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2" r:id="rId9"/>
    <p:sldId id="263" r:id="rId10"/>
    <p:sldId id="264" r:id="rId11"/>
    <p:sldId id="260" r:id="rId12"/>
    <p:sldId id="265" r:id="rId13"/>
    <p:sldId id="266" r:id="rId14"/>
    <p:sldId id="267" r:id="rId15"/>
    <p:sldId id="268" r:id="rId16"/>
    <p:sldId id="261" r:id="rId17"/>
    <p:sldId id="269" r:id="rId18"/>
    <p:sldId id="270"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1" d="100"/>
          <a:sy n="111" d="100"/>
        </p:scale>
        <p:origin x="534"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 Crossley" userId="ea195331-8309-4047-af4a-0500e2da2248" providerId="ADAL" clId="{F2DA99FC-3DC1-4C4F-88FF-029382C15527}"/>
    <pc:docChg chg="custSel modSld">
      <pc:chgData name="Nicola Crossley" userId="ea195331-8309-4047-af4a-0500e2da2248" providerId="ADAL" clId="{F2DA99FC-3DC1-4C4F-88FF-029382C15527}" dt="2023-01-18T13:32:07.033" v="26" actId="14100"/>
      <pc:docMkLst>
        <pc:docMk/>
      </pc:docMkLst>
      <pc:sldChg chg="modSp mod">
        <pc:chgData name="Nicola Crossley" userId="ea195331-8309-4047-af4a-0500e2da2248" providerId="ADAL" clId="{F2DA99FC-3DC1-4C4F-88FF-029382C15527}" dt="2023-01-18T13:32:07.033" v="26" actId="14100"/>
        <pc:sldMkLst>
          <pc:docMk/>
          <pc:sldMk cId="4070563138" sldId="256"/>
        </pc:sldMkLst>
        <pc:spChg chg="mod">
          <ac:chgData name="Nicola Crossley" userId="ea195331-8309-4047-af4a-0500e2da2248" providerId="ADAL" clId="{F2DA99FC-3DC1-4C4F-88FF-029382C15527}" dt="2023-01-18T13:32:07.033" v="26" actId="14100"/>
          <ac:spMkLst>
            <pc:docMk/>
            <pc:sldMk cId="4070563138" sldId="256"/>
            <ac:spMk id="2"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615BE02-4076-440D-929E-0382B93F6028}"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9189B3-2E0F-443E-BE76-F2D120FD6BF0}" type="slidenum">
              <a:rPr lang="en-GB" smtClean="0"/>
              <a:t>‹#›</a:t>
            </a:fld>
            <a:endParaRPr lang="en-GB"/>
          </a:p>
        </p:txBody>
      </p:sp>
    </p:spTree>
    <p:extLst>
      <p:ext uri="{BB962C8B-B14F-4D97-AF65-F5344CB8AC3E}">
        <p14:creationId xmlns:p14="http://schemas.microsoft.com/office/powerpoint/2010/main" val="2240045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15BE02-4076-440D-929E-0382B93F6028}"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9189B3-2E0F-443E-BE76-F2D120FD6BF0}" type="slidenum">
              <a:rPr lang="en-GB" smtClean="0"/>
              <a:t>‹#›</a:t>
            </a:fld>
            <a:endParaRPr lang="en-GB"/>
          </a:p>
        </p:txBody>
      </p:sp>
    </p:spTree>
    <p:extLst>
      <p:ext uri="{BB962C8B-B14F-4D97-AF65-F5344CB8AC3E}">
        <p14:creationId xmlns:p14="http://schemas.microsoft.com/office/powerpoint/2010/main" val="425500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15BE02-4076-440D-929E-0382B93F6028}"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9189B3-2E0F-443E-BE76-F2D120FD6BF0}" type="slidenum">
              <a:rPr lang="en-GB" smtClean="0"/>
              <a:t>‹#›</a:t>
            </a:fld>
            <a:endParaRPr lang="en-GB"/>
          </a:p>
        </p:txBody>
      </p:sp>
    </p:spTree>
    <p:extLst>
      <p:ext uri="{BB962C8B-B14F-4D97-AF65-F5344CB8AC3E}">
        <p14:creationId xmlns:p14="http://schemas.microsoft.com/office/powerpoint/2010/main" val="309882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615BE02-4076-440D-929E-0382B93F6028}"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9189B3-2E0F-443E-BE76-F2D120FD6BF0}" type="slidenum">
              <a:rPr lang="en-GB" smtClean="0"/>
              <a:t>‹#›</a:t>
            </a:fld>
            <a:endParaRPr lang="en-GB"/>
          </a:p>
        </p:txBody>
      </p:sp>
    </p:spTree>
    <p:extLst>
      <p:ext uri="{BB962C8B-B14F-4D97-AF65-F5344CB8AC3E}">
        <p14:creationId xmlns:p14="http://schemas.microsoft.com/office/powerpoint/2010/main" val="2774416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615BE02-4076-440D-929E-0382B93F6028}" type="datetimeFigureOut">
              <a:rPr lang="en-GB" smtClean="0"/>
              <a:t>18/01/2023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79189B3-2E0F-443E-BE76-F2D120FD6BF0}" type="slidenum">
              <a:rPr lang="en-GB" smtClean="0"/>
              <a:t>‹#›</a:t>
            </a:fld>
            <a:endParaRPr lang="en-GB"/>
          </a:p>
        </p:txBody>
      </p:sp>
    </p:spTree>
    <p:extLst>
      <p:ext uri="{BB962C8B-B14F-4D97-AF65-F5344CB8AC3E}">
        <p14:creationId xmlns:p14="http://schemas.microsoft.com/office/powerpoint/2010/main" val="1515540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615BE02-4076-440D-929E-0382B93F6028}"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9189B3-2E0F-443E-BE76-F2D120FD6BF0}" type="slidenum">
              <a:rPr lang="en-GB" smtClean="0"/>
              <a:t>‹#›</a:t>
            </a:fld>
            <a:endParaRPr lang="en-GB"/>
          </a:p>
        </p:txBody>
      </p:sp>
    </p:spTree>
    <p:extLst>
      <p:ext uri="{BB962C8B-B14F-4D97-AF65-F5344CB8AC3E}">
        <p14:creationId xmlns:p14="http://schemas.microsoft.com/office/powerpoint/2010/main" val="232088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615BE02-4076-440D-929E-0382B93F6028}" type="datetimeFigureOut">
              <a:rPr lang="en-GB" smtClean="0"/>
              <a:t>18/01/2023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79189B3-2E0F-443E-BE76-F2D120FD6BF0}" type="slidenum">
              <a:rPr lang="en-GB" smtClean="0"/>
              <a:t>‹#›</a:t>
            </a:fld>
            <a:endParaRPr lang="en-GB"/>
          </a:p>
        </p:txBody>
      </p:sp>
    </p:spTree>
    <p:extLst>
      <p:ext uri="{BB962C8B-B14F-4D97-AF65-F5344CB8AC3E}">
        <p14:creationId xmlns:p14="http://schemas.microsoft.com/office/powerpoint/2010/main" val="1192481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615BE02-4076-440D-929E-0382B93F6028}" type="datetimeFigureOut">
              <a:rPr lang="en-GB" smtClean="0"/>
              <a:t>18/01/2023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79189B3-2E0F-443E-BE76-F2D120FD6BF0}" type="slidenum">
              <a:rPr lang="en-GB" smtClean="0"/>
              <a:t>‹#›</a:t>
            </a:fld>
            <a:endParaRPr lang="en-GB"/>
          </a:p>
        </p:txBody>
      </p:sp>
    </p:spTree>
    <p:extLst>
      <p:ext uri="{BB962C8B-B14F-4D97-AF65-F5344CB8AC3E}">
        <p14:creationId xmlns:p14="http://schemas.microsoft.com/office/powerpoint/2010/main" val="2134597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15BE02-4076-440D-929E-0382B93F6028}" type="datetimeFigureOut">
              <a:rPr lang="en-GB" smtClean="0"/>
              <a:t>18/01/2023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79189B3-2E0F-443E-BE76-F2D120FD6BF0}" type="slidenum">
              <a:rPr lang="en-GB" smtClean="0"/>
              <a:t>‹#›</a:t>
            </a:fld>
            <a:endParaRPr lang="en-GB"/>
          </a:p>
        </p:txBody>
      </p:sp>
    </p:spTree>
    <p:extLst>
      <p:ext uri="{BB962C8B-B14F-4D97-AF65-F5344CB8AC3E}">
        <p14:creationId xmlns:p14="http://schemas.microsoft.com/office/powerpoint/2010/main" val="4087856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15BE02-4076-440D-929E-0382B93F6028}"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9189B3-2E0F-443E-BE76-F2D120FD6BF0}" type="slidenum">
              <a:rPr lang="en-GB" smtClean="0"/>
              <a:t>‹#›</a:t>
            </a:fld>
            <a:endParaRPr lang="en-GB"/>
          </a:p>
        </p:txBody>
      </p:sp>
    </p:spTree>
    <p:extLst>
      <p:ext uri="{BB962C8B-B14F-4D97-AF65-F5344CB8AC3E}">
        <p14:creationId xmlns:p14="http://schemas.microsoft.com/office/powerpoint/2010/main" val="23239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15BE02-4076-440D-929E-0382B93F6028}" type="datetimeFigureOut">
              <a:rPr lang="en-GB" smtClean="0"/>
              <a:t>18/01/2023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79189B3-2E0F-443E-BE76-F2D120FD6BF0}" type="slidenum">
              <a:rPr lang="en-GB" smtClean="0"/>
              <a:t>‹#›</a:t>
            </a:fld>
            <a:endParaRPr lang="en-GB"/>
          </a:p>
        </p:txBody>
      </p:sp>
    </p:spTree>
    <p:extLst>
      <p:ext uri="{BB962C8B-B14F-4D97-AF65-F5344CB8AC3E}">
        <p14:creationId xmlns:p14="http://schemas.microsoft.com/office/powerpoint/2010/main" val="2486564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15BE02-4076-440D-929E-0382B93F6028}" type="datetimeFigureOut">
              <a:rPr lang="en-GB" smtClean="0"/>
              <a:t>18/01/2023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9189B3-2E0F-443E-BE76-F2D120FD6BF0}" type="slidenum">
              <a:rPr lang="en-GB" smtClean="0"/>
              <a:t>‹#›</a:t>
            </a:fld>
            <a:endParaRPr lang="en-GB"/>
          </a:p>
        </p:txBody>
      </p:sp>
    </p:spTree>
    <p:extLst>
      <p:ext uri="{BB962C8B-B14F-4D97-AF65-F5344CB8AC3E}">
        <p14:creationId xmlns:p14="http://schemas.microsoft.com/office/powerpoint/2010/main" val="3446915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604513"/>
            <a:ext cx="9144000" cy="1243190"/>
          </a:xfrm>
        </p:spPr>
        <p:txBody>
          <a:bodyPr>
            <a:normAutofit/>
          </a:bodyPr>
          <a:lstStyle/>
          <a:p>
            <a:r>
              <a:rPr lang="en-GB" sz="2000" u="sng" dirty="0"/>
              <a:t>January 2023</a:t>
            </a:r>
            <a:br>
              <a:rPr lang="en-GB" u="sng" dirty="0"/>
            </a:br>
            <a:r>
              <a:rPr lang="en-GB" u="sng" dirty="0"/>
              <a:t>Safeguarding in our School</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58189"/>
            <a:ext cx="12192000" cy="54165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217102" y="51666"/>
            <a:ext cx="863600" cy="863600"/>
          </a:xfrm>
          <a:prstGeom prst="rect">
            <a:avLst/>
          </a:prstGeom>
        </p:spPr>
      </p:pic>
      <p:sp>
        <p:nvSpPr>
          <p:cNvPr id="6" name="Rectangle 5"/>
          <p:cNvSpPr/>
          <p:nvPr/>
        </p:nvSpPr>
        <p:spPr>
          <a:xfrm>
            <a:off x="4370798" y="526570"/>
            <a:ext cx="3068019" cy="388696"/>
          </a:xfrm>
          <a:prstGeom prst="rect">
            <a:avLst/>
          </a:prstGeom>
        </p:spPr>
        <p:txBody>
          <a:bodyPr wrap="none">
            <a:spAutoFit/>
          </a:bodyPr>
          <a:lstStyle/>
          <a:p>
            <a:pPr algn="ctr">
              <a:lnSpc>
                <a:spcPct val="107000"/>
              </a:lnSpc>
              <a:spcAft>
                <a:spcPts val="800"/>
              </a:spcAft>
            </a:pP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Aberford C of E Primary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1332807" y="2847703"/>
            <a:ext cx="9144000" cy="3213463"/>
          </a:xfrm>
        </p:spPr>
        <p:txBody>
          <a:bodyPr>
            <a:normAutofit/>
          </a:bodyPr>
          <a:lstStyle/>
          <a:p>
            <a:endParaRPr lang="en-GB" sz="6000" dirty="0"/>
          </a:p>
          <a:p>
            <a:r>
              <a:rPr lang="en-GB" sz="6000" dirty="0"/>
              <a:t>What does it mean?</a:t>
            </a:r>
          </a:p>
        </p:txBody>
      </p:sp>
    </p:spTree>
    <p:extLst>
      <p:ext uri="{BB962C8B-B14F-4D97-AF65-F5344CB8AC3E}">
        <p14:creationId xmlns:p14="http://schemas.microsoft.com/office/powerpoint/2010/main" val="40705631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27909"/>
            <a:ext cx="9144000" cy="4833257"/>
          </a:xfrm>
        </p:spPr>
        <p:txBody>
          <a:bodyPr>
            <a:normAutofit lnSpcReduction="10000"/>
          </a:bodyPr>
          <a:lstStyle/>
          <a:p>
            <a:pPr algn="just"/>
            <a:r>
              <a:rPr lang="en-GB" sz="3600" dirty="0">
                <a:solidFill>
                  <a:srgbClr val="C00000"/>
                </a:solidFill>
              </a:rPr>
              <a:t>What is emotional abuse?</a:t>
            </a:r>
          </a:p>
          <a:p>
            <a:pPr algn="just"/>
            <a:endParaRPr lang="en-GB" sz="3600" dirty="0">
              <a:solidFill>
                <a:srgbClr val="C00000"/>
              </a:solidFill>
            </a:endParaRPr>
          </a:p>
          <a:p>
            <a:pPr algn="just"/>
            <a:r>
              <a:rPr lang="en-GB" sz="3600" dirty="0"/>
              <a:t>It is when an adult deliberately hurts a child's feelings. They might call them mean names (not just the sort of light hearted fun families have), belittle them or make a child feel bad about themselves. This hurts children on the inside. </a:t>
            </a:r>
          </a:p>
          <a:p>
            <a:pPr algn="just"/>
            <a:r>
              <a:rPr lang="en-GB" sz="3600" dirty="0"/>
              <a:t>Seeing or hearing parents or carers hurting each other can also make a child feel bad. </a:t>
            </a:r>
          </a:p>
          <a:p>
            <a:endParaRPr lang="en-GB" sz="36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58189"/>
            <a:ext cx="12192000" cy="54165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217102" y="51666"/>
            <a:ext cx="863600" cy="863600"/>
          </a:xfrm>
          <a:prstGeom prst="rect">
            <a:avLst/>
          </a:prstGeom>
        </p:spPr>
      </p:pic>
      <p:sp>
        <p:nvSpPr>
          <p:cNvPr id="6" name="Rectangle 5"/>
          <p:cNvSpPr/>
          <p:nvPr/>
        </p:nvSpPr>
        <p:spPr>
          <a:xfrm>
            <a:off x="4370798" y="526570"/>
            <a:ext cx="3068019" cy="388696"/>
          </a:xfrm>
          <a:prstGeom prst="rect">
            <a:avLst/>
          </a:prstGeom>
        </p:spPr>
        <p:txBody>
          <a:bodyPr wrap="none">
            <a:spAutoFit/>
          </a:bodyPr>
          <a:lstStyle/>
          <a:p>
            <a:pPr algn="ctr">
              <a:lnSpc>
                <a:spcPct val="107000"/>
              </a:lnSpc>
              <a:spcAft>
                <a:spcPts val="800"/>
              </a:spcAft>
            </a:pP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Aberford C of E Primary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1563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27909"/>
            <a:ext cx="9144000" cy="4833257"/>
          </a:xfrm>
        </p:spPr>
        <p:txBody>
          <a:bodyPr>
            <a:normAutofit/>
          </a:bodyPr>
          <a:lstStyle/>
          <a:p>
            <a:pPr algn="just"/>
            <a:r>
              <a:rPr lang="en-GB" sz="3600" dirty="0">
                <a:solidFill>
                  <a:srgbClr val="C00000"/>
                </a:solidFill>
              </a:rPr>
              <a:t>What is the pants rule?</a:t>
            </a:r>
          </a:p>
          <a:p>
            <a:pPr algn="just"/>
            <a:endParaRPr lang="en-GB" sz="3600" dirty="0">
              <a:solidFill>
                <a:srgbClr val="C00000"/>
              </a:solidFill>
            </a:endParaRPr>
          </a:p>
          <a:p>
            <a:pPr algn="just"/>
            <a:r>
              <a:rPr lang="en-GB" sz="3600" dirty="0"/>
              <a:t>The pants rule is a simple way to understand how you can stay safe. By learning five easy sayings you can help yourself and others stay safe.</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58189"/>
            <a:ext cx="12192000" cy="54165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217102" y="51666"/>
            <a:ext cx="863600" cy="863600"/>
          </a:xfrm>
          <a:prstGeom prst="rect">
            <a:avLst/>
          </a:prstGeom>
        </p:spPr>
      </p:pic>
      <p:sp>
        <p:nvSpPr>
          <p:cNvPr id="6" name="Rectangle 5"/>
          <p:cNvSpPr/>
          <p:nvPr/>
        </p:nvSpPr>
        <p:spPr>
          <a:xfrm>
            <a:off x="4370798" y="526570"/>
            <a:ext cx="3068019" cy="388696"/>
          </a:xfrm>
          <a:prstGeom prst="rect">
            <a:avLst/>
          </a:prstGeom>
        </p:spPr>
        <p:txBody>
          <a:bodyPr wrap="none">
            <a:spAutoFit/>
          </a:bodyPr>
          <a:lstStyle/>
          <a:p>
            <a:pPr algn="ctr">
              <a:lnSpc>
                <a:spcPct val="107000"/>
              </a:lnSpc>
              <a:spcAft>
                <a:spcPts val="800"/>
              </a:spcAft>
            </a:pP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Aberford C of E Primary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763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27909"/>
            <a:ext cx="9144000" cy="4833257"/>
          </a:xfrm>
        </p:spPr>
        <p:txBody>
          <a:bodyPr>
            <a:normAutofit/>
          </a:bodyPr>
          <a:lstStyle/>
          <a:p>
            <a:endParaRPr lang="en-GB" sz="36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58189"/>
            <a:ext cx="12192000" cy="54165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217102" y="51666"/>
            <a:ext cx="863600" cy="863600"/>
          </a:xfrm>
          <a:prstGeom prst="rect">
            <a:avLst/>
          </a:prstGeom>
        </p:spPr>
      </p:pic>
      <p:sp>
        <p:nvSpPr>
          <p:cNvPr id="6" name="Rectangle 5"/>
          <p:cNvSpPr/>
          <p:nvPr/>
        </p:nvSpPr>
        <p:spPr>
          <a:xfrm>
            <a:off x="4370798" y="526570"/>
            <a:ext cx="3068019" cy="388696"/>
          </a:xfrm>
          <a:prstGeom prst="rect">
            <a:avLst/>
          </a:prstGeom>
        </p:spPr>
        <p:txBody>
          <a:bodyPr wrap="none">
            <a:spAutoFit/>
          </a:bodyPr>
          <a:lstStyle/>
          <a:p>
            <a:pPr algn="ctr">
              <a:lnSpc>
                <a:spcPct val="107000"/>
              </a:lnSpc>
              <a:spcAft>
                <a:spcPts val="800"/>
              </a:spcAft>
            </a:pP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Aberford C of E Primary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122" y="483466"/>
            <a:ext cx="8097755" cy="6297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5819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27909"/>
            <a:ext cx="9144000" cy="4833257"/>
          </a:xfrm>
        </p:spPr>
        <p:txBody>
          <a:bodyPr>
            <a:normAutofit/>
          </a:bodyPr>
          <a:lstStyle/>
          <a:p>
            <a:r>
              <a:rPr lang="en-GB" sz="3600" b="1" dirty="0">
                <a:solidFill>
                  <a:srgbClr val="C00000"/>
                </a:solidFill>
              </a:rPr>
              <a:t>Staff training</a:t>
            </a:r>
          </a:p>
          <a:p>
            <a:r>
              <a:rPr lang="en-GB" sz="3600" b="1" dirty="0">
                <a:solidFill>
                  <a:schemeClr val="tx1">
                    <a:lumMod val="95000"/>
                    <a:lumOff val="5000"/>
                  </a:schemeClr>
                </a:solidFill>
              </a:rPr>
              <a:t>All school staff are trained to know what to do if they think anyone is not safe. </a:t>
            </a:r>
          </a:p>
          <a:p>
            <a:endParaRPr lang="en-GB" sz="3600" b="1" dirty="0">
              <a:solidFill>
                <a:srgbClr val="C00000"/>
              </a:solidFill>
            </a:endParaRPr>
          </a:p>
          <a:p>
            <a:r>
              <a:rPr lang="en-GB" sz="3600" b="1" dirty="0">
                <a:solidFill>
                  <a:srgbClr val="C00000"/>
                </a:solidFill>
              </a:rPr>
              <a:t>Abuse is never your fault.</a:t>
            </a:r>
          </a:p>
          <a:p>
            <a:r>
              <a:rPr lang="en-GB" sz="3600" b="1" dirty="0"/>
              <a:t>Any abuse is </a:t>
            </a:r>
            <a:r>
              <a:rPr lang="en-GB" sz="3600" b="1" u="sng" dirty="0"/>
              <a:t>NOT </a:t>
            </a:r>
            <a:r>
              <a:rPr lang="en-GB" sz="3600" b="1" dirty="0"/>
              <a:t>OK and it needs to stop.</a:t>
            </a:r>
            <a:endParaRPr lang="en-GB" sz="36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58189"/>
            <a:ext cx="12192000" cy="54165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217102" y="51666"/>
            <a:ext cx="863600" cy="863600"/>
          </a:xfrm>
          <a:prstGeom prst="rect">
            <a:avLst/>
          </a:prstGeom>
        </p:spPr>
      </p:pic>
      <p:sp>
        <p:nvSpPr>
          <p:cNvPr id="6" name="Rectangle 5"/>
          <p:cNvSpPr/>
          <p:nvPr/>
        </p:nvSpPr>
        <p:spPr>
          <a:xfrm>
            <a:off x="4370798" y="526570"/>
            <a:ext cx="3068019" cy="388696"/>
          </a:xfrm>
          <a:prstGeom prst="rect">
            <a:avLst/>
          </a:prstGeom>
        </p:spPr>
        <p:txBody>
          <a:bodyPr wrap="none">
            <a:spAutoFit/>
          </a:bodyPr>
          <a:lstStyle/>
          <a:p>
            <a:pPr algn="ctr">
              <a:lnSpc>
                <a:spcPct val="107000"/>
              </a:lnSpc>
              <a:spcAft>
                <a:spcPts val="800"/>
              </a:spcAft>
            </a:pP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Aberford C of E Primary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90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27909"/>
            <a:ext cx="9144000" cy="5431308"/>
          </a:xfrm>
        </p:spPr>
        <p:txBody>
          <a:bodyPr>
            <a:normAutofit lnSpcReduction="10000"/>
          </a:bodyPr>
          <a:lstStyle/>
          <a:p>
            <a:r>
              <a:rPr lang="en-GB" sz="3600" dirty="0">
                <a:solidFill>
                  <a:srgbClr val="C00000"/>
                </a:solidFill>
              </a:rPr>
              <a:t>What can children do to keep themselves safe?</a:t>
            </a:r>
          </a:p>
          <a:p>
            <a:pPr marL="571500" indent="-571500" algn="just">
              <a:buFont typeface="Arial" panose="020B0604020202020204" pitchFamily="34" charset="0"/>
              <a:buChar char="•"/>
            </a:pPr>
            <a:r>
              <a:rPr lang="en-GB" sz="3600" dirty="0"/>
              <a:t>Adults work hard to keep you safe but it is also </a:t>
            </a:r>
            <a:r>
              <a:rPr lang="en-GB" sz="3600" u="sng" dirty="0"/>
              <a:t>very</a:t>
            </a:r>
            <a:r>
              <a:rPr lang="en-GB" sz="3600" dirty="0"/>
              <a:t> important that you know how to keep yourself safe.</a:t>
            </a:r>
          </a:p>
          <a:p>
            <a:pPr marL="571500" indent="-571500" algn="just">
              <a:buFont typeface="Arial" panose="020B0604020202020204" pitchFamily="34" charset="0"/>
              <a:buChar char="•"/>
            </a:pPr>
            <a:r>
              <a:rPr lang="en-GB" sz="3600" dirty="0"/>
              <a:t>Tell an adult if you are worried about something.</a:t>
            </a:r>
          </a:p>
          <a:p>
            <a:pPr marL="571500" indent="-571500" algn="just">
              <a:buFont typeface="Arial" panose="020B0604020202020204" pitchFamily="34" charset="0"/>
              <a:buChar char="•"/>
            </a:pPr>
            <a:r>
              <a:rPr lang="en-GB" sz="3600" dirty="0"/>
              <a:t>Always follow the rules in school – they’re there to keep you safe!</a:t>
            </a:r>
          </a:p>
          <a:p>
            <a:pPr marL="571500" indent="-571500" algn="just">
              <a:buFont typeface="Arial" panose="020B0604020202020204" pitchFamily="34" charset="0"/>
              <a:buChar char="•"/>
            </a:pPr>
            <a:r>
              <a:rPr lang="en-GB" sz="3600" dirty="0"/>
              <a:t>Always stay safe when using the internet and follow internet safety rules. </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58189"/>
            <a:ext cx="12192000" cy="54165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217102" y="51666"/>
            <a:ext cx="863600" cy="863600"/>
          </a:xfrm>
          <a:prstGeom prst="rect">
            <a:avLst/>
          </a:prstGeom>
        </p:spPr>
      </p:pic>
      <p:sp>
        <p:nvSpPr>
          <p:cNvPr id="6" name="Rectangle 5"/>
          <p:cNvSpPr/>
          <p:nvPr/>
        </p:nvSpPr>
        <p:spPr>
          <a:xfrm>
            <a:off x="4370798" y="526570"/>
            <a:ext cx="3068019" cy="388696"/>
          </a:xfrm>
          <a:prstGeom prst="rect">
            <a:avLst/>
          </a:prstGeom>
        </p:spPr>
        <p:txBody>
          <a:bodyPr wrap="none">
            <a:spAutoFit/>
          </a:bodyPr>
          <a:lstStyle/>
          <a:p>
            <a:pPr algn="ctr">
              <a:lnSpc>
                <a:spcPct val="107000"/>
              </a:lnSpc>
              <a:spcAft>
                <a:spcPts val="800"/>
              </a:spcAft>
            </a:pP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Aberford C of E Primary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6328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27909"/>
            <a:ext cx="9144000" cy="4833257"/>
          </a:xfrm>
        </p:spPr>
        <p:txBody>
          <a:bodyPr>
            <a:normAutofit/>
          </a:bodyPr>
          <a:lstStyle/>
          <a:p>
            <a:r>
              <a:rPr lang="en-GB" sz="3600" dirty="0">
                <a:solidFill>
                  <a:srgbClr val="C00000"/>
                </a:solidFill>
              </a:rPr>
              <a:t>Designated people in school</a:t>
            </a:r>
          </a:p>
          <a:p>
            <a:endParaRPr lang="en-GB" sz="3600" dirty="0"/>
          </a:p>
          <a:p>
            <a:r>
              <a:rPr lang="en-GB" sz="3600" dirty="0"/>
              <a:t>Do you know who our Designated Safeguarding Leaders are?</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58189"/>
            <a:ext cx="12192000" cy="54165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217102" y="51666"/>
            <a:ext cx="863600" cy="863600"/>
          </a:xfrm>
          <a:prstGeom prst="rect">
            <a:avLst/>
          </a:prstGeom>
        </p:spPr>
      </p:pic>
      <p:sp>
        <p:nvSpPr>
          <p:cNvPr id="6" name="Rectangle 5"/>
          <p:cNvSpPr/>
          <p:nvPr/>
        </p:nvSpPr>
        <p:spPr>
          <a:xfrm>
            <a:off x="4370798" y="526570"/>
            <a:ext cx="3068019" cy="388696"/>
          </a:xfrm>
          <a:prstGeom prst="rect">
            <a:avLst/>
          </a:prstGeom>
        </p:spPr>
        <p:txBody>
          <a:bodyPr wrap="none">
            <a:spAutoFit/>
          </a:bodyPr>
          <a:lstStyle/>
          <a:p>
            <a:pPr algn="ctr">
              <a:lnSpc>
                <a:spcPct val="107000"/>
              </a:lnSpc>
              <a:spcAft>
                <a:spcPts val="800"/>
              </a:spcAft>
            </a:pP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Aberford C of E Primary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15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95600" y="958370"/>
            <a:ext cx="6400800" cy="5286375"/>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0" y="-58189"/>
            <a:ext cx="12192000" cy="541655"/>
          </a:xfrm>
          <a:prstGeom prst="rect">
            <a:avLst/>
          </a:prstGeom>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11217102" y="51666"/>
            <a:ext cx="863600" cy="863600"/>
          </a:xfrm>
          <a:prstGeom prst="rect">
            <a:avLst/>
          </a:prstGeom>
        </p:spPr>
      </p:pic>
      <p:sp>
        <p:nvSpPr>
          <p:cNvPr id="6" name="Rectangle 5"/>
          <p:cNvSpPr/>
          <p:nvPr/>
        </p:nvSpPr>
        <p:spPr>
          <a:xfrm>
            <a:off x="4370798" y="526570"/>
            <a:ext cx="3068019" cy="388696"/>
          </a:xfrm>
          <a:prstGeom prst="rect">
            <a:avLst/>
          </a:prstGeom>
        </p:spPr>
        <p:txBody>
          <a:bodyPr wrap="none">
            <a:spAutoFit/>
          </a:bodyPr>
          <a:lstStyle/>
          <a:p>
            <a:pPr algn="ctr">
              <a:lnSpc>
                <a:spcPct val="107000"/>
              </a:lnSpc>
              <a:spcAft>
                <a:spcPts val="800"/>
              </a:spcAft>
            </a:pP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Aberford C of E Primary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7707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27909"/>
            <a:ext cx="9144000" cy="4833257"/>
          </a:xfrm>
        </p:spPr>
        <p:txBody>
          <a:bodyPr>
            <a:normAutofit/>
          </a:bodyPr>
          <a:lstStyle/>
          <a:p>
            <a:r>
              <a:rPr lang="en-GB" sz="3600" dirty="0" err="1">
                <a:solidFill>
                  <a:srgbClr val="C00000"/>
                </a:solidFill>
              </a:rPr>
              <a:t>ChildLine</a:t>
            </a:r>
            <a:endParaRPr lang="en-GB" sz="3600" dirty="0">
              <a:solidFill>
                <a:srgbClr val="C00000"/>
              </a:solidFill>
            </a:endParaRPr>
          </a:p>
          <a:p>
            <a:pPr algn="just"/>
            <a:r>
              <a:rPr lang="en-GB" sz="3600" dirty="0">
                <a:solidFill>
                  <a:srgbClr val="C00000"/>
                </a:solidFill>
              </a:rPr>
              <a:t>•</a:t>
            </a:r>
            <a:r>
              <a:rPr lang="en-GB" sz="3600" dirty="0"/>
              <a:t>Children and young people can contact ChildLine24 hours a day, seven days a week. </a:t>
            </a:r>
          </a:p>
          <a:p>
            <a:pPr algn="just"/>
            <a:r>
              <a:rPr lang="en-GB" sz="3600" dirty="0"/>
              <a:t>•It’s free and confidential.</a:t>
            </a:r>
          </a:p>
          <a:p>
            <a:pPr algn="just"/>
            <a:r>
              <a:rPr lang="en-GB" sz="3600" dirty="0"/>
              <a:t>•Remember the number:</a:t>
            </a:r>
          </a:p>
          <a:p>
            <a:pPr algn="just"/>
            <a:r>
              <a:rPr lang="en-GB" sz="3600" dirty="0"/>
              <a:t>•0800 1111 </a:t>
            </a:r>
          </a:p>
          <a:p>
            <a:pPr algn="just"/>
            <a:r>
              <a:rPr lang="en-GB" sz="3600" dirty="0"/>
              <a:t>•Remember the </a:t>
            </a:r>
            <a:r>
              <a:rPr lang="en-GB" sz="3600" dirty="0" err="1"/>
              <a:t>site:www.childline.org.uk</a:t>
            </a:r>
            <a:endParaRPr lang="en-GB" sz="3600" dirty="0"/>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58189"/>
            <a:ext cx="12192000" cy="54165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217102" y="51666"/>
            <a:ext cx="863600" cy="863600"/>
          </a:xfrm>
          <a:prstGeom prst="rect">
            <a:avLst/>
          </a:prstGeom>
        </p:spPr>
      </p:pic>
      <p:sp>
        <p:nvSpPr>
          <p:cNvPr id="6" name="Rectangle 5"/>
          <p:cNvSpPr/>
          <p:nvPr/>
        </p:nvSpPr>
        <p:spPr>
          <a:xfrm>
            <a:off x="4370798" y="526570"/>
            <a:ext cx="3068019" cy="388696"/>
          </a:xfrm>
          <a:prstGeom prst="rect">
            <a:avLst/>
          </a:prstGeom>
        </p:spPr>
        <p:txBody>
          <a:bodyPr wrap="none">
            <a:spAutoFit/>
          </a:bodyPr>
          <a:lstStyle/>
          <a:p>
            <a:pPr algn="ctr">
              <a:lnSpc>
                <a:spcPct val="107000"/>
              </a:lnSpc>
              <a:spcAft>
                <a:spcPts val="800"/>
              </a:spcAft>
            </a:pP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Aberford C of E Primary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9358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27909"/>
            <a:ext cx="9144000" cy="4833257"/>
          </a:xfrm>
        </p:spPr>
        <p:txBody>
          <a:bodyPr>
            <a:normAutofit/>
          </a:bodyPr>
          <a:lstStyle/>
          <a:p>
            <a:r>
              <a:rPr lang="en-GB" dirty="0"/>
              <a:t>Any Questions?</a:t>
            </a:r>
          </a:p>
          <a:p>
            <a:endParaRPr lang="en-GB" dirty="0"/>
          </a:p>
          <a:p>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58189"/>
            <a:ext cx="12192000" cy="54165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217102" y="51666"/>
            <a:ext cx="863600" cy="863600"/>
          </a:xfrm>
          <a:prstGeom prst="rect">
            <a:avLst/>
          </a:prstGeom>
        </p:spPr>
      </p:pic>
      <p:sp>
        <p:nvSpPr>
          <p:cNvPr id="6" name="Rectangle 5"/>
          <p:cNvSpPr/>
          <p:nvPr/>
        </p:nvSpPr>
        <p:spPr>
          <a:xfrm>
            <a:off x="4370798" y="526570"/>
            <a:ext cx="3068019" cy="388696"/>
          </a:xfrm>
          <a:prstGeom prst="rect">
            <a:avLst/>
          </a:prstGeom>
        </p:spPr>
        <p:txBody>
          <a:bodyPr wrap="none">
            <a:spAutoFit/>
          </a:bodyPr>
          <a:lstStyle/>
          <a:p>
            <a:pPr algn="ctr">
              <a:lnSpc>
                <a:spcPct val="107000"/>
              </a:lnSpc>
              <a:spcAft>
                <a:spcPts val="800"/>
              </a:spcAft>
            </a:pP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Aberford C of E Primary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7628" y="4622797"/>
            <a:ext cx="6696744"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descr="C:\Users\LeatherC\AppData\Local\Microsoft\Windows\Temporary Internet Files\Content.IE5\LCJ42TS0\hands-up[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7648" y="1659709"/>
            <a:ext cx="6336704" cy="309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81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58189"/>
            <a:ext cx="12192000" cy="54165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217102" y="51666"/>
            <a:ext cx="863600" cy="863600"/>
          </a:xfrm>
          <a:prstGeom prst="rect">
            <a:avLst/>
          </a:prstGeom>
        </p:spPr>
      </p:pic>
      <p:sp>
        <p:nvSpPr>
          <p:cNvPr id="6" name="Rectangle 5"/>
          <p:cNvSpPr/>
          <p:nvPr/>
        </p:nvSpPr>
        <p:spPr>
          <a:xfrm>
            <a:off x="4370798" y="526570"/>
            <a:ext cx="3068019" cy="388696"/>
          </a:xfrm>
          <a:prstGeom prst="rect">
            <a:avLst/>
          </a:prstGeom>
        </p:spPr>
        <p:txBody>
          <a:bodyPr wrap="none">
            <a:spAutoFit/>
          </a:bodyPr>
          <a:lstStyle/>
          <a:p>
            <a:pPr algn="ctr">
              <a:lnSpc>
                <a:spcPct val="107000"/>
              </a:lnSpc>
              <a:spcAft>
                <a:spcPts val="800"/>
              </a:spcAft>
            </a:pP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Aberford C of E Primary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1524000" y="1227909"/>
            <a:ext cx="9144000" cy="4833257"/>
          </a:xfrm>
        </p:spPr>
        <p:txBody>
          <a:bodyPr>
            <a:normAutofit/>
          </a:bodyPr>
          <a:lstStyle/>
          <a:p>
            <a:r>
              <a:rPr lang="en-GB" sz="4000" dirty="0"/>
              <a:t>Who is responsible?</a:t>
            </a:r>
          </a:p>
          <a:p>
            <a:endParaRPr lang="en-GB" sz="4000" dirty="0"/>
          </a:p>
          <a:p>
            <a:pPr marL="342900" indent="-342900" algn="l">
              <a:buFont typeface="Arial" panose="020B0604020202020204" pitchFamily="34" charset="0"/>
              <a:buChar char="•"/>
            </a:pPr>
            <a:r>
              <a:rPr lang="en-GB" sz="4000" dirty="0"/>
              <a:t>All schools have a duty of care to keep children safe</a:t>
            </a:r>
          </a:p>
          <a:p>
            <a:pPr marL="342900" indent="-342900" algn="l">
              <a:buFont typeface="Arial" panose="020B0604020202020204" pitchFamily="34" charset="0"/>
              <a:buChar char="•"/>
            </a:pPr>
            <a:r>
              <a:rPr lang="en-GB" sz="4000" dirty="0"/>
              <a:t>Everyone who works in school has the responsibility to keep children safe</a:t>
            </a:r>
          </a:p>
          <a:p>
            <a:pPr marL="342900" indent="-342900" algn="l">
              <a:buFont typeface="Arial" panose="020B0604020202020204" pitchFamily="34" charset="0"/>
              <a:buChar char="•"/>
            </a:pPr>
            <a:endParaRPr lang="en-GB" dirty="0"/>
          </a:p>
        </p:txBody>
      </p:sp>
    </p:spTree>
    <p:extLst>
      <p:ext uri="{BB962C8B-B14F-4D97-AF65-F5344CB8AC3E}">
        <p14:creationId xmlns:p14="http://schemas.microsoft.com/office/powerpoint/2010/main" val="3351592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27909"/>
            <a:ext cx="9144000" cy="4833257"/>
          </a:xfrm>
        </p:spPr>
        <p:txBody>
          <a:bodyPr>
            <a:normAutofit/>
          </a:bodyPr>
          <a:lstStyle/>
          <a:p>
            <a:r>
              <a:rPr lang="en-GB" sz="3600" dirty="0"/>
              <a:t>How do we keep children safe in school?</a:t>
            </a:r>
          </a:p>
          <a:p>
            <a:endParaRPr lang="en-GB" sz="3600" dirty="0"/>
          </a:p>
          <a:p>
            <a:pPr marL="114300"/>
            <a:r>
              <a:rPr lang="en-GB" sz="3600" dirty="0">
                <a:solidFill>
                  <a:srgbClr val="FF0000"/>
                </a:solidFill>
              </a:rPr>
              <a:t>School Rules </a:t>
            </a:r>
          </a:p>
          <a:p>
            <a:pPr marL="114300"/>
            <a:endParaRPr lang="en-GB" sz="3600" dirty="0">
              <a:solidFill>
                <a:srgbClr val="FF0000"/>
              </a:solidFill>
            </a:endParaRPr>
          </a:p>
          <a:p>
            <a:pPr marL="114300"/>
            <a:r>
              <a:rPr lang="en-GB" sz="3600" dirty="0"/>
              <a:t>E.g. Good behaviour, walk in the corridors, use kind hands, feet and voice, do not bully, play sensibly at play time.</a:t>
            </a:r>
          </a:p>
          <a:p>
            <a:endParaRPr lang="en-GB" sz="36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58189"/>
            <a:ext cx="12192000" cy="54165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217102" y="51666"/>
            <a:ext cx="863600" cy="863600"/>
          </a:xfrm>
          <a:prstGeom prst="rect">
            <a:avLst/>
          </a:prstGeom>
        </p:spPr>
      </p:pic>
      <p:sp>
        <p:nvSpPr>
          <p:cNvPr id="6" name="Rectangle 5"/>
          <p:cNvSpPr/>
          <p:nvPr/>
        </p:nvSpPr>
        <p:spPr>
          <a:xfrm>
            <a:off x="4370798" y="526570"/>
            <a:ext cx="3068019" cy="388696"/>
          </a:xfrm>
          <a:prstGeom prst="rect">
            <a:avLst/>
          </a:prstGeom>
        </p:spPr>
        <p:txBody>
          <a:bodyPr wrap="none">
            <a:spAutoFit/>
          </a:bodyPr>
          <a:lstStyle/>
          <a:p>
            <a:pPr algn="ctr">
              <a:lnSpc>
                <a:spcPct val="107000"/>
              </a:lnSpc>
              <a:spcAft>
                <a:spcPts val="800"/>
              </a:spcAft>
            </a:pP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Aberford C of E Primary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0303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27909"/>
            <a:ext cx="9144000" cy="4833257"/>
          </a:xfrm>
        </p:spPr>
        <p:txBody>
          <a:bodyPr>
            <a:normAutofit/>
          </a:bodyPr>
          <a:lstStyle/>
          <a:p>
            <a:r>
              <a:rPr lang="en-GB" sz="3600" dirty="0">
                <a:solidFill>
                  <a:srgbClr val="FF0000"/>
                </a:solidFill>
              </a:rPr>
              <a:t>Staff Checks</a:t>
            </a:r>
          </a:p>
          <a:p>
            <a:pPr marL="571500" indent="-571500" algn="l">
              <a:buFont typeface="Arial" panose="020B0604020202020204" pitchFamily="34" charset="0"/>
              <a:buChar char="•"/>
            </a:pPr>
            <a:r>
              <a:rPr lang="en-GB" sz="3600" dirty="0"/>
              <a:t>All staff and visitors who work in school are checked to make sure they are safe to work with children.</a:t>
            </a:r>
          </a:p>
          <a:p>
            <a:pPr marL="571500" indent="-571500" algn="l">
              <a:buFont typeface="Arial" panose="020B0604020202020204" pitchFamily="34" charset="0"/>
              <a:buChar char="•"/>
            </a:pPr>
            <a:r>
              <a:rPr lang="en-GB" sz="3600" dirty="0"/>
              <a:t>Staff have a photo card ID with a school lanyard saying ‘Staff’ and visitors wear various coloured lanyards saying ‘visitor’ .</a:t>
            </a:r>
          </a:p>
          <a:p>
            <a:endParaRPr lang="en-GB" sz="36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58189"/>
            <a:ext cx="12192000" cy="54165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217102" y="51666"/>
            <a:ext cx="863600" cy="863600"/>
          </a:xfrm>
          <a:prstGeom prst="rect">
            <a:avLst/>
          </a:prstGeom>
        </p:spPr>
      </p:pic>
      <p:sp>
        <p:nvSpPr>
          <p:cNvPr id="6" name="Rectangle 5"/>
          <p:cNvSpPr/>
          <p:nvPr/>
        </p:nvSpPr>
        <p:spPr>
          <a:xfrm>
            <a:off x="4370798" y="526570"/>
            <a:ext cx="3068019" cy="388696"/>
          </a:xfrm>
          <a:prstGeom prst="rect">
            <a:avLst/>
          </a:prstGeom>
        </p:spPr>
        <p:txBody>
          <a:bodyPr wrap="none">
            <a:spAutoFit/>
          </a:bodyPr>
          <a:lstStyle/>
          <a:p>
            <a:pPr algn="ctr">
              <a:lnSpc>
                <a:spcPct val="107000"/>
              </a:lnSpc>
              <a:spcAft>
                <a:spcPts val="800"/>
              </a:spcAft>
            </a:pP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Aberford C of E Primary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687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27909"/>
            <a:ext cx="9144000" cy="4833257"/>
          </a:xfrm>
        </p:spPr>
        <p:txBody>
          <a:bodyPr>
            <a:normAutofit/>
          </a:bodyPr>
          <a:lstStyle/>
          <a:p>
            <a:r>
              <a:rPr lang="en-GB" sz="3600" dirty="0">
                <a:solidFill>
                  <a:srgbClr val="C00000"/>
                </a:solidFill>
              </a:rPr>
              <a:t>Building Safety</a:t>
            </a:r>
          </a:p>
          <a:p>
            <a:endParaRPr lang="en-GB" sz="3600" dirty="0">
              <a:solidFill>
                <a:srgbClr val="C00000"/>
              </a:solidFill>
            </a:endParaRPr>
          </a:p>
          <a:p>
            <a:pPr marL="571500" indent="-571500" algn="l">
              <a:buFont typeface="Arial" panose="020B0604020202020204" pitchFamily="34" charset="0"/>
              <a:buChar char="•"/>
            </a:pPr>
            <a:r>
              <a:rPr lang="en-GB" sz="3600" dirty="0"/>
              <a:t>All the outer doors are locked and only open using a code</a:t>
            </a:r>
          </a:p>
          <a:p>
            <a:pPr marL="571500" indent="-571500" algn="l">
              <a:buFont typeface="Arial" panose="020B0604020202020204" pitchFamily="34" charset="0"/>
              <a:buChar char="•"/>
            </a:pPr>
            <a:r>
              <a:rPr lang="en-GB" sz="3600" dirty="0"/>
              <a:t>Gates are kept closed during school hours</a:t>
            </a:r>
          </a:p>
          <a:p>
            <a:pPr algn="l"/>
            <a:endParaRPr lang="en-GB" sz="36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58189"/>
            <a:ext cx="12192000" cy="54165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217102" y="51666"/>
            <a:ext cx="863600" cy="863600"/>
          </a:xfrm>
          <a:prstGeom prst="rect">
            <a:avLst/>
          </a:prstGeom>
        </p:spPr>
      </p:pic>
      <p:sp>
        <p:nvSpPr>
          <p:cNvPr id="6" name="Rectangle 5"/>
          <p:cNvSpPr/>
          <p:nvPr/>
        </p:nvSpPr>
        <p:spPr>
          <a:xfrm>
            <a:off x="4370798" y="526570"/>
            <a:ext cx="3068019" cy="388696"/>
          </a:xfrm>
          <a:prstGeom prst="rect">
            <a:avLst/>
          </a:prstGeom>
        </p:spPr>
        <p:txBody>
          <a:bodyPr wrap="none">
            <a:spAutoFit/>
          </a:bodyPr>
          <a:lstStyle/>
          <a:p>
            <a:pPr algn="ctr">
              <a:lnSpc>
                <a:spcPct val="107000"/>
              </a:lnSpc>
              <a:spcAft>
                <a:spcPts val="800"/>
              </a:spcAft>
            </a:pP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Aberford C of E Primary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0447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27909"/>
            <a:ext cx="9144000" cy="4833257"/>
          </a:xfrm>
        </p:spPr>
        <p:txBody>
          <a:bodyPr>
            <a:normAutofit fontScale="92500"/>
          </a:bodyPr>
          <a:lstStyle/>
          <a:p>
            <a:r>
              <a:rPr lang="en-GB" sz="3600" dirty="0">
                <a:solidFill>
                  <a:srgbClr val="FF0000"/>
                </a:solidFill>
              </a:rPr>
              <a:t>Attendance</a:t>
            </a:r>
          </a:p>
          <a:p>
            <a:endParaRPr lang="en-GB" sz="3600" dirty="0">
              <a:solidFill>
                <a:srgbClr val="FF0000"/>
              </a:solidFill>
            </a:endParaRPr>
          </a:p>
          <a:p>
            <a:pPr marL="571500" indent="-571500" algn="l">
              <a:buFont typeface="Arial" panose="020B0604020202020204" pitchFamily="34" charset="0"/>
              <a:buChar char="•"/>
            </a:pPr>
            <a:r>
              <a:rPr lang="en-GB" sz="3600" dirty="0"/>
              <a:t>Teachers take the register every day to make sure children are at school.</a:t>
            </a:r>
          </a:p>
          <a:p>
            <a:pPr marL="571500" indent="-571500" algn="l">
              <a:buFont typeface="Arial" panose="020B0604020202020204" pitchFamily="34" charset="0"/>
              <a:buChar char="•"/>
            </a:pPr>
            <a:r>
              <a:rPr lang="en-GB" sz="3600" dirty="0"/>
              <a:t>Mrs Goddard carries out regular checks  when children’s attendance is not good at school and they start missing lots of school.</a:t>
            </a:r>
          </a:p>
          <a:p>
            <a:pPr marL="571500" indent="-571500" algn="l">
              <a:buFont typeface="Arial" panose="020B0604020202020204" pitchFamily="34" charset="0"/>
              <a:buChar char="•"/>
            </a:pPr>
            <a:r>
              <a:rPr lang="en-GB" sz="3600" dirty="0"/>
              <a:t>Mrs Goddard always checks if someone doesn’t come to school and we don’t hear them. </a:t>
            </a:r>
          </a:p>
          <a:p>
            <a:endParaRPr lang="en-GB" sz="36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58189"/>
            <a:ext cx="12192000" cy="54165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217102" y="51666"/>
            <a:ext cx="863600" cy="863600"/>
          </a:xfrm>
          <a:prstGeom prst="rect">
            <a:avLst/>
          </a:prstGeom>
        </p:spPr>
      </p:pic>
      <p:sp>
        <p:nvSpPr>
          <p:cNvPr id="6" name="Rectangle 5"/>
          <p:cNvSpPr/>
          <p:nvPr/>
        </p:nvSpPr>
        <p:spPr>
          <a:xfrm>
            <a:off x="4370798" y="526570"/>
            <a:ext cx="3068019" cy="388696"/>
          </a:xfrm>
          <a:prstGeom prst="rect">
            <a:avLst/>
          </a:prstGeom>
        </p:spPr>
        <p:txBody>
          <a:bodyPr wrap="none">
            <a:spAutoFit/>
          </a:bodyPr>
          <a:lstStyle/>
          <a:p>
            <a:pPr algn="ctr">
              <a:lnSpc>
                <a:spcPct val="107000"/>
              </a:lnSpc>
              <a:spcAft>
                <a:spcPts val="800"/>
              </a:spcAft>
            </a:pP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Aberford C of E Primary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145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27909"/>
            <a:ext cx="9144000" cy="4833257"/>
          </a:xfrm>
        </p:spPr>
        <p:txBody>
          <a:bodyPr>
            <a:normAutofit/>
          </a:bodyPr>
          <a:lstStyle/>
          <a:p>
            <a:r>
              <a:rPr lang="en-GB" sz="3600" dirty="0">
                <a:solidFill>
                  <a:srgbClr val="C00000"/>
                </a:solidFill>
              </a:rPr>
              <a:t>What is bullying?</a:t>
            </a:r>
          </a:p>
          <a:p>
            <a:endParaRPr lang="en-GB" sz="3600" dirty="0">
              <a:solidFill>
                <a:srgbClr val="C00000"/>
              </a:solidFill>
            </a:endParaRPr>
          </a:p>
          <a:p>
            <a:pPr algn="just"/>
            <a:r>
              <a:rPr lang="en-GB" sz="3600" dirty="0"/>
              <a:t>It is when children are deliberately mean and unkind to each other, not just once but again and again, targeted at the same person. They might push a child around, leave them out or send nasty texts or messages online. This can hurt on the inside or on the outside, and often both.</a:t>
            </a:r>
          </a:p>
          <a:p>
            <a:endParaRPr lang="en-GB" sz="36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58189"/>
            <a:ext cx="12192000" cy="54165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217102" y="51666"/>
            <a:ext cx="863600" cy="863600"/>
          </a:xfrm>
          <a:prstGeom prst="rect">
            <a:avLst/>
          </a:prstGeom>
        </p:spPr>
      </p:pic>
      <p:sp>
        <p:nvSpPr>
          <p:cNvPr id="6" name="Rectangle 5"/>
          <p:cNvSpPr/>
          <p:nvPr/>
        </p:nvSpPr>
        <p:spPr>
          <a:xfrm>
            <a:off x="4370798" y="526570"/>
            <a:ext cx="3068019" cy="388696"/>
          </a:xfrm>
          <a:prstGeom prst="rect">
            <a:avLst/>
          </a:prstGeom>
        </p:spPr>
        <p:txBody>
          <a:bodyPr wrap="none">
            <a:spAutoFit/>
          </a:bodyPr>
          <a:lstStyle/>
          <a:p>
            <a:pPr algn="ctr">
              <a:lnSpc>
                <a:spcPct val="107000"/>
              </a:lnSpc>
              <a:spcAft>
                <a:spcPts val="800"/>
              </a:spcAft>
            </a:pP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Aberford C of E Primary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5628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1227909"/>
            <a:ext cx="9144000" cy="4833257"/>
          </a:xfrm>
        </p:spPr>
        <p:txBody>
          <a:bodyPr>
            <a:normAutofit/>
          </a:bodyPr>
          <a:lstStyle/>
          <a:p>
            <a:r>
              <a:rPr lang="en-GB" sz="3600" dirty="0">
                <a:solidFill>
                  <a:srgbClr val="C00000"/>
                </a:solidFill>
              </a:rPr>
              <a:t>What is neglect?</a:t>
            </a:r>
          </a:p>
          <a:p>
            <a:pPr algn="just"/>
            <a:endParaRPr lang="en-GB" sz="3600" dirty="0">
              <a:solidFill>
                <a:srgbClr val="C00000"/>
              </a:solidFill>
            </a:endParaRPr>
          </a:p>
          <a:p>
            <a:pPr algn="just"/>
            <a:r>
              <a:rPr lang="en-GB" sz="3600" dirty="0"/>
              <a:t>It is when a parent or carer does not look after a child properly. This might be by give them enough to eat or not getting them the proper medical care when they are sick or injured. It can also be when a child is left on their own for too long without an adult looking after them. </a:t>
            </a: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58189"/>
            <a:ext cx="12192000" cy="54165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217102" y="51666"/>
            <a:ext cx="863600" cy="863600"/>
          </a:xfrm>
          <a:prstGeom prst="rect">
            <a:avLst/>
          </a:prstGeom>
        </p:spPr>
      </p:pic>
      <p:sp>
        <p:nvSpPr>
          <p:cNvPr id="6" name="Rectangle 5"/>
          <p:cNvSpPr/>
          <p:nvPr/>
        </p:nvSpPr>
        <p:spPr>
          <a:xfrm>
            <a:off x="4370798" y="526570"/>
            <a:ext cx="3068019" cy="388696"/>
          </a:xfrm>
          <a:prstGeom prst="rect">
            <a:avLst/>
          </a:prstGeom>
        </p:spPr>
        <p:txBody>
          <a:bodyPr wrap="none">
            <a:spAutoFit/>
          </a:bodyPr>
          <a:lstStyle/>
          <a:p>
            <a:pPr algn="ctr">
              <a:lnSpc>
                <a:spcPct val="107000"/>
              </a:lnSpc>
              <a:spcAft>
                <a:spcPts val="800"/>
              </a:spcAft>
            </a:pP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Aberford C of E Primary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1532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915266"/>
            <a:ext cx="9144000" cy="4833257"/>
          </a:xfrm>
        </p:spPr>
        <p:txBody>
          <a:bodyPr>
            <a:normAutofit/>
          </a:bodyPr>
          <a:lstStyle/>
          <a:p>
            <a:pPr algn="just"/>
            <a:r>
              <a:rPr lang="en-GB" sz="3600" dirty="0">
                <a:solidFill>
                  <a:srgbClr val="C00000"/>
                </a:solidFill>
              </a:rPr>
              <a:t>What is physical abuse?</a:t>
            </a:r>
          </a:p>
          <a:p>
            <a:pPr algn="just"/>
            <a:endParaRPr lang="en-GB" sz="3600" dirty="0">
              <a:solidFill>
                <a:srgbClr val="C00000"/>
              </a:solidFill>
            </a:endParaRPr>
          </a:p>
          <a:p>
            <a:pPr algn="just"/>
            <a:r>
              <a:rPr lang="en-GB" sz="3600" dirty="0"/>
              <a:t>It is when an adult deliberately hurts a child. They might hit, kick, punch, bite or shake them. This may leave marks on the body such as cuts and bruises. It is never ok for an adult to deliberately hurt a child. </a:t>
            </a:r>
          </a:p>
          <a:p>
            <a:endParaRPr lang="en-GB" sz="36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0" y="-58189"/>
            <a:ext cx="12192000" cy="541655"/>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1217102" y="51666"/>
            <a:ext cx="863600" cy="863600"/>
          </a:xfrm>
          <a:prstGeom prst="rect">
            <a:avLst/>
          </a:prstGeom>
        </p:spPr>
      </p:pic>
      <p:sp>
        <p:nvSpPr>
          <p:cNvPr id="6" name="Rectangle 5"/>
          <p:cNvSpPr/>
          <p:nvPr/>
        </p:nvSpPr>
        <p:spPr>
          <a:xfrm>
            <a:off x="4370798" y="526570"/>
            <a:ext cx="3068019" cy="388696"/>
          </a:xfrm>
          <a:prstGeom prst="rect">
            <a:avLst/>
          </a:prstGeom>
        </p:spPr>
        <p:txBody>
          <a:bodyPr wrap="none">
            <a:spAutoFit/>
          </a:bodyPr>
          <a:lstStyle/>
          <a:p>
            <a:pPr algn="ctr">
              <a:lnSpc>
                <a:spcPct val="107000"/>
              </a:lnSpc>
              <a:spcAft>
                <a:spcPts val="800"/>
              </a:spcAft>
            </a:pPr>
            <a:r>
              <a:rPr lang="en-GB" dirty="0">
                <a:solidFill>
                  <a:srgbClr val="C00000"/>
                </a:solidFill>
                <a:latin typeface="Calibri" panose="020F0502020204030204" pitchFamily="34" charset="0"/>
                <a:ea typeface="Calibri" panose="020F0502020204030204" pitchFamily="34" charset="0"/>
                <a:cs typeface="Times New Roman" panose="02020603050405020304" pitchFamily="18" charset="0"/>
              </a:rPr>
              <a:t>Aberford C of E Primary School</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66942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72842F29A71D64A95A126C0BBB97475" ma:contentTypeVersion="12" ma:contentTypeDescription="Create a new document." ma:contentTypeScope="" ma:versionID="b8b986dd0a867f0f4864506c19c79f3f">
  <xsd:schema xmlns:xsd="http://www.w3.org/2001/XMLSchema" xmlns:xs="http://www.w3.org/2001/XMLSchema" xmlns:p="http://schemas.microsoft.com/office/2006/metadata/properties" xmlns:ns3="61d57bf0-f7c4-4ae3-89f3-842a3fc6bc07" xmlns:ns4="791d2582-b0bc-4647-aa42-609b65618152" targetNamespace="http://schemas.microsoft.com/office/2006/metadata/properties" ma:root="true" ma:fieldsID="782e858dfac9b71bb4c95025d22ec38f" ns3:_="" ns4:_="">
    <xsd:import namespace="61d57bf0-f7c4-4ae3-89f3-842a3fc6bc07"/>
    <xsd:import namespace="791d2582-b0bc-4647-aa42-609b65618152"/>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d57bf0-f7c4-4ae3-89f3-842a3fc6bc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91d2582-b0bc-4647-aa42-609b6561815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64CB69-4488-4043-8CB7-1F96249689E3}">
  <ds:schemaRefs>
    <ds:schemaRef ds:uri="http://purl.org/dc/elements/1.1/"/>
    <ds:schemaRef ds:uri="http://schemas.openxmlformats.org/package/2006/metadata/core-properties"/>
    <ds:schemaRef ds:uri="http://purl.org/dc/dcmitype/"/>
    <ds:schemaRef ds:uri="http://purl.org/dc/terms/"/>
    <ds:schemaRef ds:uri="61d57bf0-f7c4-4ae3-89f3-842a3fc6bc07"/>
    <ds:schemaRef ds:uri="http://schemas.microsoft.com/office/2006/documentManagement/types"/>
    <ds:schemaRef ds:uri="http://schemas.microsoft.com/office/2006/metadata/properties"/>
    <ds:schemaRef ds:uri="http://schemas.microsoft.com/office/infopath/2007/PartnerControls"/>
    <ds:schemaRef ds:uri="791d2582-b0bc-4647-aa42-609b65618152"/>
    <ds:schemaRef ds:uri="http://www.w3.org/XML/1998/namespace"/>
  </ds:schemaRefs>
</ds:datastoreItem>
</file>

<file path=customXml/itemProps2.xml><?xml version="1.0" encoding="utf-8"?>
<ds:datastoreItem xmlns:ds="http://schemas.openxmlformats.org/officeDocument/2006/customXml" ds:itemID="{FEE4442D-E50C-4715-9099-A70061394DB5}">
  <ds:schemaRefs>
    <ds:schemaRef ds:uri="http://schemas.microsoft.com/sharepoint/v3/contenttype/forms"/>
  </ds:schemaRefs>
</ds:datastoreItem>
</file>

<file path=customXml/itemProps3.xml><?xml version="1.0" encoding="utf-8"?>
<ds:datastoreItem xmlns:ds="http://schemas.openxmlformats.org/officeDocument/2006/customXml" ds:itemID="{BA036EF6-990E-45B4-95E1-6D1BC89B9C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d57bf0-f7c4-4ae3-89f3-842a3fc6bc07"/>
    <ds:schemaRef ds:uri="791d2582-b0bc-4647-aa42-609b656181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694</TotalTime>
  <Words>763</Words>
  <Application>Microsoft Office PowerPoint</Application>
  <PresentationFormat>Widescreen</PresentationFormat>
  <Paragraphs>78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January 2023 Safeguarding in our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Head</dc:creator>
  <cp:lastModifiedBy>Nicola Crossley</cp:lastModifiedBy>
  <cp:revision>36</cp:revision>
  <dcterms:created xsi:type="dcterms:W3CDTF">2020-12-10T10:45:54Z</dcterms:created>
  <dcterms:modified xsi:type="dcterms:W3CDTF">2023-01-18T13:32:10Z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0x010100D72842F29A71D64A95A126C0BBB97475</vt:lpwstr>
  </property>
</Properties>
</file>