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14" r:id="rId3"/>
    <p:sldId id="340" r:id="rId4"/>
    <p:sldId id="505" r:id="rId5"/>
    <p:sldId id="507" r:id="rId6"/>
    <p:sldId id="508" r:id="rId7"/>
    <p:sldId id="509" r:id="rId8"/>
    <p:sldId id="510" r:id="rId9"/>
    <p:sldId id="504" r:id="rId10"/>
    <p:sldId id="501" r:id="rId11"/>
    <p:sldId id="502" r:id="rId12"/>
    <p:sldId id="498" r:id="rId13"/>
    <p:sldId id="284" r:id="rId14"/>
    <p:sldId id="418" r:id="rId15"/>
    <p:sldId id="500" r:id="rId16"/>
    <p:sldId id="503" r:id="rId17"/>
    <p:sldId id="484" r:id="rId18"/>
    <p:sldId id="499" r:id="rId19"/>
    <p:sldId id="513" r:id="rId20"/>
    <p:sldId id="372" r:id="rId21"/>
    <p:sldId id="511" r:id="rId22"/>
    <p:sldId id="496" r:id="rId23"/>
    <p:sldId id="512" r:id="rId2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B00"/>
    <a:srgbClr val="DE1F26"/>
    <a:srgbClr val="1D8DD6"/>
    <a:srgbClr val="FF9E24"/>
    <a:srgbClr val="90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1202" autoAdjust="0"/>
  </p:normalViewPr>
  <p:slideViewPr>
    <p:cSldViewPr snapToGrid="0">
      <p:cViewPr varScale="1">
        <p:scale>
          <a:sx n="59" d="100"/>
          <a:sy n="59" d="100"/>
        </p:scale>
        <p:origin x="10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F6457-BCBA-4DD8-BCA5-B8F1BC140260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299F6F4-8654-48F8-A127-14E0900085E6}">
      <dgm:prSet phldrT="[Text]"/>
      <dgm:spPr/>
      <dgm:t>
        <a:bodyPr/>
        <a:lstStyle/>
        <a:p>
          <a:r>
            <a:rPr lang="en-GB" dirty="0"/>
            <a:t>Strategic </a:t>
          </a:r>
        </a:p>
      </dgm:t>
    </dgm:pt>
    <dgm:pt modelId="{41D8AD88-C038-4FC8-A2C1-E201F49A5627}" type="parTrans" cxnId="{81AEC691-CAEE-49F1-A318-221712182740}">
      <dgm:prSet/>
      <dgm:spPr/>
      <dgm:t>
        <a:bodyPr/>
        <a:lstStyle/>
        <a:p>
          <a:endParaRPr lang="en-GB"/>
        </a:p>
      </dgm:t>
    </dgm:pt>
    <dgm:pt modelId="{318FE850-43CC-4010-9BC3-6C13EC1094D9}" type="sibTrans" cxnId="{81AEC691-CAEE-49F1-A318-221712182740}">
      <dgm:prSet/>
      <dgm:spPr/>
      <dgm:t>
        <a:bodyPr/>
        <a:lstStyle/>
        <a:p>
          <a:endParaRPr lang="en-GB"/>
        </a:p>
      </dgm:t>
    </dgm:pt>
    <dgm:pt modelId="{A865F3A7-B84C-42C2-8EDC-0CF140B75FF9}">
      <dgm:prSet phldrT="[Text]"/>
      <dgm:spPr/>
      <dgm:t>
        <a:bodyPr/>
        <a:lstStyle/>
        <a:p>
          <a:r>
            <a:rPr lang="en-GB" dirty="0"/>
            <a:t>Operational</a:t>
          </a:r>
        </a:p>
      </dgm:t>
    </dgm:pt>
    <dgm:pt modelId="{A29B6298-04E8-4158-91DE-EDB3CC2661DC}" type="parTrans" cxnId="{2AA09CB7-5E57-4875-94D8-5826A6535BCD}">
      <dgm:prSet/>
      <dgm:spPr/>
      <dgm:t>
        <a:bodyPr/>
        <a:lstStyle/>
        <a:p>
          <a:endParaRPr lang="en-GB"/>
        </a:p>
      </dgm:t>
    </dgm:pt>
    <dgm:pt modelId="{7500BE38-982B-4E2D-A7CE-162761F07A36}" type="sibTrans" cxnId="{2AA09CB7-5E57-4875-94D8-5826A6535BCD}">
      <dgm:prSet/>
      <dgm:spPr/>
      <dgm:t>
        <a:bodyPr/>
        <a:lstStyle/>
        <a:p>
          <a:endParaRPr lang="en-GB"/>
        </a:p>
      </dgm:t>
    </dgm:pt>
    <dgm:pt modelId="{FF417E0B-311C-46E6-A6AB-540A7941E75F}" type="pres">
      <dgm:prSet presAssocID="{D85F6457-BCBA-4DD8-BCA5-B8F1BC1402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6781C-BD08-4BB2-9E39-461AD02D6D48}" type="pres">
      <dgm:prSet presAssocID="{D85F6457-BCBA-4DD8-BCA5-B8F1BC140260}" presName="divider" presStyleLbl="fgShp" presStyleIdx="0" presStyleCnt="1"/>
      <dgm:spPr/>
    </dgm:pt>
    <dgm:pt modelId="{BE450F06-6383-4CDD-9C93-2712E6BE14E5}" type="pres">
      <dgm:prSet presAssocID="{D299F6F4-8654-48F8-A127-14E0900085E6}" presName="downArrow" presStyleLbl="node1" presStyleIdx="0" presStyleCnt="2"/>
      <dgm:spPr/>
    </dgm:pt>
    <dgm:pt modelId="{FE8B3043-BB3A-445B-860B-1BF3E7C92CB3}" type="pres">
      <dgm:prSet presAssocID="{D299F6F4-8654-48F8-A127-14E0900085E6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6141B-DBF1-4901-82A9-F8E636DB1F7D}" type="pres">
      <dgm:prSet presAssocID="{A865F3A7-B84C-42C2-8EDC-0CF140B75FF9}" presName="upArrow" presStyleLbl="node1" presStyleIdx="1" presStyleCnt="2" custLinFactNeighborY="274"/>
      <dgm:spPr/>
    </dgm:pt>
    <dgm:pt modelId="{27258CDD-D487-4AC5-B914-58BFA8497BDC}" type="pres">
      <dgm:prSet presAssocID="{A865F3A7-B84C-42C2-8EDC-0CF140B75FF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AEC691-CAEE-49F1-A318-221712182740}" srcId="{D85F6457-BCBA-4DD8-BCA5-B8F1BC140260}" destId="{D299F6F4-8654-48F8-A127-14E0900085E6}" srcOrd="0" destOrd="0" parTransId="{41D8AD88-C038-4FC8-A2C1-E201F49A5627}" sibTransId="{318FE850-43CC-4010-9BC3-6C13EC1094D9}"/>
    <dgm:cxn modelId="{2AA09CB7-5E57-4875-94D8-5826A6535BCD}" srcId="{D85F6457-BCBA-4DD8-BCA5-B8F1BC140260}" destId="{A865F3A7-B84C-42C2-8EDC-0CF140B75FF9}" srcOrd="1" destOrd="0" parTransId="{A29B6298-04E8-4158-91DE-EDB3CC2661DC}" sibTransId="{7500BE38-982B-4E2D-A7CE-162761F07A36}"/>
    <dgm:cxn modelId="{43F503A1-F94F-4CFE-AB90-91ACA5F20C7F}" type="presOf" srcId="{D299F6F4-8654-48F8-A127-14E0900085E6}" destId="{FE8B3043-BB3A-445B-860B-1BF3E7C92CB3}" srcOrd="0" destOrd="0" presId="urn:microsoft.com/office/officeart/2005/8/layout/arrow3"/>
    <dgm:cxn modelId="{EFEB0D22-710B-4C8F-B1C8-495707A81196}" type="presOf" srcId="{D85F6457-BCBA-4DD8-BCA5-B8F1BC140260}" destId="{FF417E0B-311C-46E6-A6AB-540A7941E75F}" srcOrd="0" destOrd="0" presId="urn:microsoft.com/office/officeart/2005/8/layout/arrow3"/>
    <dgm:cxn modelId="{8359F8B6-F68A-4900-B98D-35B69210A446}" type="presOf" srcId="{A865F3A7-B84C-42C2-8EDC-0CF140B75FF9}" destId="{27258CDD-D487-4AC5-B914-58BFA8497BDC}" srcOrd="0" destOrd="0" presId="urn:microsoft.com/office/officeart/2005/8/layout/arrow3"/>
    <dgm:cxn modelId="{8671746A-2644-48A2-BD81-1DBB47FB7E29}" type="presParOf" srcId="{FF417E0B-311C-46E6-A6AB-540A7941E75F}" destId="{6D56781C-BD08-4BB2-9E39-461AD02D6D48}" srcOrd="0" destOrd="0" presId="urn:microsoft.com/office/officeart/2005/8/layout/arrow3"/>
    <dgm:cxn modelId="{6ADA4878-63E3-4020-99EB-CE60308B0F9A}" type="presParOf" srcId="{FF417E0B-311C-46E6-A6AB-540A7941E75F}" destId="{BE450F06-6383-4CDD-9C93-2712E6BE14E5}" srcOrd="1" destOrd="0" presId="urn:microsoft.com/office/officeart/2005/8/layout/arrow3"/>
    <dgm:cxn modelId="{B9A9231F-42B5-4540-A6BF-CC0B46509C2B}" type="presParOf" srcId="{FF417E0B-311C-46E6-A6AB-540A7941E75F}" destId="{FE8B3043-BB3A-445B-860B-1BF3E7C92CB3}" srcOrd="2" destOrd="0" presId="urn:microsoft.com/office/officeart/2005/8/layout/arrow3"/>
    <dgm:cxn modelId="{1036B0CF-4B40-4D23-BFA8-466FEF4E109E}" type="presParOf" srcId="{FF417E0B-311C-46E6-A6AB-540A7941E75F}" destId="{6FB6141B-DBF1-4901-82A9-F8E636DB1F7D}" srcOrd="3" destOrd="0" presId="urn:microsoft.com/office/officeart/2005/8/layout/arrow3"/>
    <dgm:cxn modelId="{F745C9C7-F4A9-486E-9601-7EDFD6C09EBF}" type="presParOf" srcId="{FF417E0B-311C-46E6-A6AB-540A7941E75F}" destId="{27258CDD-D487-4AC5-B914-58BFA8497BD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1CE6C-40E5-48F0-9755-7C2E161894A2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886FAE1D-2015-489E-A5A2-111CE04A34A4}">
      <dgm:prSet phldrT="[Text]"/>
      <dgm:spPr/>
      <dgm:t>
        <a:bodyPr/>
        <a:lstStyle/>
        <a:p>
          <a:r>
            <a:rPr lang="en-US" dirty="0"/>
            <a:t>Segregation</a:t>
          </a:r>
        </a:p>
      </dgm:t>
    </dgm:pt>
    <dgm:pt modelId="{88392AED-AFFE-436C-9628-CF4CB9648F77}" type="parTrans" cxnId="{E76BB0F6-7B7E-4714-A5D0-259F10A68141}">
      <dgm:prSet/>
      <dgm:spPr/>
      <dgm:t>
        <a:bodyPr/>
        <a:lstStyle/>
        <a:p>
          <a:endParaRPr lang="en-US"/>
        </a:p>
      </dgm:t>
    </dgm:pt>
    <dgm:pt modelId="{17485CB4-2429-46B5-BB1E-56C2926AFDA4}" type="sibTrans" cxnId="{E76BB0F6-7B7E-4714-A5D0-259F10A68141}">
      <dgm:prSet/>
      <dgm:spPr/>
      <dgm:t>
        <a:bodyPr/>
        <a:lstStyle/>
        <a:p>
          <a:endParaRPr lang="en-US"/>
        </a:p>
      </dgm:t>
    </dgm:pt>
    <dgm:pt modelId="{36AE067D-B020-405B-8A57-77FB1D382EEF}">
      <dgm:prSet phldrT="[Text]"/>
      <dgm:spPr/>
      <dgm:t>
        <a:bodyPr/>
        <a:lstStyle/>
        <a:p>
          <a:r>
            <a:rPr lang="en-US" dirty="0"/>
            <a:t>Integration</a:t>
          </a:r>
        </a:p>
      </dgm:t>
    </dgm:pt>
    <dgm:pt modelId="{ECAAA51C-1E45-488A-9625-46605DE9EC74}" type="parTrans" cxnId="{2DCA28F7-C98E-4342-BDF1-701C1AC4D521}">
      <dgm:prSet/>
      <dgm:spPr/>
      <dgm:t>
        <a:bodyPr/>
        <a:lstStyle/>
        <a:p>
          <a:endParaRPr lang="en-US"/>
        </a:p>
      </dgm:t>
    </dgm:pt>
    <dgm:pt modelId="{EEF775BF-6736-4314-9C54-869BC0A33EA5}" type="sibTrans" cxnId="{2DCA28F7-C98E-4342-BDF1-701C1AC4D521}">
      <dgm:prSet/>
      <dgm:spPr/>
      <dgm:t>
        <a:bodyPr/>
        <a:lstStyle/>
        <a:p>
          <a:endParaRPr lang="en-US"/>
        </a:p>
      </dgm:t>
    </dgm:pt>
    <dgm:pt modelId="{248EAA5F-1537-4BB6-9AFD-E7A2E873BECC}">
      <dgm:prSet phldrT="[Text]"/>
      <dgm:spPr/>
      <dgm:t>
        <a:bodyPr/>
        <a:lstStyle/>
        <a:p>
          <a:r>
            <a:rPr lang="en-US" dirty="0"/>
            <a:t>Inclusive Practice</a:t>
          </a:r>
        </a:p>
      </dgm:t>
    </dgm:pt>
    <dgm:pt modelId="{791D7841-FBC2-4F8F-B58C-8DB62EC4767C}" type="parTrans" cxnId="{C7806343-2C72-4334-BF64-0D66C970E771}">
      <dgm:prSet/>
      <dgm:spPr/>
      <dgm:t>
        <a:bodyPr/>
        <a:lstStyle/>
        <a:p>
          <a:endParaRPr lang="en-US"/>
        </a:p>
      </dgm:t>
    </dgm:pt>
    <dgm:pt modelId="{B3A70D99-7AEF-4BC1-BAFD-DC7966B9B0F0}" type="sibTrans" cxnId="{C7806343-2C72-4334-BF64-0D66C970E771}">
      <dgm:prSet/>
      <dgm:spPr/>
      <dgm:t>
        <a:bodyPr/>
        <a:lstStyle/>
        <a:p>
          <a:endParaRPr lang="en-US"/>
        </a:p>
      </dgm:t>
    </dgm:pt>
    <dgm:pt modelId="{4C7C3D08-CD5B-417B-92C2-26B0CE8DBD86}">
      <dgm:prSet/>
      <dgm:spPr/>
      <dgm:t>
        <a:bodyPr/>
        <a:lstStyle/>
        <a:p>
          <a:r>
            <a:rPr lang="en-US" dirty="0"/>
            <a:t>Inclusion</a:t>
          </a:r>
        </a:p>
      </dgm:t>
    </dgm:pt>
    <dgm:pt modelId="{780F78CA-F7C9-4B18-B06B-EEAF2224FAE8}" type="parTrans" cxnId="{644C1F15-0B16-4165-86D5-3FC226E69961}">
      <dgm:prSet/>
      <dgm:spPr/>
      <dgm:t>
        <a:bodyPr/>
        <a:lstStyle/>
        <a:p>
          <a:endParaRPr lang="en-US"/>
        </a:p>
      </dgm:t>
    </dgm:pt>
    <dgm:pt modelId="{30511D57-67CC-4418-8D14-B3EC41CB75B4}" type="sibTrans" cxnId="{644C1F15-0B16-4165-86D5-3FC226E69961}">
      <dgm:prSet/>
      <dgm:spPr/>
      <dgm:t>
        <a:bodyPr/>
        <a:lstStyle/>
        <a:p>
          <a:endParaRPr lang="en-US"/>
        </a:p>
      </dgm:t>
    </dgm:pt>
    <dgm:pt modelId="{389288E2-1708-4254-9212-FD87FBCC003B}" type="pres">
      <dgm:prSet presAssocID="{6AD1CE6C-40E5-48F0-9755-7C2E161894A2}" presName="Name0" presStyleCnt="0">
        <dgm:presLayoutVars>
          <dgm:dir/>
          <dgm:animLvl val="lvl"/>
          <dgm:resizeHandles val="exact"/>
        </dgm:presLayoutVars>
      </dgm:prSet>
      <dgm:spPr/>
    </dgm:pt>
    <dgm:pt modelId="{A02241E7-9CDB-4C98-BA2A-55947F3225B8}" type="pres">
      <dgm:prSet presAssocID="{886FAE1D-2015-489E-A5A2-111CE04A34A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9979F-ADD1-40D2-AD66-81DF5BE8CAFB}" type="pres">
      <dgm:prSet presAssocID="{17485CB4-2429-46B5-BB1E-56C2926AFDA4}" presName="parTxOnlySpace" presStyleCnt="0"/>
      <dgm:spPr/>
    </dgm:pt>
    <dgm:pt modelId="{BFA01009-8216-4F1D-B685-B6769E00919E}" type="pres">
      <dgm:prSet presAssocID="{36AE067D-B020-405B-8A57-77FB1D382EE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320B5-A87A-4C72-AAF8-3772BA68C784}" type="pres">
      <dgm:prSet presAssocID="{EEF775BF-6736-4314-9C54-869BC0A33EA5}" presName="parTxOnlySpace" presStyleCnt="0"/>
      <dgm:spPr/>
    </dgm:pt>
    <dgm:pt modelId="{270177A6-DCCB-4FF5-B724-11173B8AA5AD}" type="pres">
      <dgm:prSet presAssocID="{248EAA5F-1537-4BB6-9AFD-E7A2E873BEC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2E06A-5AE0-4178-B609-5BDD5588C797}" type="pres">
      <dgm:prSet presAssocID="{B3A70D99-7AEF-4BC1-BAFD-DC7966B9B0F0}" presName="parTxOnlySpace" presStyleCnt="0"/>
      <dgm:spPr/>
    </dgm:pt>
    <dgm:pt modelId="{FD421C71-E402-46AB-8686-C1019BEF22AC}" type="pres">
      <dgm:prSet presAssocID="{4C7C3D08-CD5B-417B-92C2-26B0CE8DBD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55BE4-0E23-44E5-90B1-D85CF39FAA68}" type="presOf" srcId="{6AD1CE6C-40E5-48F0-9755-7C2E161894A2}" destId="{389288E2-1708-4254-9212-FD87FBCC003B}" srcOrd="0" destOrd="0" presId="urn:microsoft.com/office/officeart/2005/8/layout/chevron1"/>
    <dgm:cxn modelId="{F3A1BA37-C0BD-432A-A78F-69844C4E4F74}" type="presOf" srcId="{36AE067D-B020-405B-8A57-77FB1D382EEF}" destId="{BFA01009-8216-4F1D-B685-B6769E00919E}" srcOrd="0" destOrd="0" presId="urn:microsoft.com/office/officeart/2005/8/layout/chevron1"/>
    <dgm:cxn modelId="{72620F38-30F0-406C-BF30-C9C648FF4C13}" type="presOf" srcId="{248EAA5F-1537-4BB6-9AFD-E7A2E873BECC}" destId="{270177A6-DCCB-4FF5-B724-11173B8AA5AD}" srcOrd="0" destOrd="0" presId="urn:microsoft.com/office/officeart/2005/8/layout/chevron1"/>
    <dgm:cxn modelId="{7CEFB783-6870-4C03-9F32-9279B804ACD6}" type="presOf" srcId="{4C7C3D08-CD5B-417B-92C2-26B0CE8DBD86}" destId="{FD421C71-E402-46AB-8686-C1019BEF22AC}" srcOrd="0" destOrd="0" presId="urn:microsoft.com/office/officeart/2005/8/layout/chevron1"/>
    <dgm:cxn modelId="{E76BB0F6-7B7E-4714-A5D0-259F10A68141}" srcId="{6AD1CE6C-40E5-48F0-9755-7C2E161894A2}" destId="{886FAE1D-2015-489E-A5A2-111CE04A34A4}" srcOrd="0" destOrd="0" parTransId="{88392AED-AFFE-436C-9628-CF4CB9648F77}" sibTransId="{17485CB4-2429-46B5-BB1E-56C2926AFDA4}"/>
    <dgm:cxn modelId="{2DCA28F7-C98E-4342-BDF1-701C1AC4D521}" srcId="{6AD1CE6C-40E5-48F0-9755-7C2E161894A2}" destId="{36AE067D-B020-405B-8A57-77FB1D382EEF}" srcOrd="1" destOrd="0" parTransId="{ECAAA51C-1E45-488A-9625-46605DE9EC74}" sibTransId="{EEF775BF-6736-4314-9C54-869BC0A33EA5}"/>
    <dgm:cxn modelId="{C7806343-2C72-4334-BF64-0D66C970E771}" srcId="{6AD1CE6C-40E5-48F0-9755-7C2E161894A2}" destId="{248EAA5F-1537-4BB6-9AFD-E7A2E873BECC}" srcOrd="2" destOrd="0" parTransId="{791D7841-FBC2-4F8F-B58C-8DB62EC4767C}" sibTransId="{B3A70D99-7AEF-4BC1-BAFD-DC7966B9B0F0}"/>
    <dgm:cxn modelId="{644C1F15-0B16-4165-86D5-3FC226E69961}" srcId="{6AD1CE6C-40E5-48F0-9755-7C2E161894A2}" destId="{4C7C3D08-CD5B-417B-92C2-26B0CE8DBD86}" srcOrd="3" destOrd="0" parTransId="{780F78CA-F7C9-4B18-B06B-EEAF2224FAE8}" sibTransId="{30511D57-67CC-4418-8D14-B3EC41CB75B4}"/>
    <dgm:cxn modelId="{BF29B22B-7ADD-4818-9766-F30F7FD59930}" type="presOf" srcId="{886FAE1D-2015-489E-A5A2-111CE04A34A4}" destId="{A02241E7-9CDB-4C98-BA2A-55947F3225B8}" srcOrd="0" destOrd="0" presId="urn:microsoft.com/office/officeart/2005/8/layout/chevron1"/>
    <dgm:cxn modelId="{501B1C9A-C7A9-4F85-83A3-3CDA4CC16E05}" type="presParOf" srcId="{389288E2-1708-4254-9212-FD87FBCC003B}" destId="{A02241E7-9CDB-4C98-BA2A-55947F3225B8}" srcOrd="0" destOrd="0" presId="urn:microsoft.com/office/officeart/2005/8/layout/chevron1"/>
    <dgm:cxn modelId="{AE9B9294-98DF-4E4D-A6F4-C4BE5927CC48}" type="presParOf" srcId="{389288E2-1708-4254-9212-FD87FBCC003B}" destId="{7669979F-ADD1-40D2-AD66-81DF5BE8CAFB}" srcOrd="1" destOrd="0" presId="urn:microsoft.com/office/officeart/2005/8/layout/chevron1"/>
    <dgm:cxn modelId="{258552CC-3B9F-4584-A9DB-F7C238A691F1}" type="presParOf" srcId="{389288E2-1708-4254-9212-FD87FBCC003B}" destId="{BFA01009-8216-4F1D-B685-B6769E00919E}" srcOrd="2" destOrd="0" presId="urn:microsoft.com/office/officeart/2005/8/layout/chevron1"/>
    <dgm:cxn modelId="{2843F19C-C0DC-48E6-9992-2E749D47FC52}" type="presParOf" srcId="{389288E2-1708-4254-9212-FD87FBCC003B}" destId="{516320B5-A87A-4C72-AAF8-3772BA68C784}" srcOrd="3" destOrd="0" presId="urn:microsoft.com/office/officeart/2005/8/layout/chevron1"/>
    <dgm:cxn modelId="{700237A0-9712-4069-B687-548158BFDC35}" type="presParOf" srcId="{389288E2-1708-4254-9212-FD87FBCC003B}" destId="{270177A6-DCCB-4FF5-B724-11173B8AA5AD}" srcOrd="4" destOrd="0" presId="urn:microsoft.com/office/officeart/2005/8/layout/chevron1"/>
    <dgm:cxn modelId="{1E6DCC18-D438-4ED9-864A-8279BB4D1C57}" type="presParOf" srcId="{389288E2-1708-4254-9212-FD87FBCC003B}" destId="{F5B2E06A-5AE0-4178-B609-5BDD5588C797}" srcOrd="5" destOrd="0" presId="urn:microsoft.com/office/officeart/2005/8/layout/chevron1"/>
    <dgm:cxn modelId="{0B1B0E7D-71F4-482A-9FC2-319836E58E71}" type="presParOf" srcId="{389288E2-1708-4254-9212-FD87FBCC003B}" destId="{FD421C71-E402-46AB-8686-C1019BEF22A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6781C-BD08-4BB2-9E39-461AD02D6D48}">
      <dsp:nvSpPr>
        <dsp:cNvPr id="0" name=""/>
        <dsp:cNvSpPr/>
      </dsp:nvSpPr>
      <dsp:spPr>
        <a:xfrm rot="21300000">
          <a:off x="34662" y="2243234"/>
          <a:ext cx="11665475" cy="1304731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50F06-6383-4CDD-9C93-2712E6BE14E5}">
      <dsp:nvSpPr>
        <dsp:cNvPr id="0" name=""/>
        <dsp:cNvSpPr/>
      </dsp:nvSpPr>
      <dsp:spPr>
        <a:xfrm>
          <a:off x="1408176" y="289560"/>
          <a:ext cx="3520440" cy="231648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B3043-BB3A-445B-860B-1BF3E7C92CB3}">
      <dsp:nvSpPr>
        <dsp:cNvPr id="0" name=""/>
        <dsp:cNvSpPr/>
      </dsp:nvSpPr>
      <dsp:spPr>
        <a:xfrm>
          <a:off x="6219443" y="0"/>
          <a:ext cx="3755136" cy="243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/>
            <a:t>Strategic </a:t>
          </a:r>
        </a:p>
      </dsp:txBody>
      <dsp:txXfrm>
        <a:off x="6219443" y="0"/>
        <a:ext cx="3755136" cy="2432304"/>
      </dsp:txXfrm>
    </dsp:sp>
    <dsp:sp modelId="{6FB6141B-DBF1-4901-82A9-F8E636DB1F7D}">
      <dsp:nvSpPr>
        <dsp:cNvPr id="0" name=""/>
        <dsp:cNvSpPr/>
      </dsp:nvSpPr>
      <dsp:spPr>
        <a:xfrm>
          <a:off x="6806183" y="3191507"/>
          <a:ext cx="3520440" cy="2316480"/>
        </a:xfrm>
        <a:prstGeom prst="upArrow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58CDD-D487-4AC5-B914-58BFA8497BDC}">
      <dsp:nvSpPr>
        <dsp:cNvPr id="0" name=""/>
        <dsp:cNvSpPr/>
      </dsp:nvSpPr>
      <dsp:spPr>
        <a:xfrm>
          <a:off x="1760220" y="3358896"/>
          <a:ext cx="3755136" cy="243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/>
            <a:t>Operational</a:t>
          </a:r>
        </a:p>
      </dsp:txBody>
      <dsp:txXfrm>
        <a:off x="1760220" y="3358896"/>
        <a:ext cx="3755136" cy="2432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241E7-9CDB-4C98-BA2A-55947F3225B8}">
      <dsp:nvSpPr>
        <dsp:cNvPr id="0" name=""/>
        <dsp:cNvSpPr/>
      </dsp:nvSpPr>
      <dsp:spPr>
        <a:xfrm>
          <a:off x="5528" y="43014"/>
          <a:ext cx="3218216" cy="128728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Segregation</a:t>
          </a:r>
        </a:p>
      </dsp:txBody>
      <dsp:txXfrm>
        <a:off x="649171" y="43014"/>
        <a:ext cx="1930930" cy="1287286"/>
      </dsp:txXfrm>
    </dsp:sp>
    <dsp:sp modelId="{BFA01009-8216-4F1D-B685-B6769E00919E}">
      <dsp:nvSpPr>
        <dsp:cNvPr id="0" name=""/>
        <dsp:cNvSpPr/>
      </dsp:nvSpPr>
      <dsp:spPr>
        <a:xfrm>
          <a:off x="2901923" y="43014"/>
          <a:ext cx="3218216" cy="1287286"/>
        </a:xfrm>
        <a:prstGeom prst="chevron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Integration</a:t>
          </a:r>
        </a:p>
      </dsp:txBody>
      <dsp:txXfrm>
        <a:off x="3545566" y="43014"/>
        <a:ext cx="1930930" cy="1287286"/>
      </dsp:txXfrm>
    </dsp:sp>
    <dsp:sp modelId="{270177A6-DCCB-4FF5-B724-11173B8AA5AD}">
      <dsp:nvSpPr>
        <dsp:cNvPr id="0" name=""/>
        <dsp:cNvSpPr/>
      </dsp:nvSpPr>
      <dsp:spPr>
        <a:xfrm>
          <a:off x="5798319" y="43014"/>
          <a:ext cx="3218216" cy="1287286"/>
        </a:xfrm>
        <a:prstGeom prst="chevron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Inclusive Practice</a:t>
          </a:r>
        </a:p>
      </dsp:txBody>
      <dsp:txXfrm>
        <a:off x="6441962" y="43014"/>
        <a:ext cx="1930930" cy="1287286"/>
      </dsp:txXfrm>
    </dsp:sp>
    <dsp:sp modelId="{FD421C71-E402-46AB-8686-C1019BEF22AC}">
      <dsp:nvSpPr>
        <dsp:cNvPr id="0" name=""/>
        <dsp:cNvSpPr/>
      </dsp:nvSpPr>
      <dsp:spPr>
        <a:xfrm>
          <a:off x="8694714" y="43014"/>
          <a:ext cx="3218216" cy="128728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Inclusion</a:t>
          </a:r>
        </a:p>
      </dsp:txBody>
      <dsp:txXfrm>
        <a:off x="9338357" y="43014"/>
        <a:ext cx="1930930" cy="128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632FE9-4F08-47A7-B9D3-B2DBFE59D7DF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CC698CB4-37DA-414C-8E9D-95EA23CD4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5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97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77925"/>
            <a:ext cx="5657850" cy="318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11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77925"/>
            <a:ext cx="5657850" cy="318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54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Ch 6 of the SEND CoP 2015 (20 pages, rather than the full 292).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76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62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77925"/>
            <a:ext cx="5657850" cy="318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38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77925"/>
            <a:ext cx="5657850" cy="318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66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77925"/>
            <a:ext cx="5657850" cy="318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898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53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Sorting task… Rank from 1 to 10, then share with AB to feed into overall ranking…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51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6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495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77925"/>
            <a:ext cx="5657850" cy="318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line with the policy framework, the aim is to educate as many children as possible within mainstream education over time, although some specialist settings may always be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25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4063" y="1177925"/>
            <a:ext cx="5657850" cy="3182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line with the policy framework, the aim is to educate as many children as possible within mainstream education over time, although some specialist settings may always be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53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Ensure that teaching assistants are being deployed effectively (e.g. how much teacher-time do learners with SEND receive?)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1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school can achieve outstanding unless they can demonstrate they are also inclusive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07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Sorting task: strategic vs operational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2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Sorting task: strategic vs operational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63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Sorting task: strategic vs operational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4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Sorting task: strategic vs operational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81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98CB4-37DA-414C-8E9D-95EA23CD4A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6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CB74-B1A9-4643-99CE-3AFD1560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DF102-5083-4581-A84D-7AEACB4B4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23ACD-4C53-4A3B-8EF7-278D33D11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94F6-FDB8-4AEA-83D3-CEDEEE41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E90D-4BAB-410C-A3B4-7F82F347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8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A52D-C10C-49B5-B6F7-FC6D5C84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85BE6-3C52-4054-A278-E34A3A836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24DE6-7E9D-4BF1-88F6-527226AC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842C-49D2-4932-875D-924284F7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17ED5-6D14-4222-9348-094E49E0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5DD27-E324-4DD1-A901-B40988EFE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F1438-92D3-4DEF-AF69-9F26B29D6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5622-C3CF-43E1-9324-B419B5D6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AC83C-31BF-4B1B-931D-323DF56A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4769-3EAE-4D11-B3E8-BAC6ABD8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80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2E5B-6B83-4DB0-8844-4E56931B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EAA3-B7C9-4ABB-BFAD-14B7A655E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6FB7D-31FF-4868-8BDB-00966DF6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24E4-7136-451F-AF8A-91744BF4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741D-61AA-4C6D-9F10-EEE2B008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78671B-1F24-492E-8A42-7EED7B43BDA9}"/>
              </a:ext>
            </a:extLst>
          </p:cNvPr>
          <p:cNvCxnSpPr>
            <a:cxnSpLocks/>
          </p:cNvCxnSpPr>
          <p:nvPr userDrawn="1"/>
        </p:nvCxnSpPr>
        <p:spPr>
          <a:xfrm>
            <a:off x="-56506" y="6089226"/>
            <a:ext cx="12313577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98FD481-90E2-4389-A671-B32B0057A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52" y="6331740"/>
            <a:ext cx="1614896" cy="298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50B75-6132-4AAC-818E-A717D403C2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90" y="6283584"/>
            <a:ext cx="1300815" cy="444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2E7CA0-03B3-4401-BC9A-22980556C0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68" y="6234859"/>
            <a:ext cx="1140835" cy="450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6C3A6-9A24-4D18-9B96-CB754CB28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2338" r="4692" b="32085"/>
          <a:stretch/>
        </p:blipFill>
        <p:spPr>
          <a:xfrm>
            <a:off x="3092841" y="6251446"/>
            <a:ext cx="1574025" cy="417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F505F5-2924-4E59-B6F2-5D51EB77DA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90" y="6240924"/>
            <a:ext cx="1318145" cy="438341"/>
          </a:xfrm>
          <a:prstGeom prst="rect">
            <a:avLst/>
          </a:prstGeom>
        </p:spPr>
      </p:pic>
      <p:pic>
        <p:nvPicPr>
          <p:cNvPr id="13" name="Picture 12" descr="nasen logo.jpg">
            <a:extLst>
              <a:ext uri="{FF2B5EF4-FFF2-40B4-BE49-F238E27FC236}">
                <a16:creationId xmlns:a16="http://schemas.microsoft.com/office/drawing/2014/main" id="{B8F262B9-4050-42C3-96B2-FD89562CF8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31" y="6150347"/>
            <a:ext cx="2131143" cy="682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67344-377A-441C-8EE5-D0068622E8C1}"/>
              </a:ext>
            </a:extLst>
          </p:cNvPr>
          <p:cNvSpPr txBox="1"/>
          <p:nvPr userDrawn="1"/>
        </p:nvSpPr>
        <p:spPr>
          <a:xfrm>
            <a:off x="13831" y="6136928"/>
            <a:ext cx="182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@</a:t>
            </a:r>
            <a:r>
              <a:rPr lang="en-GB" sz="1800" b="1" dirty="0" err="1"/>
              <a:t>adamboddison</a:t>
            </a:r>
            <a:endParaRPr lang="en-GB" sz="1800" b="1" dirty="0"/>
          </a:p>
          <a:p>
            <a:r>
              <a:rPr lang="en-GB" sz="1800" b="1" dirty="0"/>
              <a:t>@</a:t>
            </a:r>
            <a:r>
              <a:rPr lang="en-GB" sz="1800" b="1" dirty="0" err="1"/>
              <a:t>nasen_org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40457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1E30-1457-4562-85DA-DAFFEEA2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23963-CD36-4D35-AD1E-18FB20DD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61785-497E-4C8C-9766-EE3B8012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A9663-1738-4B11-B2B0-7EFB5F53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1DA7E-F17E-4A5B-A8E3-87394D7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95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C7CD-BD44-4C0C-98BB-1FF3A043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0272-592B-4520-AE77-6D287FA5B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C0BA-906D-42BB-9BE3-8DA4D7B2E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42B8D-2CF0-483F-85BB-0F7810C8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60CB3-9640-4783-AAF9-F10DD517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9D5F9-796D-4039-A83D-041797C9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9B33-4F99-492F-ABAD-59814286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06A83-43AB-4319-8B8B-B65FFEF7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B4B43-283B-4B22-B0A7-EE1D93CD2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CF3A5-661E-46D7-A1BE-93E881B7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67E56-C215-4387-87B8-F93E091EB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A1372-CCE7-4CBC-A2EF-BF23122E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A26A2-FC22-4A5B-8D8C-D5F44818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732A9-4943-43C8-82B9-41F171EB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7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E0FA-75DD-41D2-88EF-E0D962EF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482AB-A791-479B-9543-1F74C903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4236E-2080-476C-B840-4856A990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BC7BD-8B70-47ED-8028-9707C876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7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A0E4D-A6E2-453B-A03F-40BA885A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EE65F-0346-4573-BC99-5D1AB68B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32C37-563F-4942-B6E9-74B7095A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7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2437-9C22-408C-9D8D-8F1FA3E32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ED25E-B755-43E0-9AA1-EEDE5FFC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711FF-6C61-4CE0-860F-5A58CB081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771BB-8F1C-409F-A3CD-AF144FC2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35967-85E8-4EBD-8848-178745E0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986A5-1B70-4AD0-AE83-D95111D8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4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0334-7F45-4655-903E-70FBF6D9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92328-7A68-4570-ACC3-845E3AFAB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30237-DC2D-499F-AB53-83F83DF4F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FBDB9-9B21-42A2-A0A5-3CCCAA17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F2AF2-3933-4B92-9E60-6F883983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DEB66-C907-43CD-9225-0E7E27EE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8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C4BFB-6368-4DD8-9E33-3B4196E7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FA3E0-A56A-4F40-91BA-FA9F2F4BD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52313-CF29-4382-AAA6-17EEED328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A622-5BDA-44F9-8F5C-F5C10061AF1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1C546-8858-495B-A98D-9CC6EF105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30135-D281-4571-8D87-39BE29E43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8F7B-E6BB-4D12-9036-ABCFA440E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416DFB-317C-431A-B7A3-00A63A03B080}"/>
              </a:ext>
            </a:extLst>
          </p:cNvPr>
          <p:cNvSpPr/>
          <p:nvPr/>
        </p:nvSpPr>
        <p:spPr>
          <a:xfrm>
            <a:off x="242069" y="3321845"/>
            <a:ext cx="2795305" cy="1729801"/>
          </a:xfrm>
          <a:prstGeom prst="roundRect">
            <a:avLst>
              <a:gd name="adj" fmla="val 375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CC559-7767-4873-A20C-081B1E055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372" y="1455921"/>
            <a:ext cx="10047449" cy="2387600"/>
          </a:xfrm>
        </p:spPr>
        <p:txBody>
          <a:bodyPr>
            <a:normAutofit/>
          </a:bodyPr>
          <a:lstStyle/>
          <a:p>
            <a:r>
              <a:rPr lang="en-GB" dirty="0"/>
              <a:t>The Role of the SEND Governor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6545C-B233-41AE-AEA0-118F1285F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8202"/>
            <a:ext cx="9144000" cy="1655763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Professor Adam Boddison</a:t>
            </a:r>
          </a:p>
          <a:p>
            <a:r>
              <a:rPr lang="en-GB" sz="3200" dirty="0">
                <a:solidFill>
                  <a:srgbClr val="7030A0"/>
                </a:solidFill>
              </a:rPr>
              <a:t>Chief Executive – </a:t>
            </a:r>
            <a:r>
              <a:rPr lang="en-GB" sz="3200" dirty="0" err="1">
                <a:solidFill>
                  <a:srgbClr val="7030A0"/>
                </a:solidFill>
              </a:rPr>
              <a:t>nasen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</a:p>
          <a:p>
            <a:r>
              <a:rPr lang="en-GB" sz="3200" dirty="0">
                <a:solidFill>
                  <a:srgbClr val="7030A0"/>
                </a:solidFill>
              </a:rPr>
              <a:t>Chair – Whole School SEND</a:t>
            </a:r>
          </a:p>
        </p:txBody>
      </p:sp>
      <p:pic>
        <p:nvPicPr>
          <p:cNvPr id="4" name="Picture 3" descr="nasen logo.jpg">
            <a:extLst>
              <a:ext uri="{FF2B5EF4-FFF2-40B4-BE49-F238E27FC236}">
                <a16:creationId xmlns:a16="http://schemas.microsoft.com/office/drawing/2014/main" id="{521CEBA5-9375-49A3-B55D-99F84FC45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83" y="232146"/>
            <a:ext cx="3103088" cy="993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95E410-893E-4B24-B67B-ECE17CF02F2C}"/>
              </a:ext>
            </a:extLst>
          </p:cNvPr>
          <p:cNvSpPr txBox="1"/>
          <p:nvPr/>
        </p:nvSpPr>
        <p:spPr>
          <a:xfrm>
            <a:off x="1590264" y="5692475"/>
            <a:ext cx="9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@</a:t>
            </a:r>
            <a:r>
              <a:rPr lang="en-GB" sz="3200" dirty="0" err="1"/>
              <a:t>AdamBoddison</a:t>
            </a:r>
            <a:r>
              <a:rPr lang="en-GB" sz="3200" dirty="0"/>
              <a:t> 				@</a:t>
            </a:r>
            <a:r>
              <a:rPr lang="en-GB" sz="3200" dirty="0" err="1"/>
              <a:t>nasen_org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F1660-A5FB-40B2-954F-97ABEE6157E3}"/>
              </a:ext>
            </a:extLst>
          </p:cNvPr>
          <p:cNvSpPr txBox="1"/>
          <p:nvPr/>
        </p:nvSpPr>
        <p:spPr>
          <a:xfrm>
            <a:off x="265473" y="3358326"/>
            <a:ext cx="2795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Follow me on Twitter for regular SEND updates from across the sector.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7B66315-578E-4523-957D-E6EE9A5F0C43}"/>
              </a:ext>
            </a:extLst>
          </p:cNvPr>
          <p:cNvSpPr/>
          <p:nvPr/>
        </p:nvSpPr>
        <p:spPr>
          <a:xfrm>
            <a:off x="1038286" y="4872965"/>
            <a:ext cx="613533" cy="1109079"/>
          </a:xfrm>
          <a:custGeom>
            <a:avLst/>
            <a:gdLst>
              <a:gd name="connsiteX0" fmla="*/ 240706 w 443298"/>
              <a:gd name="connsiteY0" fmla="*/ 0 h 881547"/>
              <a:gd name="connsiteX1" fmla="*/ 5262 w 443298"/>
              <a:gd name="connsiteY1" fmla="*/ 394232 h 881547"/>
              <a:gd name="connsiteX2" fmla="*/ 443298 w 443298"/>
              <a:gd name="connsiteY2" fmla="*/ 881547 h 881547"/>
              <a:gd name="connsiteX3" fmla="*/ 443298 w 443298"/>
              <a:gd name="connsiteY3" fmla="*/ 881547 h 88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298" h="881547">
                <a:moveTo>
                  <a:pt x="240706" y="0"/>
                </a:moveTo>
                <a:cubicBezTo>
                  <a:pt x="106101" y="123654"/>
                  <a:pt x="-28503" y="247308"/>
                  <a:pt x="5262" y="394232"/>
                </a:cubicBezTo>
                <a:cubicBezTo>
                  <a:pt x="39027" y="541156"/>
                  <a:pt x="443298" y="881547"/>
                  <a:pt x="443298" y="881547"/>
                </a:cubicBezTo>
                <a:lnTo>
                  <a:pt x="443298" y="881547"/>
                </a:lnTo>
              </a:path>
            </a:pathLst>
          </a:custGeom>
          <a:noFill/>
          <a:ln w="47625">
            <a:solidFill>
              <a:srgbClr val="066436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5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854075"/>
          </a:xfrm>
        </p:spPr>
        <p:txBody>
          <a:bodyPr>
            <a:normAutofit fontScale="90000"/>
          </a:bodyPr>
          <a:lstStyle/>
          <a:p>
            <a:r>
              <a:rPr lang="en-GB" dirty="0"/>
              <a:t>What technology are schools using in relation to SEND?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D198503-9E29-4784-876E-432C9CA1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930121"/>
            <a:ext cx="6936508" cy="50600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GB" sz="2600" dirty="0"/>
              <a:t>Access Arrangements (examinations)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Scanning pens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Screen overlays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Screen magnifiers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Teaching and Learning 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Noise-cancellation earphones/headphones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Voice-to-text software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Voice recognition software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Tools to support those with sensory impairments (hearing aids, audio books, alternative keyboards, eye-gaze technology, etc)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School Administration and Assessment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CRM/CMS systems for provision mapping, collating evidence for EHC plan assessments, mapping across local EHCP templates, monitoring interventions, enabling co-production</a:t>
            </a:r>
          </a:p>
          <a:p>
            <a:pPr lvl="1">
              <a:lnSpc>
                <a:spcPct val="100000"/>
              </a:lnSpc>
            </a:pPr>
            <a:r>
              <a:rPr lang="en-GB" sz="2200" dirty="0"/>
              <a:t>Identification of needs (e.g. GL Assessment)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4DC8EA-4F08-4026-A109-E5161895FF38}"/>
              </a:ext>
            </a:extLst>
          </p:cNvPr>
          <p:cNvGrpSpPr/>
          <p:nvPr/>
        </p:nvGrpSpPr>
        <p:grpSpPr>
          <a:xfrm>
            <a:off x="7346374" y="930120"/>
            <a:ext cx="4638226" cy="5060023"/>
            <a:chOff x="7190509" y="930120"/>
            <a:chExt cx="4638226" cy="50600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6CE997-E9C9-4964-A7DB-8163D7D7CCDB}"/>
                </a:ext>
              </a:extLst>
            </p:cNvPr>
            <p:cNvSpPr txBox="1"/>
            <p:nvPr/>
          </p:nvSpPr>
          <p:spPr>
            <a:xfrm>
              <a:off x="7190509" y="930120"/>
              <a:ext cx="4638226" cy="4857616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4" name="Content Placeholder 1">
              <a:extLst>
                <a:ext uri="{FF2B5EF4-FFF2-40B4-BE49-F238E27FC236}">
                  <a16:creationId xmlns:a16="http://schemas.microsoft.com/office/drawing/2014/main" id="{927BC5E8-F7D7-4C5E-AE1D-D9AF325812E2}"/>
                </a:ext>
              </a:extLst>
            </p:cNvPr>
            <p:cNvSpPr txBox="1">
              <a:spLocks/>
            </p:cNvSpPr>
            <p:nvPr/>
          </p:nvSpPr>
          <p:spPr>
            <a:xfrm>
              <a:off x="7335983" y="930120"/>
              <a:ext cx="4492752" cy="50600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600" dirty="0"/>
                <a:t>Meeting Individual Needs</a:t>
              </a:r>
            </a:p>
            <a:p>
              <a:pPr lvl="1">
                <a:lnSpc>
                  <a:spcPct val="100000"/>
                </a:lnSpc>
              </a:pPr>
              <a:r>
                <a:rPr lang="en-GB" sz="2200" dirty="0"/>
                <a:t>Physical Mobility</a:t>
              </a:r>
            </a:p>
            <a:p>
              <a:pPr lvl="2">
                <a:lnSpc>
                  <a:spcPct val="100000"/>
                </a:lnSpc>
              </a:pPr>
              <a:r>
                <a:rPr lang="en-GB" sz="1800" dirty="0"/>
                <a:t>Scooters</a:t>
              </a:r>
            </a:p>
            <a:p>
              <a:pPr lvl="2">
                <a:lnSpc>
                  <a:spcPct val="100000"/>
                </a:lnSpc>
              </a:pPr>
              <a:r>
                <a:rPr lang="en-GB" sz="1800" dirty="0"/>
                <a:t>Wheelchairs (with features)</a:t>
              </a:r>
            </a:p>
            <a:p>
              <a:pPr lvl="1">
                <a:lnSpc>
                  <a:spcPct val="100000"/>
                </a:lnSpc>
              </a:pPr>
              <a:r>
                <a:rPr lang="en-GB" sz="2200" dirty="0"/>
                <a:t>Artificial Intelligence</a:t>
              </a:r>
            </a:p>
            <a:p>
              <a:pPr lvl="2">
                <a:lnSpc>
                  <a:spcPct val="100000"/>
                </a:lnSpc>
              </a:pPr>
              <a:r>
                <a:rPr lang="en-GB" sz="1800" dirty="0"/>
                <a:t>to support emotional regulation</a:t>
              </a:r>
            </a:p>
            <a:p>
              <a:pPr lvl="1">
                <a:lnSpc>
                  <a:spcPct val="100000"/>
                </a:lnSpc>
              </a:pPr>
              <a:r>
                <a:rPr lang="en-GB" sz="2200" dirty="0"/>
                <a:t>Virtual Reality</a:t>
              </a:r>
            </a:p>
            <a:p>
              <a:pPr lvl="2">
                <a:lnSpc>
                  <a:spcPct val="100000"/>
                </a:lnSpc>
              </a:pPr>
              <a:r>
                <a:rPr lang="en-GB" sz="1800" dirty="0"/>
                <a:t>to support trauma recovery</a:t>
              </a:r>
            </a:p>
            <a:p>
              <a:pPr lvl="1">
                <a:lnSpc>
                  <a:spcPct val="100000"/>
                </a:lnSpc>
              </a:pPr>
              <a:r>
                <a:rPr lang="en-GB" sz="2200" dirty="0"/>
                <a:t>Social Gaming</a:t>
              </a:r>
            </a:p>
            <a:p>
              <a:pPr lvl="2">
                <a:lnSpc>
                  <a:spcPct val="100000"/>
                </a:lnSpc>
              </a:pPr>
              <a:r>
                <a:rPr lang="en-GB" sz="1800" dirty="0"/>
                <a:t>to develop social skills (autism, preparation for adulthood)</a:t>
              </a:r>
            </a:p>
            <a:p>
              <a:pPr lvl="2">
                <a:lnSpc>
                  <a:spcPct val="100000"/>
                </a:lnSpc>
              </a:pPr>
              <a:r>
                <a:rPr lang="en-GB" sz="1800" dirty="0"/>
                <a:t>to remove physical barriers (e.g. </a:t>
              </a:r>
              <a:r>
                <a:rPr lang="en-GB" sz="1800" dirty="0" err="1"/>
                <a:t>Fifa</a:t>
              </a:r>
              <a:r>
                <a:rPr lang="en-GB" sz="1800" dirty="0"/>
                <a:t> – physical disabilities)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92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854075"/>
          </a:xfrm>
        </p:spPr>
        <p:txBody>
          <a:bodyPr>
            <a:noAutofit/>
          </a:bodyPr>
          <a:lstStyle/>
          <a:p>
            <a:r>
              <a:rPr lang="en-GB" sz="3600" dirty="0"/>
              <a:t>What technology are schools </a:t>
            </a:r>
            <a:r>
              <a:rPr lang="en-GB" sz="3600" u="sng" dirty="0"/>
              <a:t>not</a:t>
            </a:r>
            <a:r>
              <a:rPr lang="en-GB" sz="3600" dirty="0"/>
              <a:t> using in relation to SEND?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D198503-9E29-4784-876E-432C9CA1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74" y="930121"/>
            <a:ext cx="5050399" cy="50600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600" dirty="0"/>
              <a:t>Built-in accessibility features within software they already own (e.g. Microsoft Office, Apple devices, etc)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Personal mobile devices </a:t>
            </a:r>
          </a:p>
          <a:p>
            <a:pPr>
              <a:lnSpc>
                <a:spcPct val="100000"/>
              </a:lnSpc>
            </a:pPr>
            <a:r>
              <a:rPr lang="en-GB" sz="2600" u="sng" dirty="0"/>
              <a:t>Evidence-based</a:t>
            </a:r>
            <a:r>
              <a:rPr lang="en-GB" sz="2600" dirty="0"/>
              <a:t> mobile apps?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To improve mental wellbeing (e.g. Pokémon Sleep)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To support mindfulness (e.g. Headspace)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Inclusive technologies at universal level</a:t>
            </a:r>
          </a:p>
          <a:p>
            <a:pPr>
              <a:lnSpc>
                <a:spcPct val="100000"/>
              </a:lnSpc>
            </a:pPr>
            <a:endParaRPr lang="en-GB" sz="2600" dirty="0"/>
          </a:p>
        </p:txBody>
      </p:sp>
      <p:pic>
        <p:nvPicPr>
          <p:cNvPr id="2050" name="Picture 2" descr="Image result for assistive technology&quot;">
            <a:extLst>
              <a:ext uri="{FF2B5EF4-FFF2-40B4-BE49-F238E27FC236}">
                <a16:creationId xmlns:a16="http://schemas.microsoft.com/office/drawing/2014/main" id="{CF59B8F6-8F7D-4005-A1AA-301A1017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73" y="1132610"/>
            <a:ext cx="6616673" cy="4296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5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854075"/>
          </a:xfrm>
        </p:spPr>
        <p:txBody>
          <a:bodyPr/>
          <a:lstStyle/>
          <a:p>
            <a:r>
              <a:rPr lang="en-GB" dirty="0"/>
              <a:t>The Four Broad Areas of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51FD-F6D8-4ACE-BAB1-D2FCBA2E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57" y="1199123"/>
            <a:ext cx="10359549" cy="47307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Communication and Interaction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Cognition and Learning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Sensory and/or Physical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Social, Emotional, Mental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E2E72-6BCB-4CE0-BB32-015E50A30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0" t="10927" r="82800" b="50000"/>
          <a:stretch/>
        </p:blipFill>
        <p:spPr>
          <a:xfrm>
            <a:off x="7741920" y="990600"/>
            <a:ext cx="3633216" cy="456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9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6" y="1708344"/>
            <a:ext cx="11893551" cy="328968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SEND Code of Practice</a:t>
            </a:r>
            <a:br>
              <a:rPr lang="en-GB" sz="4800" dirty="0"/>
            </a:br>
            <a:r>
              <a:rPr lang="en-GB" sz="4800" dirty="0"/>
              <a:t>Chapter 6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4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2" y="349177"/>
            <a:ext cx="7715826" cy="854075"/>
          </a:xfrm>
        </p:spPr>
        <p:txBody>
          <a:bodyPr>
            <a:normAutofit fontScale="90000"/>
          </a:bodyPr>
          <a:lstStyle/>
          <a:p>
            <a:r>
              <a:rPr lang="en-GB" dirty="0"/>
              <a:t>When does the absence of a particular ability become a disability?</a:t>
            </a:r>
          </a:p>
        </p:txBody>
      </p:sp>
      <p:pic>
        <p:nvPicPr>
          <p:cNvPr id="4098" name="Picture 2" descr="Image result for flying person&quot;">
            <a:extLst>
              <a:ext uri="{FF2B5EF4-FFF2-40B4-BE49-F238E27FC236}">
                <a16:creationId xmlns:a16="http://schemas.microsoft.com/office/drawing/2014/main" id="{F9679ABD-7109-49A9-BB4D-D8C1A6991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2496" r="34363" b="2267"/>
          <a:stretch/>
        </p:blipFill>
        <p:spPr bwMode="auto">
          <a:xfrm>
            <a:off x="8664105" y="1060255"/>
            <a:ext cx="3262364" cy="4195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4C787B-1F0E-4D3D-91DD-FA4FC7A00009}"/>
              </a:ext>
            </a:extLst>
          </p:cNvPr>
          <p:cNvSpPr/>
          <p:nvPr/>
        </p:nvSpPr>
        <p:spPr>
          <a:xfrm>
            <a:off x="139702" y="1591555"/>
            <a:ext cx="82918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karla"/>
              </a:rPr>
              <a:t>Imagine a world in which 2% of people could fly, but 98% could not fly. If you were part of the group that could not fly, would you consider yourself to have a disability?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0000"/>
              </a:solidFill>
              <a:latin typeface="karl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karla"/>
              </a:rPr>
              <a:t>Imagine a world in which 98% of people could fly, but 2% could not fly. If you were part of the group that could not fly, would you consider yourself to have a disability?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0000"/>
              </a:solidFill>
              <a:latin typeface="karl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karla"/>
              </a:rPr>
              <a:t>At what point does not being able to fly make you a have a disability?</a:t>
            </a:r>
          </a:p>
        </p:txBody>
      </p:sp>
    </p:spTree>
    <p:extLst>
      <p:ext uri="{BB962C8B-B14F-4D97-AF65-F5344CB8AC3E}">
        <p14:creationId xmlns:p14="http://schemas.microsoft.com/office/powerpoint/2010/main" val="23513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2563E-478E-4FDA-AFA8-BBAE1E13D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9"/>
          <a:stretch/>
        </p:blipFill>
        <p:spPr>
          <a:xfrm>
            <a:off x="45523" y="481346"/>
            <a:ext cx="8088384" cy="5160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4BDA63-E2C5-4111-9E1D-100AD9BE1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" y="481346"/>
            <a:ext cx="12100954" cy="51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niversal targeted specialist sen&quot;">
            <a:extLst>
              <a:ext uri="{FF2B5EF4-FFF2-40B4-BE49-F238E27FC236}">
                <a16:creationId xmlns:a16="http://schemas.microsoft.com/office/drawing/2014/main" id="{31490F36-33EF-43CE-8567-EB1E7822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353"/>
            <a:ext cx="7025818" cy="44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universal targeted specialist sen&quot;">
            <a:extLst>
              <a:ext uri="{FF2B5EF4-FFF2-40B4-BE49-F238E27FC236}">
                <a16:creationId xmlns:a16="http://schemas.microsoft.com/office/drawing/2014/main" id="{767784E1-8D90-4F5A-89D6-5BADF8B0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2084" b="3610"/>
          <a:stretch/>
        </p:blipFill>
        <p:spPr bwMode="auto">
          <a:xfrm>
            <a:off x="4704038" y="10290"/>
            <a:ext cx="7463717" cy="27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A93C4-028D-4B3C-AC2F-F4D440B0BE66}"/>
              </a:ext>
            </a:extLst>
          </p:cNvPr>
          <p:cNvSpPr txBox="1"/>
          <p:nvPr/>
        </p:nvSpPr>
        <p:spPr>
          <a:xfrm>
            <a:off x="7025818" y="2853762"/>
            <a:ext cx="5035826" cy="3046988"/>
          </a:xfrm>
          <a:prstGeom prst="rect">
            <a:avLst/>
          </a:prstGeom>
          <a:solidFill>
            <a:schemeClr val="bg1"/>
          </a:solidFill>
          <a:ln w="31750">
            <a:solidFill>
              <a:srgbClr val="016537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The JCQ’s latest guidance for access arrangements and reasonable adjustments is clear that </a:t>
            </a:r>
            <a:r>
              <a:rPr lang="en-GB" sz="2400" b="1" dirty="0"/>
              <a:t>‘not putting in place appropriate arrangements for candidates with known and established learning difficulties/disabilities’ constitutes malpractice</a:t>
            </a:r>
            <a:r>
              <a:rPr lang="en-GB" sz="2400" dirty="0"/>
              <a:t> (section 4.2.11)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F6EA29-BB48-4D13-A74B-EA9B95F9FCF9}"/>
              </a:ext>
            </a:extLst>
          </p:cNvPr>
          <p:cNvSpPr txBox="1"/>
          <p:nvPr/>
        </p:nvSpPr>
        <p:spPr>
          <a:xfrm>
            <a:off x="3481736" y="4707934"/>
            <a:ext cx="9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85%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8189D-7BBE-4C1E-84FE-81AAFBCFF1CF}"/>
              </a:ext>
            </a:extLst>
          </p:cNvPr>
          <p:cNvSpPr txBox="1"/>
          <p:nvPr/>
        </p:nvSpPr>
        <p:spPr>
          <a:xfrm>
            <a:off x="3512909" y="3436696"/>
            <a:ext cx="9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1B531-DA31-49F6-91C9-1808AC41A71B}"/>
              </a:ext>
            </a:extLst>
          </p:cNvPr>
          <p:cNvSpPr txBox="1"/>
          <p:nvPr/>
        </p:nvSpPr>
        <p:spPr>
          <a:xfrm>
            <a:off x="3405536" y="1942908"/>
            <a:ext cx="9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9806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854075"/>
          </a:xfrm>
        </p:spPr>
        <p:txBody>
          <a:bodyPr/>
          <a:lstStyle/>
          <a:p>
            <a:r>
              <a:rPr lang="en-GB" dirty="0"/>
              <a:t>National SENCO Survey 2020 – Key Findings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D198503-9E29-4784-876E-432C9CA1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74" y="930121"/>
            <a:ext cx="6671677" cy="50600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600" dirty="0"/>
              <a:t>96% of SENCOs believe they should have protected time to undertake the role.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85% of Headteachers who responded also agreed there should be protected time (n=36)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Half of SENCOs reported having picked up additional responsibilities with no additional time (e.g. safeguarding, AHT).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74% reported that paperwork took up the vast majority of their time (up from 71%).</a:t>
            </a:r>
          </a:p>
          <a:p>
            <a:pPr>
              <a:lnSpc>
                <a:spcPct val="100000"/>
              </a:lnSpc>
            </a:pPr>
            <a:r>
              <a:rPr lang="en-GB" sz="2600" dirty="0"/>
              <a:t>Inconsistencies in the national approach to assessment within LAs was identified as an area creating unnecessary administration.</a:t>
            </a:r>
          </a:p>
        </p:txBody>
      </p:sp>
      <p:pic>
        <p:nvPicPr>
          <p:cNvPr id="5" name="Picture 4" descr="A picture containing baseball, sitting, cake&#10;&#10;Description automatically generated">
            <a:extLst>
              <a:ext uri="{FF2B5EF4-FFF2-40B4-BE49-F238E27FC236}">
                <a16:creationId xmlns:a16="http://schemas.microsoft.com/office/drawing/2014/main" id="{B5AB407A-F052-4DA2-A89F-7DC96A5E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94" y="2007725"/>
            <a:ext cx="5155658" cy="38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643763"/>
          </a:xfrm>
        </p:spPr>
        <p:txBody>
          <a:bodyPr>
            <a:normAutofit fontScale="90000"/>
          </a:bodyPr>
          <a:lstStyle/>
          <a:p>
            <a:r>
              <a:rPr lang="en-GB" dirty="0"/>
              <a:t>Questions for SEND Governors to ask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1B7DB49-89A2-4A9D-BCCD-67F59AAD4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60321"/>
              </p:ext>
            </p:extLst>
          </p:nvPr>
        </p:nvGraphicFramePr>
        <p:xfrm>
          <a:off x="0" y="780287"/>
          <a:ext cx="12192000" cy="52839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92155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947376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24054852"/>
                    </a:ext>
                  </a:extLst>
                </a:gridCol>
              </a:tblGrid>
              <a:tr h="13209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How many pupils are on the SEND register?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How does the school manage SEND?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How do you support other teachers who work with pupils with SEND?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16236"/>
                  </a:ext>
                </a:extLst>
              </a:tr>
              <a:tr h="13209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How do the attendance rates for pupils with SEND compare to those without SEND?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What is the progress and attainment of pupils with SEND compared to those without SEND?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Do you have a SEND/inclusion action plan? What have you put in place for each target and how do you know it’s working?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38331"/>
                  </a:ext>
                </a:extLst>
              </a:tr>
              <a:tr h="13209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Are there resources you don’t have, which you may need to carry to the role effectively.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How are parents/carers of pupils with SEND involved with the process?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How do the exclusion rates for pupils with SEND compare to those without SEND?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7328931"/>
                  </a:ext>
                </a:extLst>
              </a:tr>
              <a:tr h="1320981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What is being done to improve the progress and attainment of pupils with SEND? How do you know it’s working?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???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???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47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92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6" y="1708344"/>
            <a:ext cx="11893551" cy="3289683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SEND Governor Documents</a:t>
            </a:r>
            <a:br>
              <a:rPr lang="en-GB" sz="4800" dirty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>
                <a:solidFill>
                  <a:schemeClr val="tx1"/>
                </a:solidFill>
              </a:rPr>
              <a:t>Role Description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4800" dirty="0">
                <a:solidFill>
                  <a:schemeClr val="tx1"/>
                </a:solidFill>
              </a:rPr>
              <a:t>Key Questions</a:t>
            </a:r>
          </a:p>
        </p:txBody>
      </p:sp>
    </p:spTree>
    <p:extLst>
      <p:ext uri="{BB962C8B-B14F-4D97-AF65-F5344CB8AC3E}">
        <p14:creationId xmlns:p14="http://schemas.microsoft.com/office/powerpoint/2010/main" val="9562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854075"/>
          </a:xfrm>
        </p:spPr>
        <p:txBody>
          <a:bodyPr/>
          <a:lstStyle/>
          <a:p>
            <a:r>
              <a:rPr lang="en-GB" dirty="0"/>
              <a:t>Areas to be covered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51FD-F6D8-4ACE-BAB1-D2FCBA2E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57" y="1199123"/>
            <a:ext cx="10359549" cy="47307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Brief national update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SENCOs: strategic vs operational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Technology and SEND in schools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Effective questions about SEND and inclusion that could be asked at board meetings.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i="1" dirty="0"/>
              <a:t>SEND Learning Walks </a:t>
            </a:r>
            <a:r>
              <a:rPr lang="en-GB" dirty="0"/>
              <a:t>as an effective governance tool.</a:t>
            </a:r>
          </a:p>
        </p:txBody>
      </p:sp>
    </p:spTree>
    <p:extLst>
      <p:ext uri="{BB962C8B-B14F-4D97-AF65-F5344CB8AC3E}">
        <p14:creationId xmlns:p14="http://schemas.microsoft.com/office/powerpoint/2010/main" val="6754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DDDDE4A-41EF-4C9B-B86A-E2EFF9EC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79" y="279651"/>
            <a:ext cx="12036358" cy="872599"/>
          </a:xfrm>
        </p:spPr>
        <p:txBody>
          <a:bodyPr>
            <a:noAutofit/>
          </a:bodyPr>
          <a:lstStyle/>
          <a:p>
            <a:r>
              <a:rPr lang="en-GB" sz="3600" dirty="0"/>
              <a:t>SEND Learning Walks: The road to inclusion…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E1CA8D-7B6D-4A0F-84E8-4B590768563D}"/>
              </a:ext>
            </a:extLst>
          </p:cNvPr>
          <p:cNvGraphicFramePr/>
          <p:nvPr/>
        </p:nvGraphicFramePr>
        <p:xfrm>
          <a:off x="192829" y="1432696"/>
          <a:ext cx="11918460" cy="137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5A0A89A-187C-434F-867D-C6C39877BD11}"/>
              </a:ext>
            </a:extLst>
          </p:cNvPr>
          <p:cNvGrpSpPr/>
          <p:nvPr/>
        </p:nvGrpSpPr>
        <p:grpSpPr>
          <a:xfrm>
            <a:off x="2839948" y="3613698"/>
            <a:ext cx="6243092" cy="2208409"/>
            <a:chOff x="1000212" y="4333435"/>
            <a:chExt cx="4891485" cy="1637915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12B529B-6B56-4E3A-98A1-F4B7E8633B0F}"/>
                </a:ext>
              </a:extLst>
            </p:cNvPr>
            <p:cNvSpPr/>
            <p:nvPr/>
          </p:nvSpPr>
          <p:spPr>
            <a:xfrm>
              <a:off x="3046152" y="5158550"/>
              <a:ext cx="812800" cy="812800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D0C37B-EA10-47FD-A66C-0D3F2FD7AB16}"/>
                </a:ext>
              </a:extLst>
            </p:cNvPr>
            <p:cNvSpPr/>
            <p:nvPr/>
          </p:nvSpPr>
          <p:spPr>
            <a:xfrm rot="21360000">
              <a:off x="1013408" y="4810257"/>
              <a:ext cx="4878289" cy="34112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0BE201-21A6-449B-9623-CD28731024E9}"/>
                </a:ext>
              </a:extLst>
            </p:cNvPr>
            <p:cNvSpPr txBox="1"/>
            <p:nvPr/>
          </p:nvSpPr>
          <p:spPr>
            <a:xfrm rot="21376919">
              <a:off x="1000212" y="4406084"/>
              <a:ext cx="1352203" cy="5232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EQUITY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CBF26B-F08C-4750-AECD-A97C99710C45}"/>
                </a:ext>
              </a:extLst>
            </p:cNvPr>
            <p:cNvSpPr txBox="1"/>
            <p:nvPr/>
          </p:nvSpPr>
          <p:spPr>
            <a:xfrm rot="21376919">
              <a:off x="4204960" y="4333435"/>
              <a:ext cx="1643538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EXCELLENCE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0AA2B35-9FBC-44E5-8991-4DE1354B24C0}"/>
              </a:ext>
            </a:extLst>
          </p:cNvPr>
          <p:cNvSpPr/>
          <p:nvPr/>
        </p:nvSpPr>
        <p:spPr>
          <a:xfrm>
            <a:off x="6916288" y="4936093"/>
            <a:ext cx="5127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Fairness that allows every student to reach their full potential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1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DDDDE4A-41EF-4C9B-B86A-E2EFF9EC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59" y="219416"/>
            <a:ext cx="12036358" cy="872599"/>
          </a:xfrm>
        </p:spPr>
        <p:txBody>
          <a:bodyPr>
            <a:noAutofit/>
          </a:bodyPr>
          <a:lstStyle/>
          <a:p>
            <a:r>
              <a:rPr lang="en-GB" sz="3600" dirty="0"/>
              <a:t>SEND Learning Walks: the five key ingredients…</a:t>
            </a:r>
          </a:p>
        </p:txBody>
      </p:sp>
      <p:sp>
        <p:nvSpPr>
          <p:cNvPr id="10" name="Shape 46482">
            <a:extLst>
              <a:ext uri="{FF2B5EF4-FFF2-40B4-BE49-F238E27FC236}">
                <a16:creationId xmlns:a16="http://schemas.microsoft.com/office/drawing/2014/main" id="{C433B2E9-71E0-4B9F-B03C-32CF56DFE89C}"/>
              </a:ext>
            </a:extLst>
          </p:cNvPr>
          <p:cNvSpPr/>
          <p:nvPr/>
        </p:nvSpPr>
        <p:spPr>
          <a:xfrm>
            <a:off x="764815" y="3636202"/>
            <a:ext cx="847984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600" extrusionOk="0">
                <a:moveTo>
                  <a:pt x="4374" y="0"/>
                </a:moveTo>
                <a:cubicBezTo>
                  <a:pt x="3813" y="0"/>
                  <a:pt x="3308" y="81"/>
                  <a:pt x="2940" y="210"/>
                </a:cubicBezTo>
                <a:cubicBezTo>
                  <a:pt x="2573" y="338"/>
                  <a:pt x="2342" y="515"/>
                  <a:pt x="2342" y="712"/>
                </a:cubicBezTo>
                <a:lnTo>
                  <a:pt x="2342" y="4349"/>
                </a:lnTo>
                <a:lnTo>
                  <a:pt x="2342" y="4805"/>
                </a:lnTo>
                <a:lnTo>
                  <a:pt x="2342" y="6642"/>
                </a:lnTo>
                <a:cubicBezTo>
                  <a:pt x="2216" y="6639"/>
                  <a:pt x="2090" y="6640"/>
                  <a:pt x="1965" y="6645"/>
                </a:cubicBezTo>
                <a:cubicBezTo>
                  <a:pt x="1216" y="6673"/>
                  <a:pt x="548" y="6826"/>
                  <a:pt x="212" y="7061"/>
                </a:cubicBezTo>
                <a:cubicBezTo>
                  <a:pt x="-22" y="7225"/>
                  <a:pt x="-74" y="7421"/>
                  <a:pt x="114" y="7607"/>
                </a:cubicBezTo>
                <a:cubicBezTo>
                  <a:pt x="628" y="8461"/>
                  <a:pt x="1448" y="9291"/>
                  <a:pt x="2563" y="10072"/>
                </a:cubicBezTo>
                <a:cubicBezTo>
                  <a:pt x="3170" y="10498"/>
                  <a:pt x="3866" y="10907"/>
                  <a:pt x="4456" y="11335"/>
                </a:cubicBezTo>
                <a:cubicBezTo>
                  <a:pt x="4970" y="11709"/>
                  <a:pt x="5440" y="12112"/>
                  <a:pt x="5811" y="12517"/>
                </a:cubicBezTo>
                <a:lnTo>
                  <a:pt x="5136" y="21600"/>
                </a:lnTo>
                <a:lnTo>
                  <a:pt x="18342" y="21600"/>
                </a:lnTo>
                <a:lnTo>
                  <a:pt x="17644" y="12280"/>
                </a:lnTo>
                <a:cubicBezTo>
                  <a:pt x="17875" y="12024"/>
                  <a:pt x="18142" y="11774"/>
                  <a:pt x="18424" y="11525"/>
                </a:cubicBezTo>
                <a:cubicBezTo>
                  <a:pt x="19452" y="10614"/>
                  <a:pt x="20903" y="9745"/>
                  <a:pt x="21300" y="8772"/>
                </a:cubicBezTo>
                <a:cubicBezTo>
                  <a:pt x="21526" y="8217"/>
                  <a:pt x="21419" y="7653"/>
                  <a:pt x="21374" y="7093"/>
                </a:cubicBezTo>
                <a:cubicBezTo>
                  <a:pt x="21323" y="6473"/>
                  <a:pt x="21360" y="5853"/>
                  <a:pt x="21365" y="5233"/>
                </a:cubicBezTo>
                <a:cubicBezTo>
                  <a:pt x="21367" y="5036"/>
                  <a:pt x="21143" y="4859"/>
                  <a:pt x="20775" y="4730"/>
                </a:cubicBezTo>
                <a:cubicBezTo>
                  <a:pt x="20408" y="4602"/>
                  <a:pt x="19894" y="4521"/>
                  <a:pt x="19334" y="4521"/>
                </a:cubicBezTo>
                <a:lnTo>
                  <a:pt x="19112" y="4521"/>
                </a:lnTo>
                <a:cubicBezTo>
                  <a:pt x="18551" y="4521"/>
                  <a:pt x="18046" y="4602"/>
                  <a:pt x="17679" y="4730"/>
                </a:cubicBezTo>
                <a:cubicBezTo>
                  <a:pt x="17332" y="4852"/>
                  <a:pt x="17121" y="5018"/>
                  <a:pt x="17097" y="5201"/>
                </a:cubicBezTo>
                <a:lnTo>
                  <a:pt x="16458" y="5164"/>
                </a:lnTo>
                <a:lnTo>
                  <a:pt x="16458" y="4865"/>
                </a:lnTo>
                <a:cubicBezTo>
                  <a:pt x="16458" y="4669"/>
                  <a:pt x="16228" y="4489"/>
                  <a:pt x="15860" y="4360"/>
                </a:cubicBezTo>
                <a:cubicBezTo>
                  <a:pt x="15492" y="4231"/>
                  <a:pt x="14987" y="4154"/>
                  <a:pt x="14426" y="4154"/>
                </a:cubicBezTo>
                <a:lnTo>
                  <a:pt x="14197" y="4154"/>
                </a:lnTo>
                <a:cubicBezTo>
                  <a:pt x="13636" y="4154"/>
                  <a:pt x="13129" y="4231"/>
                  <a:pt x="12763" y="4360"/>
                </a:cubicBezTo>
                <a:cubicBezTo>
                  <a:pt x="12397" y="4489"/>
                  <a:pt x="12173" y="4669"/>
                  <a:pt x="12173" y="4865"/>
                </a:cubicBezTo>
                <a:lnTo>
                  <a:pt x="12173" y="4914"/>
                </a:lnTo>
                <a:lnTo>
                  <a:pt x="11542" y="4880"/>
                </a:lnTo>
                <a:lnTo>
                  <a:pt x="11542" y="4400"/>
                </a:lnTo>
                <a:cubicBezTo>
                  <a:pt x="11542" y="4204"/>
                  <a:pt x="11312" y="4024"/>
                  <a:pt x="10944" y="3895"/>
                </a:cubicBezTo>
                <a:cubicBezTo>
                  <a:pt x="10577" y="3766"/>
                  <a:pt x="10072" y="3689"/>
                  <a:pt x="9511" y="3689"/>
                </a:cubicBezTo>
                <a:lnTo>
                  <a:pt x="9289" y="3689"/>
                </a:lnTo>
                <a:cubicBezTo>
                  <a:pt x="8728" y="3689"/>
                  <a:pt x="8223" y="3766"/>
                  <a:pt x="7856" y="3895"/>
                </a:cubicBezTo>
                <a:cubicBezTo>
                  <a:pt x="7488" y="4024"/>
                  <a:pt x="7258" y="4204"/>
                  <a:pt x="7258" y="4400"/>
                </a:cubicBezTo>
                <a:lnTo>
                  <a:pt x="7258" y="4630"/>
                </a:lnTo>
                <a:lnTo>
                  <a:pt x="6627" y="4593"/>
                </a:lnTo>
                <a:lnTo>
                  <a:pt x="6627" y="712"/>
                </a:lnTo>
                <a:cubicBezTo>
                  <a:pt x="6627" y="515"/>
                  <a:pt x="6405" y="338"/>
                  <a:pt x="6037" y="210"/>
                </a:cubicBezTo>
                <a:cubicBezTo>
                  <a:pt x="5669" y="81"/>
                  <a:pt x="5156" y="0"/>
                  <a:pt x="4595" y="0"/>
                </a:cubicBezTo>
                <a:lnTo>
                  <a:pt x="43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46483">
            <a:extLst>
              <a:ext uri="{FF2B5EF4-FFF2-40B4-BE49-F238E27FC236}">
                <a16:creationId xmlns:a16="http://schemas.microsoft.com/office/drawing/2014/main" id="{255FD0B0-F373-46BC-8D70-FBC5CAB1F110}"/>
              </a:ext>
            </a:extLst>
          </p:cNvPr>
          <p:cNvSpPr/>
          <p:nvPr/>
        </p:nvSpPr>
        <p:spPr>
          <a:xfrm>
            <a:off x="3195565" y="3636202"/>
            <a:ext cx="805529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84" extrusionOk="0">
                <a:moveTo>
                  <a:pt x="10411" y="3"/>
                </a:moveTo>
                <a:cubicBezTo>
                  <a:pt x="9856" y="-16"/>
                  <a:pt x="9330" y="39"/>
                  <a:pt x="8926" y="147"/>
                </a:cubicBezTo>
                <a:cubicBezTo>
                  <a:pt x="8523" y="254"/>
                  <a:pt x="8242" y="414"/>
                  <a:pt x="8184" y="598"/>
                </a:cubicBezTo>
                <a:lnTo>
                  <a:pt x="7376" y="5631"/>
                </a:lnTo>
                <a:lnTo>
                  <a:pt x="6568" y="5599"/>
                </a:lnTo>
                <a:lnTo>
                  <a:pt x="4757" y="1849"/>
                </a:lnTo>
                <a:cubicBezTo>
                  <a:pt x="4699" y="1665"/>
                  <a:pt x="4425" y="1506"/>
                  <a:pt x="4023" y="1398"/>
                </a:cubicBezTo>
                <a:cubicBezTo>
                  <a:pt x="3621" y="1290"/>
                  <a:pt x="3094" y="1233"/>
                  <a:pt x="2538" y="1252"/>
                </a:cubicBezTo>
                <a:lnTo>
                  <a:pt x="2318" y="1260"/>
                </a:lnTo>
                <a:cubicBezTo>
                  <a:pt x="1762" y="1280"/>
                  <a:pt x="1281" y="1373"/>
                  <a:pt x="955" y="1506"/>
                </a:cubicBezTo>
                <a:cubicBezTo>
                  <a:pt x="629" y="1639"/>
                  <a:pt x="456" y="1811"/>
                  <a:pt x="515" y="1995"/>
                </a:cubicBezTo>
                <a:lnTo>
                  <a:pt x="2832" y="7412"/>
                </a:lnTo>
                <a:cubicBezTo>
                  <a:pt x="1722" y="7352"/>
                  <a:pt x="631" y="7551"/>
                  <a:pt x="188" y="7893"/>
                </a:cubicBezTo>
                <a:cubicBezTo>
                  <a:pt x="-17" y="8052"/>
                  <a:pt x="-61" y="8233"/>
                  <a:pt x="90" y="8407"/>
                </a:cubicBezTo>
                <a:cubicBezTo>
                  <a:pt x="754" y="9197"/>
                  <a:pt x="1577" y="9972"/>
                  <a:pt x="2538" y="10729"/>
                </a:cubicBezTo>
                <a:cubicBezTo>
                  <a:pt x="3071" y="11149"/>
                  <a:pt x="3655" y="11561"/>
                  <a:pt x="4252" y="11972"/>
                </a:cubicBezTo>
                <a:cubicBezTo>
                  <a:pt x="4762" y="12323"/>
                  <a:pt x="5338" y="12691"/>
                  <a:pt x="5912" y="13045"/>
                </a:cubicBezTo>
                <a:lnTo>
                  <a:pt x="5239" y="21584"/>
                </a:lnTo>
                <a:lnTo>
                  <a:pt x="18399" y="21584"/>
                </a:lnTo>
                <a:lnTo>
                  <a:pt x="17723" y="13048"/>
                </a:lnTo>
                <a:cubicBezTo>
                  <a:pt x="18349" y="12671"/>
                  <a:pt x="18949" y="12295"/>
                  <a:pt x="19539" y="11916"/>
                </a:cubicBezTo>
                <a:cubicBezTo>
                  <a:pt x="20041" y="11594"/>
                  <a:pt x="20543" y="11266"/>
                  <a:pt x="20871" y="10910"/>
                </a:cubicBezTo>
                <a:cubicBezTo>
                  <a:pt x="21286" y="10459"/>
                  <a:pt x="21353" y="9980"/>
                  <a:pt x="21401" y="9507"/>
                </a:cubicBezTo>
                <a:cubicBezTo>
                  <a:pt x="21510" y="8453"/>
                  <a:pt x="21539" y="7399"/>
                  <a:pt x="21516" y="6345"/>
                </a:cubicBezTo>
                <a:cubicBezTo>
                  <a:pt x="21512" y="6160"/>
                  <a:pt x="21294" y="5993"/>
                  <a:pt x="20928" y="5872"/>
                </a:cubicBezTo>
                <a:cubicBezTo>
                  <a:pt x="20562" y="5750"/>
                  <a:pt x="20051" y="5674"/>
                  <a:pt x="19492" y="5674"/>
                </a:cubicBezTo>
                <a:lnTo>
                  <a:pt x="19272" y="5674"/>
                </a:lnTo>
                <a:cubicBezTo>
                  <a:pt x="18712" y="5671"/>
                  <a:pt x="18203" y="5747"/>
                  <a:pt x="17844" y="5872"/>
                </a:cubicBezTo>
                <a:cubicBezTo>
                  <a:pt x="17633" y="5945"/>
                  <a:pt x="17486" y="6033"/>
                  <a:pt x="17395" y="6131"/>
                </a:cubicBezTo>
                <a:lnTo>
                  <a:pt x="16628" y="6085"/>
                </a:lnTo>
                <a:lnTo>
                  <a:pt x="16628" y="5826"/>
                </a:lnTo>
                <a:cubicBezTo>
                  <a:pt x="16628" y="5640"/>
                  <a:pt x="16399" y="5471"/>
                  <a:pt x="16033" y="5350"/>
                </a:cubicBezTo>
                <a:cubicBezTo>
                  <a:pt x="15667" y="5229"/>
                  <a:pt x="15164" y="5155"/>
                  <a:pt x="14605" y="5155"/>
                </a:cubicBezTo>
                <a:lnTo>
                  <a:pt x="14385" y="5155"/>
                </a:lnTo>
                <a:cubicBezTo>
                  <a:pt x="13826" y="5156"/>
                  <a:pt x="13324" y="5229"/>
                  <a:pt x="12957" y="5350"/>
                </a:cubicBezTo>
                <a:cubicBezTo>
                  <a:pt x="12542" y="5487"/>
                  <a:pt x="12306" y="5683"/>
                  <a:pt x="12361" y="5890"/>
                </a:cubicBezTo>
                <a:lnTo>
                  <a:pt x="11594" y="5858"/>
                </a:lnTo>
                <a:lnTo>
                  <a:pt x="12435" y="747"/>
                </a:lnTo>
                <a:cubicBezTo>
                  <a:pt x="12493" y="563"/>
                  <a:pt x="12321" y="388"/>
                  <a:pt x="11994" y="255"/>
                </a:cubicBezTo>
                <a:cubicBezTo>
                  <a:pt x="11668" y="121"/>
                  <a:pt x="11187" y="28"/>
                  <a:pt x="10632" y="9"/>
                </a:cubicBezTo>
                <a:lnTo>
                  <a:pt x="10411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2" name="Shape 46484">
            <a:extLst>
              <a:ext uri="{FF2B5EF4-FFF2-40B4-BE49-F238E27FC236}">
                <a16:creationId xmlns:a16="http://schemas.microsoft.com/office/drawing/2014/main" id="{4567B3C8-00AF-4E73-9504-22AF7C890E13}"/>
              </a:ext>
            </a:extLst>
          </p:cNvPr>
          <p:cNvSpPr/>
          <p:nvPr/>
        </p:nvSpPr>
        <p:spPr>
          <a:xfrm>
            <a:off x="8223315" y="3636202"/>
            <a:ext cx="825816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85" extrusionOk="0">
                <a:moveTo>
                  <a:pt x="9556" y="3"/>
                </a:moveTo>
                <a:cubicBezTo>
                  <a:pt x="9046" y="-15"/>
                  <a:pt x="8562" y="37"/>
                  <a:pt x="8191" y="138"/>
                </a:cubicBezTo>
                <a:cubicBezTo>
                  <a:pt x="7821" y="240"/>
                  <a:pt x="7563" y="388"/>
                  <a:pt x="7509" y="562"/>
                </a:cubicBezTo>
                <a:lnTo>
                  <a:pt x="6766" y="5345"/>
                </a:lnTo>
                <a:lnTo>
                  <a:pt x="6023" y="5316"/>
                </a:lnTo>
                <a:lnTo>
                  <a:pt x="4365" y="1743"/>
                </a:lnTo>
                <a:cubicBezTo>
                  <a:pt x="4311" y="1569"/>
                  <a:pt x="4060" y="1418"/>
                  <a:pt x="3691" y="1317"/>
                </a:cubicBezTo>
                <a:cubicBezTo>
                  <a:pt x="3322" y="1215"/>
                  <a:pt x="2836" y="1160"/>
                  <a:pt x="2327" y="1179"/>
                </a:cubicBezTo>
                <a:lnTo>
                  <a:pt x="2128" y="1187"/>
                </a:lnTo>
                <a:cubicBezTo>
                  <a:pt x="1618" y="1206"/>
                  <a:pt x="1174" y="1294"/>
                  <a:pt x="875" y="1419"/>
                </a:cubicBezTo>
                <a:cubicBezTo>
                  <a:pt x="577" y="1545"/>
                  <a:pt x="416" y="1704"/>
                  <a:pt x="470" y="1878"/>
                </a:cubicBezTo>
                <a:lnTo>
                  <a:pt x="2594" y="6982"/>
                </a:lnTo>
                <a:cubicBezTo>
                  <a:pt x="1576" y="6925"/>
                  <a:pt x="582" y="7112"/>
                  <a:pt x="176" y="7434"/>
                </a:cubicBezTo>
                <a:cubicBezTo>
                  <a:pt x="-12" y="7583"/>
                  <a:pt x="-58" y="7755"/>
                  <a:pt x="81" y="7919"/>
                </a:cubicBezTo>
                <a:cubicBezTo>
                  <a:pt x="549" y="8678"/>
                  <a:pt x="1306" y="9415"/>
                  <a:pt x="2327" y="10108"/>
                </a:cubicBezTo>
                <a:cubicBezTo>
                  <a:pt x="2979" y="10551"/>
                  <a:pt x="3698" y="10988"/>
                  <a:pt x="4127" y="11463"/>
                </a:cubicBezTo>
                <a:cubicBezTo>
                  <a:pt x="4236" y="11583"/>
                  <a:pt x="4324" y="11705"/>
                  <a:pt x="4391" y="11828"/>
                </a:cubicBezTo>
                <a:cubicBezTo>
                  <a:pt x="4446" y="12001"/>
                  <a:pt x="4494" y="12173"/>
                  <a:pt x="4534" y="12345"/>
                </a:cubicBezTo>
                <a:cubicBezTo>
                  <a:pt x="4895" y="13874"/>
                  <a:pt x="4697" y="15410"/>
                  <a:pt x="4488" y="16942"/>
                </a:cubicBezTo>
                <a:cubicBezTo>
                  <a:pt x="4277" y="18490"/>
                  <a:pt x="4054" y="20037"/>
                  <a:pt x="3821" y="21585"/>
                </a:cubicBezTo>
                <a:lnTo>
                  <a:pt x="17745" y="21585"/>
                </a:lnTo>
                <a:cubicBezTo>
                  <a:pt x="17559" y="18474"/>
                  <a:pt x="17374" y="15363"/>
                  <a:pt x="17188" y="12252"/>
                </a:cubicBezTo>
                <a:cubicBezTo>
                  <a:pt x="17180" y="12109"/>
                  <a:pt x="17171" y="11966"/>
                  <a:pt x="17163" y="11824"/>
                </a:cubicBezTo>
                <a:cubicBezTo>
                  <a:pt x="17322" y="11658"/>
                  <a:pt x="17497" y="11493"/>
                  <a:pt x="17689" y="11331"/>
                </a:cubicBezTo>
                <a:cubicBezTo>
                  <a:pt x="18073" y="11007"/>
                  <a:pt x="18523" y="10692"/>
                  <a:pt x="18859" y="10355"/>
                </a:cubicBezTo>
                <a:cubicBezTo>
                  <a:pt x="19475" y="9738"/>
                  <a:pt x="19658" y="9079"/>
                  <a:pt x="19861" y="8427"/>
                </a:cubicBezTo>
                <a:cubicBezTo>
                  <a:pt x="20119" y="7599"/>
                  <a:pt x="20433" y="6772"/>
                  <a:pt x="20716" y="5944"/>
                </a:cubicBezTo>
                <a:cubicBezTo>
                  <a:pt x="20992" y="5135"/>
                  <a:pt x="21243" y="4325"/>
                  <a:pt x="21467" y="3514"/>
                </a:cubicBezTo>
                <a:cubicBezTo>
                  <a:pt x="21542" y="3343"/>
                  <a:pt x="21426" y="3176"/>
                  <a:pt x="21165" y="3041"/>
                </a:cubicBezTo>
                <a:cubicBezTo>
                  <a:pt x="20941" y="2926"/>
                  <a:pt x="20612" y="2834"/>
                  <a:pt x="20206" y="2783"/>
                </a:cubicBezTo>
                <a:lnTo>
                  <a:pt x="20241" y="2771"/>
                </a:lnTo>
                <a:cubicBezTo>
                  <a:pt x="19736" y="2741"/>
                  <a:pt x="19241" y="2781"/>
                  <a:pt x="18850" y="2874"/>
                </a:cubicBezTo>
                <a:cubicBezTo>
                  <a:pt x="18460" y="2967"/>
                  <a:pt x="18179" y="3111"/>
                  <a:pt x="18090" y="3282"/>
                </a:cubicBezTo>
                <a:lnTo>
                  <a:pt x="16060" y="5809"/>
                </a:lnTo>
                <a:lnTo>
                  <a:pt x="15430" y="5777"/>
                </a:lnTo>
                <a:lnTo>
                  <a:pt x="15438" y="5774"/>
                </a:lnTo>
                <a:lnTo>
                  <a:pt x="15274" y="5768"/>
                </a:lnTo>
                <a:lnTo>
                  <a:pt x="17373" y="1684"/>
                </a:lnTo>
                <a:cubicBezTo>
                  <a:pt x="17462" y="1512"/>
                  <a:pt x="17343" y="1343"/>
                  <a:pt x="17071" y="1211"/>
                </a:cubicBezTo>
                <a:cubicBezTo>
                  <a:pt x="16799" y="1079"/>
                  <a:pt x="16375" y="983"/>
                  <a:pt x="15870" y="952"/>
                </a:cubicBezTo>
                <a:lnTo>
                  <a:pt x="15672" y="941"/>
                </a:lnTo>
                <a:cubicBezTo>
                  <a:pt x="15167" y="910"/>
                  <a:pt x="14680" y="953"/>
                  <a:pt x="14290" y="1046"/>
                </a:cubicBezTo>
                <a:cubicBezTo>
                  <a:pt x="13899" y="1140"/>
                  <a:pt x="13610" y="1283"/>
                  <a:pt x="13521" y="1455"/>
                </a:cubicBezTo>
                <a:lnTo>
                  <a:pt x="11405" y="5571"/>
                </a:lnTo>
                <a:lnTo>
                  <a:pt x="10636" y="5539"/>
                </a:lnTo>
                <a:lnTo>
                  <a:pt x="11405" y="703"/>
                </a:lnTo>
                <a:cubicBezTo>
                  <a:pt x="11458" y="529"/>
                  <a:pt x="11307" y="364"/>
                  <a:pt x="11007" y="238"/>
                </a:cubicBezTo>
                <a:cubicBezTo>
                  <a:pt x="10708" y="112"/>
                  <a:pt x="10265" y="24"/>
                  <a:pt x="9755" y="6"/>
                </a:cubicBezTo>
                <a:lnTo>
                  <a:pt x="9556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3" name="Shape 46485">
            <a:extLst>
              <a:ext uri="{FF2B5EF4-FFF2-40B4-BE49-F238E27FC236}">
                <a16:creationId xmlns:a16="http://schemas.microsoft.com/office/drawing/2014/main" id="{6D68AF1A-7C06-4B5F-BDDC-96EF1599E9E1}"/>
              </a:ext>
            </a:extLst>
          </p:cNvPr>
          <p:cNvSpPr/>
          <p:nvPr/>
        </p:nvSpPr>
        <p:spPr>
          <a:xfrm>
            <a:off x="10553668" y="3393747"/>
            <a:ext cx="1050436" cy="2679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85" extrusionOk="0">
                <a:moveTo>
                  <a:pt x="12120" y="3"/>
                </a:moveTo>
                <a:cubicBezTo>
                  <a:pt x="11719" y="-15"/>
                  <a:pt x="11337" y="40"/>
                  <a:pt x="11046" y="141"/>
                </a:cubicBezTo>
                <a:cubicBezTo>
                  <a:pt x="10754" y="243"/>
                  <a:pt x="10557" y="391"/>
                  <a:pt x="10515" y="564"/>
                </a:cubicBezTo>
                <a:lnTo>
                  <a:pt x="9930" y="5345"/>
                </a:lnTo>
                <a:lnTo>
                  <a:pt x="9345" y="5316"/>
                </a:lnTo>
                <a:lnTo>
                  <a:pt x="8040" y="1743"/>
                </a:lnTo>
                <a:cubicBezTo>
                  <a:pt x="7998" y="1569"/>
                  <a:pt x="7800" y="1418"/>
                  <a:pt x="7509" y="1317"/>
                </a:cubicBezTo>
                <a:cubicBezTo>
                  <a:pt x="7219" y="1215"/>
                  <a:pt x="6836" y="1160"/>
                  <a:pt x="6435" y="1179"/>
                </a:cubicBezTo>
                <a:lnTo>
                  <a:pt x="6272" y="1187"/>
                </a:lnTo>
                <a:cubicBezTo>
                  <a:pt x="5870" y="1206"/>
                  <a:pt x="5528" y="1294"/>
                  <a:pt x="5292" y="1419"/>
                </a:cubicBezTo>
                <a:cubicBezTo>
                  <a:pt x="5057" y="1545"/>
                  <a:pt x="4930" y="1707"/>
                  <a:pt x="4973" y="1881"/>
                </a:cubicBezTo>
                <a:cubicBezTo>
                  <a:pt x="5170" y="2880"/>
                  <a:pt x="5458" y="3876"/>
                  <a:pt x="5836" y="4866"/>
                </a:cubicBezTo>
                <a:cubicBezTo>
                  <a:pt x="6102" y="5562"/>
                  <a:pt x="6417" y="6255"/>
                  <a:pt x="6700" y="6949"/>
                </a:cubicBezTo>
                <a:cubicBezTo>
                  <a:pt x="6771" y="7124"/>
                  <a:pt x="6841" y="7300"/>
                  <a:pt x="6727" y="7469"/>
                </a:cubicBezTo>
                <a:cubicBezTo>
                  <a:pt x="6670" y="7555"/>
                  <a:pt x="6567" y="7632"/>
                  <a:pt x="6401" y="7687"/>
                </a:cubicBezTo>
                <a:cubicBezTo>
                  <a:pt x="5957" y="7832"/>
                  <a:pt x="5433" y="7764"/>
                  <a:pt x="4993" y="7613"/>
                </a:cubicBezTo>
                <a:cubicBezTo>
                  <a:pt x="4584" y="7473"/>
                  <a:pt x="4220" y="7272"/>
                  <a:pt x="3864" y="7087"/>
                </a:cubicBezTo>
                <a:cubicBezTo>
                  <a:pt x="3502" y="6900"/>
                  <a:pt x="3056" y="6746"/>
                  <a:pt x="2592" y="6606"/>
                </a:cubicBezTo>
                <a:cubicBezTo>
                  <a:pt x="2269" y="6508"/>
                  <a:pt x="1934" y="6418"/>
                  <a:pt x="1552" y="6400"/>
                </a:cubicBezTo>
                <a:cubicBezTo>
                  <a:pt x="1149" y="6381"/>
                  <a:pt x="733" y="6448"/>
                  <a:pt x="436" y="6573"/>
                </a:cubicBezTo>
                <a:cubicBezTo>
                  <a:pt x="114" y="6710"/>
                  <a:pt x="-36" y="6896"/>
                  <a:pt x="8" y="7079"/>
                </a:cubicBezTo>
                <a:cubicBezTo>
                  <a:pt x="49" y="7247"/>
                  <a:pt x="260" y="7398"/>
                  <a:pt x="484" y="7549"/>
                </a:cubicBezTo>
                <a:cubicBezTo>
                  <a:pt x="2483" y="8895"/>
                  <a:pt x="4829" y="10135"/>
                  <a:pt x="7232" y="11350"/>
                </a:cubicBezTo>
                <a:cubicBezTo>
                  <a:pt x="7497" y="11485"/>
                  <a:pt x="7768" y="11618"/>
                  <a:pt x="7978" y="11770"/>
                </a:cubicBezTo>
                <a:cubicBezTo>
                  <a:pt x="8261" y="11974"/>
                  <a:pt x="8428" y="12204"/>
                  <a:pt x="8467" y="12442"/>
                </a:cubicBezTo>
                <a:lnTo>
                  <a:pt x="7917" y="21585"/>
                </a:lnTo>
                <a:lnTo>
                  <a:pt x="18880" y="21585"/>
                </a:lnTo>
                <a:lnTo>
                  <a:pt x="18282" y="11742"/>
                </a:lnTo>
                <a:cubicBezTo>
                  <a:pt x="18531" y="11452"/>
                  <a:pt x="18784" y="11162"/>
                  <a:pt x="19043" y="10872"/>
                </a:cubicBezTo>
                <a:cubicBezTo>
                  <a:pt x="19269" y="10621"/>
                  <a:pt x="19501" y="10368"/>
                  <a:pt x="19669" y="10105"/>
                </a:cubicBezTo>
                <a:cubicBezTo>
                  <a:pt x="19956" y="9656"/>
                  <a:pt x="20056" y="9187"/>
                  <a:pt x="20159" y="8721"/>
                </a:cubicBezTo>
                <a:cubicBezTo>
                  <a:pt x="20351" y="7851"/>
                  <a:pt x="20565" y="6981"/>
                  <a:pt x="20791" y="6112"/>
                </a:cubicBezTo>
                <a:cubicBezTo>
                  <a:pt x="21017" y="5246"/>
                  <a:pt x="21255" y="4380"/>
                  <a:pt x="21505" y="3514"/>
                </a:cubicBezTo>
                <a:cubicBezTo>
                  <a:pt x="21564" y="3343"/>
                  <a:pt x="21466" y="3179"/>
                  <a:pt x="21260" y="3044"/>
                </a:cubicBezTo>
                <a:cubicBezTo>
                  <a:pt x="21084" y="2929"/>
                  <a:pt x="20825" y="2834"/>
                  <a:pt x="20506" y="2783"/>
                </a:cubicBezTo>
                <a:lnTo>
                  <a:pt x="20540" y="2771"/>
                </a:lnTo>
                <a:cubicBezTo>
                  <a:pt x="20142" y="2741"/>
                  <a:pt x="19752" y="2781"/>
                  <a:pt x="19445" y="2874"/>
                </a:cubicBezTo>
                <a:cubicBezTo>
                  <a:pt x="19137" y="2967"/>
                  <a:pt x="18909" y="3111"/>
                  <a:pt x="18839" y="3282"/>
                </a:cubicBezTo>
                <a:lnTo>
                  <a:pt x="17241" y="5809"/>
                </a:lnTo>
                <a:lnTo>
                  <a:pt x="16752" y="5777"/>
                </a:lnTo>
                <a:lnTo>
                  <a:pt x="16622" y="5768"/>
                </a:lnTo>
                <a:lnTo>
                  <a:pt x="18282" y="1684"/>
                </a:lnTo>
                <a:cubicBezTo>
                  <a:pt x="18352" y="1512"/>
                  <a:pt x="18251" y="1346"/>
                  <a:pt x="18037" y="1214"/>
                </a:cubicBezTo>
                <a:cubicBezTo>
                  <a:pt x="17823" y="1082"/>
                  <a:pt x="17496" y="983"/>
                  <a:pt x="17098" y="952"/>
                </a:cubicBezTo>
                <a:lnTo>
                  <a:pt x="16942" y="941"/>
                </a:lnTo>
                <a:cubicBezTo>
                  <a:pt x="16544" y="910"/>
                  <a:pt x="16161" y="953"/>
                  <a:pt x="15854" y="1046"/>
                </a:cubicBezTo>
                <a:cubicBezTo>
                  <a:pt x="15546" y="1140"/>
                  <a:pt x="15319" y="1283"/>
                  <a:pt x="15249" y="1455"/>
                </a:cubicBezTo>
                <a:lnTo>
                  <a:pt x="13582" y="5571"/>
                </a:lnTo>
                <a:lnTo>
                  <a:pt x="12977" y="5539"/>
                </a:lnTo>
                <a:lnTo>
                  <a:pt x="13582" y="703"/>
                </a:lnTo>
                <a:cubicBezTo>
                  <a:pt x="13625" y="529"/>
                  <a:pt x="13499" y="364"/>
                  <a:pt x="13263" y="238"/>
                </a:cubicBezTo>
                <a:cubicBezTo>
                  <a:pt x="13027" y="112"/>
                  <a:pt x="12685" y="27"/>
                  <a:pt x="12283" y="9"/>
                </a:cubicBezTo>
                <a:lnTo>
                  <a:pt x="1212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4" name="Shape 46486">
            <a:extLst>
              <a:ext uri="{FF2B5EF4-FFF2-40B4-BE49-F238E27FC236}">
                <a16:creationId xmlns:a16="http://schemas.microsoft.com/office/drawing/2014/main" id="{2E6E3E4F-5EE9-4ACC-BA3E-F2878A9F491C}"/>
              </a:ext>
            </a:extLst>
          </p:cNvPr>
          <p:cNvSpPr/>
          <p:nvPr/>
        </p:nvSpPr>
        <p:spPr>
          <a:xfrm>
            <a:off x="5692380" y="3636202"/>
            <a:ext cx="807239" cy="243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84" extrusionOk="0">
                <a:moveTo>
                  <a:pt x="10379" y="3"/>
                </a:moveTo>
                <a:cubicBezTo>
                  <a:pt x="9825" y="-16"/>
                  <a:pt x="9301" y="42"/>
                  <a:pt x="8899" y="149"/>
                </a:cubicBezTo>
                <a:cubicBezTo>
                  <a:pt x="8497" y="257"/>
                  <a:pt x="8217" y="414"/>
                  <a:pt x="8158" y="598"/>
                </a:cubicBezTo>
                <a:lnTo>
                  <a:pt x="7353" y="5674"/>
                </a:lnTo>
                <a:lnTo>
                  <a:pt x="6548" y="5642"/>
                </a:lnTo>
                <a:lnTo>
                  <a:pt x="4742" y="1849"/>
                </a:lnTo>
                <a:cubicBezTo>
                  <a:pt x="4684" y="1665"/>
                  <a:pt x="4411" y="1506"/>
                  <a:pt x="4010" y="1398"/>
                </a:cubicBezTo>
                <a:cubicBezTo>
                  <a:pt x="3609" y="1290"/>
                  <a:pt x="3084" y="1233"/>
                  <a:pt x="2530" y="1252"/>
                </a:cubicBezTo>
                <a:lnTo>
                  <a:pt x="2310" y="1260"/>
                </a:lnTo>
                <a:cubicBezTo>
                  <a:pt x="1756" y="1280"/>
                  <a:pt x="1277" y="1373"/>
                  <a:pt x="952" y="1506"/>
                </a:cubicBezTo>
                <a:cubicBezTo>
                  <a:pt x="627" y="1639"/>
                  <a:pt x="455" y="1811"/>
                  <a:pt x="513" y="1995"/>
                </a:cubicBezTo>
                <a:lnTo>
                  <a:pt x="2823" y="7412"/>
                </a:lnTo>
                <a:cubicBezTo>
                  <a:pt x="1716" y="7352"/>
                  <a:pt x="629" y="7551"/>
                  <a:pt x="187" y="7893"/>
                </a:cubicBezTo>
                <a:cubicBezTo>
                  <a:pt x="-17" y="8052"/>
                  <a:pt x="-61" y="8233"/>
                  <a:pt x="90" y="8407"/>
                </a:cubicBezTo>
                <a:cubicBezTo>
                  <a:pt x="749" y="9197"/>
                  <a:pt x="1568" y="9973"/>
                  <a:pt x="2530" y="10729"/>
                </a:cubicBezTo>
                <a:cubicBezTo>
                  <a:pt x="3056" y="11142"/>
                  <a:pt x="3627" y="11550"/>
                  <a:pt x="4401" y="11918"/>
                </a:cubicBezTo>
                <a:cubicBezTo>
                  <a:pt x="4783" y="12100"/>
                  <a:pt x="5214" y="12271"/>
                  <a:pt x="5533" y="12466"/>
                </a:cubicBezTo>
                <a:cubicBezTo>
                  <a:pt x="5966" y="12731"/>
                  <a:pt x="6178" y="13030"/>
                  <a:pt x="6147" y="13331"/>
                </a:cubicBezTo>
                <a:lnTo>
                  <a:pt x="5222" y="21584"/>
                </a:lnTo>
                <a:lnTo>
                  <a:pt x="18342" y="21584"/>
                </a:lnTo>
                <a:lnTo>
                  <a:pt x="17691" y="13333"/>
                </a:lnTo>
                <a:cubicBezTo>
                  <a:pt x="17751" y="13178"/>
                  <a:pt x="17865" y="13026"/>
                  <a:pt x="18033" y="12880"/>
                </a:cubicBezTo>
                <a:cubicBezTo>
                  <a:pt x="18165" y="12765"/>
                  <a:pt x="18329" y="12655"/>
                  <a:pt x="18496" y="12546"/>
                </a:cubicBezTo>
                <a:cubicBezTo>
                  <a:pt x="19413" y="11948"/>
                  <a:pt x="20442" y="11366"/>
                  <a:pt x="20945" y="10696"/>
                </a:cubicBezTo>
                <a:cubicBezTo>
                  <a:pt x="21238" y="10306"/>
                  <a:pt x="21322" y="9898"/>
                  <a:pt x="21376" y="9494"/>
                </a:cubicBezTo>
                <a:cubicBezTo>
                  <a:pt x="21514" y="8444"/>
                  <a:pt x="21539" y="7395"/>
                  <a:pt x="21449" y="6345"/>
                </a:cubicBezTo>
                <a:cubicBezTo>
                  <a:pt x="21449" y="6159"/>
                  <a:pt x="21228" y="5993"/>
                  <a:pt x="20863" y="5872"/>
                </a:cubicBezTo>
                <a:cubicBezTo>
                  <a:pt x="20498" y="5750"/>
                  <a:pt x="19989" y="5674"/>
                  <a:pt x="19432" y="5674"/>
                </a:cubicBezTo>
                <a:lnTo>
                  <a:pt x="19212" y="5674"/>
                </a:lnTo>
                <a:cubicBezTo>
                  <a:pt x="18933" y="5673"/>
                  <a:pt x="18665" y="5691"/>
                  <a:pt x="18423" y="5726"/>
                </a:cubicBezTo>
                <a:cubicBezTo>
                  <a:pt x="18184" y="5759"/>
                  <a:pt x="17968" y="5809"/>
                  <a:pt x="17789" y="5872"/>
                </a:cubicBezTo>
                <a:cubicBezTo>
                  <a:pt x="17563" y="5950"/>
                  <a:pt x="17404" y="6047"/>
                  <a:pt x="17325" y="6153"/>
                </a:cubicBezTo>
                <a:lnTo>
                  <a:pt x="16593" y="6123"/>
                </a:lnTo>
                <a:lnTo>
                  <a:pt x="18879" y="1787"/>
                </a:lnTo>
                <a:cubicBezTo>
                  <a:pt x="18975" y="1605"/>
                  <a:pt x="18841" y="1428"/>
                  <a:pt x="18545" y="1287"/>
                </a:cubicBezTo>
                <a:cubicBezTo>
                  <a:pt x="18250" y="1147"/>
                  <a:pt x="17792" y="1044"/>
                  <a:pt x="17244" y="1012"/>
                </a:cubicBezTo>
                <a:lnTo>
                  <a:pt x="17032" y="998"/>
                </a:lnTo>
                <a:cubicBezTo>
                  <a:pt x="16484" y="966"/>
                  <a:pt x="15944" y="1010"/>
                  <a:pt x="15520" y="1109"/>
                </a:cubicBezTo>
                <a:cubicBezTo>
                  <a:pt x="15095" y="1208"/>
                  <a:pt x="14787" y="1362"/>
                  <a:pt x="14690" y="1544"/>
                </a:cubicBezTo>
                <a:lnTo>
                  <a:pt x="12396" y="5915"/>
                </a:lnTo>
                <a:lnTo>
                  <a:pt x="11558" y="5880"/>
                </a:lnTo>
                <a:lnTo>
                  <a:pt x="12396" y="747"/>
                </a:lnTo>
                <a:cubicBezTo>
                  <a:pt x="12454" y="563"/>
                  <a:pt x="12282" y="388"/>
                  <a:pt x="11957" y="255"/>
                </a:cubicBezTo>
                <a:cubicBezTo>
                  <a:pt x="11631" y="121"/>
                  <a:pt x="11153" y="28"/>
                  <a:pt x="10599" y="9"/>
                </a:cubicBezTo>
                <a:lnTo>
                  <a:pt x="10379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5" name="Shape 46488">
            <a:extLst>
              <a:ext uri="{FF2B5EF4-FFF2-40B4-BE49-F238E27FC236}">
                <a16:creationId xmlns:a16="http://schemas.microsoft.com/office/drawing/2014/main" id="{EA0F40AC-7345-4CCE-8C2F-B2C6C557C6EE}"/>
              </a:ext>
            </a:extLst>
          </p:cNvPr>
          <p:cNvSpPr/>
          <p:nvPr/>
        </p:nvSpPr>
        <p:spPr>
          <a:xfrm rot="5400000" flipH="1">
            <a:off x="300558" y="1503775"/>
            <a:ext cx="1705127" cy="2125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6" name="Shape 46493">
            <a:extLst>
              <a:ext uri="{FF2B5EF4-FFF2-40B4-BE49-F238E27FC236}">
                <a16:creationId xmlns:a16="http://schemas.microsoft.com/office/drawing/2014/main" id="{D308C59D-FA0F-4606-88F0-802ED4A5FB4A}"/>
              </a:ext>
            </a:extLst>
          </p:cNvPr>
          <p:cNvSpPr/>
          <p:nvPr/>
        </p:nvSpPr>
        <p:spPr>
          <a:xfrm rot="5400000" flipH="1">
            <a:off x="2719872" y="1424583"/>
            <a:ext cx="1705127" cy="2253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7" name="Shape 46498">
            <a:extLst>
              <a:ext uri="{FF2B5EF4-FFF2-40B4-BE49-F238E27FC236}">
                <a16:creationId xmlns:a16="http://schemas.microsoft.com/office/drawing/2014/main" id="{AD49265C-FF3D-424A-86D1-D6E9EEB1338D}"/>
              </a:ext>
            </a:extLst>
          </p:cNvPr>
          <p:cNvSpPr/>
          <p:nvPr/>
        </p:nvSpPr>
        <p:spPr>
          <a:xfrm rot="5400000" flipH="1">
            <a:off x="5211516" y="1406938"/>
            <a:ext cx="1705127" cy="2317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8" name="Shape 46503">
            <a:extLst>
              <a:ext uri="{FF2B5EF4-FFF2-40B4-BE49-F238E27FC236}">
                <a16:creationId xmlns:a16="http://schemas.microsoft.com/office/drawing/2014/main" id="{D6D6AAAA-E0A2-4B17-9BC8-38CEBF9B8AE5}"/>
              </a:ext>
            </a:extLst>
          </p:cNvPr>
          <p:cNvSpPr/>
          <p:nvPr/>
        </p:nvSpPr>
        <p:spPr>
          <a:xfrm rot="5400000" flipH="1">
            <a:off x="7706314" y="1389286"/>
            <a:ext cx="1705127" cy="2317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9" name="Shape 46508">
            <a:extLst>
              <a:ext uri="{FF2B5EF4-FFF2-40B4-BE49-F238E27FC236}">
                <a16:creationId xmlns:a16="http://schemas.microsoft.com/office/drawing/2014/main" id="{48EE6271-1733-4970-8C08-A7CD933BF8A3}"/>
              </a:ext>
            </a:extLst>
          </p:cNvPr>
          <p:cNvSpPr/>
          <p:nvPr/>
        </p:nvSpPr>
        <p:spPr>
          <a:xfrm rot="5400000" flipH="1">
            <a:off x="10137930" y="1446929"/>
            <a:ext cx="1705127" cy="2183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03" y="0"/>
                </a:moveTo>
                <a:cubicBezTo>
                  <a:pt x="3064" y="0"/>
                  <a:pt x="1896" y="1280"/>
                  <a:pt x="1896" y="2858"/>
                </a:cubicBezTo>
                <a:lnTo>
                  <a:pt x="1896" y="9446"/>
                </a:lnTo>
                <a:lnTo>
                  <a:pt x="0" y="10876"/>
                </a:lnTo>
                <a:lnTo>
                  <a:pt x="1896" y="12312"/>
                </a:lnTo>
                <a:lnTo>
                  <a:pt x="1896" y="18742"/>
                </a:lnTo>
                <a:cubicBezTo>
                  <a:pt x="1896" y="20320"/>
                  <a:pt x="3064" y="21600"/>
                  <a:pt x="4503" y="21600"/>
                </a:cubicBezTo>
                <a:lnTo>
                  <a:pt x="18993" y="21600"/>
                </a:lnTo>
                <a:cubicBezTo>
                  <a:pt x="20432" y="21600"/>
                  <a:pt x="21600" y="20320"/>
                  <a:pt x="21600" y="18742"/>
                </a:cubicBezTo>
                <a:lnTo>
                  <a:pt x="21600" y="2858"/>
                </a:lnTo>
                <a:cubicBezTo>
                  <a:pt x="21600" y="1280"/>
                  <a:pt x="20432" y="0"/>
                  <a:pt x="18993" y="0"/>
                </a:cubicBezTo>
                <a:lnTo>
                  <a:pt x="4503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977A4E-1751-479C-BCE1-609BB01E3BF1}"/>
              </a:ext>
            </a:extLst>
          </p:cNvPr>
          <p:cNvSpPr txBox="1"/>
          <p:nvPr/>
        </p:nvSpPr>
        <p:spPr>
          <a:xfrm>
            <a:off x="841806" y="1850844"/>
            <a:ext cx="49565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610FDE4-DF18-4249-9630-897F24C3423F}"/>
              </a:ext>
            </a:extLst>
          </p:cNvPr>
          <p:cNvSpPr txBox="1">
            <a:spLocks/>
          </p:cNvSpPr>
          <p:nvPr/>
        </p:nvSpPr>
        <p:spPr>
          <a:xfrm>
            <a:off x="90938" y="2293647"/>
            <a:ext cx="2105739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SENCO  / HT                self-assessment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00FFC1-7549-4DF6-88B4-6525BCFEA855}"/>
              </a:ext>
            </a:extLst>
          </p:cNvPr>
          <p:cNvSpPr txBox="1"/>
          <p:nvPr/>
        </p:nvSpPr>
        <p:spPr>
          <a:xfrm>
            <a:off x="3343096" y="1845120"/>
            <a:ext cx="49565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4DC9F55-C6B8-4084-B0EB-ADCE8136AF62}"/>
              </a:ext>
            </a:extLst>
          </p:cNvPr>
          <p:cNvSpPr txBox="1">
            <a:spLocks/>
          </p:cNvSpPr>
          <p:nvPr/>
        </p:nvSpPr>
        <p:spPr>
          <a:xfrm>
            <a:off x="2472467" y="2279885"/>
            <a:ext cx="2207483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Child-</a:t>
            </a:r>
            <a:r>
              <a:rPr lang="en-US" sz="16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centred</a:t>
            </a: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family voices (focus groups)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94304-4B25-4505-A465-A330AD3B3A19}"/>
              </a:ext>
            </a:extLst>
          </p:cNvPr>
          <p:cNvSpPr txBox="1"/>
          <p:nvPr/>
        </p:nvSpPr>
        <p:spPr>
          <a:xfrm>
            <a:off x="5781188" y="1808644"/>
            <a:ext cx="49565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66BE7E0-8FBA-48AA-97D8-C305FBCF7F07}"/>
              </a:ext>
            </a:extLst>
          </p:cNvPr>
          <p:cNvSpPr txBox="1">
            <a:spLocks/>
          </p:cNvSpPr>
          <p:nvPr/>
        </p:nvSpPr>
        <p:spPr>
          <a:xfrm>
            <a:off x="4867731" y="2243409"/>
            <a:ext cx="2331999" cy="96949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Lesson observations (including individual / small group interventions)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18079-7465-4A1B-AE5A-120A8EEA81F4}"/>
              </a:ext>
            </a:extLst>
          </p:cNvPr>
          <p:cNvSpPr txBox="1"/>
          <p:nvPr/>
        </p:nvSpPr>
        <p:spPr>
          <a:xfrm>
            <a:off x="8336813" y="1775270"/>
            <a:ext cx="49565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73A6626-EFE8-414C-BF9E-B6E5C7FAF236}"/>
              </a:ext>
            </a:extLst>
          </p:cNvPr>
          <p:cNvSpPr txBox="1">
            <a:spLocks/>
          </p:cNvSpPr>
          <p:nvPr/>
        </p:nvSpPr>
        <p:spPr>
          <a:xfrm>
            <a:off x="7381295" y="2210035"/>
            <a:ext cx="2317066" cy="73866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Book Scrutiny            (consider sequencing over 5/6 lessons)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D56706-640B-482E-B146-85A97E2B7E00}"/>
              </a:ext>
            </a:extLst>
          </p:cNvPr>
          <p:cNvSpPr txBox="1"/>
          <p:nvPr/>
        </p:nvSpPr>
        <p:spPr>
          <a:xfrm>
            <a:off x="10749418" y="1775270"/>
            <a:ext cx="49565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81D4B24-3FB0-4B4E-9D8A-94237CE81231}"/>
              </a:ext>
            </a:extLst>
          </p:cNvPr>
          <p:cNvSpPr txBox="1">
            <a:spLocks/>
          </p:cNvSpPr>
          <p:nvPr/>
        </p:nvSpPr>
        <p:spPr>
          <a:xfrm>
            <a:off x="9893383" y="2210035"/>
            <a:ext cx="2183036" cy="55707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Inclusive</a:t>
            </a:r>
          </a:p>
          <a:p>
            <a:pPr>
              <a:lnSpc>
                <a:spcPts val="1750"/>
              </a:lnSpc>
            </a:pPr>
            <a:r>
              <a:rPr lang="en-US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curriculum…</a:t>
            </a:r>
          </a:p>
        </p:txBody>
      </p:sp>
    </p:spTree>
    <p:extLst>
      <p:ext uri="{BB962C8B-B14F-4D97-AF65-F5344CB8AC3E}">
        <p14:creationId xmlns:p14="http://schemas.microsoft.com/office/powerpoint/2010/main" val="17564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50B28E-CD8F-4D12-9F92-98DA62563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84502"/>
              </p:ext>
            </p:extLst>
          </p:nvPr>
        </p:nvGraphicFramePr>
        <p:xfrm>
          <a:off x="0" y="0"/>
          <a:ext cx="12192000" cy="60548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490658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067892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5364256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Governors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Headteachers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SENCOs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329314"/>
                  </a:ext>
                </a:extLst>
              </a:tr>
              <a:tr h="5489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you are familiar with Chapter 6 of the SEND Code of Practice (Jan 2015) including the 4 broad areas of need. It is 20 pages long.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you are familiar with the SEND Code of Practice (Jan 2015). It is 292 pages long.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8850195"/>
                  </a:ext>
                </a:extLst>
              </a:tr>
              <a:tr h="3946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SEND and Pupil Premium receive similar coverage at board meetings. What is the offer for pupils who are double-disadvantaged and triple-funded?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Consider the deployment of the SENCO. Could they focus more on high quality teaching and less on paperwork?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Think about how to progress through the stages of coproduction (done to, done for, done with) and how to embed the ‘graduated approach’.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59998"/>
                  </a:ext>
                </a:extLst>
              </a:tr>
              <a:tr h="63241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profile of need to inform strategic decision making (e.g. resource allocation and CPD priorities). Is our school a ‘SEND magnet’?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profile of need data to probe the accuracy of identification (and reduce exclusions) and to inform targeted small-group interventions.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624906"/>
                  </a:ext>
                </a:extLst>
              </a:tr>
              <a:tr h="4773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Would you feel confident in articulating why your school (and its curriculum) is inclusive? Is this intent for inclusion consistently understood (including by families)?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53709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your school fully compliant with statutory guidance (in particular the SEND Code of Practice 2015 and the Equality Act 2010). Ensure your school has a high quality, accessible SEN Information Report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does it mean for students with SEND to ‘achieve exceptionally well’ in your school? Is this only about academic outcomes?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141112"/>
                  </a:ext>
                </a:extLst>
              </a:tr>
              <a:tr h="6324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that SEND is ‘built in’ to your school improvement plans and not a ‘bolt-on’. Undertaking SEND reviews at a range of levels could inform this.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that teaching assistants are being deployed effectively (e.g. how much teacher-time do learners with SEND receive?)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9588776"/>
                  </a:ext>
                </a:extLst>
              </a:tr>
              <a:tr h="4343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Familiarise yourself with the SENCO Induction Handbook to ensure a triangulated approach to SEND leadership.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52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544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26" y="1708344"/>
            <a:ext cx="11893551" cy="3289683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Thank you!</a:t>
            </a:r>
            <a:br>
              <a:rPr lang="en-GB" sz="6600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dirty="0">
                <a:solidFill>
                  <a:schemeClr val="tx1"/>
                </a:solidFill>
              </a:rPr>
              <a:t>adamb@nasen.org.uk</a:t>
            </a:r>
            <a:endParaRPr lang="en-GB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6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854075"/>
          </a:xfrm>
        </p:spPr>
        <p:txBody>
          <a:bodyPr/>
          <a:lstStyle/>
          <a:p>
            <a:r>
              <a:rPr lang="en-GB" dirty="0"/>
              <a:t>Brief National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51FD-F6D8-4ACE-BAB1-D2FCBA2E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57" y="1199123"/>
            <a:ext cx="10359549" cy="473078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 err="1"/>
              <a:t>nasen</a:t>
            </a:r>
            <a:r>
              <a:rPr lang="en-GB" dirty="0"/>
              <a:t> and Whole School SEND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National SEND Reference Group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DfE SEND Review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dirty="0"/>
              <a:t>Ofsted EIF</a:t>
            </a:r>
          </a:p>
        </p:txBody>
      </p:sp>
    </p:spTree>
    <p:extLst>
      <p:ext uri="{BB962C8B-B14F-4D97-AF65-F5344CB8AC3E}">
        <p14:creationId xmlns:p14="http://schemas.microsoft.com/office/powerpoint/2010/main" val="134705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11893551" cy="854075"/>
          </a:xfrm>
        </p:spPr>
        <p:txBody>
          <a:bodyPr/>
          <a:lstStyle/>
          <a:p>
            <a:r>
              <a:rPr lang="en-GB" dirty="0"/>
              <a:t>Maximising the Impact of the SENCO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7155D3-8018-466E-8098-8D1A0CC6F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584540"/>
              </p:ext>
            </p:extLst>
          </p:nvPr>
        </p:nvGraphicFramePr>
        <p:xfrm>
          <a:off x="219076" y="563562"/>
          <a:ext cx="11734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701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9AA26-A06D-48A2-9B71-ACAB4E19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" t="25601" r="57521" b="47939"/>
          <a:stretch/>
        </p:blipFill>
        <p:spPr>
          <a:xfrm>
            <a:off x="862216" y="958850"/>
            <a:ext cx="10271911" cy="4940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566F33-4DC4-4782-BE91-20360AD0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0175"/>
            <a:ext cx="11893551" cy="854075"/>
          </a:xfrm>
        </p:spPr>
        <p:txBody>
          <a:bodyPr/>
          <a:lstStyle/>
          <a:p>
            <a:r>
              <a:rPr lang="en-GB" dirty="0"/>
              <a:t>SENCO: Strategic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10232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9AA26-A06D-48A2-9B71-ACAB4E19C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1" t="51995" r="57084" b="25868"/>
          <a:stretch/>
        </p:blipFill>
        <p:spPr>
          <a:xfrm>
            <a:off x="137746" y="1149350"/>
            <a:ext cx="11916508" cy="47053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2281702-5ED8-4E00-A979-A5F2B88F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0175"/>
            <a:ext cx="11893551" cy="854075"/>
          </a:xfrm>
        </p:spPr>
        <p:txBody>
          <a:bodyPr/>
          <a:lstStyle/>
          <a:p>
            <a:r>
              <a:rPr lang="en-GB" dirty="0"/>
              <a:t>SENCO: Strategic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07234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3D427-EB78-45A8-AE82-A4FCE224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1120183"/>
            <a:ext cx="10172700" cy="48761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C00471-802F-4F43-8520-2A57FF06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0175"/>
            <a:ext cx="11893551" cy="854075"/>
          </a:xfrm>
        </p:spPr>
        <p:txBody>
          <a:bodyPr/>
          <a:lstStyle/>
          <a:p>
            <a:r>
              <a:rPr lang="en-GB" dirty="0"/>
              <a:t>SENCO: Operational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79965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404CD-09DE-4C2F-AE7E-44DDB151B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1058498"/>
            <a:ext cx="8388998" cy="49994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EF0885-D839-4F9C-906E-B907BB68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0175"/>
            <a:ext cx="11893551" cy="854075"/>
          </a:xfrm>
        </p:spPr>
        <p:txBody>
          <a:bodyPr/>
          <a:lstStyle/>
          <a:p>
            <a:r>
              <a:rPr lang="en-GB" dirty="0"/>
              <a:t>SENCO: Operational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81376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F862-F626-47B5-B7BE-55DB2525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1" y="136525"/>
            <a:ext cx="4876799" cy="1298575"/>
          </a:xfrm>
        </p:spPr>
        <p:txBody>
          <a:bodyPr>
            <a:normAutofit/>
          </a:bodyPr>
          <a:lstStyle/>
          <a:p>
            <a:r>
              <a:rPr lang="en-GB" dirty="0"/>
              <a:t>Maximising the Impact of the SENCO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F3827-4A27-49E4-A64D-64EF97341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09" t="37546" r="58434" b="18610"/>
          <a:stretch/>
        </p:blipFill>
        <p:spPr>
          <a:xfrm>
            <a:off x="6019800" y="-25400"/>
            <a:ext cx="6165850" cy="60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4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5804</TotalTime>
  <Words>1361</Words>
  <Application>Microsoft Office PowerPoint</Application>
  <PresentationFormat>Widescreen</PresentationFormat>
  <Paragraphs>162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karla</vt:lpstr>
      <vt:lpstr>Lato Light</vt:lpstr>
      <vt:lpstr>League Spartan</vt:lpstr>
      <vt:lpstr>Mukta ExtraLight</vt:lpstr>
      <vt:lpstr>Poppins</vt:lpstr>
      <vt:lpstr>Office Theme</vt:lpstr>
      <vt:lpstr>The Role of the SEND Governor </vt:lpstr>
      <vt:lpstr>Areas to be covered today…</vt:lpstr>
      <vt:lpstr>Brief National Update</vt:lpstr>
      <vt:lpstr>Maximising the Impact of the SENCO</vt:lpstr>
      <vt:lpstr>SENCO: Strategic Responsibilities</vt:lpstr>
      <vt:lpstr>SENCO: Strategic Responsibilities</vt:lpstr>
      <vt:lpstr>SENCO: Operational Responsibilities</vt:lpstr>
      <vt:lpstr>SENCO: Operational Responsibilities</vt:lpstr>
      <vt:lpstr>Maximising the Impact of the SENCO</vt:lpstr>
      <vt:lpstr>What technology are schools using in relation to SEND?</vt:lpstr>
      <vt:lpstr>What technology are schools not using in relation to SEND?</vt:lpstr>
      <vt:lpstr>The Four Broad Areas of Need</vt:lpstr>
      <vt:lpstr>SEND Code of Practice Chapter 6</vt:lpstr>
      <vt:lpstr>When does the absence of a particular ability become a disability?</vt:lpstr>
      <vt:lpstr>PowerPoint Presentation</vt:lpstr>
      <vt:lpstr>PowerPoint Presentation</vt:lpstr>
      <vt:lpstr>National SENCO Survey 2020 – Key Findings</vt:lpstr>
      <vt:lpstr>Questions for SEND Governors to ask</vt:lpstr>
      <vt:lpstr>SEND Governor Documents  Role Description Key Questions</vt:lpstr>
      <vt:lpstr>SEND Learning Walks: The road to inclusion…</vt:lpstr>
      <vt:lpstr>SEND Learning Walks: the five key ingredients…</vt:lpstr>
      <vt:lpstr>PowerPoint Presentation</vt:lpstr>
      <vt:lpstr>Thank you!  adamb@nasen.org.uk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Boddison</dc:creator>
  <cp:lastModifiedBy>Simon Bainbridge</cp:lastModifiedBy>
  <cp:revision>353</cp:revision>
  <cp:lastPrinted>2020-03-01T20:35:50Z</cp:lastPrinted>
  <dcterms:created xsi:type="dcterms:W3CDTF">2019-04-27T10:53:37Z</dcterms:created>
  <dcterms:modified xsi:type="dcterms:W3CDTF">2020-04-28T11:31:22Z</dcterms:modified>
</cp:coreProperties>
</file>