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61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15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16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461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07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9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83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17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80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48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88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6B1AF-308A-4FB0-8326-6A37C64B4EB1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82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-44854" y="18794"/>
            <a:ext cx="2172378" cy="2024078"/>
            <a:chOff x="-64186" y="-4335"/>
            <a:chExt cx="2172378" cy="2024078"/>
          </a:xfrm>
        </p:grpSpPr>
        <p:pic>
          <p:nvPicPr>
            <p:cNvPr id="24" name="Picture 23" descr="422981_aw_032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028" y="610043"/>
              <a:ext cx="1514475" cy="1409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" name="Rectangle 24"/>
            <p:cNvSpPr/>
            <p:nvPr/>
          </p:nvSpPr>
          <p:spPr>
            <a:xfrm>
              <a:off x="-64186" y="-4335"/>
              <a:ext cx="217237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Complete the labels on the diagram of this atom.</a:t>
              </a:r>
              <a:endParaRPr lang="en-GB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002258"/>
              </p:ext>
            </p:extLst>
          </p:nvPr>
        </p:nvGraphicFramePr>
        <p:xfrm>
          <a:off x="3819505" y="32862"/>
          <a:ext cx="6009005" cy="1134000"/>
        </p:xfrm>
        <a:graphic>
          <a:graphicData uri="http://schemas.openxmlformats.org/drawingml/2006/table">
            <a:tbl>
              <a:tblPr firstRow="1" firstCol="1" bandRow="1"/>
              <a:tblGrid>
                <a:gridCol w="1399540">
                  <a:extLst>
                    <a:ext uri="{9D8B030D-6E8A-4147-A177-3AD203B41FA5}">
                      <a16:colId xmlns:a16="http://schemas.microsoft.com/office/drawing/2014/main" val="1558906894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1798386348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3708780814"/>
                    </a:ext>
                  </a:extLst>
                </a:gridCol>
                <a:gridCol w="2854960">
                  <a:extLst>
                    <a:ext uri="{9D8B030D-6E8A-4147-A177-3AD203B41FA5}">
                      <a16:colId xmlns:a16="http://schemas.microsoft.com/office/drawing/2014/main" val="2488306799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Subatomic particle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Relative charge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Relative mass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Where found in atom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404986"/>
                  </a:ext>
                </a:extLst>
              </a:tr>
              <a:tr h="2196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proton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 the nucleus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2419716"/>
                  </a:ext>
                </a:extLst>
              </a:tr>
              <a:tr h="2196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272577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−1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negligible (almost 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around the nucleus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8413158"/>
                  </a:ext>
                </a:extLst>
              </a:tr>
            </a:tbl>
          </a:graphicData>
        </a:graphic>
      </p:graphicFrame>
      <p:grpSp>
        <p:nvGrpSpPr>
          <p:cNvPr id="63" name="Group 62"/>
          <p:cNvGrpSpPr/>
          <p:nvPr/>
        </p:nvGrpSpPr>
        <p:grpSpPr>
          <a:xfrm>
            <a:off x="78482" y="1602167"/>
            <a:ext cx="7440443" cy="3147272"/>
            <a:chOff x="136538" y="2010307"/>
            <a:chExt cx="7440443" cy="3147272"/>
          </a:xfrm>
        </p:grpSpPr>
        <p:grpSp>
          <p:nvGrpSpPr>
            <p:cNvPr id="61" name="Group 60"/>
            <p:cNvGrpSpPr/>
            <p:nvPr/>
          </p:nvGrpSpPr>
          <p:grpSpPr>
            <a:xfrm>
              <a:off x="136538" y="2010307"/>
              <a:ext cx="7440443" cy="3147272"/>
              <a:chOff x="136538" y="2010307"/>
              <a:chExt cx="7440443" cy="3147272"/>
            </a:xfrm>
          </p:grpSpPr>
          <p:pic>
            <p:nvPicPr>
              <p:cNvPr id="1028" name="Picture 4" descr="https://secondaryscience4all.files.wordpress.com/2014/06/filestore_aqa_org_uk_subjects_aqa-chemistry-data-sheet_pdf3.png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389"/>
              <a:stretch/>
            </p:blipFill>
            <p:spPr bwMode="auto">
              <a:xfrm>
                <a:off x="1760835" y="2248089"/>
                <a:ext cx="5816146" cy="2909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Rectangle 3"/>
              <p:cNvSpPr/>
              <p:nvPr/>
            </p:nvSpPr>
            <p:spPr>
              <a:xfrm>
                <a:off x="2651499" y="2260540"/>
                <a:ext cx="1240430" cy="9556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3846919" y="2560565"/>
                <a:ext cx="30016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3824843" y="2732641"/>
                <a:ext cx="330185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Rectangle 25"/>
              <p:cNvSpPr/>
              <p:nvPr/>
            </p:nvSpPr>
            <p:spPr>
              <a:xfrm>
                <a:off x="3987528" y="2010307"/>
                <a:ext cx="1370436" cy="21012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0" name="Straight Arrow Connector 29"/>
              <p:cNvCxnSpPr/>
              <p:nvPr/>
            </p:nvCxnSpPr>
            <p:spPr>
              <a:xfrm flipH="1">
                <a:off x="1827528" y="2116374"/>
                <a:ext cx="216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 flipV="1">
                <a:off x="5357963" y="2116374"/>
                <a:ext cx="216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/>
              <p:cNvSpPr/>
              <p:nvPr/>
            </p:nvSpPr>
            <p:spPr>
              <a:xfrm>
                <a:off x="136538" y="3856725"/>
                <a:ext cx="1370436" cy="21012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 flipH="1" flipV="1">
                <a:off x="817708" y="2956725"/>
                <a:ext cx="0" cy="90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>
                <a:stCxn id="35" idx="2"/>
              </p:cNvCxnSpPr>
              <p:nvPr/>
            </p:nvCxnSpPr>
            <p:spPr>
              <a:xfrm>
                <a:off x="821756" y="4066852"/>
                <a:ext cx="0" cy="90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TextBox 61"/>
            <p:cNvSpPr txBox="1"/>
            <p:nvPr/>
          </p:nvSpPr>
          <p:spPr>
            <a:xfrm>
              <a:off x="1551990" y="2908431"/>
              <a:ext cx="1604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 smtClean="0"/>
                <a:t>1</a:t>
              </a:r>
              <a:endParaRPr lang="en-GB" sz="8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553052" y="3286717"/>
              <a:ext cx="1604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 smtClean="0"/>
                <a:t>2</a:t>
              </a:r>
              <a:endParaRPr lang="en-GB" sz="8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551990" y="3665003"/>
              <a:ext cx="1604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 smtClean="0"/>
                <a:t>3</a:t>
              </a:r>
              <a:endParaRPr lang="en-GB" sz="8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551990" y="4043289"/>
              <a:ext cx="1604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 smtClean="0"/>
                <a:t>4</a:t>
              </a:r>
              <a:endParaRPr lang="en-GB" sz="80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551990" y="4420856"/>
              <a:ext cx="1604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/>
                <a:t>5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52652" y="4798423"/>
              <a:ext cx="1604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/>
                <a:t>6</a:t>
              </a:r>
            </a:p>
          </p:txBody>
        </p:sp>
      </p:grpSp>
      <p:graphicFrame>
        <p:nvGraphicFramePr>
          <p:cNvPr id="78" name="Tab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561311"/>
              </p:ext>
            </p:extLst>
          </p:nvPr>
        </p:nvGraphicFramePr>
        <p:xfrm>
          <a:off x="5426553" y="4758078"/>
          <a:ext cx="4386382" cy="2044407"/>
        </p:xfrm>
        <a:graphic>
          <a:graphicData uri="http://schemas.openxmlformats.org/drawingml/2006/table">
            <a:tbl>
              <a:tblPr firstRow="1" firstCol="1" bandRow="1"/>
              <a:tblGrid>
                <a:gridCol w="1506382">
                  <a:extLst>
                    <a:ext uri="{9D8B030D-6E8A-4147-A177-3AD203B41FA5}">
                      <a16:colId xmlns:a16="http://schemas.microsoft.com/office/drawing/2014/main" val="10052423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92425464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0928508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763110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488259747"/>
                    </a:ext>
                  </a:extLst>
                </a:gridCol>
              </a:tblGrid>
              <a:tr h="208407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Element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Ar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691445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Atomic number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932818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Mass number</a:t>
                      </a:r>
                      <a:endParaRPr lang="en-GB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76501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Number of protons</a:t>
                      </a:r>
                      <a:endParaRPr lang="en-GB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262379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Number of electrons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80911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Number of neutrons</a:t>
                      </a:r>
                      <a:endParaRPr lang="en-GB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18312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Electron configuration</a:t>
                      </a:r>
                      <a:endParaRPr lang="en-GB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434268"/>
                  </a:ext>
                </a:extLst>
              </a:tr>
            </a:tbl>
          </a:graphicData>
        </a:graphic>
      </p:graphicFrame>
      <p:grpSp>
        <p:nvGrpSpPr>
          <p:cNvPr id="79" name="Group 78"/>
          <p:cNvGrpSpPr/>
          <p:nvPr/>
        </p:nvGrpSpPr>
        <p:grpSpPr>
          <a:xfrm>
            <a:off x="7619744" y="2617160"/>
            <a:ext cx="2193653" cy="1970831"/>
            <a:chOff x="7696816" y="2615490"/>
            <a:chExt cx="2193653" cy="1970831"/>
          </a:xfrm>
        </p:grpSpPr>
        <p:pic>
          <p:nvPicPr>
            <p:cNvPr id="82" name="Picture 81"/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285" t="5507" r="3089" b="5886"/>
            <a:stretch/>
          </p:blipFill>
          <p:spPr>
            <a:xfrm>
              <a:off x="7696816" y="3519521"/>
              <a:ext cx="1073150" cy="1066800"/>
            </a:xfrm>
            <a:prstGeom prst="rect">
              <a:avLst/>
            </a:prstGeom>
          </p:spPr>
        </p:pic>
        <p:pic>
          <p:nvPicPr>
            <p:cNvPr id="83" name="Picture 82"/>
            <p:cNvPicPr/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1" t="17565" r="65023" b="17826"/>
            <a:stretch/>
          </p:blipFill>
          <p:spPr>
            <a:xfrm>
              <a:off x="7840720" y="2615490"/>
              <a:ext cx="774700" cy="777876"/>
            </a:xfrm>
            <a:prstGeom prst="rect">
              <a:avLst/>
            </a:prstGeom>
          </p:spPr>
        </p:pic>
        <p:pic>
          <p:nvPicPr>
            <p:cNvPr id="84" name="Picture 83"/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285" t="5507" r="3089" b="5886"/>
            <a:stretch/>
          </p:blipFill>
          <p:spPr>
            <a:xfrm>
              <a:off x="8817319" y="3519521"/>
              <a:ext cx="1073150" cy="1066800"/>
            </a:xfrm>
            <a:prstGeom prst="rect">
              <a:avLst/>
            </a:prstGeom>
          </p:spPr>
        </p:pic>
        <p:pic>
          <p:nvPicPr>
            <p:cNvPr id="85" name="Picture 84"/>
            <p:cNvPicPr/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1" t="17565" r="65023" b="17826"/>
            <a:stretch/>
          </p:blipFill>
          <p:spPr>
            <a:xfrm>
              <a:off x="8966544" y="2615490"/>
              <a:ext cx="774700" cy="777876"/>
            </a:xfrm>
            <a:prstGeom prst="rect">
              <a:avLst/>
            </a:prstGeom>
          </p:spPr>
        </p:pic>
      </p:grpSp>
      <p:grpSp>
        <p:nvGrpSpPr>
          <p:cNvPr id="80" name="Group 79"/>
          <p:cNvGrpSpPr/>
          <p:nvPr/>
        </p:nvGrpSpPr>
        <p:grpSpPr>
          <a:xfrm>
            <a:off x="0" y="4950401"/>
            <a:ext cx="5299907" cy="1664606"/>
            <a:chOff x="0" y="4950401"/>
            <a:chExt cx="5299907" cy="1664606"/>
          </a:xfrm>
        </p:grpSpPr>
        <p:pic>
          <p:nvPicPr>
            <p:cNvPr id="42" name="Picture 41"/>
            <p:cNvPicPr>
              <a:picLocks noChangeAspect="1"/>
            </p:cNvPicPr>
            <p:nvPr/>
          </p:nvPicPr>
          <p:blipFill rotWithShape="1">
            <a:blip r:embed="rId6"/>
            <a:srcRect l="6451" t="33201" r="10155"/>
            <a:stretch/>
          </p:blipFill>
          <p:spPr>
            <a:xfrm>
              <a:off x="78918" y="5434977"/>
              <a:ext cx="5220989" cy="1180030"/>
            </a:xfrm>
            <a:prstGeom prst="rect">
              <a:avLst/>
            </a:prstGeom>
          </p:spPr>
        </p:pic>
        <p:sp>
          <p:nvSpPr>
            <p:cNvPr id="86" name="Rectangle 85"/>
            <p:cNvSpPr/>
            <p:nvPr/>
          </p:nvSpPr>
          <p:spPr>
            <a:xfrm>
              <a:off x="0" y="4950401"/>
              <a:ext cx="470486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Complete the </a:t>
              </a:r>
              <a:r>
                <a:rPr lang="en-GB" sz="1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sentences</a:t>
              </a:r>
              <a:endParaRPr lang="en-GB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7" name="Rectangle 86"/>
          <p:cNvSpPr/>
          <p:nvPr/>
        </p:nvSpPr>
        <p:spPr>
          <a:xfrm>
            <a:off x="7665193" y="1532922"/>
            <a:ext cx="21826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 the periodic table to complete the table below, then draw the electron configurations in the space below. The correct number of shells have already been drawn for you.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9196607" y="2864680"/>
            <a:ext cx="16043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O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9121247" y="3912807"/>
            <a:ext cx="31115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err="1" smtClean="0"/>
              <a:t>Ar</a:t>
            </a:r>
            <a:endParaRPr lang="en-GB" sz="1000" dirty="0"/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3576638" y="2244020"/>
            <a:ext cx="42428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3664744" y="2042872"/>
            <a:ext cx="42428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V="1">
            <a:off x="1867989" y="5590903"/>
            <a:ext cx="1110342" cy="130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50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82880" y="1476103"/>
                <a:ext cx="2625634" cy="180049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050" dirty="0" smtClean="0"/>
                  <a:t>The abundances of the two isotopes of chlorine are 75%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GB" sz="1000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GB" sz="10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sub>
                      <m:sup>
                        <m:r>
                          <a:rPr lang="en-GB" sz="10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sup>
                      <m:e>
                        <m:r>
                          <a:rPr lang="en-GB" sz="1000" b="0" i="1" smtClean="0">
                            <a:latin typeface="Cambria Math" panose="02040503050406030204" pitchFamily="18" charset="0"/>
                          </a:rPr>
                          <m:t>𝐶𝑙</m:t>
                        </m:r>
                        <m:r>
                          <a:rPr lang="en-GB" sz="1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sPre>
                  </m:oMath>
                </a14:m>
                <a:r>
                  <a:rPr lang="en-GB" sz="1000" dirty="0" smtClean="0"/>
                  <a:t> and 25%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GB" sz="10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GB" sz="1000" i="1">
                            <a:latin typeface="Cambria Math" panose="02040503050406030204" pitchFamily="18" charset="0"/>
                          </a:rPr>
                          <m:t>17</m:t>
                        </m:r>
                      </m:sub>
                      <m:sup>
                        <m:r>
                          <a:rPr lang="en-GB" sz="10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  <m:e>
                        <m:r>
                          <a:rPr lang="en-GB" sz="1000" i="1">
                            <a:latin typeface="Cambria Math" panose="02040503050406030204" pitchFamily="18" charset="0"/>
                          </a:rPr>
                          <m:t>𝐶𝑙</m:t>
                        </m:r>
                        <m:r>
                          <a:rPr lang="en-GB" sz="10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sPre>
                  </m:oMath>
                </a14:m>
                <a:r>
                  <a:rPr lang="en-GB" sz="1000" dirty="0" smtClean="0"/>
                  <a:t>. Calculate the relative atomic mass of chlorine.</a:t>
                </a:r>
              </a:p>
              <a:p>
                <a:endParaRPr lang="en-GB" sz="1000" dirty="0" smtClean="0"/>
              </a:p>
              <a:p>
                <a:r>
                  <a:rPr lang="en-GB" sz="1000" dirty="0" smtClean="0"/>
                  <a:t>______________________________________</a:t>
                </a:r>
              </a:p>
              <a:p>
                <a:endParaRPr lang="en-GB" sz="1000" dirty="0"/>
              </a:p>
              <a:p>
                <a:r>
                  <a:rPr lang="en-GB" sz="1000" dirty="0" smtClean="0"/>
                  <a:t>______________________________________</a:t>
                </a:r>
              </a:p>
              <a:p>
                <a:endParaRPr lang="en-GB" sz="1000" dirty="0"/>
              </a:p>
              <a:p>
                <a:r>
                  <a:rPr lang="en-GB" sz="1000" dirty="0" smtClean="0"/>
                  <a:t>______________________________________</a:t>
                </a:r>
              </a:p>
              <a:p>
                <a:endParaRPr lang="en-GB" sz="1000" dirty="0"/>
              </a:p>
              <a:p>
                <a:r>
                  <a:rPr lang="en-GB" sz="1000" dirty="0" smtClean="0"/>
                  <a:t>______________________________________</a:t>
                </a: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" y="1476103"/>
                <a:ext cx="2625634" cy="1800493"/>
              </a:xfrm>
              <a:prstGeom prst="rect">
                <a:avLst/>
              </a:prstGeom>
              <a:blipFill>
                <a:blip r:embed="rId2"/>
                <a:stretch>
                  <a:fillRect b="-101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82880" y="152399"/>
            <a:ext cx="2625634" cy="11772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What is an isotope of an element?</a:t>
            </a:r>
            <a:endParaRPr lang="en-GB" sz="1000" dirty="0" smtClean="0"/>
          </a:p>
          <a:p>
            <a:endParaRPr lang="en-GB" sz="1000" dirty="0" smtClean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" y="3423055"/>
            <a:ext cx="2625634" cy="28777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Describe how Mendeleev arranged the elements in the period table</a:t>
            </a:r>
            <a:endParaRPr lang="en-GB" sz="1000" dirty="0" smtClean="0"/>
          </a:p>
          <a:p>
            <a:endParaRPr lang="en-GB" sz="1000" dirty="0" smtClean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How did Mendeleev use his table to predict the existence and properties of some elements not then discovered?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17669" y="152399"/>
            <a:ext cx="2625634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On the periodic table on the other side of this sheet, mark on the metals and non-metals.</a:t>
            </a:r>
            <a:endParaRPr lang="en-GB" sz="1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117669" y="899022"/>
            <a:ext cx="2625634" cy="55861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John Dalton predicted that all matter was made of very small particles called atoms.</a:t>
            </a:r>
          </a:p>
          <a:p>
            <a:r>
              <a:rPr lang="en-GB" sz="1050" dirty="0" smtClean="0"/>
              <a:t>How has this model changed over time?</a:t>
            </a:r>
          </a:p>
          <a:p>
            <a:endParaRPr lang="en-GB" sz="1050" dirty="0"/>
          </a:p>
          <a:p>
            <a:r>
              <a:rPr lang="en-GB" sz="1050" dirty="0" smtClean="0"/>
              <a:t>Plum pudding model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  <a:p>
            <a:endParaRPr lang="en-GB" sz="1050" dirty="0"/>
          </a:p>
          <a:p>
            <a:r>
              <a:rPr lang="en-GB" sz="1050" dirty="0" smtClean="0"/>
              <a:t>Rutherford’s model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  <a:p>
            <a:endParaRPr lang="en-GB" sz="1050" dirty="0"/>
          </a:p>
          <a:p>
            <a:r>
              <a:rPr lang="en-GB" sz="1050" dirty="0" smtClean="0"/>
              <a:t>Bohr model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  <a:p>
            <a:endParaRPr lang="en-GB" sz="1050" dirty="0" smtClean="0"/>
          </a:p>
          <a:p>
            <a:r>
              <a:rPr lang="en-GB" sz="1050" dirty="0" smtClean="0"/>
              <a:t>____________________________________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  <a:endParaRPr lang="en-GB" sz="1000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637480"/>
              </p:ext>
            </p:extLst>
          </p:nvPr>
        </p:nvGraphicFramePr>
        <p:xfrm>
          <a:off x="6052456" y="152399"/>
          <a:ext cx="3595736" cy="1879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864">
                  <a:extLst>
                    <a:ext uri="{9D8B030D-6E8A-4147-A177-3AD203B41FA5}">
                      <a16:colId xmlns:a16="http://schemas.microsoft.com/office/drawing/2014/main" val="3479122968"/>
                    </a:ext>
                  </a:extLst>
                </a:gridCol>
                <a:gridCol w="628968">
                  <a:extLst>
                    <a:ext uri="{9D8B030D-6E8A-4147-A177-3AD203B41FA5}">
                      <a16:colId xmlns:a16="http://schemas.microsoft.com/office/drawing/2014/main" val="3706180897"/>
                    </a:ext>
                  </a:extLst>
                </a:gridCol>
                <a:gridCol w="628968">
                  <a:extLst>
                    <a:ext uri="{9D8B030D-6E8A-4147-A177-3AD203B41FA5}">
                      <a16:colId xmlns:a16="http://schemas.microsoft.com/office/drawing/2014/main" val="148430899"/>
                    </a:ext>
                  </a:extLst>
                </a:gridCol>
                <a:gridCol w="628968">
                  <a:extLst>
                    <a:ext uri="{9D8B030D-6E8A-4147-A177-3AD203B41FA5}">
                      <a16:colId xmlns:a16="http://schemas.microsoft.com/office/drawing/2014/main" val="1611945871"/>
                    </a:ext>
                  </a:extLst>
                </a:gridCol>
                <a:gridCol w="628968">
                  <a:extLst>
                    <a:ext uri="{9D8B030D-6E8A-4147-A177-3AD203B41FA5}">
                      <a16:colId xmlns:a16="http://schemas.microsoft.com/office/drawing/2014/main" val="483936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Group</a:t>
                      </a:r>
                      <a:r>
                        <a:rPr lang="en-GB" sz="1000" baseline="0" dirty="0" smtClean="0"/>
                        <a:t> 1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Group 2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Group 3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Group 4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645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Outer electrons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1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7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69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Electrons lost or gained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2 lost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1 gained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921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Charge on ion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1-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969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Example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Ca</a:t>
                      </a:r>
                      <a:r>
                        <a:rPr lang="en-GB" sz="1000" baseline="30000" dirty="0" smtClean="0"/>
                        <a:t>2+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3672177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52456" y="2168600"/>
            <a:ext cx="3595736" cy="44319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smtClean="0"/>
              <a:t>Draw </a:t>
            </a:r>
            <a:r>
              <a:rPr lang="en-GB" sz="1050" dirty="0" smtClean="0"/>
              <a:t>dot and </a:t>
            </a:r>
            <a:r>
              <a:rPr lang="en-GB" sz="1050" smtClean="0"/>
              <a:t>cross diagrams </a:t>
            </a:r>
            <a:r>
              <a:rPr lang="en-GB" sz="1050" dirty="0" smtClean="0"/>
              <a:t>for the following compounds</a:t>
            </a:r>
          </a:p>
          <a:p>
            <a:endParaRPr lang="en-GB" sz="1050" dirty="0" smtClean="0"/>
          </a:p>
          <a:p>
            <a:r>
              <a:rPr lang="en-GB" sz="1050" dirty="0" err="1" smtClean="0"/>
              <a:t>NaCl</a:t>
            </a:r>
            <a:endParaRPr lang="en-GB" sz="1050" dirty="0" smtClean="0"/>
          </a:p>
          <a:p>
            <a:endParaRPr lang="en-GB" sz="1050" dirty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r>
              <a:rPr lang="en-GB" sz="1000" dirty="0" smtClean="0"/>
              <a:t>MgCl</a:t>
            </a:r>
            <a:r>
              <a:rPr lang="en-GB" sz="1000" baseline="-25000" dirty="0" smtClean="0"/>
              <a:t>2</a:t>
            </a:r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r>
              <a:rPr lang="en-GB" sz="1000" dirty="0" smtClean="0"/>
              <a:t>Li</a:t>
            </a:r>
            <a:r>
              <a:rPr lang="en-GB" sz="1000" baseline="-25000" dirty="0" smtClean="0"/>
              <a:t>2</a:t>
            </a:r>
            <a:r>
              <a:rPr lang="en-GB" sz="1000" dirty="0" smtClean="0"/>
              <a:t>O</a:t>
            </a:r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 smtClean="0"/>
          </a:p>
        </p:txBody>
      </p:sp>
    </p:spTree>
    <p:extLst>
      <p:ext uri="{BB962C8B-B14F-4D97-AF65-F5344CB8AC3E}">
        <p14:creationId xmlns:p14="http://schemas.microsoft.com/office/powerpoint/2010/main" val="71683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259</Words>
  <Application>Microsoft Office PowerPoint</Application>
  <PresentationFormat>A4 Paper (210x297 mm)</PresentationFormat>
  <Paragraphs>150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Tinkler</dc:creator>
  <cp:lastModifiedBy>.</cp:lastModifiedBy>
  <cp:revision>25</cp:revision>
  <cp:lastPrinted>2017-03-29T17:18:45Z</cp:lastPrinted>
  <dcterms:created xsi:type="dcterms:W3CDTF">2016-09-06T14:36:59Z</dcterms:created>
  <dcterms:modified xsi:type="dcterms:W3CDTF">2017-03-29T17:19:37Z</dcterms:modified>
</cp:coreProperties>
</file>