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
  </p:notesMasterIdLst>
  <p:sldIdLst>
    <p:sldId id="281" r:id="rId5"/>
    <p:sldId id="291" r:id="rId6"/>
  </p:sldIdLst>
  <p:sldSz cx="12192000" cy="6858000"/>
  <p:notesSz cx="6797675" cy="98742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99"/>
    <a:srgbClr val="99CCFF"/>
    <a:srgbClr val="6699FF"/>
    <a:srgbClr val="FF5050"/>
    <a:srgbClr val="FF00FF"/>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9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iona Watson" userId="20bf228e-f9e2-466b-859a-255b92fedd17" providerId="ADAL" clId="{BEEA6622-6497-4796-B200-8E1F1B11E4B5}"/>
    <pc:docChg chg="delSld">
      <pc:chgData name="Fiona Watson" userId="20bf228e-f9e2-466b-859a-255b92fedd17" providerId="ADAL" clId="{BEEA6622-6497-4796-B200-8E1F1B11E4B5}" dt="2022-11-08T15:30:33.445" v="0" actId="2696"/>
      <pc:docMkLst>
        <pc:docMk/>
      </pc:docMkLst>
      <pc:sldChg chg="del">
        <pc:chgData name="Fiona Watson" userId="20bf228e-f9e2-466b-859a-255b92fedd17" providerId="ADAL" clId="{BEEA6622-6497-4796-B200-8E1F1B11E4B5}" dt="2022-11-08T15:30:33.445" v="0" actId="2696"/>
        <pc:sldMkLst>
          <pc:docMk/>
          <pc:sldMk cId="3749284789" sldId="289"/>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53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5300"/>
          </a:xfrm>
          <a:prstGeom prst="rect">
            <a:avLst/>
          </a:prstGeom>
        </p:spPr>
        <p:txBody>
          <a:bodyPr vert="horz" lIns="91440" tIns="45720" rIns="91440" bIns="45720" rtlCol="0"/>
          <a:lstStyle>
            <a:lvl1pPr algn="r">
              <a:defRPr sz="1200"/>
            </a:lvl1pPr>
          </a:lstStyle>
          <a:p>
            <a:fld id="{2CB6EC52-C3E0-4DA3-BAE5-501F33773F5A}" type="datetimeFigureOut">
              <a:rPr lang="en-GB" smtClean="0"/>
              <a:t>08/11/2022</a:t>
            </a:fld>
            <a:endParaRPr lang="en-GB"/>
          </a:p>
        </p:txBody>
      </p:sp>
      <p:sp>
        <p:nvSpPr>
          <p:cNvPr id="4" name="Slide Image Placeholder 3"/>
          <p:cNvSpPr>
            <a:spLocks noGrp="1" noRot="1" noChangeAspect="1"/>
          </p:cNvSpPr>
          <p:nvPr>
            <p:ph type="sldImg" idx="2"/>
          </p:nvPr>
        </p:nvSpPr>
        <p:spPr>
          <a:xfrm>
            <a:off x="438150" y="1235075"/>
            <a:ext cx="5921375" cy="3332163"/>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51388"/>
            <a:ext cx="5438775" cy="388937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78950"/>
            <a:ext cx="2946400" cy="4953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378950"/>
            <a:ext cx="2946400" cy="495300"/>
          </a:xfrm>
          <a:prstGeom prst="rect">
            <a:avLst/>
          </a:prstGeom>
        </p:spPr>
        <p:txBody>
          <a:bodyPr vert="horz" lIns="91440" tIns="45720" rIns="91440" bIns="45720" rtlCol="0" anchor="b"/>
          <a:lstStyle>
            <a:lvl1pPr algn="r">
              <a:defRPr sz="1200"/>
            </a:lvl1pPr>
          </a:lstStyle>
          <a:p>
            <a:fld id="{596DD0E4-910B-4FDA-ABA6-9F4BAF99654D}" type="slidenum">
              <a:rPr lang="en-GB" smtClean="0"/>
              <a:t>‹#›</a:t>
            </a:fld>
            <a:endParaRPr lang="en-GB"/>
          </a:p>
        </p:txBody>
      </p:sp>
    </p:spTree>
    <p:extLst>
      <p:ext uri="{BB962C8B-B14F-4D97-AF65-F5344CB8AC3E}">
        <p14:creationId xmlns:p14="http://schemas.microsoft.com/office/powerpoint/2010/main" val="21676263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96DD0E4-910B-4FDA-ABA6-9F4BAF99654D}" type="slidenum">
              <a:rPr lang="en-GB" smtClean="0"/>
              <a:t>2</a:t>
            </a:fld>
            <a:endParaRPr lang="en-GB"/>
          </a:p>
        </p:txBody>
      </p:sp>
    </p:spTree>
    <p:extLst>
      <p:ext uri="{BB962C8B-B14F-4D97-AF65-F5344CB8AC3E}">
        <p14:creationId xmlns:p14="http://schemas.microsoft.com/office/powerpoint/2010/main" val="10013815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6CCC6B82-ECB7-4A9A-861A-D62969CBAD86}" type="datetimeFigureOut">
              <a:rPr lang="en-GB" smtClean="0"/>
              <a:t>08/11/2022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D92497-C9A6-4B88-9F40-6384246E56C9}" type="slidenum">
              <a:rPr lang="en-GB" smtClean="0"/>
              <a:t>‹#›</a:t>
            </a:fld>
            <a:endParaRPr lang="en-GB"/>
          </a:p>
        </p:txBody>
      </p:sp>
    </p:spTree>
    <p:extLst>
      <p:ext uri="{BB962C8B-B14F-4D97-AF65-F5344CB8AC3E}">
        <p14:creationId xmlns:p14="http://schemas.microsoft.com/office/powerpoint/2010/main" val="13463689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CCC6B82-ECB7-4A9A-861A-D62969CBAD86}" type="datetimeFigureOut">
              <a:rPr lang="en-GB" smtClean="0"/>
              <a:t>08/11/2022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D92497-C9A6-4B88-9F40-6384246E56C9}" type="slidenum">
              <a:rPr lang="en-GB" smtClean="0"/>
              <a:t>‹#›</a:t>
            </a:fld>
            <a:endParaRPr lang="en-GB"/>
          </a:p>
        </p:txBody>
      </p:sp>
    </p:spTree>
    <p:extLst>
      <p:ext uri="{BB962C8B-B14F-4D97-AF65-F5344CB8AC3E}">
        <p14:creationId xmlns:p14="http://schemas.microsoft.com/office/powerpoint/2010/main" val="146509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CCC6B82-ECB7-4A9A-861A-D62969CBAD86}" type="datetimeFigureOut">
              <a:rPr lang="en-GB" smtClean="0"/>
              <a:t>08/11/2022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D92497-C9A6-4B88-9F40-6384246E56C9}" type="slidenum">
              <a:rPr lang="en-GB" smtClean="0"/>
              <a:t>‹#›</a:t>
            </a:fld>
            <a:endParaRPr lang="en-GB"/>
          </a:p>
        </p:txBody>
      </p:sp>
    </p:spTree>
    <p:extLst>
      <p:ext uri="{BB962C8B-B14F-4D97-AF65-F5344CB8AC3E}">
        <p14:creationId xmlns:p14="http://schemas.microsoft.com/office/powerpoint/2010/main" val="10180031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CCC6B82-ECB7-4A9A-861A-D62969CBAD86}" type="datetimeFigureOut">
              <a:rPr lang="en-GB" smtClean="0"/>
              <a:t>08/11/2022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D92497-C9A6-4B88-9F40-6384246E56C9}" type="slidenum">
              <a:rPr lang="en-GB" smtClean="0"/>
              <a:t>‹#›</a:t>
            </a:fld>
            <a:endParaRPr lang="en-GB"/>
          </a:p>
        </p:txBody>
      </p:sp>
    </p:spTree>
    <p:extLst>
      <p:ext uri="{BB962C8B-B14F-4D97-AF65-F5344CB8AC3E}">
        <p14:creationId xmlns:p14="http://schemas.microsoft.com/office/powerpoint/2010/main" val="7103287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CCC6B82-ECB7-4A9A-861A-D62969CBAD86}" type="datetimeFigureOut">
              <a:rPr lang="en-GB" smtClean="0"/>
              <a:t>08/11/2022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D92497-C9A6-4B88-9F40-6384246E56C9}" type="slidenum">
              <a:rPr lang="en-GB" smtClean="0"/>
              <a:t>‹#›</a:t>
            </a:fld>
            <a:endParaRPr lang="en-GB"/>
          </a:p>
        </p:txBody>
      </p:sp>
    </p:spTree>
    <p:extLst>
      <p:ext uri="{BB962C8B-B14F-4D97-AF65-F5344CB8AC3E}">
        <p14:creationId xmlns:p14="http://schemas.microsoft.com/office/powerpoint/2010/main" val="15492867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6CCC6B82-ECB7-4A9A-861A-D62969CBAD86}" type="datetimeFigureOut">
              <a:rPr lang="en-GB" smtClean="0"/>
              <a:t>08/11/2022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0D92497-C9A6-4B88-9F40-6384246E56C9}" type="slidenum">
              <a:rPr lang="en-GB" smtClean="0"/>
              <a:t>‹#›</a:t>
            </a:fld>
            <a:endParaRPr lang="en-GB"/>
          </a:p>
        </p:txBody>
      </p:sp>
    </p:spTree>
    <p:extLst>
      <p:ext uri="{BB962C8B-B14F-4D97-AF65-F5344CB8AC3E}">
        <p14:creationId xmlns:p14="http://schemas.microsoft.com/office/powerpoint/2010/main" val="11389483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6CCC6B82-ECB7-4A9A-861A-D62969CBAD86}" type="datetimeFigureOut">
              <a:rPr lang="en-GB" smtClean="0"/>
              <a:t>08/11/2022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0D92497-C9A6-4B88-9F40-6384246E56C9}" type="slidenum">
              <a:rPr lang="en-GB" smtClean="0"/>
              <a:t>‹#›</a:t>
            </a:fld>
            <a:endParaRPr lang="en-GB"/>
          </a:p>
        </p:txBody>
      </p:sp>
    </p:spTree>
    <p:extLst>
      <p:ext uri="{BB962C8B-B14F-4D97-AF65-F5344CB8AC3E}">
        <p14:creationId xmlns:p14="http://schemas.microsoft.com/office/powerpoint/2010/main" val="21267566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6CCC6B82-ECB7-4A9A-861A-D62969CBAD86}" type="datetimeFigureOut">
              <a:rPr lang="en-GB" smtClean="0"/>
              <a:t>08/11/2022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0D92497-C9A6-4B88-9F40-6384246E56C9}" type="slidenum">
              <a:rPr lang="en-GB" smtClean="0"/>
              <a:t>‹#›</a:t>
            </a:fld>
            <a:endParaRPr lang="en-GB"/>
          </a:p>
        </p:txBody>
      </p:sp>
    </p:spTree>
    <p:extLst>
      <p:ext uri="{BB962C8B-B14F-4D97-AF65-F5344CB8AC3E}">
        <p14:creationId xmlns:p14="http://schemas.microsoft.com/office/powerpoint/2010/main" val="36274450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CCC6B82-ECB7-4A9A-861A-D62969CBAD86}" type="datetimeFigureOut">
              <a:rPr lang="en-GB" smtClean="0"/>
              <a:t>08/11/2022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0D92497-C9A6-4B88-9F40-6384246E56C9}" type="slidenum">
              <a:rPr lang="en-GB" smtClean="0"/>
              <a:t>‹#›</a:t>
            </a:fld>
            <a:endParaRPr lang="en-GB"/>
          </a:p>
        </p:txBody>
      </p:sp>
    </p:spTree>
    <p:extLst>
      <p:ext uri="{BB962C8B-B14F-4D97-AF65-F5344CB8AC3E}">
        <p14:creationId xmlns:p14="http://schemas.microsoft.com/office/powerpoint/2010/main" val="24054292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CCC6B82-ECB7-4A9A-861A-D62969CBAD86}" type="datetimeFigureOut">
              <a:rPr lang="en-GB" smtClean="0"/>
              <a:t>08/11/2022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0D92497-C9A6-4B88-9F40-6384246E56C9}" type="slidenum">
              <a:rPr lang="en-GB" smtClean="0"/>
              <a:t>‹#›</a:t>
            </a:fld>
            <a:endParaRPr lang="en-GB"/>
          </a:p>
        </p:txBody>
      </p:sp>
    </p:spTree>
    <p:extLst>
      <p:ext uri="{BB962C8B-B14F-4D97-AF65-F5344CB8AC3E}">
        <p14:creationId xmlns:p14="http://schemas.microsoft.com/office/powerpoint/2010/main" val="26048956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CCC6B82-ECB7-4A9A-861A-D62969CBAD86}" type="datetimeFigureOut">
              <a:rPr lang="en-GB" smtClean="0"/>
              <a:t>08/11/2022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0D92497-C9A6-4B88-9F40-6384246E56C9}" type="slidenum">
              <a:rPr lang="en-GB" smtClean="0"/>
              <a:t>‹#›</a:t>
            </a:fld>
            <a:endParaRPr lang="en-GB"/>
          </a:p>
        </p:txBody>
      </p:sp>
    </p:spTree>
    <p:extLst>
      <p:ext uri="{BB962C8B-B14F-4D97-AF65-F5344CB8AC3E}">
        <p14:creationId xmlns:p14="http://schemas.microsoft.com/office/powerpoint/2010/main" val="15249895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CC6B82-ECB7-4A9A-861A-D62969CBAD86}" type="datetimeFigureOut">
              <a:rPr lang="en-GB" smtClean="0"/>
              <a:t>08/11/2022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D92497-C9A6-4B88-9F40-6384246E56C9}" type="slidenum">
              <a:rPr lang="en-GB" smtClean="0"/>
              <a:t>‹#›</a:t>
            </a:fld>
            <a:endParaRPr lang="en-GB"/>
          </a:p>
        </p:txBody>
      </p:sp>
    </p:spTree>
    <p:extLst>
      <p:ext uri="{BB962C8B-B14F-4D97-AF65-F5344CB8AC3E}">
        <p14:creationId xmlns:p14="http://schemas.microsoft.com/office/powerpoint/2010/main" val="5401292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F3DDCA-39BF-462F-923A-BE678867B1F1}"/>
              </a:ext>
            </a:extLst>
          </p:cNvPr>
          <p:cNvSpPr>
            <a:spLocks noGrp="1"/>
          </p:cNvSpPr>
          <p:nvPr>
            <p:ph type="title"/>
          </p:nvPr>
        </p:nvSpPr>
        <p:spPr>
          <a:xfrm>
            <a:off x="211015" y="1"/>
            <a:ext cx="11142785" cy="1077616"/>
          </a:xfrm>
          <a:solidFill>
            <a:srgbClr val="92D050"/>
          </a:solidFill>
        </p:spPr>
        <p:txBody>
          <a:bodyPr>
            <a:normAutofit fontScale="90000"/>
          </a:bodyPr>
          <a:lstStyle/>
          <a:p>
            <a:pPr algn="ctr"/>
            <a:r>
              <a:rPr lang="en-GB" dirty="0">
                <a:cs typeface="Calibri Light"/>
              </a:rPr>
              <a:t>KS4 Health &amp; Social Care </a:t>
            </a:r>
            <a:r>
              <a:rPr lang="en-GB" dirty="0">
                <a:solidFill>
                  <a:srgbClr val="000000"/>
                </a:solidFill>
                <a:cs typeface="Calibri Light"/>
              </a:rPr>
              <a:t>Curriculum</a:t>
            </a:r>
            <a:r>
              <a:rPr lang="en-GB" dirty="0">
                <a:cs typeface="Calibri Light"/>
              </a:rPr>
              <a:t> overview 2022 onwards</a:t>
            </a:r>
          </a:p>
        </p:txBody>
      </p:sp>
      <p:sp>
        <p:nvSpPr>
          <p:cNvPr id="3" name="Content Placeholder 2">
            <a:extLst>
              <a:ext uri="{FF2B5EF4-FFF2-40B4-BE49-F238E27FC236}">
                <a16:creationId xmlns:a16="http://schemas.microsoft.com/office/drawing/2014/main" id="{4E8FBC57-026B-47A8-AFE2-028E11271C21}"/>
              </a:ext>
            </a:extLst>
          </p:cNvPr>
          <p:cNvSpPr>
            <a:spLocks noGrp="1"/>
          </p:cNvSpPr>
          <p:nvPr>
            <p:ph idx="1"/>
          </p:nvPr>
        </p:nvSpPr>
        <p:spPr>
          <a:xfrm>
            <a:off x="838200" y="1193039"/>
            <a:ext cx="10515600" cy="5645297"/>
          </a:xfrm>
        </p:spPr>
        <p:txBody>
          <a:bodyPr vert="horz" lIns="91440" tIns="45720" rIns="91440" bIns="45720" rtlCol="0" anchor="t">
            <a:normAutofit fontScale="70000" lnSpcReduction="20000"/>
          </a:bodyPr>
          <a:lstStyle/>
          <a:p>
            <a:r>
              <a:rPr lang="en-GB" dirty="0">
                <a:cs typeface="Calibri"/>
              </a:rPr>
              <a:t>Students will study OCR Cambridge Nationals Certificate L1/2 in Health &amp; Social Care</a:t>
            </a:r>
          </a:p>
          <a:p>
            <a:r>
              <a:rPr lang="en-GB" dirty="0">
                <a:cs typeface="Calibri"/>
              </a:rPr>
              <a:t>Students will cover 3 components of learning; 2 compulsory units and 1 optional unit (all students to complete all 3 units to fulfil qualification criteria):</a:t>
            </a:r>
          </a:p>
          <a:p>
            <a:pPr marL="0" indent="0">
              <a:buNone/>
            </a:pPr>
            <a:r>
              <a:rPr lang="en-GB" dirty="0">
                <a:cs typeface="Calibri"/>
              </a:rPr>
              <a:t>	</a:t>
            </a:r>
            <a:r>
              <a:rPr lang="en-GB" b="1" dirty="0">
                <a:cs typeface="Calibri"/>
              </a:rPr>
              <a:t>Compulsory units</a:t>
            </a:r>
            <a:r>
              <a:rPr lang="en-GB" dirty="0">
                <a:cs typeface="Calibri"/>
              </a:rPr>
              <a:t>: </a:t>
            </a:r>
            <a:r>
              <a:rPr lang="en-GB" dirty="0">
                <a:solidFill>
                  <a:schemeClr val="dk1"/>
                </a:solidFill>
              </a:rPr>
              <a:t>R032: Principles of care in Health and Social Care settings,</a:t>
            </a:r>
          </a:p>
          <a:p>
            <a:pPr marL="0" indent="0">
              <a:buNone/>
            </a:pPr>
            <a:r>
              <a:rPr lang="en-GB" dirty="0">
                <a:solidFill>
                  <a:schemeClr val="dk1"/>
                </a:solidFill>
              </a:rPr>
              <a:t>	Unit R033: Supporting individuals through life events</a:t>
            </a:r>
          </a:p>
          <a:p>
            <a:pPr marL="0" indent="0">
              <a:buNone/>
            </a:pPr>
            <a:r>
              <a:rPr lang="en-GB" dirty="0">
                <a:solidFill>
                  <a:schemeClr val="dk1"/>
                </a:solidFill>
              </a:rPr>
              <a:t>	</a:t>
            </a:r>
            <a:r>
              <a:rPr lang="en-GB" b="1" dirty="0">
                <a:solidFill>
                  <a:schemeClr val="dk1"/>
                </a:solidFill>
              </a:rPr>
              <a:t>Optional unit: </a:t>
            </a:r>
            <a:r>
              <a:rPr lang="en-GB" dirty="0">
                <a:solidFill>
                  <a:schemeClr val="dk1"/>
                </a:solidFill>
              </a:rPr>
              <a:t>R035 Health promotion campaigns</a:t>
            </a:r>
          </a:p>
          <a:p>
            <a:pPr marL="0" indent="0">
              <a:buNone/>
            </a:pPr>
            <a:r>
              <a:rPr lang="en-GB" dirty="0">
                <a:cs typeface="Calibri"/>
              </a:rPr>
              <a:t>R032 is an examined unit (40% of final qualification). RO33 &amp; RO35 are coursework based unit.</a:t>
            </a:r>
          </a:p>
          <a:p>
            <a:r>
              <a:rPr lang="en-GB" dirty="0">
                <a:cs typeface="Calibri"/>
              </a:rPr>
              <a:t>Students complete assessments based on coursework tasks and exam style questions</a:t>
            </a:r>
          </a:p>
          <a:p>
            <a:r>
              <a:rPr lang="en-GB" dirty="0">
                <a:cs typeface="Calibri"/>
              </a:rPr>
              <a:t>Students receive feedback via marking and topic specific targets for students to complete in green pen or via question specific target tackling sheets. Students will be given opportunity to develop their coursework following marking of their draft submission. Pupils will often have model answers or mark schemes given with feedback and use as part of the target tackling.</a:t>
            </a:r>
          </a:p>
          <a:p>
            <a:r>
              <a:rPr lang="en-GB" dirty="0">
                <a:cs typeface="Calibri"/>
              </a:rPr>
              <a:t>Students will develop their oral and written literacy, by reading set texts and scenarios aloud with the class, and discuss key issues using debating techniques to improve their </a:t>
            </a:r>
            <a:r>
              <a:rPr lang="en-GB" dirty="0" err="1">
                <a:cs typeface="Calibri"/>
              </a:rPr>
              <a:t>oracy</a:t>
            </a:r>
            <a:r>
              <a:rPr lang="en-GB" dirty="0">
                <a:cs typeface="Calibri"/>
              </a:rPr>
              <a:t>. Students will also complete observed verbal interactions as part of their coursework which enables their </a:t>
            </a:r>
            <a:r>
              <a:rPr lang="en-GB" dirty="0" err="1">
                <a:cs typeface="Calibri"/>
              </a:rPr>
              <a:t>oracy</a:t>
            </a:r>
            <a:r>
              <a:rPr lang="en-GB" dirty="0">
                <a:cs typeface="Calibri"/>
              </a:rPr>
              <a:t> and knowledge to be assessed. We have applied the Frayer techniques into some of the key terminology which pupils find difficulty with, to help them remember key words and meanings.</a:t>
            </a:r>
          </a:p>
          <a:p>
            <a:r>
              <a:rPr lang="en-GB" dirty="0">
                <a:cs typeface="Calibri"/>
              </a:rPr>
              <a:t>By the end of the course, students will be able to draw on knowledge and understanding of the key principles of health and social care they have studied and use these to identify the important elements of providing effective care.</a:t>
            </a:r>
          </a:p>
          <a:p>
            <a:endParaRPr lang="en-GB" dirty="0">
              <a:cs typeface="Calibri"/>
            </a:endParaRPr>
          </a:p>
          <a:p>
            <a:endParaRPr lang="en-GB" dirty="0">
              <a:cs typeface="Calibri"/>
            </a:endParaRPr>
          </a:p>
          <a:p>
            <a:endParaRPr lang="en-GB" dirty="0">
              <a:cs typeface="Calibri"/>
            </a:endParaRPr>
          </a:p>
        </p:txBody>
      </p:sp>
    </p:spTree>
    <p:extLst>
      <p:ext uri="{BB962C8B-B14F-4D97-AF65-F5344CB8AC3E}">
        <p14:creationId xmlns:p14="http://schemas.microsoft.com/office/powerpoint/2010/main" val="10899976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3558" y="160371"/>
            <a:ext cx="11338560" cy="555748"/>
          </a:xfrm>
          <a:solidFill>
            <a:srgbClr val="92D050"/>
          </a:solidFill>
        </p:spPr>
        <p:txBody>
          <a:bodyPr>
            <a:normAutofit/>
          </a:bodyPr>
          <a:lstStyle/>
          <a:p>
            <a:r>
              <a:rPr lang="en-GB" sz="2400" b="1" dirty="0"/>
              <a:t>Alderman White Health and Social Care Certificate L1/2 2022 onwards- Curriculum Model 2</a:t>
            </a:r>
          </a:p>
        </p:txBody>
      </p:sp>
      <p:sp>
        <p:nvSpPr>
          <p:cNvPr id="3" name="Subtitle 2"/>
          <p:cNvSpPr>
            <a:spLocks noGrp="1"/>
          </p:cNvSpPr>
          <p:nvPr>
            <p:ph type="subTitle" idx="1"/>
          </p:nvPr>
        </p:nvSpPr>
        <p:spPr/>
        <p:txBody>
          <a:bodyPr/>
          <a:lstStyle/>
          <a:p>
            <a:endParaRPr lang="en-GB" dirty="0"/>
          </a:p>
        </p:txBody>
      </p:sp>
      <p:graphicFrame>
        <p:nvGraphicFramePr>
          <p:cNvPr id="4" name="Table 3"/>
          <p:cNvGraphicFramePr>
            <a:graphicFrameLocks noGrp="1"/>
          </p:cNvGraphicFramePr>
          <p:nvPr>
            <p:extLst>
              <p:ext uri="{D42A27DB-BD31-4B8C-83A1-F6EECF244321}">
                <p14:modId xmlns:p14="http://schemas.microsoft.com/office/powerpoint/2010/main" val="4202157354"/>
              </p:ext>
            </p:extLst>
          </p:nvPr>
        </p:nvGraphicFramePr>
        <p:xfrm>
          <a:off x="105510" y="716119"/>
          <a:ext cx="11774655" cy="5957438"/>
        </p:xfrm>
        <a:graphic>
          <a:graphicData uri="http://schemas.openxmlformats.org/drawingml/2006/table">
            <a:tbl>
              <a:tblPr firstRow="1" bandRow="1">
                <a:tableStyleId>{5C22544A-7EE6-4342-B048-85BDC9FD1C3A}</a:tableStyleId>
              </a:tblPr>
              <a:tblGrid>
                <a:gridCol w="1577485">
                  <a:extLst>
                    <a:ext uri="{9D8B030D-6E8A-4147-A177-3AD203B41FA5}">
                      <a16:colId xmlns:a16="http://schemas.microsoft.com/office/drawing/2014/main" val="20000"/>
                    </a:ext>
                  </a:extLst>
                </a:gridCol>
                <a:gridCol w="2143417">
                  <a:extLst>
                    <a:ext uri="{9D8B030D-6E8A-4147-A177-3AD203B41FA5}">
                      <a16:colId xmlns:a16="http://schemas.microsoft.com/office/drawing/2014/main" val="20001"/>
                    </a:ext>
                  </a:extLst>
                </a:gridCol>
                <a:gridCol w="1838180">
                  <a:extLst>
                    <a:ext uri="{9D8B030D-6E8A-4147-A177-3AD203B41FA5}">
                      <a16:colId xmlns:a16="http://schemas.microsoft.com/office/drawing/2014/main" val="20002"/>
                    </a:ext>
                  </a:extLst>
                </a:gridCol>
                <a:gridCol w="1355186">
                  <a:extLst>
                    <a:ext uri="{9D8B030D-6E8A-4147-A177-3AD203B41FA5}">
                      <a16:colId xmlns:a16="http://schemas.microsoft.com/office/drawing/2014/main" val="20003"/>
                    </a:ext>
                  </a:extLst>
                </a:gridCol>
                <a:gridCol w="1477108">
                  <a:extLst>
                    <a:ext uri="{9D8B030D-6E8A-4147-A177-3AD203B41FA5}">
                      <a16:colId xmlns:a16="http://schemas.microsoft.com/office/drawing/2014/main" val="20004"/>
                    </a:ext>
                  </a:extLst>
                </a:gridCol>
                <a:gridCol w="1781909">
                  <a:extLst>
                    <a:ext uri="{9D8B030D-6E8A-4147-A177-3AD203B41FA5}">
                      <a16:colId xmlns:a16="http://schemas.microsoft.com/office/drawing/2014/main" val="20005"/>
                    </a:ext>
                  </a:extLst>
                </a:gridCol>
                <a:gridCol w="1601370">
                  <a:extLst>
                    <a:ext uri="{9D8B030D-6E8A-4147-A177-3AD203B41FA5}">
                      <a16:colId xmlns:a16="http://schemas.microsoft.com/office/drawing/2014/main" val="20006"/>
                    </a:ext>
                  </a:extLst>
                </a:gridCol>
              </a:tblGrid>
              <a:tr h="340905">
                <a:tc>
                  <a:txBody>
                    <a:bodyPr/>
                    <a:lstStyle/>
                    <a:p>
                      <a:r>
                        <a:rPr lang="en-GB" dirty="0"/>
                        <a:t>Year group</a:t>
                      </a:r>
                    </a:p>
                  </a:txBody>
                  <a:tcPr/>
                </a:tc>
                <a:tc>
                  <a:txBody>
                    <a:bodyPr/>
                    <a:lstStyle/>
                    <a:p>
                      <a:r>
                        <a:rPr lang="en-GB" dirty="0"/>
                        <a:t>Autumn</a:t>
                      </a:r>
                      <a:r>
                        <a:rPr lang="en-GB" baseline="0" dirty="0"/>
                        <a:t> 1</a:t>
                      </a:r>
                      <a:endParaRPr lang="en-GB" dirty="0"/>
                    </a:p>
                  </a:txBody>
                  <a:tcPr/>
                </a:tc>
                <a:tc>
                  <a:txBody>
                    <a:bodyPr/>
                    <a:lstStyle/>
                    <a:p>
                      <a:r>
                        <a:rPr lang="en-GB" dirty="0"/>
                        <a:t>Autumn</a:t>
                      </a:r>
                      <a:r>
                        <a:rPr lang="en-GB" baseline="0" dirty="0"/>
                        <a:t> 2</a:t>
                      </a:r>
                      <a:endParaRPr lang="en-GB" dirty="0"/>
                    </a:p>
                  </a:txBody>
                  <a:tcPr/>
                </a:tc>
                <a:tc>
                  <a:txBody>
                    <a:bodyPr/>
                    <a:lstStyle/>
                    <a:p>
                      <a:r>
                        <a:rPr lang="en-GB" dirty="0"/>
                        <a:t>Spring 1</a:t>
                      </a:r>
                    </a:p>
                  </a:txBody>
                  <a:tcPr/>
                </a:tc>
                <a:tc>
                  <a:txBody>
                    <a:bodyPr/>
                    <a:lstStyle/>
                    <a:p>
                      <a:r>
                        <a:rPr lang="en-GB" dirty="0"/>
                        <a:t>Spring</a:t>
                      </a:r>
                      <a:r>
                        <a:rPr lang="en-GB" baseline="0" dirty="0"/>
                        <a:t> 2</a:t>
                      </a:r>
                      <a:endParaRPr lang="en-GB" dirty="0"/>
                    </a:p>
                  </a:txBody>
                  <a:tcPr/>
                </a:tc>
                <a:tc>
                  <a:txBody>
                    <a:bodyPr/>
                    <a:lstStyle/>
                    <a:p>
                      <a:r>
                        <a:rPr lang="en-GB" dirty="0"/>
                        <a:t>Summer 1</a:t>
                      </a:r>
                    </a:p>
                  </a:txBody>
                  <a:tcPr/>
                </a:tc>
                <a:tc>
                  <a:txBody>
                    <a:bodyPr/>
                    <a:lstStyle/>
                    <a:p>
                      <a:r>
                        <a:rPr lang="en-GB" dirty="0"/>
                        <a:t>Summer 2</a:t>
                      </a:r>
                    </a:p>
                  </a:txBody>
                  <a:tcPr/>
                </a:tc>
                <a:extLst>
                  <a:ext uri="{0D108BD9-81ED-4DB2-BD59-A6C34878D82A}">
                    <a16:rowId xmlns:a16="http://schemas.microsoft.com/office/drawing/2014/main" val="10000"/>
                  </a:ext>
                </a:extLst>
              </a:tr>
              <a:tr h="2642016">
                <a:tc>
                  <a:txBody>
                    <a:bodyPr/>
                    <a:lstStyle/>
                    <a:p>
                      <a:r>
                        <a:rPr lang="en-GB" dirty="0"/>
                        <a:t>Year 10</a:t>
                      </a:r>
                    </a:p>
                    <a:p>
                      <a:endParaRPr lang="en-GB" dirty="0"/>
                    </a:p>
                  </a:txBody>
                  <a:tcPr/>
                </a:tc>
                <a:tc>
                  <a:txBody>
                    <a:bodyPr/>
                    <a:lstStyle/>
                    <a:p>
                      <a:r>
                        <a:rPr lang="en-GB" sz="1200" b="0" i="0" u="sng" strike="noStrike" kern="1200" baseline="0" dirty="0">
                          <a:solidFill>
                            <a:schemeClr val="dk1"/>
                          </a:solidFill>
                          <a:latin typeface="+mn-lt"/>
                          <a:ea typeface="+mn-ea"/>
                          <a:cs typeface="+mn-cs"/>
                        </a:rPr>
                        <a:t>Unit R033: Supporting individuals through life events</a:t>
                      </a:r>
                    </a:p>
                    <a:p>
                      <a:pPr marL="171450" indent="-171450">
                        <a:buFont typeface="Arial" panose="020B0604020202020204" pitchFamily="34" charset="0"/>
                        <a:buChar char="•"/>
                      </a:pPr>
                      <a:r>
                        <a:rPr lang="en-GB" sz="1200" b="0" i="0" u="none" strike="noStrike" kern="1200" baseline="0" dirty="0">
                          <a:solidFill>
                            <a:schemeClr val="dk1"/>
                          </a:solidFill>
                          <a:latin typeface="+mn-lt"/>
                          <a:ea typeface="+mn-ea"/>
                          <a:cs typeface="+mn-cs"/>
                        </a:rPr>
                        <a:t>Development through Life stages</a:t>
                      </a:r>
                    </a:p>
                  </a:txBody>
                  <a:tcPr>
                    <a:solidFill>
                      <a:schemeClr val="accent2">
                        <a:lumMod val="20000"/>
                        <a:lumOff val="80000"/>
                      </a:schemeClr>
                    </a:solidFill>
                  </a:tcPr>
                </a:tc>
                <a:tc>
                  <a:txBody>
                    <a:bodyPr/>
                    <a:lstStyle/>
                    <a:p>
                      <a:r>
                        <a:rPr lang="en-GB" sz="1200" b="0" i="0" u="sng" strike="noStrike" kern="1200" baseline="0" dirty="0">
                          <a:solidFill>
                            <a:schemeClr val="dk1"/>
                          </a:solidFill>
                          <a:latin typeface="+mn-lt"/>
                          <a:ea typeface="+mn-ea"/>
                          <a:cs typeface="+mn-cs"/>
                        </a:rPr>
                        <a:t>Unit R033: Supporting individuals through life events</a:t>
                      </a:r>
                      <a:endParaRPr lang="en-GB" sz="1200" i="0" u="sng" dirty="0"/>
                    </a:p>
                  </a:txBody>
                  <a:tcPr>
                    <a:solidFill>
                      <a:schemeClr val="accent2">
                        <a:lumMod val="20000"/>
                        <a:lumOff val="80000"/>
                      </a:schemeClr>
                    </a:solidFill>
                  </a:tcPr>
                </a:tc>
                <a:tc>
                  <a:txBody>
                    <a:bodyPr/>
                    <a:lstStyle/>
                    <a:p>
                      <a:r>
                        <a:rPr lang="en-GB" sz="1200" b="0" i="0" u="sng" strike="noStrike" kern="1200" baseline="0" dirty="0">
                          <a:solidFill>
                            <a:schemeClr val="dk1"/>
                          </a:solidFill>
                          <a:latin typeface="+mn-lt"/>
                          <a:ea typeface="+mn-ea"/>
                          <a:cs typeface="+mn-cs"/>
                        </a:rPr>
                        <a:t>Unit R033: Supporting individuals through life events</a:t>
                      </a:r>
                    </a:p>
                    <a:p>
                      <a:endParaRPr lang="en-GB" sz="1200" i="0" u="sng" dirty="0"/>
                    </a:p>
                  </a:txBody>
                  <a:tcPr>
                    <a:solidFill>
                      <a:schemeClr val="accent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200" b="0" i="0" u="sng" strike="noStrike" kern="1200" baseline="0" dirty="0">
                          <a:solidFill>
                            <a:schemeClr val="dk1"/>
                          </a:solidFill>
                          <a:latin typeface="+mn-lt"/>
                          <a:ea typeface="+mn-ea"/>
                          <a:cs typeface="+mn-cs"/>
                        </a:rPr>
                        <a:t>Unit R033: Supporting individuals through life events</a:t>
                      </a:r>
                      <a:endParaRPr lang="en-GB" sz="1200" i="0" u="sng" dirty="0"/>
                    </a:p>
                    <a:p>
                      <a:pPr marL="0" indent="0">
                        <a:buFont typeface="Arial" panose="020B0604020202020204" pitchFamily="34" charset="0"/>
                        <a:buNone/>
                      </a:pPr>
                      <a:endParaRPr lang="en-GB" sz="1200" u="sng" dirty="0"/>
                    </a:p>
                  </a:txBody>
                  <a:tcPr>
                    <a:solidFill>
                      <a:schemeClr val="accent4">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u="sng" strike="noStrike" kern="1200" baseline="0" dirty="0">
                          <a:solidFill>
                            <a:schemeClr val="dk1"/>
                          </a:solidFill>
                          <a:latin typeface="+mn-lt"/>
                          <a:ea typeface="+mn-ea"/>
                          <a:cs typeface="+mn-cs"/>
                        </a:rPr>
                        <a:t>Unit R033: Supporting individuals through life events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i="0" u="sng"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u="none" strike="noStrike" kern="1200" baseline="0" dirty="0">
                          <a:solidFill>
                            <a:schemeClr val="dk1"/>
                          </a:solidFill>
                          <a:latin typeface="+mn-lt"/>
                          <a:ea typeface="+mn-ea"/>
                          <a:cs typeface="+mn-cs"/>
                        </a:rPr>
                        <a:t>Impacts of life events</a:t>
                      </a:r>
                    </a:p>
                    <a:p>
                      <a:endParaRPr lang="en-GB" sz="1200" u="sng" dirty="0"/>
                    </a:p>
                  </a:txBody>
                  <a:tcPr>
                    <a:solidFill>
                      <a:schemeClr val="accent4">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u="sng" strike="noStrike" kern="1200" baseline="0" dirty="0">
                          <a:solidFill>
                            <a:schemeClr val="dk1"/>
                          </a:solidFill>
                          <a:latin typeface="+mn-lt"/>
                          <a:ea typeface="+mn-ea"/>
                          <a:cs typeface="+mn-cs"/>
                        </a:rPr>
                        <a:t>Unit R033: Supporting individuals through life events</a:t>
                      </a:r>
                      <a:endParaRPr lang="en-GB" sz="1200" i="0" u="sng" dirty="0"/>
                    </a:p>
                    <a:p>
                      <a:endParaRPr lang="en-GB" sz="1200" u="sng"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u="none" strike="noStrike" kern="1200" baseline="0" dirty="0">
                          <a:solidFill>
                            <a:schemeClr val="dk1"/>
                          </a:solidFill>
                          <a:latin typeface="+mn-lt"/>
                          <a:ea typeface="+mn-ea"/>
                          <a:cs typeface="+mn-cs"/>
                        </a:rPr>
                        <a:t>Sources of support</a:t>
                      </a:r>
                    </a:p>
                    <a:p>
                      <a:endParaRPr lang="en-GB" sz="1200" u="sng" dirty="0"/>
                    </a:p>
                  </a:txBody>
                  <a:tcPr>
                    <a:solidFill>
                      <a:schemeClr val="accent4">
                        <a:lumMod val="20000"/>
                        <a:lumOff val="80000"/>
                      </a:schemeClr>
                    </a:solidFill>
                  </a:tcPr>
                </a:tc>
                <a:extLst>
                  <a:ext uri="{0D108BD9-81ED-4DB2-BD59-A6C34878D82A}">
                    <a16:rowId xmlns:a16="http://schemas.microsoft.com/office/drawing/2014/main" val="10001"/>
                  </a:ext>
                </a:extLst>
              </a:tr>
              <a:tr h="2949662">
                <a:tc>
                  <a:txBody>
                    <a:bodyPr/>
                    <a:lstStyle/>
                    <a:p>
                      <a:r>
                        <a:rPr lang="en-GB" i="0" dirty="0"/>
                        <a:t>Year 11</a:t>
                      </a: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200" b="0" i="0" u="sng" strike="noStrike" kern="1200" baseline="0" dirty="0">
                          <a:solidFill>
                            <a:schemeClr val="dk1"/>
                          </a:solidFill>
                          <a:latin typeface="+mn-lt"/>
                          <a:ea typeface="+mn-ea"/>
                          <a:cs typeface="+mn-cs"/>
                        </a:rPr>
                        <a:t>Unit: R032</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i="0" u="none" strike="noStrike" kern="1200" baseline="0" dirty="0">
                          <a:solidFill>
                            <a:schemeClr val="dk1"/>
                          </a:solidFill>
                          <a:latin typeface="+mn-lt"/>
                          <a:ea typeface="+mn-ea"/>
                          <a:cs typeface="+mn-cs"/>
                        </a:rPr>
                        <a:t>importance of special methods of communication in health and social care settings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i="0" u="none" strike="noStrike" kern="1200" baseline="0" dirty="0">
                          <a:solidFill>
                            <a:schemeClr val="dk1"/>
                          </a:solidFill>
                          <a:latin typeface="+mn-lt"/>
                          <a:ea typeface="+mn-ea"/>
                          <a:cs typeface="+mn-cs"/>
                        </a:rPr>
                        <a:t>The importance of effective communication in health and social care settings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200" b="0" i="0" u="none" strike="noStrike" kern="1200" baseline="0" dirty="0">
                        <a:solidFill>
                          <a:schemeClr val="dk1"/>
                        </a:solidFill>
                        <a:latin typeface="+mn-lt"/>
                        <a:ea typeface="+mn-ea"/>
                        <a:cs typeface="+mn-cs"/>
                      </a:endParaRPr>
                    </a:p>
                  </a:txBody>
                  <a:tcPr>
                    <a:solidFill>
                      <a:schemeClr val="accent6">
                        <a:lumMod val="20000"/>
                        <a:lumOff val="80000"/>
                      </a:schemeClr>
                    </a:solidFill>
                  </a:tcPr>
                </a:tc>
                <a:tc>
                  <a:txBody>
                    <a:bodyPr/>
                    <a:lstStyle/>
                    <a:p>
                      <a:r>
                        <a:rPr lang="en-GB" sz="1200" b="0" i="0" u="sng" strike="noStrike" kern="1200" baseline="0" dirty="0">
                          <a:solidFill>
                            <a:schemeClr val="dk1"/>
                          </a:solidFill>
                          <a:latin typeface="+mn-lt"/>
                          <a:ea typeface="+mn-ea"/>
                          <a:cs typeface="+mn-cs"/>
                        </a:rPr>
                        <a:t>Unit R035: Health Promotion Campaigns</a:t>
                      </a:r>
                    </a:p>
                    <a:p>
                      <a:pPr marL="171450" indent="-171450">
                        <a:buFont typeface="Arial" panose="020B0604020202020204" pitchFamily="34" charset="0"/>
                        <a:buChar char="•"/>
                      </a:pPr>
                      <a:r>
                        <a:rPr lang="en-GB" sz="1200" b="0" i="0" u="none" strike="noStrike" kern="1200" baseline="0" dirty="0">
                          <a:solidFill>
                            <a:schemeClr val="dk1"/>
                          </a:solidFill>
                          <a:latin typeface="+mn-lt"/>
                          <a:ea typeface="+mn-ea"/>
                          <a:cs typeface="+mn-cs"/>
                        </a:rPr>
                        <a:t>The importance of a healthy society</a:t>
                      </a:r>
                    </a:p>
                    <a:p>
                      <a:pPr marL="171450" indent="-171450">
                        <a:buFont typeface="Arial" panose="020B0604020202020204" pitchFamily="34" charset="0"/>
                        <a:buChar char="•"/>
                      </a:pPr>
                      <a:r>
                        <a:rPr lang="en-GB" sz="1200" b="0" i="0" u="none" strike="noStrike" kern="1200" baseline="0" dirty="0">
                          <a:solidFill>
                            <a:schemeClr val="dk1"/>
                          </a:solidFill>
                          <a:latin typeface="+mn-lt"/>
                          <a:ea typeface="+mn-ea"/>
                          <a:cs typeface="+mn-cs"/>
                        </a:rPr>
                        <a:t>Public health challenges for society</a:t>
                      </a:r>
                    </a:p>
                    <a:p>
                      <a:pPr marL="171450" indent="-171450">
                        <a:buFont typeface="Arial" panose="020B0604020202020204" pitchFamily="34" charset="0"/>
                        <a:buChar char="•"/>
                      </a:pPr>
                      <a:r>
                        <a:rPr lang="en-GB" sz="1200" b="0" i="0" u="none" strike="noStrike" kern="1200" baseline="0" dirty="0">
                          <a:solidFill>
                            <a:schemeClr val="dk1"/>
                          </a:solidFill>
                          <a:latin typeface="+mn-lt"/>
                          <a:ea typeface="+mn-ea"/>
                          <a:cs typeface="+mn-cs"/>
                        </a:rPr>
                        <a:t>Current health promotion campaigns and their benefits</a:t>
                      </a:r>
                    </a:p>
                    <a:p>
                      <a:pPr marL="171450" indent="-171450">
                        <a:buFont typeface="Arial" panose="020B0604020202020204" pitchFamily="34" charset="0"/>
                        <a:buChar char="•"/>
                      </a:pPr>
                      <a:r>
                        <a:rPr lang="en-GB" sz="1200" b="0" i="0" u="none" strike="noStrike" kern="1200" baseline="0" dirty="0">
                          <a:solidFill>
                            <a:schemeClr val="dk1"/>
                          </a:solidFill>
                          <a:latin typeface="+mn-lt"/>
                          <a:ea typeface="+mn-ea"/>
                          <a:cs typeface="+mn-cs"/>
                        </a:rPr>
                        <a:t>Factors influencing health and wellbeing</a:t>
                      </a:r>
                    </a:p>
                    <a:p>
                      <a:pPr marL="171450" indent="-171450">
                        <a:buFont typeface="Arial" panose="020B0604020202020204" pitchFamily="34" charset="0"/>
                        <a:buChar char="•"/>
                      </a:pPr>
                      <a:r>
                        <a:rPr lang="en-GB" sz="1200" b="0" i="0" u="none" strike="noStrike" kern="1200" baseline="0" dirty="0">
                          <a:solidFill>
                            <a:schemeClr val="dk1"/>
                          </a:solidFill>
                          <a:latin typeface="+mn-lt"/>
                          <a:ea typeface="+mn-ea"/>
                          <a:cs typeface="+mn-cs"/>
                        </a:rPr>
                        <a:t>Leading a healthy lifestyle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i="0" dirty="0"/>
                        <a:t>Barriers to leading a healthy lifestyle</a:t>
                      </a:r>
                    </a:p>
                  </a:txBody>
                  <a:tcPr>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i="0" u="sng" dirty="0"/>
                        <a:t>Unit: R035:</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i="0" u="none" dirty="0"/>
                        <a:t>How to plan a health promotion campaign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i="0" u="none" dirty="0"/>
                        <a:t>How to deliver a health promotion campaign &amp; evaluating performance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i="0" dirty="0"/>
                    </a:p>
                  </a:txBody>
                  <a:tcPr/>
                </a:tc>
                <a:tc>
                  <a:txBody>
                    <a:bodyPr/>
                    <a:lstStyle/>
                    <a:p>
                      <a:endParaRPr lang="en-GB" sz="1200" i="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u="none" strike="noStrike" kern="1200" baseline="0" dirty="0">
                          <a:solidFill>
                            <a:schemeClr val="dk1"/>
                          </a:solidFill>
                          <a:latin typeface="+mn-lt"/>
                          <a:ea typeface="+mn-ea"/>
                          <a:cs typeface="+mn-cs"/>
                        </a:rPr>
                        <a:t>	</a:t>
                      </a:r>
                    </a:p>
                    <a:p>
                      <a:endParaRPr lang="en-GB" sz="1200" i="0" dirty="0"/>
                    </a:p>
                  </a:txBody>
                  <a:tcPr>
                    <a:solidFill>
                      <a:schemeClr val="bg2">
                        <a:lumMod val="90000"/>
                      </a:schemeClr>
                    </a:solidFill>
                  </a:tcPr>
                </a:tc>
                <a:tc>
                  <a:txBody>
                    <a:bodyPr/>
                    <a:lstStyle/>
                    <a:p>
                      <a:endParaRPr lang="en-GB" dirty="0"/>
                    </a:p>
                  </a:txBody>
                  <a:tcPr>
                    <a:solidFill>
                      <a:schemeClr val="bg2">
                        <a:lumMod val="90000"/>
                      </a:schemeClr>
                    </a:solidFill>
                  </a:tcPr>
                </a:tc>
                <a:extLst>
                  <a:ext uri="{0D108BD9-81ED-4DB2-BD59-A6C34878D82A}">
                    <a16:rowId xmlns:a16="http://schemas.microsoft.com/office/drawing/2014/main" val="10002"/>
                  </a:ext>
                </a:extLst>
              </a:tr>
            </a:tbl>
          </a:graphicData>
        </a:graphic>
      </p:graphicFrame>
      <p:graphicFrame>
        <p:nvGraphicFramePr>
          <p:cNvPr id="6" name="Table 5">
            <a:extLst>
              <a:ext uri="{FF2B5EF4-FFF2-40B4-BE49-F238E27FC236}">
                <a16:creationId xmlns:a16="http://schemas.microsoft.com/office/drawing/2014/main" id="{BAC08252-75A2-4882-9492-0EB28439FF3D}"/>
              </a:ext>
            </a:extLst>
          </p:cNvPr>
          <p:cNvGraphicFramePr>
            <a:graphicFrameLocks noGrp="1"/>
          </p:cNvGraphicFramePr>
          <p:nvPr>
            <p:extLst>
              <p:ext uri="{D42A27DB-BD31-4B8C-83A1-F6EECF244321}">
                <p14:modId xmlns:p14="http://schemas.microsoft.com/office/powerpoint/2010/main" val="999714559"/>
              </p:ext>
            </p:extLst>
          </p:nvPr>
        </p:nvGraphicFramePr>
        <p:xfrm>
          <a:off x="1659988" y="2186281"/>
          <a:ext cx="5370900" cy="1577447"/>
        </p:xfrm>
        <a:graphic>
          <a:graphicData uri="http://schemas.openxmlformats.org/drawingml/2006/table">
            <a:tbl>
              <a:tblPr firstRow="1" bandRow="1">
                <a:tableStyleId>{00A15C55-8517-42AA-B614-E9B94910E393}</a:tableStyleId>
              </a:tblPr>
              <a:tblGrid>
                <a:gridCol w="2269984">
                  <a:extLst>
                    <a:ext uri="{9D8B030D-6E8A-4147-A177-3AD203B41FA5}">
                      <a16:colId xmlns:a16="http://schemas.microsoft.com/office/drawing/2014/main" val="2195581806"/>
                    </a:ext>
                  </a:extLst>
                </a:gridCol>
                <a:gridCol w="1810456">
                  <a:extLst>
                    <a:ext uri="{9D8B030D-6E8A-4147-A177-3AD203B41FA5}">
                      <a16:colId xmlns:a16="http://schemas.microsoft.com/office/drawing/2014/main" val="3271927465"/>
                    </a:ext>
                  </a:extLst>
                </a:gridCol>
                <a:gridCol w="1290460">
                  <a:extLst>
                    <a:ext uri="{9D8B030D-6E8A-4147-A177-3AD203B41FA5}">
                      <a16:colId xmlns:a16="http://schemas.microsoft.com/office/drawing/2014/main" val="875834888"/>
                    </a:ext>
                  </a:extLst>
                </a:gridCol>
              </a:tblGrid>
              <a:tr h="157744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0" u="sng" dirty="0">
                          <a:solidFill>
                            <a:schemeClr val="tx1"/>
                          </a:solidFill>
                        </a:rPr>
                        <a:t>Unit:R032 Principles of Care in a Health and Social Care Setting</a:t>
                      </a:r>
                    </a:p>
                    <a:p>
                      <a:pPr marL="171450" indent="-171450">
                        <a:buFont typeface="Arial" panose="020B0604020202020204" pitchFamily="34" charset="0"/>
                        <a:buChar char="•"/>
                      </a:pPr>
                      <a:endParaRPr lang="en-GB" sz="1100" b="1" u="none" dirty="0">
                        <a:solidFill>
                          <a:schemeClr val="tx1"/>
                        </a:solidFill>
                      </a:endParaRPr>
                    </a:p>
                    <a:p>
                      <a:pPr marL="171450" indent="-171450">
                        <a:buFont typeface="Arial" panose="020B0604020202020204" pitchFamily="34" charset="0"/>
                        <a:buChar char="•"/>
                      </a:pPr>
                      <a:r>
                        <a:rPr lang="en-GB" sz="1100" b="1" u="none" dirty="0">
                          <a:solidFill>
                            <a:schemeClr val="tx1"/>
                          </a:solidFill>
                        </a:rPr>
                        <a:t>Types of care settings</a:t>
                      </a:r>
                    </a:p>
                    <a:p>
                      <a:pPr marL="171450" indent="-171450">
                        <a:buFont typeface="Arial" panose="020B0604020202020204" pitchFamily="34" charset="0"/>
                        <a:buChar char="•"/>
                      </a:pPr>
                      <a:r>
                        <a:rPr lang="en-GB" sz="1100" b="1" u="none" dirty="0">
                          <a:solidFill>
                            <a:schemeClr val="tx1"/>
                          </a:solidFill>
                        </a:rPr>
                        <a:t>Rights of service users</a:t>
                      </a:r>
                    </a:p>
                    <a:p>
                      <a:pPr marL="171450" indent="-171450">
                        <a:buFont typeface="Arial" panose="020B0604020202020204" pitchFamily="34" charset="0"/>
                        <a:buChar char="•"/>
                      </a:pPr>
                      <a:r>
                        <a:rPr lang="en-GB" sz="1100" b="1" u="none" dirty="0">
                          <a:solidFill>
                            <a:schemeClr val="tx1"/>
                          </a:solidFill>
                        </a:rPr>
                        <a:t>The benefits to service users’ health and wellbeing when their rights are maintained</a:t>
                      </a:r>
                    </a:p>
                  </a:txBody>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u="none" dirty="0">
                          <a:solidFill>
                            <a:schemeClr val="tx1"/>
                          </a:solidFill>
                        </a:rPr>
                        <a:t>Person-centred values and how they are applied by service providers</a:t>
                      </a:r>
                      <a:endParaRPr lang="en-GB" sz="110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b="1" u="none" dirty="0">
                          <a:solidFill>
                            <a:schemeClr val="tx1"/>
                          </a:solidFill>
                        </a:rPr>
                        <a:t>Benefits of applying the person-centred values</a:t>
                      </a:r>
                      <a:endParaRPr lang="en-GB" sz="1100" b="1" i="0" u="sng" strike="noStrike" kern="1200" baseline="0" dirty="0">
                        <a:solidFill>
                          <a:schemeClr val="tx1"/>
                        </a:solidFill>
                        <a:latin typeface="+mn-lt"/>
                        <a:ea typeface="+mn-ea"/>
                        <a:cs typeface="+mn-cs"/>
                      </a:endParaRPr>
                    </a:p>
                    <a:p>
                      <a:endParaRPr lang="en-GB" sz="1100" dirty="0">
                        <a:solidFill>
                          <a:schemeClr val="tx1"/>
                        </a:solidFill>
                      </a:endParaRPr>
                    </a:p>
                  </a:txBody>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b="1" i="0" u="none" strike="noStrike" kern="1200" baseline="0" dirty="0">
                          <a:solidFill>
                            <a:schemeClr val="tx1"/>
                          </a:solidFill>
                          <a:latin typeface="+mn-lt"/>
                          <a:ea typeface="+mn-ea"/>
                          <a:cs typeface="+mn-cs"/>
                        </a:rPr>
                        <a:t>Effects on service users’ health and wellbeing if person-centred values are not applied</a:t>
                      </a:r>
                      <a:endParaRPr lang="en-GB" sz="1100" b="1" i="0" u="none" strike="noStrike" kern="1200" baseline="0" dirty="0">
                        <a:solidFill>
                          <a:schemeClr val="dk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100" b="1" i="0" u="none" strike="noStrike" kern="1200" baseline="0" dirty="0">
                        <a:solidFill>
                          <a:schemeClr val="dk1"/>
                        </a:solidFill>
                        <a:latin typeface="+mn-lt"/>
                        <a:ea typeface="+mn-ea"/>
                        <a:cs typeface="+mn-cs"/>
                      </a:endParaRPr>
                    </a:p>
                  </a:txBody>
                  <a:tcPr/>
                </a:tc>
                <a:extLst>
                  <a:ext uri="{0D108BD9-81ED-4DB2-BD59-A6C34878D82A}">
                    <a16:rowId xmlns:a16="http://schemas.microsoft.com/office/drawing/2014/main" val="2943166073"/>
                  </a:ext>
                </a:extLst>
              </a:tr>
            </a:tbl>
          </a:graphicData>
        </a:graphic>
      </p:graphicFrame>
      <p:graphicFrame>
        <p:nvGraphicFramePr>
          <p:cNvPr id="7" name="Table 6">
            <a:extLst>
              <a:ext uri="{FF2B5EF4-FFF2-40B4-BE49-F238E27FC236}">
                <a16:creationId xmlns:a16="http://schemas.microsoft.com/office/drawing/2014/main" id="{D205650D-E260-4E2D-9C88-F8AB00E189D9}"/>
              </a:ext>
            </a:extLst>
          </p:cNvPr>
          <p:cNvGraphicFramePr>
            <a:graphicFrameLocks noGrp="1"/>
          </p:cNvGraphicFramePr>
          <p:nvPr>
            <p:extLst>
              <p:ext uri="{D42A27DB-BD31-4B8C-83A1-F6EECF244321}">
                <p14:modId xmlns:p14="http://schemas.microsoft.com/office/powerpoint/2010/main" val="4043604848"/>
              </p:ext>
            </p:extLst>
          </p:nvPr>
        </p:nvGraphicFramePr>
        <p:xfrm>
          <a:off x="7030888" y="2163528"/>
          <a:ext cx="4849277" cy="1767840"/>
        </p:xfrm>
        <a:graphic>
          <a:graphicData uri="http://schemas.openxmlformats.org/drawingml/2006/table">
            <a:tbl>
              <a:tblPr firstRow="1" bandRow="1">
                <a:tableStyleId>{00A15C55-8517-42AA-B614-E9B94910E393}</a:tableStyleId>
              </a:tblPr>
              <a:tblGrid>
                <a:gridCol w="1478594">
                  <a:extLst>
                    <a:ext uri="{9D8B030D-6E8A-4147-A177-3AD203B41FA5}">
                      <a16:colId xmlns:a16="http://schemas.microsoft.com/office/drawing/2014/main" val="1638220424"/>
                    </a:ext>
                  </a:extLst>
                </a:gridCol>
                <a:gridCol w="1781522">
                  <a:extLst>
                    <a:ext uri="{9D8B030D-6E8A-4147-A177-3AD203B41FA5}">
                      <a16:colId xmlns:a16="http://schemas.microsoft.com/office/drawing/2014/main" val="3434478342"/>
                    </a:ext>
                  </a:extLst>
                </a:gridCol>
                <a:gridCol w="1589161">
                  <a:extLst>
                    <a:ext uri="{9D8B030D-6E8A-4147-A177-3AD203B41FA5}">
                      <a16:colId xmlns:a16="http://schemas.microsoft.com/office/drawing/2014/main" val="379353377"/>
                    </a:ext>
                  </a:extLst>
                </a:gridCol>
              </a:tblGrid>
              <a:tr h="1577447">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b="1" i="0" u="none" strike="noStrike" kern="1200" baseline="0" dirty="0">
                          <a:solidFill>
                            <a:schemeClr val="dk1"/>
                          </a:solidFill>
                          <a:latin typeface="+mn-lt"/>
                          <a:ea typeface="+mn-ea"/>
                          <a:cs typeface="+mn-cs"/>
                        </a:rPr>
                        <a:t>Importance of non-verbal communication skills in health and social care settings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b="1" i="0" u="none" strike="noStrike" kern="1200" baseline="0" dirty="0">
                          <a:solidFill>
                            <a:schemeClr val="dk1"/>
                          </a:solidFill>
                          <a:latin typeface="+mn-lt"/>
                          <a:ea typeface="+mn-ea"/>
                          <a:cs typeface="+mn-cs"/>
                        </a:rPr>
                        <a:t>Importance of verbal communication skills in health and social care settings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100" b="1" i="0" u="none" strike="noStrike" kern="1200" baseline="0" dirty="0">
                        <a:solidFill>
                          <a:schemeClr val="dk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100" b="1" i="0" u="none" strike="noStrike" kern="1200" baseline="0" dirty="0">
                        <a:solidFill>
                          <a:schemeClr val="dk1"/>
                        </a:solidFill>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b="1" i="0" u="none" strike="noStrike" kern="1200" baseline="0" dirty="0">
                          <a:solidFill>
                            <a:schemeClr val="dk1"/>
                          </a:solidFill>
                          <a:latin typeface="+mn-lt"/>
                          <a:ea typeface="+mn-ea"/>
                          <a:cs typeface="+mn-cs"/>
                        </a:rPr>
                        <a:t>Importance of active listening in health and social care settings</a:t>
                      </a:r>
                    </a:p>
                    <a:p>
                      <a:endParaRPr lang="en-GB" sz="11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100" b="1" i="0" u="none" strike="noStrike" kern="1200" baseline="0" dirty="0">
                        <a:solidFill>
                          <a:schemeClr val="dk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100" b="1" i="0" u="none" strike="noStrike" kern="1200" baseline="0" dirty="0">
                        <a:solidFill>
                          <a:schemeClr val="dk1"/>
                        </a:solidFill>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b="1" i="0" u="none" strike="noStrike" kern="1200" baseline="0" dirty="0">
                          <a:solidFill>
                            <a:schemeClr val="dk1"/>
                          </a:solidFill>
                          <a:latin typeface="+mn-lt"/>
                          <a:ea typeface="+mn-ea"/>
                          <a:cs typeface="+mn-cs"/>
                        </a:rPr>
                        <a:t>Importance of special methods of communication in health and social care settings</a:t>
                      </a:r>
                    </a:p>
                    <a:p>
                      <a:endParaRPr lang="en-GB" sz="1100" dirty="0"/>
                    </a:p>
                  </a:txBody>
                  <a:tcPr/>
                </a:tc>
                <a:extLst>
                  <a:ext uri="{0D108BD9-81ED-4DB2-BD59-A6C34878D82A}">
                    <a16:rowId xmlns:a16="http://schemas.microsoft.com/office/drawing/2014/main" val="3181847452"/>
                  </a:ext>
                </a:extLst>
              </a:tr>
            </a:tbl>
          </a:graphicData>
        </a:graphic>
      </p:graphicFrame>
      <p:graphicFrame>
        <p:nvGraphicFramePr>
          <p:cNvPr id="9" name="Table 8">
            <a:extLst>
              <a:ext uri="{FF2B5EF4-FFF2-40B4-BE49-F238E27FC236}">
                <a16:creationId xmlns:a16="http://schemas.microsoft.com/office/drawing/2014/main" id="{6A2318F5-B5C5-4E7F-ADD1-1BABD0DDED3B}"/>
              </a:ext>
            </a:extLst>
          </p:cNvPr>
          <p:cNvGraphicFramePr>
            <a:graphicFrameLocks noGrp="1"/>
          </p:cNvGraphicFramePr>
          <p:nvPr>
            <p:extLst>
              <p:ext uri="{D42A27DB-BD31-4B8C-83A1-F6EECF244321}">
                <p14:modId xmlns:p14="http://schemas.microsoft.com/office/powerpoint/2010/main" val="1312176036"/>
              </p:ext>
            </p:extLst>
          </p:nvPr>
        </p:nvGraphicFramePr>
        <p:xfrm>
          <a:off x="1659988" y="5810045"/>
          <a:ext cx="2154337" cy="868680"/>
        </p:xfrm>
        <a:graphic>
          <a:graphicData uri="http://schemas.openxmlformats.org/drawingml/2006/table">
            <a:tbl>
              <a:tblPr firstRow="1" bandRow="1">
                <a:tableStyleId>{00A15C55-8517-42AA-B614-E9B94910E393}</a:tableStyleId>
              </a:tblPr>
              <a:tblGrid>
                <a:gridCol w="2154337">
                  <a:extLst>
                    <a:ext uri="{9D8B030D-6E8A-4147-A177-3AD203B41FA5}">
                      <a16:colId xmlns:a16="http://schemas.microsoft.com/office/drawing/2014/main" val="3417023487"/>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i="0" u="none" strike="noStrike" kern="1200" baseline="0" dirty="0">
                          <a:solidFill>
                            <a:schemeClr val="dk1"/>
                          </a:solidFill>
                          <a:latin typeface="+mn-lt"/>
                          <a:ea typeface="+mn-ea"/>
                          <a:cs typeface="+mn-cs"/>
                        </a:rPr>
                        <a:t>The importance of effective communication in health and social care settings</a:t>
                      </a:r>
                    </a:p>
                    <a:p>
                      <a:endParaRPr lang="en-GB" dirty="0"/>
                    </a:p>
                  </a:txBody>
                  <a:tcPr/>
                </a:tc>
                <a:extLst>
                  <a:ext uri="{0D108BD9-81ED-4DB2-BD59-A6C34878D82A}">
                    <a16:rowId xmlns:a16="http://schemas.microsoft.com/office/drawing/2014/main" val="2727573278"/>
                  </a:ext>
                </a:extLst>
              </a:tr>
            </a:tbl>
          </a:graphicData>
        </a:graphic>
      </p:graphicFrame>
      <p:graphicFrame>
        <p:nvGraphicFramePr>
          <p:cNvPr id="10" name="Table 9">
            <a:extLst>
              <a:ext uri="{FF2B5EF4-FFF2-40B4-BE49-F238E27FC236}">
                <a16:creationId xmlns:a16="http://schemas.microsoft.com/office/drawing/2014/main" id="{2957FF47-6F8E-4924-879B-ABF89915B0A3}"/>
              </a:ext>
            </a:extLst>
          </p:cNvPr>
          <p:cNvGraphicFramePr>
            <a:graphicFrameLocks noGrp="1"/>
          </p:cNvGraphicFramePr>
          <p:nvPr>
            <p:extLst>
              <p:ext uri="{D42A27DB-BD31-4B8C-83A1-F6EECF244321}">
                <p14:modId xmlns:p14="http://schemas.microsoft.com/office/powerpoint/2010/main" val="2660857464"/>
              </p:ext>
            </p:extLst>
          </p:nvPr>
        </p:nvGraphicFramePr>
        <p:xfrm>
          <a:off x="105510" y="2327173"/>
          <a:ext cx="963635" cy="1371600"/>
        </p:xfrm>
        <a:graphic>
          <a:graphicData uri="http://schemas.openxmlformats.org/drawingml/2006/table">
            <a:tbl>
              <a:tblPr firstRow="1" bandRow="1">
                <a:tableStyleId>{00A15C55-8517-42AA-B614-E9B94910E393}</a:tableStyleId>
              </a:tblPr>
              <a:tblGrid>
                <a:gridCol w="963635">
                  <a:extLst>
                    <a:ext uri="{9D8B030D-6E8A-4147-A177-3AD203B41FA5}">
                      <a16:colId xmlns:a16="http://schemas.microsoft.com/office/drawing/2014/main" val="830244951"/>
                    </a:ext>
                  </a:extLst>
                </a:gridCol>
              </a:tblGrid>
              <a:tr h="370840">
                <a:tc>
                  <a:txBody>
                    <a:bodyPr/>
                    <a:lstStyle/>
                    <a:p>
                      <a:pPr algn="ctr"/>
                      <a:r>
                        <a:rPr lang="en-GB" sz="1400" dirty="0">
                          <a:solidFill>
                            <a:schemeClr val="tx1"/>
                          </a:solidFill>
                        </a:rPr>
                        <a:t>To be delivered in 1 double lesson a fortnight</a:t>
                      </a:r>
                    </a:p>
                  </a:txBody>
                  <a:tcPr/>
                </a:tc>
                <a:extLst>
                  <a:ext uri="{0D108BD9-81ED-4DB2-BD59-A6C34878D82A}">
                    <a16:rowId xmlns:a16="http://schemas.microsoft.com/office/drawing/2014/main" val="3561231667"/>
                  </a:ext>
                </a:extLst>
              </a:tr>
            </a:tbl>
          </a:graphicData>
        </a:graphic>
      </p:graphicFrame>
      <p:sp>
        <p:nvSpPr>
          <p:cNvPr id="11" name="Arrow: Right 10">
            <a:extLst>
              <a:ext uri="{FF2B5EF4-FFF2-40B4-BE49-F238E27FC236}">
                <a16:creationId xmlns:a16="http://schemas.microsoft.com/office/drawing/2014/main" id="{6B40815A-977C-4996-84B4-4782C2707E4F}"/>
              </a:ext>
            </a:extLst>
          </p:cNvPr>
          <p:cNvSpPr/>
          <p:nvPr/>
        </p:nvSpPr>
        <p:spPr>
          <a:xfrm>
            <a:off x="1133037" y="2811191"/>
            <a:ext cx="413823" cy="472513"/>
          </a:xfrm>
          <a:prstGeom prst="rightArrow">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8464102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CBC9E9A4DCA8F44A7A332BD0AEA8C9D" ma:contentTypeVersion="20" ma:contentTypeDescription="Create a new document." ma:contentTypeScope="" ma:versionID="0d9d33d14451f135e40f53961a10d49b">
  <xsd:schema xmlns:xsd="http://www.w3.org/2001/XMLSchema" xmlns:xs="http://www.w3.org/2001/XMLSchema" xmlns:p="http://schemas.microsoft.com/office/2006/metadata/properties" xmlns:ns2="54625c6d-7d40-4234-8833-6f778970b430" xmlns:ns3="ae36fa4e-c9d9-4d7c-adcf-c3d090d6f535" targetNamespace="http://schemas.microsoft.com/office/2006/metadata/properties" ma:root="true" ma:fieldsID="2db9ca46b3ed6de16dd8fb461c7224c7" ns2:_="" ns3:_="">
    <xsd:import namespace="54625c6d-7d40-4234-8833-6f778970b430"/>
    <xsd:import namespace="ae36fa4e-c9d9-4d7c-adcf-c3d090d6f535"/>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OCR" minOccurs="0"/>
                <xsd:element ref="ns2:MediaServiceGenerationTime" minOccurs="0"/>
                <xsd:element ref="ns2:MediaServiceEventHashCode" minOccurs="0"/>
                <xsd:element ref="ns2:MediaServiceLocation" minOccurs="0"/>
                <xsd:element ref="ns2:MediaLengthInSeconds" minOccurs="0"/>
                <xsd:element ref="ns2:lcf76f155ced4ddcb4097134ff3c332f" minOccurs="0"/>
                <xsd:element ref="ns3:TaxCatchAll" minOccurs="0"/>
                <xsd:element ref="ns2:Thumbnail"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4625c6d-7d40-4234-8833-6f778970b43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Location" ma:index="18" nillable="true" ma:displayName="Location" ma:internalName="MediaServiceLocation" ma:readOnly="true">
      <xsd:simpleType>
        <xsd:restriction base="dms:Text"/>
      </xsd:simpleType>
    </xsd:element>
    <xsd:element name="MediaLengthInSeconds" ma:index="19" nillable="true" ma:displayName="Length (seconds)"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388d12c2-bcdf-4eb9-9ba1-26c18fa5f876" ma:termSetId="09814cd3-568e-fe90-9814-8d621ff8fb84" ma:anchorId="fba54fb3-c3e1-fe81-a776-ca4b69148c4d" ma:open="true" ma:isKeyword="false">
      <xsd:complexType>
        <xsd:sequence>
          <xsd:element ref="pc:Terms" minOccurs="0" maxOccurs="1"/>
        </xsd:sequence>
      </xsd:complexType>
    </xsd:element>
    <xsd:element name="Thumbnail" ma:index="23" nillable="true" ma:displayName="Thumbnail" ma:format="Image" ma:internalName="Thumbnail">
      <xsd:complexType>
        <xsd:complexContent>
          <xsd:extension base="dms:URL">
            <xsd:sequence>
              <xsd:element name="Url" type="dms:ValidUrl" minOccurs="0" nillable="true"/>
              <xsd:element name="Description" type="xsd:string" nillable="true"/>
            </xsd:sequence>
          </xsd:extension>
        </xsd:complexContent>
      </xsd:complexType>
    </xsd:element>
    <xsd:element name="MediaServiceSearchProperties" ma:index="24" nillable="true" ma:displayName="MediaServiceSearchProperties" ma:hidden="true" ma:internalName="MediaServiceSearchProperties" ma:readOnly="true">
      <xsd:simpleType>
        <xsd:restriction base="dms:Note"/>
      </xsd:simple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e36fa4e-c9d9-4d7c-adcf-c3d090d6f535"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8ad92090-1dc9-4d7e-a038-c8d7b7798cef}" ma:internalName="TaxCatchAll" ma:showField="CatchAllData" ma:web="ae36fa4e-c9d9-4d7c-adcf-c3d090d6f53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54625c6d-7d40-4234-8833-6f778970b430">
      <Terms xmlns="http://schemas.microsoft.com/office/infopath/2007/PartnerControls"/>
    </lcf76f155ced4ddcb4097134ff3c332f>
    <TaxCatchAll xmlns="ae36fa4e-c9d9-4d7c-adcf-c3d090d6f535" xsi:nil="true"/>
    <Thumbnail xmlns="54625c6d-7d40-4234-8833-6f778970b430">
      <Url xsi:nil="true"/>
      <Description xsi:nil="true"/>
    </Thumbnail>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9488808-F535-4807-A903-245A14AB9F61}"/>
</file>

<file path=customXml/itemProps2.xml><?xml version="1.0" encoding="utf-8"?>
<ds:datastoreItem xmlns:ds="http://schemas.openxmlformats.org/officeDocument/2006/customXml" ds:itemID="{CB326DD4-12B2-42DD-90CD-8DBF4D3D2476}">
  <ds:schemaRefs>
    <ds:schemaRef ds:uri="ae36fa4e-c9d9-4d7c-adcf-c3d090d6f535"/>
    <ds:schemaRef ds:uri="http://purl.org/dc/dcmitype/"/>
    <ds:schemaRef ds:uri="http://www.w3.org/XML/1998/namespace"/>
    <ds:schemaRef ds:uri="http://schemas.microsoft.com/office/2006/documentManagement/types"/>
    <ds:schemaRef ds:uri="http://purl.org/dc/terms/"/>
    <ds:schemaRef ds:uri="54625c6d-7d40-4234-8833-6f778970b430"/>
    <ds:schemaRef ds:uri="http://schemas.microsoft.com/office/infopath/2007/PartnerControls"/>
    <ds:schemaRef ds:uri="http://schemas.openxmlformats.org/package/2006/metadata/core-properties"/>
    <ds:schemaRef ds:uri="http://schemas.microsoft.com/office/2006/metadata/properties"/>
    <ds:schemaRef ds:uri="http://purl.org/dc/elements/1.1/"/>
  </ds:schemaRefs>
</ds:datastoreItem>
</file>

<file path=customXml/itemProps3.xml><?xml version="1.0" encoding="utf-8"?>
<ds:datastoreItem xmlns:ds="http://schemas.openxmlformats.org/officeDocument/2006/customXml" ds:itemID="{A9645C60-B8D8-4C9A-B636-66BAE2886A2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605</Words>
  <Application>Microsoft Office PowerPoint</Application>
  <PresentationFormat>Widescreen</PresentationFormat>
  <Paragraphs>66</Paragraphs>
  <Slides>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KS4 Health &amp; Social Care Curriculum overview 2022 onwards</vt:lpstr>
      <vt:lpstr>Alderman White Health and Social Care Certificate L1/2 2022 onwards- Curriculum Model 2</vt:lpstr>
    </vt:vector>
  </TitlesOfParts>
  <Company>The White Hills Park Federation Trust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Fiona Watson</dc:creator>
  <cp:lastModifiedBy>Fiona Watson</cp:lastModifiedBy>
  <cp:revision>134</cp:revision>
  <cp:lastPrinted>2020-01-29T08:03:56Z</cp:lastPrinted>
  <dcterms:created xsi:type="dcterms:W3CDTF">2016-04-28T15:43:18Z</dcterms:created>
  <dcterms:modified xsi:type="dcterms:W3CDTF">2022-11-08T15:33:07Z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0x0101004CBC9E9A4DCA8F44A7A332BD0AEA8C9D</vt:lpwstr>
  </property>
  <property fmtid="{D5CDD505-2E9C-101B-9397-08002B2CF9AE}" pid="3" name="MediaServiceImageTags">
    <vt:lpwstr/>
  </property>
</Properties>
</file>