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7" r:id="rId2"/>
    <p:sldId id="258" r:id="rId3"/>
    <p:sldId id="259" r:id="rId4"/>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27F002-D833-4177-98F0-A07C29C75A2B}" v="1" dt="2026-05-04T16:29:53.4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57" d="100"/>
          <a:sy n="57" d="100"/>
        </p:scale>
        <p:origin x="240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Brewer" userId="b4449fff-a5a5-4e81-819b-e2bcb2f538fd" providerId="ADAL" clId="{98408D71-86D6-49C0-A75E-212C46231694}"/>
    <pc:docChg chg="undo custSel delSld modSld">
      <pc:chgData name="Rebecca Brewer" userId="b4449fff-a5a5-4e81-819b-e2bcb2f538fd" providerId="ADAL" clId="{98408D71-86D6-49C0-A75E-212C46231694}" dt="2026-05-04T16:30:25.727" v="23" actId="47"/>
      <pc:docMkLst>
        <pc:docMk/>
      </pc:docMkLst>
      <pc:sldChg chg="modSp mod">
        <pc:chgData name="Rebecca Brewer" userId="b4449fff-a5a5-4e81-819b-e2bcb2f538fd" providerId="ADAL" clId="{98408D71-86D6-49C0-A75E-212C46231694}" dt="2026-05-04T16:27:35.110" v="10" actId="1076"/>
        <pc:sldMkLst>
          <pc:docMk/>
          <pc:sldMk cId="1469333965" sldId="257"/>
        </pc:sldMkLst>
        <pc:graphicFrameChg chg="mod modGraphic">
          <ac:chgData name="Rebecca Brewer" userId="b4449fff-a5a5-4e81-819b-e2bcb2f538fd" providerId="ADAL" clId="{98408D71-86D6-49C0-A75E-212C46231694}" dt="2026-05-04T16:27:35.110" v="10" actId="1076"/>
          <ac:graphicFrameMkLst>
            <pc:docMk/>
            <pc:sldMk cId="1469333965" sldId="257"/>
            <ac:graphicFrameMk id="4" creationId="{DF4436A6-13F7-4E9F-B997-0E29F843C5AC}"/>
          </ac:graphicFrameMkLst>
        </pc:graphicFrameChg>
      </pc:sldChg>
      <pc:sldChg chg="modSp mod">
        <pc:chgData name="Rebecca Brewer" userId="b4449fff-a5a5-4e81-819b-e2bcb2f538fd" providerId="ADAL" clId="{98408D71-86D6-49C0-A75E-212C46231694}" dt="2026-05-04T16:28:46.436" v="14" actId="14734"/>
        <pc:sldMkLst>
          <pc:docMk/>
          <pc:sldMk cId="1690130233" sldId="258"/>
        </pc:sldMkLst>
        <pc:graphicFrameChg chg="modGraphic">
          <ac:chgData name="Rebecca Brewer" userId="b4449fff-a5a5-4e81-819b-e2bcb2f538fd" providerId="ADAL" clId="{98408D71-86D6-49C0-A75E-212C46231694}" dt="2026-05-04T16:28:46.436" v="14" actId="14734"/>
          <ac:graphicFrameMkLst>
            <pc:docMk/>
            <pc:sldMk cId="1690130233" sldId="258"/>
            <ac:graphicFrameMk id="4" creationId="{DF4436A6-13F7-4E9F-B997-0E29F843C5AC}"/>
          </ac:graphicFrameMkLst>
        </pc:graphicFrameChg>
      </pc:sldChg>
      <pc:sldChg chg="modSp mod">
        <pc:chgData name="Rebecca Brewer" userId="b4449fff-a5a5-4e81-819b-e2bcb2f538fd" providerId="ADAL" clId="{98408D71-86D6-49C0-A75E-212C46231694}" dt="2026-05-04T16:30:09.157" v="22" actId="207"/>
        <pc:sldMkLst>
          <pc:docMk/>
          <pc:sldMk cId="2374308774" sldId="259"/>
        </pc:sldMkLst>
        <pc:graphicFrameChg chg="modGraphic">
          <ac:chgData name="Rebecca Brewer" userId="b4449fff-a5a5-4e81-819b-e2bcb2f538fd" providerId="ADAL" clId="{98408D71-86D6-49C0-A75E-212C46231694}" dt="2026-05-04T16:30:09.157" v="22" actId="207"/>
          <ac:graphicFrameMkLst>
            <pc:docMk/>
            <pc:sldMk cId="2374308774" sldId="259"/>
            <ac:graphicFrameMk id="4" creationId="{DF4436A6-13F7-4E9F-B997-0E29F843C5AC}"/>
          </ac:graphicFrameMkLst>
        </pc:graphicFrameChg>
      </pc:sldChg>
      <pc:sldChg chg="del">
        <pc:chgData name="Rebecca Brewer" userId="b4449fff-a5a5-4e81-819b-e2bcb2f538fd" providerId="ADAL" clId="{98408D71-86D6-49C0-A75E-212C46231694}" dt="2026-05-04T16:30:25.727" v="23" actId="47"/>
        <pc:sldMkLst>
          <pc:docMk/>
          <pc:sldMk cId="3028457905"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50AD5C-C7E3-4743-A98B-5D48DFD4FE87}" type="datetimeFigureOut">
              <a:t>5/4/2026</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B595F7-607C-410F-8192-9B74FE4BCB06}" type="slidenum">
              <a:t>‹#›</a:t>
            </a:fld>
            <a:endParaRPr lang="en-US"/>
          </a:p>
        </p:txBody>
      </p:sp>
    </p:spTree>
    <p:extLst>
      <p:ext uri="{BB962C8B-B14F-4D97-AF65-F5344CB8AC3E}">
        <p14:creationId xmlns:p14="http://schemas.microsoft.com/office/powerpoint/2010/main" val="2859750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621191"/>
            <a:ext cx="5143500" cy="3448756"/>
          </a:xfrm>
        </p:spPr>
        <p:txBody>
          <a:bodyPr anchor="b"/>
          <a:lstStyle>
            <a:lvl1pPr algn="ctr">
              <a:defRPr sz="3375"/>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7"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2"/>
            <a:ext cx="5915025" cy="4120620"/>
          </a:xfrm>
        </p:spPr>
        <p:txBody>
          <a:bodyPr anchor="b"/>
          <a:lstStyle>
            <a:lvl1pPr>
              <a:defRPr sz="3375"/>
            </a:lvl1pPr>
          </a:lstStyle>
          <a:p>
            <a:r>
              <a:rPr lang="en-US"/>
              <a:t>Click to edit Master title style</a:t>
            </a:r>
            <a:endParaRPr lang="en-US" dirty="0"/>
          </a:p>
        </p:txBody>
      </p:sp>
      <p:sp>
        <p:nvSpPr>
          <p:cNvPr id="3" name="Text Placeholder 2"/>
          <p:cNvSpPr>
            <a:spLocks noGrp="1"/>
          </p:cNvSpPr>
          <p:nvPr>
            <p:ph type="body" idx="1"/>
          </p:nvPr>
        </p:nvSpPr>
        <p:spPr>
          <a:xfrm>
            <a:off x="467916" y="6629225"/>
            <a:ext cx="5915025" cy="2166937"/>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4"/>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3" cy="2311400"/>
          </a:xfrm>
        </p:spPr>
        <p:txBody>
          <a:bodyPr anchor="b"/>
          <a:lstStyle>
            <a:lvl1pPr>
              <a:defRPr sz="1800"/>
            </a:lvl1pPr>
          </a:lstStyle>
          <a:p>
            <a:r>
              <a:rPr lang="en-US"/>
              <a:t>Click to edit Master title style</a:t>
            </a:r>
            <a:endParaRPr lang="en-US" dirty="0"/>
          </a:p>
        </p:txBody>
      </p:sp>
      <p:sp>
        <p:nvSpPr>
          <p:cNvPr id="3" name="Content Placeholder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3" cy="2311400"/>
          </a:xfrm>
        </p:spPr>
        <p:txBody>
          <a:bodyPr anchor="b"/>
          <a:lstStyle>
            <a:lvl1pPr>
              <a:defRPr sz="1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1"/>
            <a:ext cx="3471863" cy="7039681"/>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82000"/>
                  </a:schemeClr>
                </a:solidFill>
              </a:defRPr>
            </a:lvl1pPr>
          </a:lstStyle>
          <a:p>
            <a:fld id="{846CE7D5-CF57-46EF-B807-FDD0502418D4}" type="datetimeFigureOut">
              <a:rPr lang="en-US" smtClean="0"/>
              <a:t>5/4/2026</a:t>
            </a:fld>
            <a:endParaRPr lang="en-US"/>
          </a:p>
        </p:txBody>
      </p:sp>
      <p:sp>
        <p:nvSpPr>
          <p:cNvPr id="5" name="Footer Placeholder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F4436A6-13F7-4E9F-B997-0E29F843C5AC}"/>
              </a:ext>
            </a:extLst>
          </p:cNvPr>
          <p:cNvGraphicFramePr>
            <a:graphicFrameLocks noGrp="1"/>
          </p:cNvGraphicFramePr>
          <p:nvPr>
            <p:extLst>
              <p:ext uri="{D42A27DB-BD31-4B8C-83A1-F6EECF244321}">
                <p14:modId xmlns:p14="http://schemas.microsoft.com/office/powerpoint/2010/main" val="483239879"/>
              </p:ext>
            </p:extLst>
          </p:nvPr>
        </p:nvGraphicFramePr>
        <p:xfrm>
          <a:off x="0" y="0"/>
          <a:ext cx="6858000" cy="9963045"/>
        </p:xfrm>
        <a:graphic>
          <a:graphicData uri="http://schemas.openxmlformats.org/drawingml/2006/table">
            <a:tbl>
              <a:tblPr firstRow="1" bandRow="1">
                <a:tableStyleId>{5940675A-B579-460E-94D1-54222C63F5DA}</a:tableStyleId>
              </a:tblPr>
              <a:tblGrid>
                <a:gridCol w="386080">
                  <a:extLst>
                    <a:ext uri="{9D8B030D-6E8A-4147-A177-3AD203B41FA5}">
                      <a16:colId xmlns:a16="http://schemas.microsoft.com/office/drawing/2014/main" val="461718824"/>
                    </a:ext>
                  </a:extLst>
                </a:gridCol>
                <a:gridCol w="3235960">
                  <a:extLst>
                    <a:ext uri="{9D8B030D-6E8A-4147-A177-3AD203B41FA5}">
                      <a16:colId xmlns:a16="http://schemas.microsoft.com/office/drawing/2014/main" val="2879448195"/>
                    </a:ext>
                  </a:extLst>
                </a:gridCol>
                <a:gridCol w="3235960">
                  <a:extLst>
                    <a:ext uri="{9D8B030D-6E8A-4147-A177-3AD203B41FA5}">
                      <a16:colId xmlns:a16="http://schemas.microsoft.com/office/drawing/2014/main" val="4025751459"/>
                    </a:ext>
                  </a:extLst>
                </a:gridCol>
              </a:tblGrid>
              <a:tr h="0">
                <a:tc gridSpan="3">
                  <a:txBody>
                    <a:bodyPr/>
                    <a:lstStyle/>
                    <a:p>
                      <a:pPr algn="ctr"/>
                      <a:r>
                        <a:rPr lang="en-US" sz="1200" b="1" dirty="0"/>
                        <a:t>Art @ AWS Year 7 Roadmap: Formal Elements</a:t>
                      </a:r>
                      <a:endParaRPr lang="en-GB" sz="1200" b="1" dirty="0"/>
                    </a:p>
                  </a:txBody>
                  <a:tcPr anchor="ct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3249280381"/>
                  </a:ext>
                </a:extLst>
              </a:tr>
              <a:tr h="817927">
                <a:tc gridSpan="3">
                  <a:txBody>
                    <a:bodyPr/>
                    <a:lstStyle/>
                    <a:p>
                      <a:pPr algn="ctr"/>
                      <a:r>
                        <a:rPr lang="en-US" sz="1200" b="1" dirty="0"/>
                        <a:t>Subject Aims: </a:t>
                      </a:r>
                      <a:r>
                        <a:rPr lang="en-US" sz="1200" dirty="0"/>
                        <a:t>To ensure that all students: • Produce creative work, exploring their ideas and recording their experiences. • Demonstrate manipulation of the formal elements of Art through art, craft and design techniques. • To evaluate and analyse artists’ works using artistic language. • To understand their attainment targets and know how they can improve</a:t>
                      </a:r>
                      <a:endParaRPr lang="en-GB" sz="1200" dirty="0"/>
                    </a:p>
                  </a:txBody>
                  <a:tcPr anchor="ct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601351268"/>
                  </a:ext>
                </a:extLst>
              </a:tr>
              <a:tr h="272642">
                <a:tc>
                  <a:txBody>
                    <a:bodyPr/>
                    <a:lstStyle/>
                    <a:p>
                      <a:pPr algn="ctr"/>
                      <a:endParaRPr lang="en-GB" sz="1200" b="1" dirty="0"/>
                    </a:p>
                  </a:txBody>
                  <a:tcPr anchor="ctr"/>
                </a:tc>
                <a:tc>
                  <a:txBody>
                    <a:bodyPr/>
                    <a:lstStyle/>
                    <a:p>
                      <a:pPr algn="ctr"/>
                      <a:r>
                        <a:rPr lang="en-GB" sz="1200" b="1" dirty="0"/>
                        <a:t>TOPIC 1</a:t>
                      </a:r>
                    </a:p>
                  </a:txBody>
                  <a:tcPr anchor="ctr"/>
                </a:tc>
                <a:tc>
                  <a:txBody>
                    <a:bodyPr/>
                    <a:lstStyle/>
                    <a:p>
                      <a:pPr algn="ctr"/>
                      <a:r>
                        <a:rPr lang="en-GB" sz="1200" b="1" dirty="0"/>
                        <a:t>ASSESSMENT IN YR 7</a:t>
                      </a:r>
                    </a:p>
                  </a:txBody>
                  <a:tcPr anchor="ctr"/>
                </a:tc>
                <a:extLst>
                  <a:ext uri="{0D108BD9-81ED-4DB2-BD59-A6C34878D82A}">
                    <a16:rowId xmlns:a16="http://schemas.microsoft.com/office/drawing/2014/main" val="842824111"/>
                  </a:ext>
                </a:extLst>
              </a:tr>
              <a:tr h="2272018">
                <a:tc>
                  <a:txBody>
                    <a:bodyPr/>
                    <a:lstStyle/>
                    <a:p>
                      <a:pPr algn="ctr"/>
                      <a:r>
                        <a:rPr lang="en-GB" sz="1200" b="1" dirty="0"/>
                        <a:t>AUTUMN TERM</a:t>
                      </a:r>
                    </a:p>
                  </a:txBody>
                  <a:tcPr vert="vert" anchor="ctr"/>
                </a:tc>
                <a:tc>
                  <a:txBody>
                    <a:bodyPr/>
                    <a:lstStyle/>
                    <a:p>
                      <a:pPr algn="ctr"/>
                      <a:r>
                        <a:rPr lang="en-US" sz="1200" b="1" u="sng" dirty="0"/>
                        <a:t>the skills and knowledge project </a:t>
                      </a:r>
                      <a:r>
                        <a:rPr lang="en-US" sz="1200" dirty="0"/>
                        <a:t>Students will explore and learn about the formal elements of Art: Line, Shape, Tone, Form, Pattern, Colour, Texture, Space. Students learn about colour theory and the colour wheel, experimenting with colour in a range of materials. Students will create pages in their sketchbook exploring the formal elements of art demonstrating their understanding and development of skills.</a:t>
                      </a:r>
                      <a:endParaRPr lang="en-GB" sz="1200" dirty="0"/>
                    </a:p>
                  </a:txBody>
                  <a:tcPr anchor="ctr">
                    <a:solidFill>
                      <a:schemeClr val="tx2">
                        <a:lumMod val="10000"/>
                        <a:lumOff val="90000"/>
                      </a:schemeClr>
                    </a:solidFill>
                  </a:tcPr>
                </a:tc>
                <a:tc>
                  <a:txBody>
                    <a:bodyPr/>
                    <a:lstStyle/>
                    <a:p>
                      <a:pPr algn="ctr"/>
                      <a:r>
                        <a:rPr lang="en-US" sz="1200" dirty="0"/>
                        <a:t>A baseline assessment will take place in the first month of the Autumn term. This will demonstrate the student’s current ability level in observational drawing of an eye. Assessment will be based on their knowledge of the formal elements and their ability to apply this knowledge practically. A key assessment sheet in their sketchbook will record their grades, Students will also be assessed on their class and homework assignments using written and verbal feedback and using the EDSM system. </a:t>
                      </a:r>
                    </a:p>
                  </a:txBody>
                  <a:tcPr anchor="ctr">
                    <a:solidFill>
                      <a:schemeClr val="tx2">
                        <a:lumMod val="10000"/>
                        <a:lumOff val="90000"/>
                      </a:schemeClr>
                    </a:solidFill>
                  </a:tcPr>
                </a:tc>
                <a:extLst>
                  <a:ext uri="{0D108BD9-81ED-4DB2-BD59-A6C34878D82A}">
                    <a16:rowId xmlns:a16="http://schemas.microsoft.com/office/drawing/2014/main" val="3552041567"/>
                  </a:ext>
                </a:extLst>
              </a:tr>
              <a:tr h="272642">
                <a:tc>
                  <a:txBody>
                    <a:bodyPr/>
                    <a:lstStyle/>
                    <a:p>
                      <a:pPr algn="ctr"/>
                      <a:endParaRPr lang="en-GB" sz="1200" b="1" dirty="0"/>
                    </a:p>
                  </a:txBody>
                  <a:tcPr vert="vert" anchor="ctr"/>
                </a:tc>
                <a:tc>
                  <a:txBody>
                    <a:bodyPr/>
                    <a:lstStyle/>
                    <a:p>
                      <a:pPr algn="ctr"/>
                      <a:r>
                        <a:rPr lang="en-US" sz="1200" b="1" dirty="0"/>
                        <a:t>TOPIC 2</a:t>
                      </a:r>
                      <a:endParaRPr lang="en-GB" sz="1200" b="1" dirty="0"/>
                    </a:p>
                  </a:txBody>
                  <a:tcPr anchor="ctr"/>
                </a:tc>
                <a:tc>
                  <a:txBody>
                    <a:bodyPr/>
                    <a:lstStyle/>
                    <a:p>
                      <a:pPr algn="ctr"/>
                      <a:r>
                        <a:rPr lang="en-US" sz="1200" b="1" dirty="0"/>
                        <a:t>HOMEWORK IN YR 7</a:t>
                      </a:r>
                      <a:endParaRPr lang="en-GB" sz="1200" b="1" dirty="0"/>
                    </a:p>
                  </a:txBody>
                  <a:tcPr anchor="ctr"/>
                </a:tc>
                <a:extLst>
                  <a:ext uri="{0D108BD9-81ED-4DB2-BD59-A6C34878D82A}">
                    <a16:rowId xmlns:a16="http://schemas.microsoft.com/office/drawing/2014/main" val="2769247914"/>
                  </a:ext>
                </a:extLst>
              </a:tr>
              <a:tr h="2635541">
                <a:tc>
                  <a:txBody>
                    <a:bodyPr/>
                    <a:lstStyle/>
                    <a:p>
                      <a:pPr algn="ctr"/>
                      <a:r>
                        <a:rPr lang="en-GB" sz="1200" b="1" dirty="0"/>
                        <a:t>SPRING TERM</a:t>
                      </a:r>
                    </a:p>
                  </a:txBody>
                  <a:tcPr vert="vert" anchor="ctr"/>
                </a:tc>
                <a:tc>
                  <a:txBody>
                    <a:bodyPr/>
                    <a:lstStyle/>
                    <a:p>
                      <a:pPr algn="ctr"/>
                      <a:r>
                        <a:rPr lang="en-US" sz="1200" b="1" u="sng" dirty="0"/>
                        <a:t>2D dragon illustration project</a:t>
                      </a:r>
                      <a:r>
                        <a:rPr lang="en-US" sz="1200" dirty="0"/>
                        <a:t> Students will explore media such as, shading and water colour pencils and  create a series of 2D drawings, including  observational, basic shaping,  and the principles of layout, with research and drawing experiments . They will learn how to mix water colour paints and respond to the work of illustrators, whilst revisiting the Formal Elements from topic 1. Students will create a personal response to their investigations through a mixed media water colour poem illustration; further developing their use of line, shape, form, colour and texture.</a:t>
                      </a:r>
                      <a:r>
                        <a:rPr lang="en-US" sz="1200" b="1" u="sng" dirty="0"/>
                        <a:t> </a:t>
                      </a:r>
                      <a:endParaRPr lang="en-GB" sz="1200" dirty="0"/>
                    </a:p>
                  </a:txBody>
                  <a:tcPr anchor="ctr">
                    <a:solidFill>
                      <a:schemeClr val="accent2">
                        <a:lumMod val="20000"/>
                        <a:lumOff val="80000"/>
                      </a:schemeClr>
                    </a:solidFill>
                  </a:tcPr>
                </a:tc>
                <a:tc>
                  <a:txBody>
                    <a:bodyPr/>
                    <a:lstStyle/>
                    <a:p>
                      <a:pPr algn="ctr"/>
                      <a:r>
                        <a:rPr lang="en-US" sz="1200" dirty="0"/>
                        <a:t>Working independently, away from the classroom environment allows students to develop their skills and ideas in a personal way and build an individual approach to their work. Students will be set homework that is relevant to lesson and project content. Research and design work will support classwork.  Homework will be celebrated through class critique and class display, verbal feedback which will also contribute to effective communication.</a:t>
                      </a:r>
                      <a:endParaRPr lang="en-GB" sz="1200" dirty="0"/>
                    </a:p>
                  </a:txBody>
                  <a:tcPr anchor="ctr">
                    <a:solidFill>
                      <a:schemeClr val="accent2">
                        <a:lumMod val="20000"/>
                        <a:lumOff val="80000"/>
                      </a:schemeClr>
                    </a:solidFill>
                  </a:tcPr>
                </a:tc>
                <a:extLst>
                  <a:ext uri="{0D108BD9-81ED-4DB2-BD59-A6C34878D82A}">
                    <a16:rowId xmlns:a16="http://schemas.microsoft.com/office/drawing/2014/main" val="3866115085"/>
                  </a:ext>
                </a:extLst>
              </a:tr>
              <a:tr h="272642">
                <a:tc>
                  <a:txBody>
                    <a:bodyPr/>
                    <a:lstStyle/>
                    <a:p>
                      <a:pPr algn="ctr"/>
                      <a:endParaRPr lang="en-GB" sz="1200" b="1" dirty="0"/>
                    </a:p>
                  </a:txBody>
                  <a:tcPr vert="vert" anchor="ctr"/>
                </a:tc>
                <a:tc>
                  <a:txBody>
                    <a:bodyPr/>
                    <a:lstStyle/>
                    <a:p>
                      <a:pPr algn="ctr"/>
                      <a:r>
                        <a:rPr lang="en-US" sz="1200" b="1" dirty="0"/>
                        <a:t>TOPIC 3</a:t>
                      </a:r>
                      <a:endParaRPr lang="en-GB" sz="1200" b="1" dirty="0"/>
                    </a:p>
                  </a:txBody>
                  <a:tcPr anchor="ctr"/>
                </a:tc>
                <a:tc>
                  <a:txBody>
                    <a:bodyPr/>
                    <a:lstStyle/>
                    <a:p>
                      <a:pPr algn="ctr"/>
                      <a:r>
                        <a:rPr lang="en-US" sz="1200" b="1" dirty="0"/>
                        <a:t>ENRICHMENT  IN YR 7</a:t>
                      </a:r>
                      <a:endParaRPr lang="en-GB" sz="1200" b="1" dirty="0"/>
                    </a:p>
                  </a:txBody>
                  <a:tcPr anchor="ctr"/>
                </a:tc>
                <a:extLst>
                  <a:ext uri="{0D108BD9-81ED-4DB2-BD59-A6C34878D82A}">
                    <a16:rowId xmlns:a16="http://schemas.microsoft.com/office/drawing/2014/main" val="175176019"/>
                  </a:ext>
                </a:extLst>
              </a:tr>
              <a:tr h="2453780">
                <a:tc>
                  <a:txBody>
                    <a:bodyPr/>
                    <a:lstStyle/>
                    <a:p>
                      <a:pPr algn="ctr"/>
                      <a:r>
                        <a:rPr lang="en-GB" sz="1200" b="1" dirty="0"/>
                        <a:t>SUMMER TERM</a:t>
                      </a:r>
                    </a:p>
                  </a:txBody>
                  <a:tcPr vert="vert" anchor="ctr"/>
                </a:tc>
                <a:tc>
                  <a:txBody>
                    <a:bodyPr/>
                    <a:lstStyle/>
                    <a:p>
                      <a:pPr algn="ctr"/>
                      <a:r>
                        <a:rPr lang="en-US" sz="1200" b="1" u="sng" dirty="0"/>
                        <a:t>3D dragon project </a:t>
                      </a:r>
                      <a:r>
                        <a:rPr lang="en-US" sz="1200" dirty="0"/>
                        <a:t>In this project students will create a 3- dimensional  final design based on a dragons eye. They will use research and dragon mood boards including art and inspiration images. The Formal Elements learnt in Year 7 will be revisited and demonstrated particularly through students’ use of shape, line, tone, texture and colour to create experimental images with various mediums.  Then and ‘observational lesson based on a drawing a dragons eye which will become the final design, for paper mache A6 dragon eye.</a:t>
                      </a:r>
                      <a:endParaRPr lang="en-GB" sz="1200" dirty="0"/>
                    </a:p>
                  </a:txBody>
                  <a:tcPr anchor="ctr">
                    <a:solidFill>
                      <a:schemeClr val="accent3">
                        <a:lumMod val="20000"/>
                        <a:lumOff val="80000"/>
                      </a:schemeClr>
                    </a:solidFill>
                  </a:tcPr>
                </a:tc>
                <a:tc>
                  <a:txBody>
                    <a:bodyPr/>
                    <a:lstStyle/>
                    <a:p>
                      <a:pPr algn="ctr"/>
                      <a:r>
                        <a:rPr lang="en-US" sz="1200" dirty="0"/>
                        <a:t>Throughout KS3 students will discuss Creative Careers and which skills are linked to real jobs in the creative industries. They will explore artists, designers and crafts people related to the topics being studied. Students will study a wide range of artists from a variety of backgrounds and a range of art movements so that they can be encouraged to relate to others, demonstrating that they can also achieve their aspirational dreams irrespective of their own background. </a:t>
                      </a:r>
                      <a:endParaRPr lang="en-US" sz="1200" dirty="0">
                        <a:highlight>
                          <a:srgbClr val="FFFF00"/>
                        </a:highlight>
                      </a:endParaRPr>
                    </a:p>
                  </a:txBody>
                  <a:tcPr anchor="ctr">
                    <a:solidFill>
                      <a:schemeClr val="accent3">
                        <a:lumMod val="20000"/>
                        <a:lumOff val="80000"/>
                      </a:schemeClr>
                    </a:solidFill>
                  </a:tcPr>
                </a:tc>
                <a:extLst>
                  <a:ext uri="{0D108BD9-81ED-4DB2-BD59-A6C34878D82A}">
                    <a16:rowId xmlns:a16="http://schemas.microsoft.com/office/drawing/2014/main" val="798202666"/>
                  </a:ext>
                </a:extLst>
              </a:tr>
              <a:tr h="636165">
                <a:tc gridSpan="3">
                  <a:txBody>
                    <a:bodyPr/>
                    <a:lstStyle/>
                    <a:p>
                      <a:pPr algn="ctr"/>
                      <a:r>
                        <a:rPr lang="en-US" sz="1200" b="1" dirty="0"/>
                        <a:t>Where Next? </a:t>
                      </a:r>
                      <a:r>
                        <a:rPr lang="en-US" sz="1200" dirty="0"/>
                        <a:t>In Year 8, students will build on their knowledge of the formal elements, practicing and revisiting these. Developing  design and refining skills, working towards a final outcome.</a:t>
                      </a:r>
                      <a:endParaRPr lang="en-GB" sz="1200" b="1" dirty="0"/>
                    </a:p>
                  </a:txBody>
                  <a:tcPr anchor="ct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661103961"/>
                  </a:ext>
                </a:extLst>
              </a:tr>
            </a:tbl>
          </a:graphicData>
        </a:graphic>
      </p:graphicFrame>
    </p:spTree>
    <p:extLst>
      <p:ext uri="{BB962C8B-B14F-4D97-AF65-F5344CB8AC3E}">
        <p14:creationId xmlns:p14="http://schemas.microsoft.com/office/powerpoint/2010/main" val="1469333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F4436A6-13F7-4E9F-B997-0E29F843C5AC}"/>
              </a:ext>
            </a:extLst>
          </p:cNvPr>
          <p:cNvGraphicFramePr>
            <a:graphicFrameLocks noGrp="1"/>
          </p:cNvGraphicFramePr>
          <p:nvPr>
            <p:extLst>
              <p:ext uri="{D42A27DB-BD31-4B8C-83A1-F6EECF244321}">
                <p14:modId xmlns:p14="http://schemas.microsoft.com/office/powerpoint/2010/main" val="3990713416"/>
              </p:ext>
            </p:extLst>
          </p:nvPr>
        </p:nvGraphicFramePr>
        <p:xfrm>
          <a:off x="0" y="0"/>
          <a:ext cx="6858000" cy="9759764"/>
        </p:xfrm>
        <a:graphic>
          <a:graphicData uri="http://schemas.openxmlformats.org/drawingml/2006/table">
            <a:tbl>
              <a:tblPr firstRow="1" bandRow="1">
                <a:tableStyleId>{5940675A-B579-460E-94D1-54222C63F5DA}</a:tableStyleId>
              </a:tblPr>
              <a:tblGrid>
                <a:gridCol w="386080">
                  <a:extLst>
                    <a:ext uri="{9D8B030D-6E8A-4147-A177-3AD203B41FA5}">
                      <a16:colId xmlns:a16="http://schemas.microsoft.com/office/drawing/2014/main" val="461718824"/>
                    </a:ext>
                  </a:extLst>
                </a:gridCol>
                <a:gridCol w="3235960">
                  <a:extLst>
                    <a:ext uri="{9D8B030D-6E8A-4147-A177-3AD203B41FA5}">
                      <a16:colId xmlns:a16="http://schemas.microsoft.com/office/drawing/2014/main" val="2879448195"/>
                    </a:ext>
                  </a:extLst>
                </a:gridCol>
                <a:gridCol w="3235960">
                  <a:extLst>
                    <a:ext uri="{9D8B030D-6E8A-4147-A177-3AD203B41FA5}">
                      <a16:colId xmlns:a16="http://schemas.microsoft.com/office/drawing/2014/main" val="4025751459"/>
                    </a:ext>
                  </a:extLst>
                </a:gridCol>
              </a:tblGrid>
              <a:tr h="271784">
                <a:tc gridSpan="3">
                  <a:txBody>
                    <a:bodyPr/>
                    <a:lstStyle/>
                    <a:p>
                      <a:pPr algn="ctr"/>
                      <a:r>
                        <a:rPr lang="en-US" sz="1200" b="1" dirty="0"/>
                        <a:t>Art @ AWS Year 8 Roadmap: Refining and Experimenting Techniques</a:t>
                      </a:r>
                      <a:endParaRPr lang="en-GB" sz="1200" b="1" dirty="0"/>
                    </a:p>
                  </a:txBody>
                  <a:tcPr anchor="ct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3249280381"/>
                  </a:ext>
                </a:extLst>
              </a:tr>
              <a:tr h="794092">
                <a:tc gridSpan="3">
                  <a:txBody>
                    <a:bodyPr/>
                    <a:lstStyle/>
                    <a:p>
                      <a:pPr algn="ctr"/>
                      <a:r>
                        <a:rPr lang="en-US" sz="1200" b="1" dirty="0"/>
                        <a:t>Subject Aims</a:t>
                      </a:r>
                      <a:r>
                        <a:rPr lang="en-US" sz="1200" dirty="0"/>
                        <a:t>: To ensure that all students: • produce creative work, exploring their ideas and recording their experiences. • demonstrate manipulation of the formal elements of Art, craft and design techniques. • To evaluate and analyse artists’ works using artistic language. • To understand their attainment targets and know how they can improve.</a:t>
                      </a:r>
                      <a:endParaRPr lang="en-GB" sz="1200" dirty="0"/>
                    </a:p>
                  </a:txBody>
                  <a:tcPr anchor="ct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601351268"/>
                  </a:ext>
                </a:extLst>
              </a:tr>
              <a:tr h="271784">
                <a:tc>
                  <a:txBody>
                    <a:bodyPr/>
                    <a:lstStyle/>
                    <a:p>
                      <a:pPr algn="ctr"/>
                      <a:endParaRPr lang="en-GB" sz="1200" b="1"/>
                    </a:p>
                  </a:txBody>
                  <a:tcPr anchor="ctr"/>
                </a:tc>
                <a:tc>
                  <a:txBody>
                    <a:bodyPr/>
                    <a:lstStyle/>
                    <a:p>
                      <a:pPr algn="ctr"/>
                      <a:r>
                        <a:rPr lang="en-GB" sz="1200" b="1" dirty="0"/>
                        <a:t>TOPIC 1</a:t>
                      </a:r>
                    </a:p>
                  </a:txBody>
                  <a:tcPr anchor="ctr"/>
                </a:tc>
                <a:tc>
                  <a:txBody>
                    <a:bodyPr/>
                    <a:lstStyle/>
                    <a:p>
                      <a:pPr algn="ctr"/>
                      <a:r>
                        <a:rPr lang="en-GB" sz="1200" b="1" dirty="0"/>
                        <a:t>ASSESSMENT IN YR 8</a:t>
                      </a:r>
                    </a:p>
                  </a:txBody>
                  <a:tcPr anchor="ctr"/>
                </a:tc>
                <a:extLst>
                  <a:ext uri="{0D108BD9-81ED-4DB2-BD59-A6C34878D82A}">
                    <a16:rowId xmlns:a16="http://schemas.microsoft.com/office/drawing/2014/main" val="842824111"/>
                  </a:ext>
                </a:extLst>
              </a:tr>
              <a:tr h="2558741">
                <a:tc>
                  <a:txBody>
                    <a:bodyPr/>
                    <a:lstStyle/>
                    <a:p>
                      <a:pPr algn="ctr"/>
                      <a:r>
                        <a:rPr lang="en-GB" sz="1200" b="1" dirty="0"/>
                        <a:t>AUTUMN TERM</a:t>
                      </a:r>
                    </a:p>
                  </a:txBody>
                  <a:tcPr vert="vert" anchor="ctr"/>
                </a:tc>
                <a:tc>
                  <a:txBody>
                    <a:bodyPr/>
                    <a:lstStyle/>
                    <a:p>
                      <a:pPr algn="ctr"/>
                      <a:r>
                        <a:rPr lang="en-US" sz="1200" u="sng" baseline="0" dirty="0"/>
                        <a:t>Natural form Project </a:t>
                      </a:r>
                      <a:r>
                        <a:rPr lang="en-US" sz="1200" baseline="0" dirty="0"/>
                        <a:t>Students build on the formal elements explored in Year 7 with an emphasis in particular on shape, colour, texture and form. They explore the work of botanical illustrators and artists including Georgia O'Keefe and gain an understanding of observational fine art skills practice, Students will explore the work of Vincent Scarpace, producing oil pastel and dry mono printing experiments in the sgraffito style.</a:t>
                      </a:r>
                    </a:p>
                  </a:txBody>
                  <a:tcPr anchor="ctr">
                    <a:solidFill>
                      <a:schemeClr val="tx2">
                        <a:lumMod val="10000"/>
                        <a:lumOff val="90000"/>
                      </a:schemeClr>
                    </a:solidFill>
                  </a:tcPr>
                </a:tc>
                <a:tc>
                  <a:txBody>
                    <a:bodyPr/>
                    <a:lstStyle/>
                    <a:p>
                      <a:pPr algn="ctr"/>
                      <a:r>
                        <a:rPr lang="en-US" sz="1200" dirty="0"/>
                        <a:t>A progress test in the Autumn term. This will demonstrate the student’s progress in observational botanical drawing. Assessment will be based on their knowledge of the formal elements and their ability to apply this knowledge practically. A key assessment sheet at the front of sketchbooks will record their grades and Targets. And each formative assessment will have a marked green slip focusing on the Art Assessment objectives,</a:t>
                      </a:r>
                    </a:p>
                    <a:p>
                      <a:pPr algn="ctr"/>
                      <a:r>
                        <a:rPr lang="en-US" sz="1200" dirty="0"/>
                        <a:t>homework assignments using written and verbal feedback and using the EDSM system. HOME WORK: marked based on effort: EX-GD-RI-CN</a:t>
                      </a:r>
                      <a:endParaRPr lang="en-GB" sz="1200" dirty="0"/>
                    </a:p>
                  </a:txBody>
                  <a:tcPr anchor="ctr">
                    <a:solidFill>
                      <a:schemeClr val="tx2">
                        <a:lumMod val="10000"/>
                        <a:lumOff val="90000"/>
                      </a:schemeClr>
                    </a:solidFill>
                  </a:tcPr>
                </a:tc>
                <a:extLst>
                  <a:ext uri="{0D108BD9-81ED-4DB2-BD59-A6C34878D82A}">
                    <a16:rowId xmlns:a16="http://schemas.microsoft.com/office/drawing/2014/main" val="3552041567"/>
                  </a:ext>
                </a:extLst>
              </a:tr>
              <a:tr h="264697">
                <a:tc>
                  <a:txBody>
                    <a:bodyPr/>
                    <a:lstStyle/>
                    <a:p>
                      <a:pPr algn="ctr"/>
                      <a:endParaRPr lang="en-GB" sz="1200" b="1" dirty="0"/>
                    </a:p>
                  </a:txBody>
                  <a:tcPr vert="vert" anchor="ctr"/>
                </a:tc>
                <a:tc>
                  <a:txBody>
                    <a:bodyPr/>
                    <a:lstStyle/>
                    <a:p>
                      <a:pPr algn="ctr"/>
                      <a:r>
                        <a:rPr lang="en-US" sz="1200" b="1" dirty="0"/>
                        <a:t>TOPIC 2</a:t>
                      </a:r>
                      <a:endParaRPr lang="en-GB" sz="1200" b="1" dirty="0"/>
                    </a:p>
                  </a:txBody>
                  <a:tcPr anchor="ctr"/>
                </a:tc>
                <a:tc>
                  <a:txBody>
                    <a:bodyPr/>
                    <a:lstStyle/>
                    <a:p>
                      <a:pPr algn="ctr"/>
                      <a:r>
                        <a:rPr lang="en-US" sz="1200" b="1" dirty="0"/>
                        <a:t>HOMEWORK IN YR 8</a:t>
                      </a:r>
                      <a:endParaRPr lang="en-GB" sz="1200" b="1" dirty="0"/>
                    </a:p>
                  </a:txBody>
                  <a:tcPr anchor="ctr"/>
                </a:tc>
                <a:extLst>
                  <a:ext uri="{0D108BD9-81ED-4DB2-BD59-A6C34878D82A}">
                    <a16:rowId xmlns:a16="http://schemas.microsoft.com/office/drawing/2014/main" val="2769247914"/>
                  </a:ext>
                </a:extLst>
              </a:tr>
              <a:tr h="2029346">
                <a:tc>
                  <a:txBody>
                    <a:bodyPr/>
                    <a:lstStyle/>
                    <a:p>
                      <a:pPr algn="ctr"/>
                      <a:r>
                        <a:rPr lang="en-GB" sz="1200" b="1" dirty="0"/>
                        <a:t>SPRING TERM</a:t>
                      </a:r>
                    </a:p>
                  </a:txBody>
                  <a:tcPr vert="vert" anchor="ctr"/>
                </a:tc>
                <a:tc rowSpan="3">
                  <a:txBody>
                    <a:bodyPr/>
                    <a:lstStyle/>
                    <a:p>
                      <a:pPr algn="ctr"/>
                      <a:r>
                        <a:rPr lang="en-US" sz="1200" u="sng" dirty="0"/>
                        <a:t>Art Nouveau printing </a:t>
                      </a:r>
                      <a:r>
                        <a:rPr lang="en-US" sz="1200" dirty="0"/>
                        <a:t>Project In this project students will create a 2- dimensional design based on photos taken of botanic still life.</a:t>
                      </a:r>
                    </a:p>
                    <a:p>
                      <a:pPr algn="ctr"/>
                      <a:r>
                        <a:rPr lang="en-US" sz="1200" dirty="0"/>
                        <a:t> They will research The Art Nouveau movement. The Formal Elements learnt in Year 7 will be revisited and demonstrated particularly through students’ use of shape, line, tone, texture and colour. They will create a repeat pattern and learn about tessellation. Students will experiment with printing  and on textiles and the designer William Morris.</a:t>
                      </a:r>
                    </a:p>
                  </a:txBody>
                  <a:tcPr anchor="ctr">
                    <a:solidFill>
                      <a:schemeClr val="accent2">
                        <a:lumMod val="20000"/>
                        <a:lumOff val="80000"/>
                      </a:schemeClr>
                    </a:solidFill>
                  </a:tcPr>
                </a:tc>
                <a:tc>
                  <a:txBody>
                    <a:bodyPr/>
                    <a:lstStyle/>
                    <a:p>
                      <a:pPr algn="ctr"/>
                      <a:r>
                        <a:rPr lang="en-US" sz="1200" dirty="0"/>
                        <a:t>Researching the various artist through the projects and Analyzing the work of others, including comparison with the students work. Art Nouveau research page learning about the culture and history of the movement, photos to be taken of botanic still life. The formal elements learnt in Year 7 will be revisited and demonstrated particularly through students’ use of shape, line, tone, texture and colour.</a:t>
                      </a:r>
                      <a:endParaRPr lang="en-GB" sz="1200" dirty="0"/>
                    </a:p>
                  </a:txBody>
                  <a:tcPr anchor="ctr">
                    <a:solidFill>
                      <a:schemeClr val="accent2">
                        <a:lumMod val="20000"/>
                        <a:lumOff val="80000"/>
                      </a:schemeClr>
                    </a:solidFill>
                  </a:tcPr>
                </a:tc>
                <a:extLst>
                  <a:ext uri="{0D108BD9-81ED-4DB2-BD59-A6C34878D82A}">
                    <a16:rowId xmlns:a16="http://schemas.microsoft.com/office/drawing/2014/main" val="3866115085"/>
                  </a:ext>
                </a:extLst>
              </a:tr>
              <a:tr h="264697">
                <a:tc>
                  <a:txBody>
                    <a:bodyPr/>
                    <a:lstStyle/>
                    <a:p>
                      <a:pPr algn="ctr"/>
                      <a:endParaRPr lang="en-GB" sz="1200" b="1" dirty="0"/>
                    </a:p>
                  </a:txBody>
                  <a:tcPr vert="vert" anchor="ctr"/>
                </a:tc>
                <a:tc vMerge="1">
                  <a:txBody>
                    <a:bodyPr/>
                    <a:lstStyle/>
                    <a:p>
                      <a:endParaRPr/>
                    </a:p>
                  </a:txBody>
                  <a:tcPr anchor="ctr"/>
                </a:tc>
                <a:tc>
                  <a:txBody>
                    <a:bodyPr/>
                    <a:lstStyle/>
                    <a:p>
                      <a:pPr algn="ctr"/>
                      <a:r>
                        <a:rPr lang="en-US" sz="1200" b="1" dirty="0"/>
                        <a:t>ENRICHMENT  IN YR 8</a:t>
                      </a:r>
                      <a:endParaRPr lang="en-GB" sz="1200" b="1" dirty="0"/>
                    </a:p>
                  </a:txBody>
                  <a:tcPr anchor="ctr">
                    <a:solidFill>
                      <a:schemeClr val="accent2">
                        <a:lumMod val="20000"/>
                        <a:lumOff val="80000"/>
                      </a:schemeClr>
                    </a:solidFill>
                  </a:tcPr>
                </a:tc>
                <a:extLst>
                  <a:ext uri="{0D108BD9-81ED-4DB2-BD59-A6C34878D82A}">
                    <a16:rowId xmlns:a16="http://schemas.microsoft.com/office/drawing/2014/main" val="175176019"/>
                  </a:ext>
                </a:extLst>
              </a:tr>
              <a:tr h="2029346">
                <a:tc>
                  <a:txBody>
                    <a:bodyPr/>
                    <a:lstStyle/>
                    <a:p>
                      <a:pPr algn="ctr"/>
                      <a:r>
                        <a:rPr lang="en-GB" sz="1200" b="1" dirty="0"/>
                        <a:t>SUMMER TERM</a:t>
                      </a:r>
                    </a:p>
                  </a:txBody>
                  <a:tcPr vert="vert" anchor="ctr"/>
                </a:tc>
                <a:tc vMerge="1">
                  <a:txBody>
                    <a:bodyPr/>
                    <a:lstStyle/>
                    <a:p>
                      <a:endParaRPr lang="en-US" sz="1200" dirty="0"/>
                    </a:p>
                  </a:txBody>
                  <a:tcPr/>
                </a:tc>
                <a:tc>
                  <a:txBody>
                    <a:bodyPr/>
                    <a:lstStyle/>
                    <a:p>
                      <a:pPr algn="ctr"/>
                      <a:r>
                        <a:rPr lang="en-US" sz="1200" dirty="0"/>
                        <a:t>Throughout KS3 students will discuss Creative Careers and which skills are linked to real jobs in the creative industries. This will be reinforced in year 8 by exploring artists, designers and crafts people related to the topics being studied. Cultural Capital: Students will study a wide range of artists from a variety of backgrounds and a</a:t>
                      </a:r>
                    </a:p>
                    <a:p>
                      <a:pPr algn="ctr"/>
                      <a:r>
                        <a:rPr lang="en-US" sz="1200" dirty="0"/>
                        <a:t>range of art movements. Extracurricular KS3 Art club exploring a variety of skills will support this.</a:t>
                      </a:r>
                      <a:endParaRPr lang="en-GB" sz="1200" dirty="0"/>
                    </a:p>
                  </a:txBody>
                  <a:tcPr anchor="ctr">
                    <a:solidFill>
                      <a:schemeClr val="accent2">
                        <a:lumMod val="20000"/>
                        <a:lumOff val="80000"/>
                      </a:schemeClr>
                    </a:solidFill>
                  </a:tcPr>
                </a:tc>
                <a:extLst>
                  <a:ext uri="{0D108BD9-81ED-4DB2-BD59-A6C34878D82A}">
                    <a16:rowId xmlns:a16="http://schemas.microsoft.com/office/drawing/2014/main" val="798202666"/>
                  </a:ext>
                </a:extLst>
              </a:tr>
              <a:tr h="1055298">
                <a:tc gridSpan="3">
                  <a:txBody>
                    <a:bodyPr/>
                    <a:lstStyle/>
                    <a:p>
                      <a:pPr algn="ctr"/>
                      <a:r>
                        <a:rPr lang="en-US" sz="1200" b="1" dirty="0"/>
                        <a:t>Where Next? </a:t>
                      </a:r>
                      <a:r>
                        <a:rPr lang="en-US" sz="1200" dirty="0"/>
                        <a:t>In Year 9, students will build on the formal elements developed in Year 7 and 8. They will focus on Creative Careers to widen their knowledge of possible career pathways within the arts. They will build on their observational skills, design skills and 3-D skills explored in the previous years to work towards more ambitious work allowing them to build towards themes that they may wish to embark upon at GCSE. </a:t>
                      </a:r>
                      <a:endParaRPr lang="en-GB" sz="1200" b="1" dirty="0"/>
                    </a:p>
                  </a:txBody>
                  <a:tcPr anchor="ct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661103961"/>
                  </a:ext>
                </a:extLst>
              </a:tr>
            </a:tbl>
          </a:graphicData>
        </a:graphic>
      </p:graphicFrame>
    </p:spTree>
    <p:extLst>
      <p:ext uri="{BB962C8B-B14F-4D97-AF65-F5344CB8AC3E}">
        <p14:creationId xmlns:p14="http://schemas.microsoft.com/office/powerpoint/2010/main" val="1690130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F4436A6-13F7-4E9F-B997-0E29F843C5AC}"/>
              </a:ext>
            </a:extLst>
          </p:cNvPr>
          <p:cNvGraphicFramePr>
            <a:graphicFrameLocks noGrp="1"/>
          </p:cNvGraphicFramePr>
          <p:nvPr>
            <p:extLst>
              <p:ext uri="{D42A27DB-BD31-4B8C-83A1-F6EECF244321}">
                <p14:modId xmlns:p14="http://schemas.microsoft.com/office/powerpoint/2010/main" val="19800592"/>
              </p:ext>
            </p:extLst>
          </p:nvPr>
        </p:nvGraphicFramePr>
        <p:xfrm>
          <a:off x="0" y="3"/>
          <a:ext cx="6858000" cy="9829800"/>
        </p:xfrm>
        <a:graphic>
          <a:graphicData uri="http://schemas.openxmlformats.org/drawingml/2006/table">
            <a:tbl>
              <a:tblPr firstRow="1" bandRow="1">
                <a:tableStyleId>{5940675A-B579-460E-94D1-54222C63F5DA}</a:tableStyleId>
              </a:tblPr>
              <a:tblGrid>
                <a:gridCol w="386080">
                  <a:extLst>
                    <a:ext uri="{9D8B030D-6E8A-4147-A177-3AD203B41FA5}">
                      <a16:colId xmlns:a16="http://schemas.microsoft.com/office/drawing/2014/main" val="461718824"/>
                    </a:ext>
                  </a:extLst>
                </a:gridCol>
                <a:gridCol w="3235960">
                  <a:extLst>
                    <a:ext uri="{9D8B030D-6E8A-4147-A177-3AD203B41FA5}">
                      <a16:colId xmlns:a16="http://schemas.microsoft.com/office/drawing/2014/main" val="2879448195"/>
                    </a:ext>
                  </a:extLst>
                </a:gridCol>
                <a:gridCol w="3235960">
                  <a:extLst>
                    <a:ext uri="{9D8B030D-6E8A-4147-A177-3AD203B41FA5}">
                      <a16:colId xmlns:a16="http://schemas.microsoft.com/office/drawing/2014/main" val="4025751459"/>
                    </a:ext>
                  </a:extLst>
                </a:gridCol>
              </a:tblGrid>
              <a:tr h="271811">
                <a:tc gridSpan="3">
                  <a:txBody>
                    <a:bodyPr/>
                    <a:lstStyle/>
                    <a:p>
                      <a:pPr algn="ctr"/>
                      <a:r>
                        <a:rPr lang="en-US" sz="1200" b="1" dirty="0"/>
                        <a:t>Art @ AWS Year 9 Roadmap: </a:t>
                      </a:r>
                      <a:r>
                        <a:rPr lang="en-US" sz="1200" b="1"/>
                        <a:t>Cultural Capitol</a:t>
                      </a:r>
                      <a:endParaRPr lang="en-GB" sz="1200" b="1" dirty="0"/>
                    </a:p>
                  </a:txBody>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3249280381"/>
                  </a:ext>
                </a:extLst>
              </a:tr>
              <a:tr h="815433">
                <a:tc gridSpan="3">
                  <a:txBody>
                    <a:bodyPr/>
                    <a:lstStyle/>
                    <a:p>
                      <a:r>
                        <a:rPr lang="en-US" sz="1200" b="1" dirty="0"/>
                        <a:t>Subject Aims: </a:t>
                      </a:r>
                      <a:r>
                        <a:rPr lang="en-US" sz="1200" dirty="0"/>
                        <a:t>To ensure that all students: • produce creative work, exploring their ideas and recording their experiences. • demonstrate manipulation of the formal elements of Art through art, craft and design techniques. • To evaluate and analyse artists’ works using artistic language. • To understand their attainment targets and know how they can improve.</a:t>
                      </a:r>
                      <a:endParaRPr lang="en-GB" sz="1200"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601351268"/>
                  </a:ext>
                </a:extLst>
              </a:tr>
              <a:tr h="0">
                <a:tc>
                  <a:txBody>
                    <a:bodyPr/>
                    <a:lstStyle/>
                    <a:p>
                      <a:endParaRPr lang="en-GB" sz="1200" b="1"/>
                    </a:p>
                  </a:txBody>
                  <a:tcPr/>
                </a:tc>
                <a:tc>
                  <a:txBody>
                    <a:bodyPr/>
                    <a:lstStyle/>
                    <a:p>
                      <a:pPr algn="ctr"/>
                      <a:r>
                        <a:rPr lang="en-GB" sz="1200" b="1" dirty="0"/>
                        <a:t>TOPIC 1</a:t>
                      </a:r>
                    </a:p>
                  </a:txBody>
                  <a:tcPr/>
                </a:tc>
                <a:tc>
                  <a:txBody>
                    <a:bodyPr/>
                    <a:lstStyle/>
                    <a:p>
                      <a:pPr algn="ctr"/>
                      <a:r>
                        <a:rPr lang="en-GB" sz="1200" b="1" dirty="0"/>
                        <a:t>ASSESSMENT IN YR 9</a:t>
                      </a:r>
                    </a:p>
                  </a:txBody>
                  <a:tcPr/>
                </a:tc>
                <a:extLst>
                  <a:ext uri="{0D108BD9-81ED-4DB2-BD59-A6C34878D82A}">
                    <a16:rowId xmlns:a16="http://schemas.microsoft.com/office/drawing/2014/main" val="842824111"/>
                  </a:ext>
                </a:extLst>
              </a:tr>
              <a:tr h="2582203">
                <a:tc>
                  <a:txBody>
                    <a:bodyPr/>
                    <a:lstStyle/>
                    <a:p>
                      <a:pPr algn="ctr"/>
                      <a:r>
                        <a:rPr lang="en-GB" sz="1200" b="1" dirty="0"/>
                        <a:t>AUTUMN TERM</a:t>
                      </a:r>
                    </a:p>
                  </a:txBody>
                  <a:tcPr vert="vert" anchor="ctr"/>
                </a:tc>
                <a:tc rowSpan="3">
                  <a:txBody>
                    <a:bodyPr/>
                    <a:lstStyle/>
                    <a:p>
                      <a:pPr lvl="0">
                        <a:buNone/>
                      </a:pPr>
                      <a:r>
                        <a:rPr lang="en-US" sz="1200" b="1" i="0" u="sng" strike="noStrike" noProof="0" dirty="0">
                          <a:solidFill>
                            <a:srgbClr val="000000"/>
                          </a:solidFill>
                          <a:latin typeface="Aptos"/>
                        </a:rPr>
                        <a:t>Contemporary Portraiture </a:t>
                      </a:r>
                      <a:r>
                        <a:rPr lang="en-US" sz="1200" b="0" i="0" u="none" strike="noStrike" noProof="0" dirty="0">
                          <a:solidFill>
                            <a:srgbClr val="000000"/>
                          </a:solidFill>
                          <a:latin typeface="Aptos"/>
                        </a:rPr>
                        <a:t>Students will study the proportions of the face and technical drawing processes for portraiture.</a:t>
                      </a:r>
                      <a:endParaRPr lang="en-US" dirty="0"/>
                    </a:p>
                    <a:p>
                      <a:pPr lvl="0">
                        <a:buNone/>
                      </a:pPr>
                      <a:endParaRPr lang="en-US" sz="1200" b="0" i="0" u="none" strike="noStrike" noProof="0" dirty="0">
                        <a:solidFill>
                          <a:srgbClr val="000000"/>
                        </a:solidFill>
                        <a:latin typeface="Aptos"/>
                      </a:endParaRPr>
                    </a:p>
                    <a:p>
                      <a:pPr lvl="0">
                        <a:buNone/>
                      </a:pPr>
                      <a:r>
                        <a:rPr lang="en-US" sz="1200" b="0" i="0" u="none" strike="noStrike" noProof="0" dirty="0">
                          <a:solidFill>
                            <a:srgbClr val="000000"/>
                          </a:solidFill>
                          <a:latin typeface="Aptos"/>
                        </a:rPr>
                        <a:t> In this project students will use the skills they have learnt in pattern making, line, tone and form to explore creative mixed media portrait techniques. </a:t>
                      </a:r>
                      <a:endParaRPr lang="en-US" dirty="0"/>
                    </a:p>
                    <a:p>
                      <a:pPr lvl="0">
                        <a:buNone/>
                      </a:pPr>
                      <a:endParaRPr lang="en-US" sz="1200" b="0" i="0" u="none" strike="noStrike" noProof="0" dirty="0">
                        <a:solidFill>
                          <a:srgbClr val="000000"/>
                        </a:solidFill>
                        <a:latin typeface="Aptos"/>
                      </a:endParaRPr>
                    </a:p>
                    <a:p>
                      <a:pPr lvl="0">
                        <a:buNone/>
                      </a:pPr>
                      <a:r>
                        <a:rPr lang="en-US" sz="1200" b="0" i="0" u="none" strike="noStrike" noProof="0" dirty="0">
                          <a:solidFill>
                            <a:srgbClr val="000000"/>
                          </a:solidFill>
                          <a:latin typeface="Aptos"/>
                        </a:rPr>
                        <a:t>Students will study a range of classic and contemporary artists that explore approaches to portraiture from a range of cultural backgrounds and influences, ranging from stanley spencers use of colour, ian macarthur line and texture and hannah hoch mixed media aproches, contrasting with pop artists such as Roy Lictenstein and Romerro Britto, to create a contemporary portrait using inspiration from their research.</a:t>
                      </a:r>
                      <a:endParaRPr lang="en-US" dirty="0"/>
                    </a:p>
                  </a:txBody>
                  <a:tcPr>
                    <a:solidFill>
                      <a:schemeClr val="tx2">
                        <a:lumMod val="10000"/>
                        <a:lumOff val="90000"/>
                      </a:schemeClr>
                    </a:solidFill>
                  </a:tcPr>
                </a:tc>
                <a:tc>
                  <a:txBody>
                    <a:bodyPr/>
                    <a:lstStyle/>
                    <a:p>
                      <a:r>
                        <a:rPr lang="en-US" sz="1100" dirty="0"/>
                        <a:t>A baseline will take place in the first lesson of the Autumn term. This will demonstrate the student’s progress in observational drawing. Assessment will be based on their knowledge of the formal elements and their ability to apply this knowledge practically. A key assessment sheet at the front of sketchbooks will record their grades, A learning map of the topic, with  self and teacher assessment sheet will be attached to the end of each topic with the ability for learners to reflect on their work and set realistic but aspirational targets for their next topic. Students will also be assessed on their class and homework assignments using written and verbal feedback and using the EDSM system. </a:t>
                      </a:r>
                      <a:endParaRPr lang="en-GB" sz="1100" dirty="0"/>
                    </a:p>
                  </a:txBody>
                  <a:tcPr>
                    <a:solidFill>
                      <a:schemeClr val="tx2">
                        <a:lumMod val="10000"/>
                        <a:lumOff val="90000"/>
                      </a:schemeClr>
                    </a:solidFill>
                  </a:tcPr>
                </a:tc>
                <a:extLst>
                  <a:ext uri="{0D108BD9-81ED-4DB2-BD59-A6C34878D82A}">
                    <a16:rowId xmlns:a16="http://schemas.microsoft.com/office/drawing/2014/main" val="3552041567"/>
                  </a:ext>
                </a:extLst>
              </a:tr>
              <a:tr h="271811">
                <a:tc>
                  <a:txBody>
                    <a:bodyPr/>
                    <a:lstStyle/>
                    <a:p>
                      <a:pPr algn="ctr"/>
                      <a:endParaRPr lang="en-GB" sz="1200" b="1" dirty="0"/>
                    </a:p>
                  </a:txBody>
                  <a:tcPr vert="vert" anchor="ctr"/>
                </a:tc>
                <a:tc vMerge="1">
                  <a:txBody>
                    <a:bodyPr/>
                    <a:lstStyle/>
                    <a:p>
                      <a:endParaRPr lang="en-US"/>
                    </a:p>
                  </a:txBody>
                  <a:tcPr anchor="ctr"/>
                </a:tc>
                <a:tc>
                  <a:txBody>
                    <a:bodyPr/>
                    <a:lstStyle/>
                    <a:p>
                      <a:pPr algn="ctr"/>
                      <a:r>
                        <a:rPr lang="en-US" sz="1200" b="1" dirty="0"/>
                        <a:t>HOMEWORK IN YR 9</a:t>
                      </a:r>
                      <a:endParaRPr lang="en-GB" sz="1200" b="1" dirty="0"/>
                    </a:p>
                  </a:txBody>
                  <a:tcPr anchor="ctr">
                    <a:solidFill>
                      <a:schemeClr val="tx2">
                        <a:lumMod val="10000"/>
                        <a:lumOff val="90000"/>
                      </a:schemeClr>
                    </a:solidFill>
                  </a:tcPr>
                </a:tc>
                <a:extLst>
                  <a:ext uri="{0D108BD9-81ED-4DB2-BD59-A6C34878D82A}">
                    <a16:rowId xmlns:a16="http://schemas.microsoft.com/office/drawing/2014/main" val="2769247914"/>
                  </a:ext>
                </a:extLst>
              </a:tr>
              <a:tr h="1384749">
                <a:tc>
                  <a:txBody>
                    <a:bodyPr/>
                    <a:lstStyle/>
                    <a:p>
                      <a:pPr algn="ctr"/>
                      <a:r>
                        <a:rPr lang="en-GB" sz="1200" b="1" dirty="0"/>
                        <a:t>SPRING TERM</a:t>
                      </a:r>
                    </a:p>
                  </a:txBody>
                  <a:tcPr vert="vert" anchor="ctr"/>
                </a:tc>
                <a:tc vMerge="1">
                  <a:txBody>
                    <a:bodyPr/>
                    <a:lstStyle/>
                    <a:p>
                      <a:endParaRPr lang="en-US"/>
                    </a:p>
                  </a:txBody>
                  <a:tcPr/>
                </a:tc>
                <a:tc>
                  <a:txBody>
                    <a:bodyPr/>
                    <a:lstStyle/>
                    <a:p>
                      <a:r>
                        <a:rPr lang="en-US" sz="1100" dirty="0"/>
                        <a:t>Students will be set homework that is relevant to </a:t>
                      </a:r>
                    </a:p>
                    <a:p>
                      <a:r>
                        <a:rPr lang="en-US" sz="1100" dirty="0"/>
                        <a:t>lesson and project content. Research and design </a:t>
                      </a:r>
                    </a:p>
                    <a:p>
                      <a:r>
                        <a:rPr lang="en-US" sz="1100" dirty="0"/>
                        <a:t>work will support classwork.</a:t>
                      </a:r>
                    </a:p>
                    <a:p>
                      <a:r>
                        <a:rPr lang="en-US" sz="1100" dirty="0"/>
                        <a:t>Homework will be celebrated through class critique and class display. Homework will also be used to assess development towards the target </a:t>
                      </a:r>
                    </a:p>
                    <a:p>
                      <a:r>
                        <a:rPr lang="en-US" sz="1100" dirty="0"/>
                        <a:t>They will be assessed on their class and homework assignments using written and verbal feedback and using the EDSM system. </a:t>
                      </a:r>
                    </a:p>
                  </a:txBody>
                  <a:tcPr>
                    <a:solidFill>
                      <a:schemeClr val="tx2">
                        <a:lumMod val="10000"/>
                        <a:lumOff val="90000"/>
                      </a:schemeClr>
                    </a:solidFill>
                  </a:tcPr>
                </a:tc>
                <a:extLst>
                  <a:ext uri="{0D108BD9-81ED-4DB2-BD59-A6C34878D82A}">
                    <a16:rowId xmlns:a16="http://schemas.microsoft.com/office/drawing/2014/main" val="3866115085"/>
                  </a:ext>
                </a:extLst>
              </a:tr>
              <a:tr h="271811">
                <a:tc>
                  <a:txBody>
                    <a:bodyPr/>
                    <a:lstStyle/>
                    <a:p>
                      <a:endParaRPr lang="en-GB" sz="1200" b="1" dirty="0"/>
                    </a:p>
                  </a:txBody>
                  <a:tcPr vert="vert"/>
                </a:tc>
                <a:tc>
                  <a:txBody>
                    <a:bodyPr/>
                    <a:lstStyle/>
                    <a:p>
                      <a:pPr algn="ctr"/>
                      <a:r>
                        <a:rPr lang="en-US" sz="1200" b="1"/>
                        <a:t>TOPIC 2</a:t>
                      </a:r>
                      <a:endParaRPr lang="en-GB" sz="1200" b="1"/>
                    </a:p>
                  </a:txBody>
                  <a:tcPr anchor="ctr"/>
                </a:tc>
                <a:tc>
                  <a:txBody>
                    <a:bodyPr/>
                    <a:lstStyle/>
                    <a:p>
                      <a:pPr algn="ctr"/>
                      <a:r>
                        <a:rPr lang="en-US" sz="1200" b="1" dirty="0"/>
                        <a:t>ENRICHMENT  IN YR 9</a:t>
                      </a:r>
                      <a:endParaRPr lang="en-GB" sz="1200" b="1" dirty="0"/>
                    </a:p>
                  </a:txBody>
                  <a:tcPr anchor="ctr"/>
                </a:tc>
                <a:extLst>
                  <a:ext uri="{0D108BD9-81ED-4DB2-BD59-A6C34878D82A}">
                    <a16:rowId xmlns:a16="http://schemas.microsoft.com/office/drawing/2014/main" val="175176019"/>
                  </a:ext>
                </a:extLst>
              </a:tr>
              <a:tr h="1925902">
                <a:tc>
                  <a:txBody>
                    <a:bodyPr/>
                    <a:lstStyle/>
                    <a:p>
                      <a:pPr algn="ctr"/>
                      <a:r>
                        <a:rPr lang="en-GB" sz="1200" b="1" dirty="0"/>
                        <a:t>SUMMER TERM</a:t>
                      </a:r>
                    </a:p>
                  </a:txBody>
                  <a:tcPr vert="vert" anchor="ctr"/>
                </a:tc>
                <a:tc>
                  <a:txBody>
                    <a:bodyPr/>
                    <a:lstStyle/>
                    <a:p>
                      <a:r>
                        <a:rPr lang="en-US" sz="1100" u="sng" dirty="0"/>
                        <a:t>3D- Portraiture sculpture </a:t>
                      </a:r>
                    </a:p>
                    <a:p>
                      <a:r>
                        <a:rPr lang="en-US" sz="1100" dirty="0"/>
                        <a:t>In this project students will investigate the work of dutch artist Bert Simon and contrasting  with the cubist art of pablo picasso and the  theme of portraiture, through group analysis of their work, form a deeper understanding of their influence in creating their own outcomes. They will develop their skills in observational drawing,  oil pastels  and composition. Students will also explore paper  and card as a 3D form of drawing and creating texture and form. The Formal Elements explored in Year 7 and 8 will  be revisited and demonstrated particularly through students’ use of shape, line, tone, texture and colour. Working in this way allows students to familiarise the way in which they would work at GCSE and prepare them for the start of their GCSE project.</a:t>
                      </a:r>
                      <a:endParaRPr lang="en-GB" sz="1100" dirty="0"/>
                    </a:p>
                  </a:txBody>
                  <a:tcPr>
                    <a:solidFill>
                      <a:schemeClr val="accent3">
                        <a:lumMod val="20000"/>
                        <a:lumOff val="80000"/>
                      </a:schemeClr>
                    </a:solidFill>
                  </a:tcPr>
                </a:tc>
                <a:tc>
                  <a:txBody>
                    <a:bodyPr/>
                    <a:lstStyle/>
                    <a:p>
                      <a:r>
                        <a:rPr lang="en-US" sz="1100" dirty="0"/>
                        <a:t>Throughout KS3 students will discuss Creative Careers and which skills are linked to real jobs in the creative industries. This will be reinforced in year 9 by exploring artists, designers and crafts people related to the topics being studied. Cultural Capital: Students will study a wide range of artists from a variety of backgrounds so that they can be encouraged to relate to others, demonstrating that they can also achieve their aspirational dreams irrespective of their own background. </a:t>
                      </a:r>
                      <a:endParaRPr lang="en-GB" sz="1100" dirty="0"/>
                    </a:p>
                  </a:txBody>
                  <a:tcPr>
                    <a:solidFill>
                      <a:schemeClr val="accent3">
                        <a:lumMod val="20000"/>
                        <a:lumOff val="80000"/>
                      </a:schemeClr>
                    </a:solidFill>
                  </a:tcPr>
                </a:tc>
                <a:extLst>
                  <a:ext uri="{0D108BD9-81ED-4DB2-BD59-A6C34878D82A}">
                    <a16:rowId xmlns:a16="http://schemas.microsoft.com/office/drawing/2014/main" val="798202666"/>
                  </a:ext>
                </a:extLst>
              </a:tr>
              <a:tr h="755030">
                <a:tc gridSpan="3">
                  <a:txBody>
                    <a:bodyPr/>
                    <a:lstStyle/>
                    <a:p>
                      <a:r>
                        <a:rPr lang="en-US" sz="1100" b="1" dirty="0"/>
                        <a:t>Where Next</a:t>
                      </a:r>
                      <a:r>
                        <a:rPr lang="en-US" sz="1100" dirty="0"/>
                        <a:t>? In Year 10, students will build on the formal elements developed in KS3. They will build on their observational skills, designing and refining skills explored in the previous years to cultivate skills and prepare a portfolio of  course work;   Projects are explored within KS3 to help them with their decision-making and experimentation at KS4. </a:t>
                      </a:r>
                      <a:endParaRPr lang="en-GB" sz="1100" b="1"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661103961"/>
                  </a:ext>
                </a:extLst>
              </a:tr>
            </a:tbl>
          </a:graphicData>
        </a:graphic>
      </p:graphicFrame>
    </p:spTree>
    <p:extLst>
      <p:ext uri="{BB962C8B-B14F-4D97-AF65-F5344CB8AC3E}">
        <p14:creationId xmlns:p14="http://schemas.microsoft.com/office/powerpoint/2010/main" val="2374308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TotalTime>
  <Words>1896</Words>
  <Application>Microsoft Office PowerPoint</Application>
  <PresentationFormat>A4 Paper (210x297 mm)</PresentationFormat>
  <Paragraphs>62</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Calibri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Brewer</dc:creator>
  <cp:lastModifiedBy>Rebecca Brewer</cp:lastModifiedBy>
  <cp:revision>175</cp:revision>
  <dcterms:created xsi:type="dcterms:W3CDTF">2013-07-15T20:26:40Z</dcterms:created>
  <dcterms:modified xsi:type="dcterms:W3CDTF">2026-05-04T16:30:32Z</dcterms:modified>
</cp:coreProperties>
</file>