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5"/>
  </p:notesMasterIdLst>
  <p:sldIdLst>
    <p:sldId id="268" r:id="rId2"/>
    <p:sldId id="257" r:id="rId3"/>
    <p:sldId id="258" r:id="rId4"/>
    <p:sldId id="259" r:id="rId5"/>
    <p:sldId id="266" r:id="rId6"/>
    <p:sldId id="267" r:id="rId7"/>
    <p:sldId id="261" r:id="rId8"/>
    <p:sldId id="262" r:id="rId9"/>
    <p:sldId id="263" r:id="rId10"/>
    <p:sldId id="270" r:id="rId11"/>
    <p:sldId id="264" r:id="rId12"/>
    <p:sldId id="272" r:id="rId13"/>
    <p:sldId id="260"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1844" autoAdjust="0"/>
  </p:normalViewPr>
  <p:slideViewPr>
    <p:cSldViewPr snapToGrid="0">
      <p:cViewPr varScale="1">
        <p:scale>
          <a:sx n="63" d="100"/>
          <a:sy n="63" d="100"/>
        </p:scale>
        <p:origin x="80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660A72-4ACD-46BF-A506-C3066BDBC312}" type="datetimeFigureOut">
              <a:rPr lang="en-GB" smtClean="0"/>
              <a:t>06/11/2019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06402A-ECED-4188-A7AA-6CA1CD69446A}" type="slidenum">
              <a:rPr lang="en-GB" smtClean="0"/>
              <a:t>‹#›</a:t>
            </a:fld>
            <a:endParaRPr lang="en-GB"/>
          </a:p>
        </p:txBody>
      </p:sp>
    </p:spTree>
    <p:extLst>
      <p:ext uri="{BB962C8B-B14F-4D97-AF65-F5344CB8AC3E}">
        <p14:creationId xmlns:p14="http://schemas.microsoft.com/office/powerpoint/2010/main" val="21557808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A06402A-ECED-4188-A7AA-6CA1CD69446A}" type="slidenum">
              <a:rPr lang="en-GB" smtClean="0"/>
              <a:t>1</a:t>
            </a:fld>
            <a:endParaRPr lang="en-GB"/>
          </a:p>
        </p:txBody>
      </p:sp>
    </p:spTree>
    <p:extLst>
      <p:ext uri="{BB962C8B-B14F-4D97-AF65-F5344CB8AC3E}">
        <p14:creationId xmlns:p14="http://schemas.microsoft.com/office/powerpoint/2010/main" val="31575123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Kooth.com is an online counselling service that provides support for YP</a:t>
            </a:r>
            <a:r>
              <a:rPr lang="en-GB" baseline="0" dirty="0" smtClean="0"/>
              <a:t> in a variety of different ways, including self help research, peer support and 1-1 counselling.</a:t>
            </a:r>
            <a:endParaRPr lang="en-GB" dirty="0"/>
          </a:p>
        </p:txBody>
      </p:sp>
      <p:sp>
        <p:nvSpPr>
          <p:cNvPr id="4" name="Slide Number Placeholder 3"/>
          <p:cNvSpPr>
            <a:spLocks noGrp="1"/>
          </p:cNvSpPr>
          <p:nvPr>
            <p:ph type="sldNum" sz="quarter" idx="10"/>
          </p:nvPr>
        </p:nvSpPr>
        <p:spPr/>
        <p:txBody>
          <a:bodyPr/>
          <a:lstStyle/>
          <a:p>
            <a:fld id="{9A06402A-ECED-4188-A7AA-6CA1CD69446A}" type="slidenum">
              <a:rPr lang="en-GB" smtClean="0"/>
              <a:t>2</a:t>
            </a:fld>
            <a:endParaRPr lang="en-GB"/>
          </a:p>
        </p:txBody>
      </p:sp>
    </p:spTree>
    <p:extLst>
      <p:ext uri="{BB962C8B-B14F-4D97-AF65-F5344CB8AC3E}">
        <p14:creationId xmlns:p14="http://schemas.microsoft.com/office/powerpoint/2010/main" val="2520700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Some of the main issues we</a:t>
            </a:r>
            <a:r>
              <a:rPr lang="en-GB" baseline="0" dirty="0" smtClean="0"/>
              <a:t> deal with regularly at </a:t>
            </a:r>
            <a:r>
              <a:rPr lang="en-GB" baseline="0" dirty="0" err="1" smtClean="0"/>
              <a:t>Kooth</a:t>
            </a:r>
            <a:r>
              <a:rPr lang="en-GB" baseline="0" dirty="0" smtClean="0"/>
              <a:t> are above, there is no criteria they have to meet to use the site and the most important thing is that YP know they can talk to us about anything.</a:t>
            </a:r>
            <a:endParaRPr lang="en-GB" dirty="0"/>
          </a:p>
        </p:txBody>
      </p:sp>
      <p:sp>
        <p:nvSpPr>
          <p:cNvPr id="4" name="Slide Number Placeholder 3"/>
          <p:cNvSpPr>
            <a:spLocks noGrp="1"/>
          </p:cNvSpPr>
          <p:nvPr>
            <p:ph type="sldNum" sz="quarter" idx="10"/>
          </p:nvPr>
        </p:nvSpPr>
        <p:spPr/>
        <p:txBody>
          <a:bodyPr/>
          <a:lstStyle/>
          <a:p>
            <a:fld id="{9A06402A-ECED-4188-A7AA-6CA1CD69446A}" type="slidenum">
              <a:rPr lang="en-GB" smtClean="0"/>
              <a:t>3</a:t>
            </a:fld>
            <a:endParaRPr lang="en-GB"/>
          </a:p>
        </p:txBody>
      </p:sp>
    </p:spTree>
    <p:extLst>
      <p:ext uri="{BB962C8B-B14F-4D97-AF65-F5344CB8AC3E}">
        <p14:creationId xmlns:p14="http://schemas.microsoft.com/office/powerpoint/2010/main" val="5224733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Its</a:t>
            </a:r>
            <a:r>
              <a:rPr lang="en-GB" baseline="0" dirty="0" smtClean="0"/>
              <a:t> really quick and simple to use, and can be used on any device that can access the internet. No app currently but the phone site works effectively. </a:t>
            </a:r>
            <a:endParaRPr lang="en-GB" dirty="0"/>
          </a:p>
        </p:txBody>
      </p:sp>
      <p:sp>
        <p:nvSpPr>
          <p:cNvPr id="4" name="Slide Number Placeholder 3"/>
          <p:cNvSpPr>
            <a:spLocks noGrp="1"/>
          </p:cNvSpPr>
          <p:nvPr>
            <p:ph type="sldNum" sz="quarter" idx="10"/>
          </p:nvPr>
        </p:nvSpPr>
        <p:spPr/>
        <p:txBody>
          <a:bodyPr/>
          <a:lstStyle/>
          <a:p>
            <a:fld id="{9A06402A-ECED-4188-A7AA-6CA1CD69446A}" type="slidenum">
              <a:rPr lang="en-GB" smtClean="0"/>
              <a:t>4</a:t>
            </a:fld>
            <a:endParaRPr lang="en-GB"/>
          </a:p>
        </p:txBody>
      </p:sp>
    </p:spTree>
    <p:extLst>
      <p:ext uri="{BB962C8B-B14F-4D97-AF65-F5344CB8AC3E}">
        <p14:creationId xmlns:p14="http://schemas.microsoft.com/office/powerpoint/2010/main" val="27281455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ask them 4 basic questions about </a:t>
            </a:r>
            <a:r>
              <a:rPr lang="en-GB" dirty="0" err="1" smtClean="0"/>
              <a:t>themseleves</a:t>
            </a:r>
            <a:r>
              <a:rPr lang="en-GB" dirty="0" smtClean="0"/>
              <a:t> when they sign up to </a:t>
            </a:r>
            <a:r>
              <a:rPr lang="en-GB" dirty="0" err="1" smtClean="0"/>
              <a:t>Kooth</a:t>
            </a:r>
            <a:r>
              <a:rPr lang="en-GB" dirty="0" smtClean="0"/>
              <a:t> (Location,</a:t>
            </a:r>
            <a:r>
              <a:rPr lang="en-GB" baseline="0" dirty="0" smtClean="0"/>
              <a:t> - drop down box and non specific, Gender – 4 gender options as identified by YP, Ethnicity and their age and the month they were born. We don’t have any specific info about the YP and can’t identify them in any way. They have the option to remain anonymous throughout their use of the site. </a:t>
            </a:r>
            <a:endParaRPr lang="en-GB" dirty="0"/>
          </a:p>
        </p:txBody>
      </p:sp>
      <p:sp>
        <p:nvSpPr>
          <p:cNvPr id="4" name="Slide Number Placeholder 3"/>
          <p:cNvSpPr>
            <a:spLocks noGrp="1"/>
          </p:cNvSpPr>
          <p:nvPr>
            <p:ph type="sldNum" sz="quarter" idx="10"/>
          </p:nvPr>
        </p:nvSpPr>
        <p:spPr/>
        <p:txBody>
          <a:bodyPr/>
          <a:lstStyle/>
          <a:p>
            <a:fld id="{9A06402A-ECED-4188-A7AA-6CA1CD69446A}" type="slidenum">
              <a:rPr lang="en-GB" smtClean="0"/>
              <a:t>5</a:t>
            </a:fld>
            <a:endParaRPr lang="en-GB"/>
          </a:p>
        </p:txBody>
      </p:sp>
    </p:spTree>
    <p:extLst>
      <p:ext uri="{BB962C8B-B14F-4D97-AF65-F5344CB8AC3E}">
        <p14:creationId xmlns:p14="http://schemas.microsoft.com/office/powerpoint/2010/main" val="32537392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Once</a:t>
            </a:r>
            <a:r>
              <a:rPr lang="en-GB" baseline="0" dirty="0" smtClean="0"/>
              <a:t> a YP clicks on Chat Now they are put in to a queue where counsellors can see they are waiting. As soon as they are available they will notify that YP they are ready to chat. YP can wait in some cases up to 1hr at busy times , but will receive a message from a counsellor regarding their wait if they are longer than 15 </a:t>
            </a:r>
            <a:r>
              <a:rPr lang="en-GB" baseline="0" dirty="0" err="1" smtClean="0"/>
              <a:t>mins</a:t>
            </a:r>
            <a:r>
              <a:rPr lang="en-GB" baseline="0" dirty="0" smtClean="0"/>
              <a:t>. We are not a crisis service so YP in crisis will always be advised to call more emergency services if that is the case. </a:t>
            </a:r>
            <a:endParaRPr lang="en-GB" dirty="0"/>
          </a:p>
        </p:txBody>
      </p:sp>
      <p:sp>
        <p:nvSpPr>
          <p:cNvPr id="4" name="Slide Number Placeholder 3"/>
          <p:cNvSpPr>
            <a:spLocks noGrp="1"/>
          </p:cNvSpPr>
          <p:nvPr>
            <p:ph type="sldNum" sz="quarter" idx="10"/>
          </p:nvPr>
        </p:nvSpPr>
        <p:spPr/>
        <p:txBody>
          <a:bodyPr/>
          <a:lstStyle/>
          <a:p>
            <a:fld id="{9A06402A-ECED-4188-A7AA-6CA1CD69446A}" type="slidenum">
              <a:rPr lang="en-GB" smtClean="0"/>
              <a:t>6</a:t>
            </a:fld>
            <a:endParaRPr lang="en-GB"/>
          </a:p>
        </p:txBody>
      </p:sp>
    </p:spTree>
    <p:extLst>
      <p:ext uri="{BB962C8B-B14F-4D97-AF65-F5344CB8AC3E}">
        <p14:creationId xmlns:p14="http://schemas.microsoft.com/office/powerpoint/2010/main" val="9972911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YP can get support from their peers in</a:t>
            </a:r>
            <a:r>
              <a:rPr lang="en-GB" baseline="0" dirty="0" smtClean="0"/>
              <a:t> the forum part of the site. All messages are monitored BEFORE they go live on the site to prevent disclosures of identity or any other behaviours that don’t sit within our community guidelines. </a:t>
            </a:r>
            <a:endParaRPr lang="en-GB" dirty="0"/>
          </a:p>
        </p:txBody>
      </p:sp>
      <p:sp>
        <p:nvSpPr>
          <p:cNvPr id="4" name="Slide Number Placeholder 3"/>
          <p:cNvSpPr>
            <a:spLocks noGrp="1"/>
          </p:cNvSpPr>
          <p:nvPr>
            <p:ph type="sldNum" sz="quarter" idx="10"/>
          </p:nvPr>
        </p:nvSpPr>
        <p:spPr/>
        <p:txBody>
          <a:bodyPr/>
          <a:lstStyle/>
          <a:p>
            <a:fld id="{9A06402A-ECED-4188-A7AA-6CA1CD69446A}" type="slidenum">
              <a:rPr lang="en-GB" smtClean="0"/>
              <a:t>8</a:t>
            </a:fld>
            <a:endParaRPr lang="en-GB"/>
          </a:p>
        </p:txBody>
      </p:sp>
    </p:spTree>
    <p:extLst>
      <p:ext uri="{BB962C8B-B14F-4D97-AF65-F5344CB8AC3E}">
        <p14:creationId xmlns:p14="http://schemas.microsoft.com/office/powerpoint/2010/main" val="21545817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magazine contains articles written</a:t>
            </a:r>
            <a:r>
              <a:rPr lang="en-GB" baseline="0" dirty="0" smtClean="0"/>
              <a:t> by our staff members and YP who have contributed to the site. </a:t>
            </a:r>
            <a:endParaRPr lang="en-GB" dirty="0"/>
          </a:p>
        </p:txBody>
      </p:sp>
      <p:sp>
        <p:nvSpPr>
          <p:cNvPr id="4" name="Slide Number Placeholder 3"/>
          <p:cNvSpPr>
            <a:spLocks noGrp="1"/>
          </p:cNvSpPr>
          <p:nvPr>
            <p:ph type="sldNum" sz="quarter" idx="10"/>
          </p:nvPr>
        </p:nvSpPr>
        <p:spPr/>
        <p:txBody>
          <a:bodyPr/>
          <a:lstStyle/>
          <a:p>
            <a:fld id="{9A06402A-ECED-4188-A7AA-6CA1CD69446A}" type="slidenum">
              <a:rPr lang="en-GB" smtClean="0"/>
              <a:t>11</a:t>
            </a:fld>
            <a:endParaRPr lang="en-GB"/>
          </a:p>
        </p:txBody>
      </p:sp>
    </p:spTree>
    <p:extLst>
      <p:ext uri="{BB962C8B-B14F-4D97-AF65-F5344CB8AC3E}">
        <p14:creationId xmlns:p14="http://schemas.microsoft.com/office/powerpoint/2010/main" val="30120060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EEB6C73-ADB2-4B37-A0FB-100F326C2C3D}" type="datetimeFigureOut">
              <a:rPr lang="en-GB" smtClean="0"/>
              <a:t>06/11/2019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63F23B-73F1-421B-8156-B21D43112A1E}" type="slidenum">
              <a:rPr lang="en-GB" smtClean="0"/>
              <a:t>‹#›</a:t>
            </a:fld>
            <a:endParaRPr lang="en-GB"/>
          </a:p>
        </p:txBody>
      </p:sp>
    </p:spTree>
    <p:extLst>
      <p:ext uri="{BB962C8B-B14F-4D97-AF65-F5344CB8AC3E}">
        <p14:creationId xmlns:p14="http://schemas.microsoft.com/office/powerpoint/2010/main" val="1584183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EEB6C73-ADB2-4B37-A0FB-100F326C2C3D}" type="datetimeFigureOut">
              <a:rPr lang="en-GB" smtClean="0"/>
              <a:t>06/11/2019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63F23B-73F1-421B-8156-B21D43112A1E}" type="slidenum">
              <a:rPr lang="en-GB" smtClean="0"/>
              <a:t>‹#›</a:t>
            </a:fld>
            <a:endParaRPr lang="en-GB"/>
          </a:p>
        </p:txBody>
      </p:sp>
    </p:spTree>
    <p:extLst>
      <p:ext uri="{BB962C8B-B14F-4D97-AF65-F5344CB8AC3E}">
        <p14:creationId xmlns:p14="http://schemas.microsoft.com/office/powerpoint/2010/main" val="3151742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EEB6C73-ADB2-4B37-A0FB-100F326C2C3D}" type="datetimeFigureOut">
              <a:rPr lang="en-GB" smtClean="0"/>
              <a:t>06/11/2019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63F23B-73F1-421B-8156-B21D43112A1E}" type="slidenum">
              <a:rPr lang="en-GB" smtClean="0"/>
              <a:t>‹#›</a:t>
            </a:fld>
            <a:endParaRPr lang="en-GB"/>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5724943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EEB6C73-ADB2-4B37-A0FB-100F326C2C3D}" type="datetimeFigureOut">
              <a:rPr lang="en-GB" smtClean="0"/>
              <a:t>06/11/2019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63F23B-73F1-421B-8156-B21D43112A1E}" type="slidenum">
              <a:rPr lang="en-GB" smtClean="0"/>
              <a:t>‹#›</a:t>
            </a:fld>
            <a:endParaRPr lang="en-GB"/>
          </a:p>
        </p:txBody>
      </p:sp>
    </p:spTree>
    <p:extLst>
      <p:ext uri="{BB962C8B-B14F-4D97-AF65-F5344CB8AC3E}">
        <p14:creationId xmlns:p14="http://schemas.microsoft.com/office/powerpoint/2010/main" val="3259760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EEB6C73-ADB2-4B37-A0FB-100F326C2C3D}" type="datetimeFigureOut">
              <a:rPr lang="en-GB" smtClean="0"/>
              <a:t>06/11/2019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63F23B-73F1-421B-8156-B21D43112A1E}"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3200962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EEB6C73-ADB2-4B37-A0FB-100F326C2C3D}" type="datetimeFigureOut">
              <a:rPr lang="en-GB" smtClean="0"/>
              <a:t>06/11/2019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63F23B-73F1-421B-8156-B21D43112A1E}" type="slidenum">
              <a:rPr lang="en-GB" smtClean="0"/>
              <a:t>‹#›</a:t>
            </a:fld>
            <a:endParaRPr lang="en-GB"/>
          </a:p>
        </p:txBody>
      </p:sp>
    </p:spTree>
    <p:extLst>
      <p:ext uri="{BB962C8B-B14F-4D97-AF65-F5344CB8AC3E}">
        <p14:creationId xmlns:p14="http://schemas.microsoft.com/office/powerpoint/2010/main" val="3824609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EEB6C73-ADB2-4B37-A0FB-100F326C2C3D}" type="datetimeFigureOut">
              <a:rPr lang="en-GB" smtClean="0"/>
              <a:t>06/11/2019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63F23B-73F1-421B-8156-B21D43112A1E}" type="slidenum">
              <a:rPr lang="en-GB" smtClean="0"/>
              <a:t>‹#›</a:t>
            </a:fld>
            <a:endParaRPr lang="en-GB"/>
          </a:p>
        </p:txBody>
      </p:sp>
    </p:spTree>
    <p:extLst>
      <p:ext uri="{BB962C8B-B14F-4D97-AF65-F5344CB8AC3E}">
        <p14:creationId xmlns:p14="http://schemas.microsoft.com/office/powerpoint/2010/main" val="7502830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EEB6C73-ADB2-4B37-A0FB-100F326C2C3D}" type="datetimeFigureOut">
              <a:rPr lang="en-GB" smtClean="0"/>
              <a:t>06/11/2019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63F23B-73F1-421B-8156-B21D43112A1E}" type="slidenum">
              <a:rPr lang="en-GB" smtClean="0"/>
              <a:t>‹#›</a:t>
            </a:fld>
            <a:endParaRPr lang="en-GB"/>
          </a:p>
        </p:txBody>
      </p:sp>
    </p:spTree>
    <p:extLst>
      <p:ext uri="{BB962C8B-B14F-4D97-AF65-F5344CB8AC3E}">
        <p14:creationId xmlns:p14="http://schemas.microsoft.com/office/powerpoint/2010/main" val="13570658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EEB6C73-ADB2-4B37-A0FB-100F326C2C3D}" type="datetimeFigureOut">
              <a:rPr lang="en-GB" smtClean="0"/>
              <a:t>06/11/2019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63F23B-73F1-421B-8156-B21D43112A1E}" type="slidenum">
              <a:rPr lang="en-GB" smtClean="0"/>
              <a:t>‹#›</a:t>
            </a:fld>
            <a:endParaRPr lang="en-GB"/>
          </a:p>
        </p:txBody>
      </p:sp>
    </p:spTree>
    <p:extLst>
      <p:ext uri="{BB962C8B-B14F-4D97-AF65-F5344CB8AC3E}">
        <p14:creationId xmlns:p14="http://schemas.microsoft.com/office/powerpoint/2010/main" val="359154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EEB6C73-ADB2-4B37-A0FB-100F326C2C3D}" type="datetimeFigureOut">
              <a:rPr lang="en-GB" smtClean="0"/>
              <a:t>06/11/2019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63F23B-73F1-421B-8156-B21D43112A1E}" type="slidenum">
              <a:rPr lang="en-GB" smtClean="0"/>
              <a:t>‹#›</a:t>
            </a:fld>
            <a:endParaRPr lang="en-GB"/>
          </a:p>
        </p:txBody>
      </p:sp>
    </p:spTree>
    <p:extLst>
      <p:ext uri="{BB962C8B-B14F-4D97-AF65-F5344CB8AC3E}">
        <p14:creationId xmlns:p14="http://schemas.microsoft.com/office/powerpoint/2010/main" val="100120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EEB6C73-ADB2-4B37-A0FB-100F326C2C3D}" type="datetimeFigureOut">
              <a:rPr lang="en-GB" smtClean="0"/>
              <a:t>06/11/2019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63F23B-73F1-421B-8156-B21D43112A1E}" type="slidenum">
              <a:rPr lang="en-GB" smtClean="0"/>
              <a:t>‹#›</a:t>
            </a:fld>
            <a:endParaRPr lang="en-GB"/>
          </a:p>
        </p:txBody>
      </p:sp>
    </p:spTree>
    <p:extLst>
      <p:ext uri="{BB962C8B-B14F-4D97-AF65-F5344CB8AC3E}">
        <p14:creationId xmlns:p14="http://schemas.microsoft.com/office/powerpoint/2010/main" val="922281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EEB6C73-ADB2-4B37-A0FB-100F326C2C3D}" type="datetimeFigureOut">
              <a:rPr lang="en-GB" smtClean="0"/>
              <a:t>06/11/2019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563F23B-73F1-421B-8156-B21D43112A1E}" type="slidenum">
              <a:rPr lang="en-GB" smtClean="0"/>
              <a:t>‹#›</a:t>
            </a:fld>
            <a:endParaRPr lang="en-GB"/>
          </a:p>
        </p:txBody>
      </p:sp>
    </p:spTree>
    <p:extLst>
      <p:ext uri="{BB962C8B-B14F-4D97-AF65-F5344CB8AC3E}">
        <p14:creationId xmlns:p14="http://schemas.microsoft.com/office/powerpoint/2010/main" val="1431178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EEB6C73-ADB2-4B37-A0FB-100F326C2C3D}" type="datetimeFigureOut">
              <a:rPr lang="en-GB" smtClean="0"/>
              <a:t>06/11/2019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563F23B-73F1-421B-8156-B21D43112A1E}" type="slidenum">
              <a:rPr lang="en-GB" smtClean="0"/>
              <a:t>‹#›</a:t>
            </a:fld>
            <a:endParaRPr lang="en-GB"/>
          </a:p>
        </p:txBody>
      </p:sp>
    </p:spTree>
    <p:extLst>
      <p:ext uri="{BB962C8B-B14F-4D97-AF65-F5344CB8AC3E}">
        <p14:creationId xmlns:p14="http://schemas.microsoft.com/office/powerpoint/2010/main" val="1516034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EEB6C73-ADB2-4B37-A0FB-100F326C2C3D}" type="datetimeFigureOut">
              <a:rPr lang="en-GB" smtClean="0"/>
              <a:t>06/11/2019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563F23B-73F1-421B-8156-B21D43112A1E}" type="slidenum">
              <a:rPr lang="en-GB" smtClean="0"/>
              <a:t>‹#›</a:t>
            </a:fld>
            <a:endParaRPr lang="en-GB"/>
          </a:p>
        </p:txBody>
      </p:sp>
    </p:spTree>
    <p:extLst>
      <p:ext uri="{BB962C8B-B14F-4D97-AF65-F5344CB8AC3E}">
        <p14:creationId xmlns:p14="http://schemas.microsoft.com/office/powerpoint/2010/main" val="116679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EB6C73-ADB2-4B37-A0FB-100F326C2C3D}" type="datetimeFigureOut">
              <a:rPr lang="en-GB" smtClean="0"/>
              <a:t>06/11/2019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563F23B-73F1-421B-8156-B21D43112A1E}" type="slidenum">
              <a:rPr lang="en-GB" smtClean="0"/>
              <a:t>‹#›</a:t>
            </a:fld>
            <a:endParaRPr lang="en-GB"/>
          </a:p>
        </p:txBody>
      </p:sp>
    </p:spTree>
    <p:extLst>
      <p:ext uri="{BB962C8B-B14F-4D97-AF65-F5344CB8AC3E}">
        <p14:creationId xmlns:p14="http://schemas.microsoft.com/office/powerpoint/2010/main" val="2613195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EEB6C73-ADB2-4B37-A0FB-100F326C2C3D}" type="datetimeFigureOut">
              <a:rPr lang="en-GB" smtClean="0"/>
              <a:t>06/11/2019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563F23B-73F1-421B-8156-B21D43112A1E}" type="slidenum">
              <a:rPr lang="en-GB" smtClean="0"/>
              <a:t>‹#›</a:t>
            </a:fld>
            <a:endParaRPr lang="en-GB"/>
          </a:p>
        </p:txBody>
      </p:sp>
    </p:spTree>
    <p:extLst>
      <p:ext uri="{BB962C8B-B14F-4D97-AF65-F5344CB8AC3E}">
        <p14:creationId xmlns:p14="http://schemas.microsoft.com/office/powerpoint/2010/main" val="1694262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EEB6C73-ADB2-4B37-A0FB-100F326C2C3D}" type="datetimeFigureOut">
              <a:rPr lang="en-GB" smtClean="0"/>
              <a:t>06/11/2019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563F23B-73F1-421B-8156-B21D43112A1E}" type="slidenum">
              <a:rPr lang="en-GB" smtClean="0"/>
              <a:t>‹#›</a:t>
            </a:fld>
            <a:endParaRPr lang="en-GB"/>
          </a:p>
        </p:txBody>
      </p:sp>
    </p:spTree>
    <p:extLst>
      <p:ext uri="{BB962C8B-B14F-4D97-AF65-F5344CB8AC3E}">
        <p14:creationId xmlns:p14="http://schemas.microsoft.com/office/powerpoint/2010/main" val="3673919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EEB6C73-ADB2-4B37-A0FB-100F326C2C3D}" type="datetimeFigureOut">
              <a:rPr lang="en-GB" smtClean="0"/>
              <a:t>06/11/2019</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563F23B-73F1-421B-8156-B21D43112A1E}" type="slidenum">
              <a:rPr lang="en-GB" smtClean="0"/>
              <a:t>‹#›</a:t>
            </a:fld>
            <a:endParaRPr lang="en-GB"/>
          </a:p>
        </p:txBody>
      </p:sp>
    </p:spTree>
    <p:extLst>
      <p:ext uri="{BB962C8B-B14F-4D97-AF65-F5344CB8AC3E}">
        <p14:creationId xmlns:p14="http://schemas.microsoft.com/office/powerpoint/2010/main" val="68457888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7.xml"/><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7.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7.xml"/><Relationship Id="rId6" Type="http://schemas.openxmlformats.org/officeDocument/2006/relationships/image" Target="../media/image3.jpe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7.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3.png"/><Relationship Id="rId1" Type="http://schemas.openxmlformats.org/officeDocument/2006/relationships/slideLayout" Target="../slideLayouts/slideLayout17.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7.xml"/><Relationship Id="rId5" Type="http://schemas.openxmlformats.org/officeDocument/2006/relationships/image" Target="../media/image3.jpe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5.png"/><Relationship Id="rId1" Type="http://schemas.openxmlformats.org/officeDocument/2006/relationships/slideLayout" Target="../slideLayouts/slideLayout17.xml"/><Relationship Id="rId5" Type="http://schemas.openxmlformats.org/officeDocument/2006/relationships/image" Target="../media/image18.png"/><Relationship Id="rId4" Type="http://schemas.openxmlformats.org/officeDocument/2006/relationships/image" Target="../media/image1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01068" y="1274916"/>
            <a:ext cx="5420193" cy="1404048"/>
          </a:xfrm>
        </p:spPr>
        <p:txBody>
          <a:bodyPr>
            <a:normAutofit/>
          </a:bodyPr>
          <a:lstStyle/>
          <a:p>
            <a:r>
              <a:rPr lang="en-GB" dirty="0" smtClean="0">
                <a:solidFill>
                  <a:schemeClr val="accent1">
                    <a:lumMod val="50000"/>
                  </a:schemeClr>
                </a:solidFill>
              </a:rPr>
              <a:t>www.kooth.com</a:t>
            </a:r>
            <a:endParaRPr lang="en-GB" dirty="0">
              <a:solidFill>
                <a:schemeClr val="accent1">
                  <a:lumMod val="50000"/>
                </a:schemeClr>
              </a:solidFill>
            </a:endParaRPr>
          </a:p>
        </p:txBody>
      </p:sp>
      <p:sp>
        <p:nvSpPr>
          <p:cNvPr id="3" name="Subtitle 2"/>
          <p:cNvSpPr>
            <a:spLocks noGrp="1"/>
          </p:cNvSpPr>
          <p:nvPr>
            <p:ph type="subTitle" idx="1"/>
          </p:nvPr>
        </p:nvSpPr>
        <p:spPr>
          <a:xfrm>
            <a:off x="4555637" y="3232727"/>
            <a:ext cx="5973818" cy="2770909"/>
          </a:xfrm>
        </p:spPr>
        <p:txBody>
          <a:bodyPr>
            <a:noAutofit/>
          </a:bodyPr>
          <a:lstStyle/>
          <a:p>
            <a:pPr algn="l"/>
            <a:r>
              <a:rPr lang="en-GB" sz="4800" dirty="0">
                <a:solidFill>
                  <a:schemeClr val="accent1">
                    <a:lumMod val="75000"/>
                  </a:schemeClr>
                </a:solidFill>
              </a:rPr>
              <a:t>T</a:t>
            </a:r>
            <a:r>
              <a:rPr lang="en-GB" sz="4800" dirty="0" smtClean="0">
                <a:solidFill>
                  <a:schemeClr val="accent1">
                    <a:lumMod val="75000"/>
                  </a:schemeClr>
                </a:solidFill>
              </a:rPr>
              <a:t>ime to talk about mental health</a:t>
            </a:r>
            <a:endParaRPr lang="en-GB" sz="4800" dirty="0">
              <a:solidFill>
                <a:schemeClr val="accent1">
                  <a:lumMod val="75000"/>
                </a:schemeClr>
              </a:solidFill>
            </a:endParaRPr>
          </a:p>
        </p:txBody>
      </p:sp>
      <p:pic>
        <p:nvPicPr>
          <p:cNvPr id="4" name="Picture 3"/>
          <p:cNvPicPr>
            <a:picLocks noChangeAspect="1"/>
          </p:cNvPicPr>
          <p:nvPr/>
        </p:nvPicPr>
        <p:blipFill rotWithShape="1">
          <a:blip r:embed="rId3"/>
          <a:srcRect t="910" b="1"/>
          <a:stretch/>
        </p:blipFill>
        <p:spPr>
          <a:xfrm>
            <a:off x="889368" y="794625"/>
            <a:ext cx="3028950" cy="5115540"/>
          </a:xfrm>
          <a:prstGeom prst="rect">
            <a:avLst/>
          </a:prstGeom>
        </p:spPr>
      </p:pic>
      <p:sp>
        <p:nvSpPr>
          <p:cNvPr id="6" name="Subtitle 2"/>
          <p:cNvSpPr txBox="1">
            <a:spLocks/>
          </p:cNvSpPr>
          <p:nvPr/>
        </p:nvSpPr>
        <p:spPr>
          <a:xfrm rot="21420000">
            <a:off x="4989120" y="5292086"/>
            <a:ext cx="2603350" cy="550333"/>
          </a:xfrm>
          <a:prstGeom prst="rect">
            <a:avLst/>
          </a:prstGeom>
        </p:spPr>
        <p:txBody>
          <a:bodyPr vert="horz" lIns="91440" tIns="45720" rIns="91440" bIns="45720" rtlCol="0" anchor="t">
            <a:noAutofit/>
          </a:bodyPr>
          <a:lstStyle>
            <a:lvl1pPr marL="0" indent="0" algn="r" defTabSz="914400" rtl="0" eaLnBrk="1" latinLnBrk="0" hangingPunct="1">
              <a:lnSpc>
                <a:spcPct val="120000"/>
              </a:lnSpc>
              <a:spcBef>
                <a:spcPts val="1000"/>
              </a:spcBef>
              <a:buClr>
                <a:schemeClr val="accent1"/>
              </a:buClr>
              <a:buSzPct val="160000"/>
              <a:buFont typeface="Arial" panose="020B0604020202020204" pitchFamily="34" charset="0"/>
              <a:buNone/>
              <a:defRPr sz="2800" kern="1200" cap="all" baseline="0">
                <a:solidFill>
                  <a:schemeClr val="bg1">
                    <a:lumMod val="50000"/>
                  </a:schemeClr>
                </a:solidFill>
                <a:effectLst/>
                <a:latin typeface="+mn-lt"/>
                <a:ea typeface="+mn-ea"/>
                <a:cs typeface="+mn-cs"/>
              </a:defRPr>
            </a:lvl1pPr>
            <a:lvl2pPr marL="457200" indent="0" algn="ctr" defTabSz="914400" rtl="0" eaLnBrk="1" latinLnBrk="0" hangingPunct="1">
              <a:lnSpc>
                <a:spcPct val="120000"/>
              </a:lnSpc>
              <a:spcBef>
                <a:spcPts val="500"/>
              </a:spcBef>
              <a:buClr>
                <a:schemeClr val="accent1"/>
              </a:buClr>
              <a:buSzPct val="160000"/>
              <a:buFont typeface="Arial" panose="020B0604020202020204" pitchFamily="34" charset="0"/>
              <a:buNone/>
              <a:defRPr sz="2000" kern="1200" cap="all" baseline="0">
                <a:solidFill>
                  <a:schemeClr val="tx1"/>
                </a:solidFill>
                <a:effectLst/>
                <a:latin typeface="+mn-lt"/>
                <a:ea typeface="+mn-ea"/>
                <a:cs typeface="+mn-cs"/>
              </a:defRPr>
            </a:lvl2pPr>
            <a:lvl3pPr marL="914400" indent="0" algn="ctr" defTabSz="914400" rtl="0" eaLnBrk="1" latinLnBrk="0" hangingPunct="1">
              <a:lnSpc>
                <a:spcPct val="120000"/>
              </a:lnSpc>
              <a:spcBef>
                <a:spcPts val="500"/>
              </a:spcBef>
              <a:buClr>
                <a:schemeClr val="accent1"/>
              </a:buClr>
              <a:buSzPct val="160000"/>
              <a:buFont typeface="Arial" panose="020B0604020202020204" pitchFamily="34" charset="0"/>
              <a:buNone/>
              <a:defRPr sz="1800" kern="1200" cap="all" baseline="0">
                <a:solidFill>
                  <a:schemeClr val="tx1"/>
                </a:solidFill>
                <a:effectLst/>
                <a:latin typeface="+mn-lt"/>
                <a:ea typeface="+mn-ea"/>
                <a:cs typeface="+mn-cs"/>
              </a:defRPr>
            </a:lvl3pPr>
            <a:lvl4pPr marL="1371600" indent="0" algn="ctr" defTabSz="914400" rtl="0" eaLnBrk="1" latinLnBrk="0" hangingPunct="1">
              <a:lnSpc>
                <a:spcPct val="120000"/>
              </a:lnSpc>
              <a:spcBef>
                <a:spcPts val="500"/>
              </a:spcBef>
              <a:buClr>
                <a:schemeClr val="accent1"/>
              </a:buClr>
              <a:buSzPct val="160000"/>
              <a:buFont typeface="Arial" panose="020B0604020202020204" pitchFamily="34" charset="0"/>
              <a:buNone/>
              <a:defRPr sz="1600" kern="1200" cap="all" baseline="0">
                <a:solidFill>
                  <a:schemeClr val="tx1"/>
                </a:solidFill>
                <a:effectLst/>
                <a:latin typeface="+mn-lt"/>
                <a:ea typeface="+mn-ea"/>
                <a:cs typeface="+mn-cs"/>
              </a:defRPr>
            </a:lvl4pPr>
            <a:lvl5pPr marL="1828800" indent="0" algn="ctr" defTabSz="914400" rtl="0" eaLnBrk="1" latinLnBrk="0" hangingPunct="1">
              <a:lnSpc>
                <a:spcPct val="120000"/>
              </a:lnSpc>
              <a:spcBef>
                <a:spcPts val="500"/>
              </a:spcBef>
              <a:buClr>
                <a:schemeClr val="accent1"/>
              </a:buClr>
              <a:buSzPct val="160000"/>
              <a:buFont typeface="Arial" panose="020B0604020202020204" pitchFamily="34" charset="0"/>
              <a:buNone/>
              <a:defRPr sz="1600" kern="1200" cap="all" baseline="0">
                <a:solidFill>
                  <a:schemeClr val="tx1"/>
                </a:solidFill>
                <a:effectLst/>
                <a:latin typeface="+mn-lt"/>
                <a:ea typeface="+mn-ea"/>
                <a:cs typeface="+mn-cs"/>
              </a:defRPr>
            </a:lvl5pPr>
            <a:lvl6pPr marL="2286000" indent="0" algn="ctr" defTabSz="914400" rtl="0" eaLnBrk="1" latinLnBrk="0" hangingPunct="1">
              <a:lnSpc>
                <a:spcPct val="120000"/>
              </a:lnSpc>
              <a:spcBef>
                <a:spcPts val="500"/>
              </a:spcBef>
              <a:buClr>
                <a:schemeClr val="accent1"/>
              </a:buClr>
              <a:buSzPct val="160000"/>
              <a:buFont typeface="Arial" panose="020B0604020202020204" pitchFamily="34" charset="0"/>
              <a:buNone/>
              <a:defRPr sz="1600" kern="1200" cap="all" baseline="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accent1"/>
              </a:buClr>
              <a:buSzPct val="160000"/>
              <a:buFont typeface="Arial" panose="020B0604020202020204" pitchFamily="34" charset="0"/>
              <a:buNone/>
              <a:defRPr sz="1600" kern="1200" cap="all" baseline="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accent1"/>
              </a:buClr>
              <a:buSzPct val="160000"/>
              <a:buFont typeface="Arial" panose="020B0604020202020204" pitchFamily="34" charset="0"/>
              <a:buNone/>
              <a:defRPr sz="1600" kern="1200" cap="all"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accent1"/>
              </a:buClr>
              <a:buSzPct val="160000"/>
              <a:buFont typeface="Arial" panose="020B0604020202020204" pitchFamily="34" charset="0"/>
              <a:buNone/>
              <a:defRPr sz="1600" kern="1200" cap="all" baseline="0">
                <a:solidFill>
                  <a:schemeClr val="tx1"/>
                </a:solidFill>
                <a:effectLst/>
                <a:latin typeface="+mn-lt"/>
                <a:ea typeface="+mn-ea"/>
                <a:cs typeface="+mn-cs"/>
              </a:defRPr>
            </a:lvl9pPr>
          </a:lstStyle>
          <a:p>
            <a:endParaRPr lang="en-GB" dirty="0">
              <a:solidFill>
                <a:schemeClr val="accent6"/>
              </a:solidFill>
            </a:endParaRPr>
          </a:p>
        </p:txBody>
      </p:sp>
    </p:spTree>
    <p:extLst>
      <p:ext uri="{BB962C8B-B14F-4D97-AF65-F5344CB8AC3E}">
        <p14:creationId xmlns:p14="http://schemas.microsoft.com/office/powerpoint/2010/main" val="7471829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Live forums</a:t>
            </a:r>
            <a:endParaRPr lang="en-GB" dirty="0"/>
          </a:p>
        </p:txBody>
      </p:sp>
      <p:sp>
        <p:nvSpPr>
          <p:cNvPr id="3" name="Content Placeholder 2"/>
          <p:cNvSpPr>
            <a:spLocks noGrp="1"/>
          </p:cNvSpPr>
          <p:nvPr>
            <p:ph sz="quarter" idx="13"/>
          </p:nvPr>
        </p:nvSpPr>
        <p:spPr>
          <a:xfrm>
            <a:off x="753975" y="1381246"/>
            <a:ext cx="9150926" cy="3671046"/>
          </a:xfrm>
        </p:spPr>
        <p:txBody>
          <a:bodyPr>
            <a:normAutofit fontScale="92500" lnSpcReduction="20000"/>
          </a:bodyPr>
          <a:lstStyle/>
          <a:p>
            <a:pPr marL="0" indent="0">
              <a:buNone/>
            </a:pPr>
            <a:r>
              <a:rPr lang="en-GB" sz="3500" dirty="0" smtClean="0">
                <a:solidFill>
                  <a:schemeClr val="accent1">
                    <a:lumMod val="75000"/>
                  </a:schemeClr>
                </a:solidFill>
              </a:rPr>
              <a:t>Mon</a:t>
            </a:r>
            <a:r>
              <a:rPr lang="en-GB" sz="3500" dirty="0">
                <a:solidFill>
                  <a:schemeClr val="accent1">
                    <a:lumMod val="75000"/>
                  </a:schemeClr>
                </a:solidFill>
              </a:rPr>
              <a:t>, Wed and Fri from </a:t>
            </a:r>
            <a:r>
              <a:rPr lang="en-GB" sz="3500" dirty="0" smtClean="0">
                <a:solidFill>
                  <a:schemeClr val="accent1">
                    <a:lumMod val="75000"/>
                  </a:schemeClr>
                </a:solidFill>
              </a:rPr>
              <a:t>7.30-9:00pm</a:t>
            </a:r>
            <a:endParaRPr lang="en-GB" sz="3500" dirty="0">
              <a:solidFill>
                <a:schemeClr val="accent1">
                  <a:lumMod val="75000"/>
                </a:schemeClr>
              </a:solidFill>
            </a:endParaRPr>
          </a:p>
          <a:p>
            <a:endParaRPr lang="en-GB" sz="3500" dirty="0" smtClean="0">
              <a:solidFill>
                <a:schemeClr val="accent1">
                  <a:lumMod val="75000"/>
                </a:schemeClr>
              </a:solidFill>
            </a:endParaRPr>
          </a:p>
          <a:p>
            <a:r>
              <a:rPr lang="en-GB" sz="3500" dirty="0" smtClean="0">
                <a:solidFill>
                  <a:schemeClr val="accent1">
                    <a:lumMod val="75000"/>
                  </a:schemeClr>
                </a:solidFill>
              </a:rPr>
              <a:t>Every </a:t>
            </a:r>
            <a:r>
              <a:rPr lang="en-GB" sz="3500" dirty="0">
                <a:solidFill>
                  <a:schemeClr val="accent1">
                    <a:lumMod val="75000"/>
                  </a:schemeClr>
                </a:solidFill>
              </a:rPr>
              <a:t>live forum </a:t>
            </a:r>
            <a:r>
              <a:rPr lang="en-GB" sz="3500" dirty="0" smtClean="0">
                <a:solidFill>
                  <a:schemeClr val="accent1">
                    <a:lumMod val="75000"/>
                  </a:schemeClr>
                </a:solidFill>
              </a:rPr>
              <a:t>has </a:t>
            </a:r>
            <a:r>
              <a:rPr lang="en-GB" sz="3500" dirty="0">
                <a:solidFill>
                  <a:schemeClr val="accent1">
                    <a:lumMod val="75000"/>
                  </a:schemeClr>
                </a:solidFill>
              </a:rPr>
              <a:t>a different theme</a:t>
            </a:r>
          </a:p>
          <a:p>
            <a:r>
              <a:rPr lang="en-GB" sz="3500" dirty="0">
                <a:solidFill>
                  <a:schemeClr val="accent1">
                    <a:lumMod val="75000"/>
                  </a:schemeClr>
                </a:solidFill>
              </a:rPr>
              <a:t>You can participate in as many forums as you want</a:t>
            </a:r>
          </a:p>
          <a:p>
            <a:r>
              <a:rPr lang="en-GB" sz="3500" dirty="0">
                <a:solidFill>
                  <a:schemeClr val="accent1">
                    <a:lumMod val="75000"/>
                  </a:schemeClr>
                </a:solidFill>
              </a:rPr>
              <a:t>All forums are hosted and moderated in the moment by our </a:t>
            </a:r>
            <a:r>
              <a:rPr lang="en-GB" sz="3500" dirty="0" err="1">
                <a:solidFill>
                  <a:schemeClr val="accent1">
                    <a:lumMod val="75000"/>
                  </a:schemeClr>
                </a:solidFill>
              </a:rPr>
              <a:t>Kooth</a:t>
            </a:r>
            <a:r>
              <a:rPr lang="en-GB" sz="3500" dirty="0">
                <a:solidFill>
                  <a:schemeClr val="accent1">
                    <a:lumMod val="75000"/>
                  </a:schemeClr>
                </a:solidFill>
              </a:rPr>
              <a:t> staff</a:t>
            </a:r>
          </a:p>
          <a:p>
            <a:endParaRPr lang="en-GB" dirty="0"/>
          </a:p>
        </p:txBody>
      </p:sp>
      <p:pic>
        <p:nvPicPr>
          <p:cNvPr id="4" name="Picture 3"/>
          <p:cNvPicPr>
            <a:picLocks noChangeAspect="1"/>
          </p:cNvPicPr>
          <p:nvPr/>
        </p:nvPicPr>
        <p:blipFill>
          <a:blip r:embed="rId2"/>
          <a:stretch>
            <a:fillRect/>
          </a:stretch>
        </p:blipFill>
        <p:spPr>
          <a:xfrm>
            <a:off x="9646282" y="5487740"/>
            <a:ext cx="1932599" cy="1036410"/>
          </a:xfrm>
          <a:prstGeom prst="rect">
            <a:avLst/>
          </a:prstGeom>
        </p:spPr>
      </p:pic>
    </p:spTree>
    <p:extLst>
      <p:ext uri="{BB962C8B-B14F-4D97-AF65-F5344CB8AC3E}">
        <p14:creationId xmlns:p14="http://schemas.microsoft.com/office/powerpoint/2010/main" val="31070808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Read articles &amp; share your story</a:t>
            </a:r>
            <a:endParaRPr lang="en-GB" dirty="0"/>
          </a:p>
        </p:txBody>
      </p:sp>
      <p:pic>
        <p:nvPicPr>
          <p:cNvPr id="4" name="Content Placeholder 3"/>
          <p:cNvPicPr>
            <a:picLocks noGrp="1" noChangeAspect="1"/>
          </p:cNvPicPr>
          <p:nvPr>
            <p:ph sz="quarter" idx="13"/>
          </p:nvPr>
        </p:nvPicPr>
        <p:blipFill rotWithShape="1">
          <a:blip r:embed="rId3" cstate="print">
            <a:extLst>
              <a:ext uri="{28A0092B-C50C-407E-A947-70E740481C1C}">
                <a14:useLocalDpi xmlns:a14="http://schemas.microsoft.com/office/drawing/2010/main" val="0"/>
              </a:ext>
            </a:extLst>
          </a:blip>
          <a:stretch/>
        </p:blipFill>
        <p:spPr>
          <a:xfrm>
            <a:off x="5038993" y="11116"/>
            <a:ext cx="6720609" cy="6846884"/>
          </a:xfrm>
          <a:prstGeom prst="rect">
            <a:avLst/>
          </a:prstGeom>
        </p:spPr>
      </p:pic>
      <p:sp>
        <p:nvSpPr>
          <p:cNvPr id="5" name="Content Placeholder 2"/>
          <p:cNvSpPr txBox="1">
            <a:spLocks/>
          </p:cNvSpPr>
          <p:nvPr/>
        </p:nvSpPr>
        <p:spPr>
          <a:xfrm>
            <a:off x="449180" y="1588654"/>
            <a:ext cx="4963329" cy="3962399"/>
          </a:xfrm>
          <a:prstGeom prst="rect">
            <a:avLst/>
          </a:prstGeom>
        </p:spPr>
        <p:txBody>
          <a:bodyPr vert="horz" lIns="91440" tIns="45720" rIns="91440" bIns="45720" rtlCol="0" anchor="ctr">
            <a:noAutofit/>
          </a:bodyPr>
          <a:lst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a:lstStyle>
          <a:p>
            <a:r>
              <a:rPr lang="en-GB" sz="2800" cap="none" dirty="0" smtClean="0">
                <a:solidFill>
                  <a:schemeClr val="accent1">
                    <a:lumMod val="75000"/>
                  </a:schemeClr>
                </a:solidFill>
              </a:rPr>
              <a:t>We have loads of articles on hundreds of different topics </a:t>
            </a:r>
          </a:p>
          <a:p>
            <a:r>
              <a:rPr lang="en-GB" sz="2800" cap="none" dirty="0" smtClean="0">
                <a:solidFill>
                  <a:schemeClr val="accent1">
                    <a:lumMod val="75000"/>
                  </a:schemeClr>
                </a:solidFill>
              </a:rPr>
              <a:t>Find answers, gain information &amp; learn strategies to help you cope</a:t>
            </a:r>
          </a:p>
          <a:p>
            <a:r>
              <a:rPr lang="en-GB" sz="2800" cap="none" dirty="0" smtClean="0">
                <a:solidFill>
                  <a:schemeClr val="accent1">
                    <a:lumMod val="75000"/>
                  </a:schemeClr>
                </a:solidFill>
              </a:rPr>
              <a:t>Write your own article &amp; upload it to the site</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28089" y="5269321"/>
            <a:ext cx="1931513" cy="1039798"/>
          </a:xfrm>
          <a:prstGeom prst="rect">
            <a:avLst/>
          </a:prstGeom>
        </p:spPr>
      </p:pic>
    </p:spTree>
    <p:extLst>
      <p:ext uri="{BB962C8B-B14F-4D97-AF65-F5344CB8AC3E}">
        <p14:creationId xmlns:p14="http://schemas.microsoft.com/office/powerpoint/2010/main" val="21910040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6600" dirty="0" smtClean="0"/>
              <a:t>www.Kooth.com</a:t>
            </a:r>
            <a:endParaRPr lang="en-GB" sz="6600" dirty="0"/>
          </a:p>
        </p:txBody>
      </p:sp>
      <p:sp>
        <p:nvSpPr>
          <p:cNvPr id="3" name="Content Placeholder 2"/>
          <p:cNvSpPr>
            <a:spLocks noGrp="1"/>
          </p:cNvSpPr>
          <p:nvPr>
            <p:ph sz="quarter" idx="13"/>
          </p:nvPr>
        </p:nvSpPr>
        <p:spPr>
          <a:xfrm>
            <a:off x="677333" y="2211178"/>
            <a:ext cx="8789939" cy="3894058"/>
          </a:xfrm>
        </p:spPr>
        <p:txBody>
          <a:bodyPr/>
          <a:lstStyle/>
          <a:p>
            <a:pPr>
              <a:buFont typeface="Wingdings" panose="05000000000000000000" pitchFamily="2" charset="2"/>
              <a:buChar char="Ø"/>
              <a:defRPr/>
            </a:pPr>
            <a:r>
              <a:rPr lang="en-GB" sz="2800" dirty="0">
                <a:solidFill>
                  <a:schemeClr val="accent1">
                    <a:lumMod val="75000"/>
                  </a:schemeClr>
                </a:solidFill>
                <a:latin typeface="Arial" panose="020B0604020202020204" pitchFamily="34" charset="0"/>
                <a:cs typeface="Arial" panose="020B0604020202020204" pitchFamily="34" charset="0"/>
              </a:rPr>
              <a:t>Everything is moderated and confidential</a:t>
            </a:r>
          </a:p>
          <a:p>
            <a:pPr>
              <a:buFont typeface="Wingdings" panose="05000000000000000000" pitchFamily="2" charset="2"/>
              <a:buChar char="Ø"/>
              <a:defRPr/>
            </a:pPr>
            <a:r>
              <a:rPr lang="en-GB" sz="2800" dirty="0">
                <a:solidFill>
                  <a:schemeClr val="accent1">
                    <a:lumMod val="75000"/>
                  </a:schemeClr>
                </a:solidFill>
                <a:latin typeface="Arial" panose="020B0604020202020204" pitchFamily="34" charset="0"/>
                <a:cs typeface="Arial" panose="020B0604020202020204" pitchFamily="34" charset="0"/>
              </a:rPr>
              <a:t>No personal details or real names </a:t>
            </a:r>
          </a:p>
          <a:p>
            <a:pPr>
              <a:buFont typeface="Wingdings" panose="05000000000000000000" pitchFamily="2" charset="2"/>
              <a:buChar char="Ø"/>
              <a:defRPr/>
            </a:pPr>
            <a:r>
              <a:rPr lang="en-GB" sz="2800" dirty="0">
                <a:solidFill>
                  <a:schemeClr val="accent1">
                    <a:lumMod val="75000"/>
                  </a:schemeClr>
                </a:solidFill>
                <a:latin typeface="Arial" panose="020B0604020202020204" pitchFamily="34" charset="0"/>
                <a:cs typeface="Arial" panose="020B0604020202020204" pitchFamily="34" charset="0"/>
              </a:rPr>
              <a:t>All the counsellors are trained, qualified and are used to working with young people</a:t>
            </a:r>
          </a:p>
          <a:p>
            <a:pPr>
              <a:buFont typeface="Wingdings" panose="05000000000000000000" pitchFamily="2" charset="2"/>
              <a:buChar char="Ø"/>
              <a:defRPr/>
            </a:pPr>
            <a:r>
              <a:rPr lang="en-GB" sz="2800" dirty="0">
                <a:solidFill>
                  <a:schemeClr val="accent1">
                    <a:lumMod val="75000"/>
                  </a:schemeClr>
                </a:solidFill>
                <a:latin typeface="Arial" panose="020B0604020202020204" pitchFamily="34" charset="0"/>
                <a:cs typeface="Arial" panose="020B0604020202020204" pitchFamily="34" charset="0"/>
              </a:rPr>
              <a:t>If you needed, we would talk to you about face-to-face services as well as talking to us online</a:t>
            </a:r>
          </a:p>
          <a:p>
            <a:pPr marL="0" indent="0">
              <a:buNone/>
            </a:pP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67272" y="5250848"/>
            <a:ext cx="1931513" cy="1039798"/>
          </a:xfrm>
          <a:prstGeom prst="rect">
            <a:avLst/>
          </a:prstGeom>
        </p:spPr>
      </p:pic>
    </p:spTree>
    <p:extLst>
      <p:ext uri="{BB962C8B-B14F-4D97-AF65-F5344CB8AC3E}">
        <p14:creationId xmlns:p14="http://schemas.microsoft.com/office/powerpoint/2010/main" val="17947109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10212" y="1126837"/>
            <a:ext cx="6195606" cy="2671573"/>
          </a:xfrm>
        </p:spPr>
        <p:txBody>
          <a:bodyPr>
            <a:normAutofit/>
          </a:bodyPr>
          <a:lstStyle/>
          <a:p>
            <a:pPr algn="ctr"/>
            <a:r>
              <a:rPr lang="en-GB" dirty="0"/>
              <a:t>D</a:t>
            </a:r>
            <a:r>
              <a:rPr lang="en-GB" dirty="0" smtClean="0"/>
              <a:t>on’t bottle </a:t>
            </a:r>
            <a:br>
              <a:rPr lang="en-GB" dirty="0" smtClean="0"/>
            </a:br>
            <a:r>
              <a:rPr lang="en-GB" dirty="0" smtClean="0"/>
              <a:t>things up –</a:t>
            </a:r>
            <a:br>
              <a:rPr lang="en-GB" dirty="0" smtClean="0"/>
            </a:br>
            <a:r>
              <a:rPr lang="en-GB" dirty="0" smtClean="0"/>
              <a:t>Talk!</a:t>
            </a:r>
            <a:endParaRPr lang="en-GB" dirty="0"/>
          </a:p>
        </p:txBody>
      </p:sp>
      <p:sp>
        <p:nvSpPr>
          <p:cNvPr id="3" name="Subtitle 2"/>
          <p:cNvSpPr>
            <a:spLocks noGrp="1"/>
          </p:cNvSpPr>
          <p:nvPr>
            <p:ph type="subTitle" idx="1"/>
          </p:nvPr>
        </p:nvSpPr>
        <p:spPr>
          <a:xfrm>
            <a:off x="4580492" y="4290099"/>
            <a:ext cx="4267944" cy="550333"/>
          </a:xfrm>
        </p:spPr>
        <p:txBody>
          <a:bodyPr>
            <a:noAutofit/>
          </a:bodyPr>
          <a:lstStyle/>
          <a:p>
            <a:pPr algn="ctr"/>
            <a:r>
              <a:rPr lang="en-GB" sz="4800" dirty="0" smtClean="0"/>
              <a:t>Sign up today at Kooth.com</a:t>
            </a:r>
            <a:endParaRPr lang="en-GB" sz="4800" dirty="0"/>
          </a:p>
        </p:txBody>
      </p:sp>
      <p:pic>
        <p:nvPicPr>
          <p:cNvPr id="4" name="Picture 3"/>
          <p:cNvPicPr>
            <a:picLocks noChangeAspect="1"/>
          </p:cNvPicPr>
          <p:nvPr/>
        </p:nvPicPr>
        <p:blipFill rotWithShape="1">
          <a:blip r:embed="rId2"/>
          <a:srcRect t="910" b="1"/>
          <a:stretch/>
        </p:blipFill>
        <p:spPr>
          <a:xfrm>
            <a:off x="954018" y="766916"/>
            <a:ext cx="3028950" cy="511554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41019" y="5359427"/>
            <a:ext cx="1943141" cy="1046058"/>
          </a:xfrm>
          <a:prstGeom prst="rect">
            <a:avLst/>
          </a:prstGeom>
        </p:spPr>
      </p:pic>
    </p:spTree>
    <p:extLst>
      <p:ext uri="{BB962C8B-B14F-4D97-AF65-F5344CB8AC3E}">
        <p14:creationId xmlns:p14="http://schemas.microsoft.com/office/powerpoint/2010/main" val="23486901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Where do I go for help?</a:t>
            </a:r>
            <a:endParaRPr lang="en-GB" dirty="0"/>
          </a:p>
        </p:txBody>
      </p:sp>
      <p:sp>
        <p:nvSpPr>
          <p:cNvPr id="3" name="Content Placeholder 2"/>
          <p:cNvSpPr>
            <a:spLocks noGrp="1"/>
          </p:cNvSpPr>
          <p:nvPr>
            <p:ph sz="quarter" idx="13"/>
          </p:nvPr>
        </p:nvSpPr>
        <p:spPr>
          <a:xfrm>
            <a:off x="574964" y="1681018"/>
            <a:ext cx="3793836" cy="4620765"/>
          </a:xfrm>
        </p:spPr>
        <p:txBody>
          <a:bodyPr>
            <a:normAutofit/>
          </a:bodyPr>
          <a:lstStyle/>
          <a:p>
            <a:r>
              <a:rPr lang="en-GB" sz="2800" b="1" dirty="0">
                <a:solidFill>
                  <a:schemeClr val="accent1">
                    <a:lumMod val="75000"/>
                  </a:schemeClr>
                </a:solidFill>
              </a:rPr>
              <a:t>Kooth.com</a:t>
            </a:r>
            <a:r>
              <a:rPr lang="en-GB" sz="2400" dirty="0">
                <a:solidFill>
                  <a:schemeClr val="accent1">
                    <a:lumMod val="75000"/>
                  </a:schemeClr>
                </a:solidFill>
              </a:rPr>
              <a:t> is a website you can use to get advice, </a:t>
            </a:r>
            <a:r>
              <a:rPr lang="en-GB" sz="2400" dirty="0" smtClean="0">
                <a:solidFill>
                  <a:schemeClr val="accent1">
                    <a:lumMod val="75000"/>
                  </a:schemeClr>
                </a:solidFill>
              </a:rPr>
              <a:t>support </a:t>
            </a:r>
            <a:r>
              <a:rPr lang="en-GB" sz="2400" dirty="0">
                <a:solidFill>
                  <a:schemeClr val="accent1">
                    <a:lumMod val="75000"/>
                  </a:schemeClr>
                </a:solidFill>
              </a:rPr>
              <a:t>and guidance from qualified counsellors via a live chat service, or from young people your own age via moderated forums, for any problem, no matter how big or small. </a:t>
            </a:r>
          </a:p>
          <a:p>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23279" y="769061"/>
            <a:ext cx="5759816" cy="5865608"/>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3096" y="5338916"/>
            <a:ext cx="1931513" cy="1039798"/>
          </a:xfrm>
          <a:prstGeom prst="rect">
            <a:avLst/>
          </a:prstGeom>
        </p:spPr>
      </p:pic>
    </p:spTree>
    <p:extLst>
      <p:ext uri="{BB962C8B-B14F-4D97-AF65-F5344CB8AC3E}">
        <p14:creationId xmlns:p14="http://schemas.microsoft.com/office/powerpoint/2010/main" val="19923720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367643"/>
            <a:ext cx="10396882" cy="1151965"/>
          </a:xfrm>
        </p:spPr>
        <p:txBody>
          <a:bodyPr/>
          <a:lstStyle/>
          <a:p>
            <a:r>
              <a:rPr lang="en-GB" dirty="0" smtClean="0"/>
              <a:t>What can Kooth.com help with?</a:t>
            </a:r>
            <a:endParaRPr lang="en-GB" dirty="0"/>
          </a:p>
        </p:txBody>
      </p:sp>
      <p:sp>
        <p:nvSpPr>
          <p:cNvPr id="3" name="Content Placeholder 2"/>
          <p:cNvSpPr>
            <a:spLocks noGrp="1"/>
          </p:cNvSpPr>
          <p:nvPr>
            <p:ph sz="quarter" idx="13"/>
          </p:nvPr>
        </p:nvSpPr>
        <p:spPr>
          <a:xfrm>
            <a:off x="572675" y="1286374"/>
            <a:ext cx="6039465" cy="3311189"/>
          </a:xfrm>
        </p:spPr>
        <p:txBody>
          <a:bodyPr/>
          <a:lstStyle/>
          <a:p>
            <a:pPr marL="0" indent="0">
              <a:buNone/>
            </a:pPr>
            <a:endParaRPr lang="en-GB" sz="2800" b="1" dirty="0"/>
          </a:p>
          <a:p>
            <a:endParaRPr lang="en-GB" sz="2800" b="1" dirty="0" smtClean="0"/>
          </a:p>
          <a:p>
            <a:pPr marL="0" indent="0">
              <a:buNone/>
            </a:pPr>
            <a:endParaRPr lang="en-GB" sz="2800" b="1" dirty="0" smtClean="0"/>
          </a:p>
          <a:p>
            <a:endParaRPr lang="en-GB" sz="2400" dirty="0"/>
          </a:p>
          <a:p>
            <a:endParaRPr lang="en-GB"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46150" y="5553408"/>
            <a:ext cx="1931513" cy="1039798"/>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7603193" y="1455461"/>
            <a:ext cx="4617968" cy="3078645"/>
          </a:xfrm>
          <a:prstGeom prst="rect">
            <a:avLst/>
          </a:prstGeom>
        </p:spPr>
      </p:pic>
      <p:sp>
        <p:nvSpPr>
          <p:cNvPr id="17" name="Rectangle 16"/>
          <p:cNvSpPr/>
          <p:nvPr/>
        </p:nvSpPr>
        <p:spPr>
          <a:xfrm>
            <a:off x="1257384" y="5811697"/>
            <a:ext cx="3600601" cy="523220"/>
          </a:xfrm>
          <a:prstGeom prst="rect">
            <a:avLst/>
          </a:prstGeom>
        </p:spPr>
        <p:txBody>
          <a:bodyPr wrap="none">
            <a:spAutoFit/>
          </a:bodyPr>
          <a:lstStyle/>
          <a:p>
            <a:r>
              <a:rPr lang="en-GB" sz="2800" dirty="0" smtClean="0">
                <a:solidFill>
                  <a:schemeClr val="bg1"/>
                </a:solidFill>
              </a:rPr>
              <a:t>Just having a bad day…..</a:t>
            </a:r>
            <a:endParaRPr lang="en-GB" sz="2800" dirty="0">
              <a:solidFill>
                <a:schemeClr val="bg1"/>
              </a:solidFill>
            </a:endParaRPr>
          </a:p>
        </p:txBody>
      </p:sp>
      <p:sp>
        <p:nvSpPr>
          <p:cNvPr id="4" name="Rounded Rectangle 3"/>
          <p:cNvSpPr/>
          <p:nvPr/>
        </p:nvSpPr>
        <p:spPr>
          <a:xfrm>
            <a:off x="345620" y="1523701"/>
            <a:ext cx="1265381" cy="1083499"/>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smtClean="0"/>
              <a:t>Stress</a:t>
            </a:r>
            <a:endParaRPr lang="en-GB" dirty="0"/>
          </a:p>
        </p:txBody>
      </p:sp>
      <p:sp>
        <p:nvSpPr>
          <p:cNvPr id="18" name="Rounded Rectangle 17"/>
          <p:cNvSpPr/>
          <p:nvPr/>
        </p:nvSpPr>
        <p:spPr>
          <a:xfrm>
            <a:off x="4967741" y="4352339"/>
            <a:ext cx="1701303" cy="108349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smtClean="0"/>
              <a:t>Relationships</a:t>
            </a:r>
            <a:endParaRPr lang="en-GB" dirty="0"/>
          </a:p>
        </p:txBody>
      </p:sp>
      <p:sp>
        <p:nvSpPr>
          <p:cNvPr id="19" name="Rounded Rectangle 18"/>
          <p:cNvSpPr/>
          <p:nvPr/>
        </p:nvSpPr>
        <p:spPr>
          <a:xfrm>
            <a:off x="1946565" y="1244462"/>
            <a:ext cx="1430594" cy="1083499"/>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smtClean="0"/>
              <a:t>Friendship problems</a:t>
            </a:r>
            <a:endParaRPr lang="en-GB" dirty="0"/>
          </a:p>
        </p:txBody>
      </p:sp>
      <p:sp>
        <p:nvSpPr>
          <p:cNvPr id="20" name="Rounded Rectangle 19"/>
          <p:cNvSpPr/>
          <p:nvPr/>
        </p:nvSpPr>
        <p:spPr>
          <a:xfrm>
            <a:off x="6796267" y="1714554"/>
            <a:ext cx="1265381" cy="1083499"/>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smtClean="0"/>
              <a:t>Family issues</a:t>
            </a:r>
            <a:endParaRPr lang="en-GB" dirty="0"/>
          </a:p>
        </p:txBody>
      </p:sp>
      <p:sp>
        <p:nvSpPr>
          <p:cNvPr id="21" name="Rounded Rectangle 20"/>
          <p:cNvSpPr/>
          <p:nvPr/>
        </p:nvSpPr>
        <p:spPr>
          <a:xfrm>
            <a:off x="3420985" y="3246919"/>
            <a:ext cx="1427225" cy="1083499"/>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t>Loneliness</a:t>
            </a:r>
            <a:endParaRPr lang="en-GB" dirty="0"/>
          </a:p>
        </p:txBody>
      </p:sp>
      <p:sp>
        <p:nvSpPr>
          <p:cNvPr id="22" name="Rounded Rectangle 21"/>
          <p:cNvSpPr/>
          <p:nvPr/>
        </p:nvSpPr>
        <p:spPr>
          <a:xfrm>
            <a:off x="1732007" y="4390692"/>
            <a:ext cx="1645152" cy="1083499"/>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GB" dirty="0" smtClean="0"/>
              <a:t>Issues around eating</a:t>
            </a:r>
            <a:endParaRPr lang="en-GB" dirty="0"/>
          </a:p>
        </p:txBody>
      </p:sp>
      <p:sp>
        <p:nvSpPr>
          <p:cNvPr id="23" name="Rounded Rectangle 22"/>
          <p:cNvSpPr/>
          <p:nvPr/>
        </p:nvSpPr>
        <p:spPr>
          <a:xfrm>
            <a:off x="170437" y="3251470"/>
            <a:ext cx="1661426" cy="874706"/>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dirty="0" smtClean="0"/>
              <a:t>Body image</a:t>
            </a:r>
            <a:endParaRPr lang="en-GB" dirty="0"/>
          </a:p>
        </p:txBody>
      </p:sp>
      <p:sp>
        <p:nvSpPr>
          <p:cNvPr id="24" name="Rounded Rectangle 23"/>
          <p:cNvSpPr/>
          <p:nvPr/>
        </p:nvSpPr>
        <p:spPr>
          <a:xfrm>
            <a:off x="3532762" y="1786439"/>
            <a:ext cx="1265381" cy="1083499"/>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dirty="0" smtClean="0"/>
              <a:t>Anxiety</a:t>
            </a:r>
            <a:endParaRPr lang="en-GB" dirty="0"/>
          </a:p>
        </p:txBody>
      </p:sp>
      <p:sp>
        <p:nvSpPr>
          <p:cNvPr id="25" name="Rounded Rectangle 24"/>
          <p:cNvSpPr/>
          <p:nvPr/>
        </p:nvSpPr>
        <p:spPr>
          <a:xfrm>
            <a:off x="5109349" y="1331430"/>
            <a:ext cx="1454726" cy="10834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Depression</a:t>
            </a:r>
            <a:endParaRPr lang="en-GB" dirty="0"/>
          </a:p>
        </p:txBody>
      </p:sp>
      <p:sp>
        <p:nvSpPr>
          <p:cNvPr id="26" name="Rounded Rectangle 25"/>
          <p:cNvSpPr/>
          <p:nvPr/>
        </p:nvSpPr>
        <p:spPr>
          <a:xfrm>
            <a:off x="5219680" y="2791910"/>
            <a:ext cx="1265381" cy="1083499"/>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smtClean="0"/>
              <a:t>Bullying</a:t>
            </a:r>
            <a:endParaRPr lang="en-GB" dirty="0"/>
          </a:p>
        </p:txBody>
      </p:sp>
      <p:sp>
        <p:nvSpPr>
          <p:cNvPr id="27" name="Rounded Rectangle 26"/>
          <p:cNvSpPr/>
          <p:nvPr/>
        </p:nvSpPr>
        <p:spPr>
          <a:xfrm>
            <a:off x="2015990" y="2560024"/>
            <a:ext cx="1265381" cy="10834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Self harm</a:t>
            </a:r>
            <a:endParaRPr lang="en-GB" dirty="0"/>
          </a:p>
        </p:txBody>
      </p:sp>
      <p:sp>
        <p:nvSpPr>
          <p:cNvPr id="28" name="Rounded Rectangle 27"/>
          <p:cNvSpPr/>
          <p:nvPr/>
        </p:nvSpPr>
        <p:spPr>
          <a:xfrm>
            <a:off x="6796266" y="3333659"/>
            <a:ext cx="1265381" cy="1083499"/>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t>Social media</a:t>
            </a:r>
            <a:endParaRPr lang="en-GB" dirty="0"/>
          </a:p>
        </p:txBody>
      </p:sp>
      <p:sp>
        <p:nvSpPr>
          <p:cNvPr id="29" name="Rounded Rectangle 28"/>
          <p:cNvSpPr/>
          <p:nvPr/>
        </p:nvSpPr>
        <p:spPr>
          <a:xfrm>
            <a:off x="830528" y="5706254"/>
            <a:ext cx="7375846" cy="70295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GB" dirty="0" smtClean="0"/>
              <a:t>Anything</a:t>
            </a:r>
            <a:endParaRPr lang="en-GB" dirty="0"/>
          </a:p>
        </p:txBody>
      </p:sp>
    </p:spTree>
    <p:extLst>
      <p:ext uri="{BB962C8B-B14F-4D97-AF65-F5344CB8AC3E}">
        <p14:creationId xmlns:p14="http://schemas.microsoft.com/office/powerpoint/2010/main" val="12662041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94511"/>
          </a:xfrm>
        </p:spPr>
        <p:txBody>
          <a:bodyPr/>
          <a:lstStyle/>
          <a:p>
            <a:r>
              <a:rPr lang="en-GB" dirty="0" smtClean="0"/>
              <a:t>How do I access </a:t>
            </a:r>
            <a:r>
              <a:rPr lang="en-GB" dirty="0" err="1" smtClean="0"/>
              <a:t>Kooth</a:t>
            </a:r>
            <a:r>
              <a:rPr lang="en-GB" dirty="0" smtClean="0"/>
              <a:t>?</a:t>
            </a:r>
            <a:endParaRPr lang="en-GB" dirty="0"/>
          </a:p>
        </p:txBody>
      </p:sp>
      <p:sp>
        <p:nvSpPr>
          <p:cNvPr id="3" name="Content Placeholder 2"/>
          <p:cNvSpPr>
            <a:spLocks noGrp="1"/>
          </p:cNvSpPr>
          <p:nvPr>
            <p:ph sz="quarter" idx="13"/>
          </p:nvPr>
        </p:nvSpPr>
        <p:spPr>
          <a:xfrm>
            <a:off x="677334" y="1465474"/>
            <a:ext cx="9778999" cy="4755549"/>
          </a:xfrm>
        </p:spPr>
        <p:txBody>
          <a:bodyPr/>
          <a:lstStyle/>
          <a:p>
            <a:r>
              <a:rPr lang="en-GB" sz="2800" b="1" dirty="0" smtClean="0">
                <a:solidFill>
                  <a:schemeClr val="accent1">
                    <a:lumMod val="75000"/>
                  </a:schemeClr>
                </a:solidFill>
              </a:rPr>
              <a:t>Kooth.com</a:t>
            </a:r>
            <a:r>
              <a:rPr lang="en-GB" sz="2800" dirty="0" smtClean="0">
                <a:solidFill>
                  <a:schemeClr val="accent1">
                    <a:lumMod val="75000"/>
                  </a:schemeClr>
                </a:solidFill>
              </a:rPr>
              <a:t> is available on any internet enabled device</a:t>
            </a:r>
          </a:p>
          <a:p>
            <a:endParaRPr lang="en-GB" sz="2800" dirty="0" smtClean="0">
              <a:solidFill>
                <a:schemeClr val="accent1">
                  <a:lumMod val="75000"/>
                </a:schemeClr>
              </a:solidFill>
            </a:endParaRPr>
          </a:p>
          <a:p>
            <a:endParaRPr lang="en-GB" sz="2800" dirty="0">
              <a:solidFill>
                <a:schemeClr val="accent1">
                  <a:lumMod val="75000"/>
                </a:schemeClr>
              </a:solidFill>
            </a:endParaRPr>
          </a:p>
          <a:p>
            <a:endParaRPr lang="en-GB" sz="2800" dirty="0" smtClean="0">
              <a:solidFill>
                <a:schemeClr val="accent1">
                  <a:lumMod val="75000"/>
                </a:schemeClr>
              </a:solidFill>
            </a:endParaRPr>
          </a:p>
          <a:p>
            <a:endParaRPr lang="en-GB" sz="2800" dirty="0">
              <a:solidFill>
                <a:schemeClr val="accent1">
                  <a:lumMod val="75000"/>
                </a:schemeClr>
              </a:solidFill>
            </a:endParaRPr>
          </a:p>
          <a:p>
            <a:endParaRPr lang="en-GB" sz="2800" dirty="0" smtClean="0">
              <a:solidFill>
                <a:schemeClr val="accent1">
                  <a:lumMod val="75000"/>
                </a:schemeClr>
              </a:solidFill>
            </a:endParaRPr>
          </a:p>
          <a:p>
            <a:endParaRPr lang="en-GB" sz="2800" dirty="0">
              <a:solidFill>
                <a:schemeClr val="accent1">
                  <a:lumMod val="75000"/>
                </a:schemeClr>
              </a:solidFill>
            </a:endParaRPr>
          </a:p>
          <a:p>
            <a:r>
              <a:rPr lang="en-GB" sz="2800" dirty="0" smtClean="0">
                <a:solidFill>
                  <a:schemeClr val="accent1">
                    <a:lumMod val="75000"/>
                  </a:schemeClr>
                </a:solidFill>
              </a:rPr>
              <a:t>Click</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83096" y="5338916"/>
            <a:ext cx="1931513" cy="1039798"/>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82135" y="1461802"/>
            <a:ext cx="4642239" cy="4727505"/>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61564" y="1930399"/>
            <a:ext cx="3347040" cy="3408517"/>
          </a:xfrm>
          <a:prstGeom prst="rect">
            <a:avLst/>
          </a:prstGeom>
        </p:spPr>
      </p:pic>
      <p:pic>
        <p:nvPicPr>
          <p:cNvPr id="4" name="Picture 3"/>
          <p:cNvPicPr>
            <a:picLocks noChangeAspect="1"/>
          </p:cNvPicPr>
          <p:nvPr/>
        </p:nvPicPr>
        <p:blipFill>
          <a:blip r:embed="rId6"/>
          <a:stretch>
            <a:fillRect/>
          </a:stretch>
        </p:blipFill>
        <p:spPr>
          <a:xfrm>
            <a:off x="2150490" y="5145966"/>
            <a:ext cx="3343016" cy="1425698"/>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7334" y="1461802"/>
            <a:ext cx="4267329" cy="4345709"/>
          </a:xfrm>
          <a:prstGeom prst="rect">
            <a:avLst/>
          </a:prstGeom>
        </p:spPr>
      </p:pic>
    </p:spTree>
    <p:extLst>
      <p:ext uri="{BB962C8B-B14F-4D97-AF65-F5344CB8AC3E}">
        <p14:creationId xmlns:p14="http://schemas.microsoft.com/office/powerpoint/2010/main" val="1058081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29050" t="12831" r="30738" b="12015"/>
          <a:stretch/>
        </p:blipFill>
        <p:spPr>
          <a:xfrm>
            <a:off x="813533" y="223683"/>
            <a:ext cx="3930007" cy="4131543"/>
          </a:xfrm>
          <a:prstGeom prst="rect">
            <a:avLst/>
          </a:prstGeom>
        </p:spPr>
      </p:pic>
      <p:pic>
        <p:nvPicPr>
          <p:cNvPr id="4" name="Picture 3"/>
          <p:cNvPicPr>
            <a:picLocks noChangeAspect="1"/>
          </p:cNvPicPr>
          <p:nvPr/>
        </p:nvPicPr>
        <p:blipFill rotWithShape="1">
          <a:blip r:embed="rId4"/>
          <a:srcRect l="30003" t="41486" r="31659" b="12582"/>
          <a:stretch/>
        </p:blipFill>
        <p:spPr>
          <a:xfrm>
            <a:off x="813532" y="4130861"/>
            <a:ext cx="3930007" cy="2648483"/>
          </a:xfrm>
          <a:prstGeom prst="rect">
            <a:avLst/>
          </a:prstGeom>
        </p:spPr>
      </p:pic>
      <p:pic>
        <p:nvPicPr>
          <p:cNvPr id="8" name="Picture 7"/>
          <p:cNvPicPr>
            <a:picLocks noChangeAspect="1"/>
          </p:cNvPicPr>
          <p:nvPr/>
        </p:nvPicPr>
        <p:blipFill rotWithShape="1">
          <a:blip r:embed="rId5"/>
          <a:srcRect l="30092" t="12587" r="31850" b="5593"/>
          <a:stretch/>
        </p:blipFill>
        <p:spPr>
          <a:xfrm>
            <a:off x="4898524" y="932873"/>
            <a:ext cx="4636286" cy="5846471"/>
          </a:xfrm>
          <a:prstGeom prst="rect">
            <a:avLst/>
          </a:prstGeom>
        </p:spPr>
      </p:pic>
      <p:sp>
        <p:nvSpPr>
          <p:cNvPr id="5" name="Title 4"/>
          <p:cNvSpPr>
            <a:spLocks noGrp="1"/>
          </p:cNvSpPr>
          <p:nvPr>
            <p:ph type="title"/>
          </p:nvPr>
        </p:nvSpPr>
        <p:spPr>
          <a:xfrm>
            <a:off x="862782" y="223683"/>
            <a:ext cx="6304636" cy="1151965"/>
          </a:xfrm>
        </p:spPr>
        <p:txBody>
          <a:bodyPr/>
          <a:lstStyle/>
          <a:p>
            <a:pPr algn="r"/>
            <a:r>
              <a:rPr lang="en-GB" dirty="0" smtClean="0"/>
              <a:t> </a:t>
            </a:r>
            <a:endParaRPr lang="en-GB" dirty="0"/>
          </a:p>
        </p:txBody>
      </p:sp>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23313" y="5361003"/>
            <a:ext cx="1931513" cy="1039798"/>
          </a:xfrm>
          <a:prstGeom prst="rect">
            <a:avLst/>
          </a:prstGeom>
        </p:spPr>
      </p:pic>
    </p:spTree>
    <p:extLst>
      <p:ext uri="{BB962C8B-B14F-4D97-AF65-F5344CB8AC3E}">
        <p14:creationId xmlns:p14="http://schemas.microsoft.com/office/powerpoint/2010/main" val="10453467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594" y="427201"/>
            <a:ext cx="10396882" cy="1151965"/>
          </a:xfrm>
        </p:spPr>
        <p:txBody>
          <a:bodyPr>
            <a:normAutofit fontScale="90000"/>
          </a:bodyPr>
          <a:lstStyle/>
          <a:p>
            <a:r>
              <a:rPr lang="en-GB" dirty="0" smtClean="0"/>
              <a:t>How do I speak to a </a:t>
            </a:r>
            <a:br>
              <a:rPr lang="en-GB" dirty="0" smtClean="0"/>
            </a:br>
            <a:r>
              <a:rPr lang="en-GB" dirty="0" smtClean="0"/>
              <a:t>counsellor?</a:t>
            </a:r>
            <a:endParaRPr lang="en-GB" dirty="0"/>
          </a:p>
        </p:txBody>
      </p:sp>
      <p:sp>
        <p:nvSpPr>
          <p:cNvPr id="3" name="Content Placeholder 2"/>
          <p:cNvSpPr>
            <a:spLocks noGrp="1"/>
          </p:cNvSpPr>
          <p:nvPr>
            <p:ph sz="quarter" idx="13"/>
          </p:nvPr>
        </p:nvSpPr>
        <p:spPr>
          <a:xfrm>
            <a:off x="685801" y="2063396"/>
            <a:ext cx="5243052" cy="3311189"/>
          </a:xfrm>
        </p:spPr>
        <p:txBody>
          <a:bodyPr>
            <a:normAutofit fontScale="92500"/>
          </a:bodyPr>
          <a:lstStyle/>
          <a:p>
            <a:r>
              <a:rPr lang="en-GB" sz="2800" dirty="0" smtClean="0">
                <a:solidFill>
                  <a:schemeClr val="accent1">
                    <a:lumMod val="75000"/>
                  </a:schemeClr>
                </a:solidFill>
              </a:rPr>
              <a:t>Click</a:t>
            </a:r>
            <a:r>
              <a:rPr lang="en-GB" sz="2800" b="1" dirty="0" smtClean="0">
                <a:solidFill>
                  <a:schemeClr val="accent1">
                    <a:lumMod val="75000"/>
                  </a:schemeClr>
                </a:solidFill>
              </a:rPr>
              <a:t> ‘</a:t>
            </a:r>
            <a:r>
              <a:rPr lang="en-GB" sz="2800" dirty="0" smtClean="0">
                <a:solidFill>
                  <a:schemeClr val="accent1">
                    <a:lumMod val="75000"/>
                  </a:schemeClr>
                </a:solidFill>
              </a:rPr>
              <a:t>Chat now</a:t>
            </a:r>
            <a:r>
              <a:rPr lang="en-GB" sz="2800" b="1" dirty="0" smtClean="0">
                <a:solidFill>
                  <a:schemeClr val="accent1">
                    <a:lumMod val="75000"/>
                  </a:schemeClr>
                </a:solidFill>
              </a:rPr>
              <a:t>’ </a:t>
            </a:r>
            <a:r>
              <a:rPr lang="en-GB" sz="2800" dirty="0">
                <a:solidFill>
                  <a:schemeClr val="accent1">
                    <a:lumMod val="75000"/>
                  </a:schemeClr>
                </a:solidFill>
              </a:rPr>
              <a:t>to have an anonymous, text based </a:t>
            </a:r>
            <a:r>
              <a:rPr lang="en-GB" sz="2800" dirty="0" smtClean="0">
                <a:solidFill>
                  <a:schemeClr val="accent1">
                    <a:lumMod val="75000"/>
                  </a:schemeClr>
                </a:solidFill>
              </a:rPr>
              <a:t>conversation </a:t>
            </a:r>
            <a:r>
              <a:rPr lang="en-GB" sz="2800" dirty="0">
                <a:solidFill>
                  <a:schemeClr val="accent1">
                    <a:lumMod val="75000"/>
                  </a:schemeClr>
                </a:solidFill>
              </a:rPr>
              <a:t>with a counsellor</a:t>
            </a:r>
          </a:p>
          <a:p>
            <a:r>
              <a:rPr lang="en-GB" sz="2800" dirty="0" smtClean="0">
                <a:solidFill>
                  <a:schemeClr val="accent1">
                    <a:lumMod val="75000"/>
                  </a:schemeClr>
                </a:solidFill>
              </a:rPr>
              <a:t>Chat is open:</a:t>
            </a:r>
          </a:p>
          <a:p>
            <a:pPr lvl="1"/>
            <a:r>
              <a:rPr lang="en-GB" sz="2600" dirty="0" smtClean="0">
                <a:solidFill>
                  <a:schemeClr val="accent1">
                    <a:lumMod val="75000"/>
                  </a:schemeClr>
                </a:solidFill>
              </a:rPr>
              <a:t>12noon – 10pm Mon – Fri</a:t>
            </a:r>
          </a:p>
          <a:p>
            <a:pPr lvl="1"/>
            <a:r>
              <a:rPr lang="en-GB" sz="2600" dirty="0" smtClean="0">
                <a:solidFill>
                  <a:schemeClr val="accent1">
                    <a:lumMod val="75000"/>
                  </a:schemeClr>
                </a:solidFill>
              </a:rPr>
              <a:t>6pm – 10pm Sat &amp; sun</a:t>
            </a:r>
          </a:p>
          <a:p>
            <a:pPr lvl="1"/>
            <a:r>
              <a:rPr lang="en-GB" sz="2600" dirty="0" smtClean="0">
                <a:solidFill>
                  <a:schemeClr val="accent1">
                    <a:lumMod val="75000"/>
                  </a:schemeClr>
                </a:solidFill>
              </a:rPr>
              <a:t>365 days a year</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83096" y="5338916"/>
            <a:ext cx="1931513" cy="1039798"/>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74733" y="1550617"/>
            <a:ext cx="3664726" cy="4308198"/>
          </a:xfrm>
          <a:prstGeom prst="rect">
            <a:avLst/>
          </a:prstGeom>
        </p:spPr>
      </p:pic>
    </p:spTree>
    <p:extLst>
      <p:ext uri="{BB962C8B-B14F-4D97-AF65-F5344CB8AC3E}">
        <p14:creationId xmlns:p14="http://schemas.microsoft.com/office/powerpoint/2010/main" val="30694887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Email the Team</a:t>
            </a:r>
            <a:endParaRPr lang="en-GB" dirty="0"/>
          </a:p>
        </p:txBody>
      </p:sp>
      <p:sp>
        <p:nvSpPr>
          <p:cNvPr id="10" name="Content Placeholder 9"/>
          <p:cNvSpPr>
            <a:spLocks noGrp="1"/>
          </p:cNvSpPr>
          <p:nvPr>
            <p:ph sz="quarter" idx="13"/>
          </p:nvPr>
        </p:nvSpPr>
        <p:spPr>
          <a:xfrm>
            <a:off x="677334" y="1362075"/>
            <a:ext cx="9411387" cy="2574833"/>
          </a:xfrm>
        </p:spPr>
        <p:txBody>
          <a:bodyPr>
            <a:normAutofit/>
          </a:bodyPr>
          <a:lstStyle/>
          <a:p>
            <a:r>
              <a:rPr lang="en-GB" sz="2800" dirty="0" smtClean="0">
                <a:solidFill>
                  <a:schemeClr val="accent1">
                    <a:lumMod val="75000"/>
                  </a:schemeClr>
                </a:solidFill>
              </a:rPr>
              <a:t>To all the team or a specific counsellor</a:t>
            </a:r>
            <a:endParaRPr lang="en-GB" sz="2800" dirty="0">
              <a:solidFill>
                <a:schemeClr val="accent1">
                  <a:lumMod val="75000"/>
                </a:schemeClr>
              </a:solidFill>
            </a:endParaRPr>
          </a:p>
        </p:txBody>
      </p:sp>
      <p:pic>
        <p:nvPicPr>
          <p:cNvPr id="5" name="Content Placeholder 6"/>
          <p:cNvPicPr>
            <a:picLocks noGrp="1" noChangeAspect="1"/>
          </p:cNvPicPr>
          <p:nvPr>
            <p:ph idx="4294967295"/>
          </p:nvPr>
        </p:nvPicPr>
        <p:blipFill rotWithShape="1">
          <a:blip r:embed="rId2" cstate="print">
            <a:extLst>
              <a:ext uri="{28A0092B-C50C-407E-A947-70E740481C1C}">
                <a14:useLocalDpi xmlns:a14="http://schemas.microsoft.com/office/drawing/2010/main" val="0"/>
              </a:ext>
            </a:extLst>
          </a:blip>
          <a:srcRect t="17122"/>
          <a:stretch/>
        </p:blipFill>
        <p:spPr>
          <a:xfrm>
            <a:off x="1368174" y="1590559"/>
            <a:ext cx="8246152" cy="6959626"/>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83096" y="5588298"/>
            <a:ext cx="1931513" cy="1039798"/>
          </a:xfrm>
          <a:prstGeom prst="rect">
            <a:avLst/>
          </a:prstGeom>
        </p:spPr>
      </p:pic>
      <p:pic>
        <p:nvPicPr>
          <p:cNvPr id="4" name="Picture 3"/>
          <p:cNvPicPr>
            <a:picLocks noChangeAspect="1"/>
          </p:cNvPicPr>
          <p:nvPr/>
        </p:nvPicPr>
        <p:blipFill>
          <a:blip r:embed="rId4"/>
          <a:stretch>
            <a:fillRect/>
          </a:stretch>
        </p:blipFill>
        <p:spPr>
          <a:xfrm>
            <a:off x="5682383" y="591127"/>
            <a:ext cx="3524250" cy="752475"/>
          </a:xfrm>
          <a:prstGeom prst="rect">
            <a:avLst/>
          </a:prstGeom>
        </p:spPr>
      </p:pic>
    </p:spTree>
    <p:extLst>
      <p:ext uri="{BB962C8B-B14F-4D97-AF65-F5344CB8AC3E}">
        <p14:creationId xmlns:p14="http://schemas.microsoft.com/office/powerpoint/2010/main" val="40761357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else can I do on the website</a:t>
            </a:r>
            <a:endParaRPr lang="en-GB" dirty="0"/>
          </a:p>
        </p:txBody>
      </p:sp>
      <p:sp>
        <p:nvSpPr>
          <p:cNvPr id="3" name="Content Placeholder 2"/>
          <p:cNvSpPr>
            <a:spLocks noGrp="1"/>
          </p:cNvSpPr>
          <p:nvPr>
            <p:ph sz="quarter" idx="13"/>
          </p:nvPr>
        </p:nvSpPr>
        <p:spPr>
          <a:xfrm>
            <a:off x="677335" y="1607126"/>
            <a:ext cx="3331248" cy="4771587"/>
          </a:xfrm>
        </p:spPr>
        <p:txBody>
          <a:bodyPr>
            <a:noAutofit/>
          </a:bodyPr>
          <a:lstStyle/>
          <a:p>
            <a:r>
              <a:rPr lang="en-GB" sz="2000" dirty="0" smtClean="0">
                <a:solidFill>
                  <a:schemeClr val="accent1">
                    <a:lumMod val="75000"/>
                  </a:schemeClr>
                </a:solidFill>
              </a:rPr>
              <a:t>Post a message in our moderated forums</a:t>
            </a:r>
          </a:p>
          <a:p>
            <a:r>
              <a:rPr lang="en-GB" sz="2000" dirty="0" smtClean="0">
                <a:solidFill>
                  <a:schemeClr val="accent1">
                    <a:lumMod val="75000"/>
                  </a:schemeClr>
                </a:solidFill>
              </a:rPr>
              <a:t>Connect with young people who are feeling the same as you</a:t>
            </a:r>
          </a:p>
          <a:p>
            <a:r>
              <a:rPr lang="en-GB" sz="2000" dirty="0" smtClean="0">
                <a:solidFill>
                  <a:schemeClr val="accent1">
                    <a:lumMod val="75000"/>
                  </a:schemeClr>
                </a:solidFill>
              </a:rPr>
              <a:t>Receive messages of advice &amp; support</a:t>
            </a:r>
          </a:p>
          <a:p>
            <a:r>
              <a:rPr lang="en-GB" sz="2000" dirty="0" smtClean="0">
                <a:solidFill>
                  <a:schemeClr val="accent1">
                    <a:lumMod val="75000"/>
                  </a:schemeClr>
                </a:solidFill>
              </a:rPr>
              <a:t>We check all messages before they go live so we can guarantee you will get a helpful and positive response</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82745" y="-331663"/>
            <a:ext cx="8068746" cy="8216947"/>
          </a:xfrm>
          <a:prstGeom prst="rect">
            <a:avLst/>
          </a:prstGeom>
        </p:spPr>
      </p:pic>
      <p:pic>
        <p:nvPicPr>
          <p:cNvPr id="5" name="Picture 4"/>
          <p:cNvPicPr>
            <a:picLocks noChangeAspect="1"/>
          </p:cNvPicPr>
          <p:nvPr/>
        </p:nvPicPr>
        <p:blipFill>
          <a:blip r:embed="rId4"/>
          <a:stretch>
            <a:fillRect/>
          </a:stretch>
        </p:blipFill>
        <p:spPr>
          <a:xfrm>
            <a:off x="4600405" y="2405442"/>
            <a:ext cx="5278570" cy="2729976"/>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83096" y="5338916"/>
            <a:ext cx="1931513" cy="1039798"/>
          </a:xfrm>
          <a:prstGeom prst="rect">
            <a:avLst/>
          </a:prstGeom>
        </p:spPr>
      </p:pic>
    </p:spTree>
    <p:extLst>
      <p:ext uri="{BB962C8B-B14F-4D97-AF65-F5344CB8AC3E}">
        <p14:creationId xmlns:p14="http://schemas.microsoft.com/office/powerpoint/2010/main" val="33419095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5637" y="-704118"/>
            <a:ext cx="10196946" cy="9229282"/>
          </a:xfrm>
          <a:prstGeom prst="rect">
            <a:avLst/>
          </a:prstGeom>
        </p:spPr>
      </p:pic>
      <p:sp>
        <p:nvSpPr>
          <p:cNvPr id="2" name="Title 1"/>
          <p:cNvSpPr>
            <a:spLocks noGrp="1"/>
          </p:cNvSpPr>
          <p:nvPr>
            <p:ph type="title"/>
          </p:nvPr>
        </p:nvSpPr>
        <p:spPr/>
        <p:txBody>
          <a:bodyPr/>
          <a:lstStyle/>
          <a:p>
            <a:r>
              <a:rPr lang="en-GB" dirty="0" smtClean="0"/>
              <a:t>Forums &amp; Message boards </a:t>
            </a:r>
            <a:endParaRPr lang="en-GB"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83096" y="5338916"/>
            <a:ext cx="1931513" cy="1039798"/>
          </a:xfrm>
          <a:prstGeom prst="rect">
            <a:avLst/>
          </a:prstGeom>
        </p:spPr>
      </p:pic>
      <p:pic>
        <p:nvPicPr>
          <p:cNvPr id="3" name="Picture 2"/>
          <p:cNvPicPr>
            <a:picLocks noChangeAspect="1"/>
          </p:cNvPicPr>
          <p:nvPr/>
        </p:nvPicPr>
        <p:blipFill>
          <a:blip r:embed="rId4"/>
          <a:stretch>
            <a:fillRect/>
          </a:stretch>
        </p:blipFill>
        <p:spPr>
          <a:xfrm>
            <a:off x="2041237" y="1604268"/>
            <a:ext cx="6751508" cy="3098011"/>
          </a:xfrm>
          <a:prstGeom prst="rect">
            <a:avLst/>
          </a:prstGeom>
        </p:spPr>
      </p:pic>
      <p:pic>
        <p:nvPicPr>
          <p:cNvPr id="5" name="Picture 4"/>
          <p:cNvPicPr>
            <a:picLocks noChangeAspect="1"/>
          </p:cNvPicPr>
          <p:nvPr/>
        </p:nvPicPr>
        <p:blipFill>
          <a:blip r:embed="rId5"/>
          <a:stretch>
            <a:fillRect/>
          </a:stretch>
        </p:blipFill>
        <p:spPr>
          <a:xfrm>
            <a:off x="2041237" y="3907970"/>
            <a:ext cx="6736924" cy="1588617"/>
          </a:xfrm>
          <a:prstGeom prst="rect">
            <a:avLst/>
          </a:prstGeom>
        </p:spPr>
      </p:pic>
    </p:spTree>
    <p:extLst>
      <p:ext uri="{BB962C8B-B14F-4D97-AF65-F5344CB8AC3E}">
        <p14:creationId xmlns:p14="http://schemas.microsoft.com/office/powerpoint/2010/main" val="2961716571"/>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5524</TotalTime>
  <Words>691</Words>
  <Application>Microsoft Office PowerPoint</Application>
  <PresentationFormat>Widescreen</PresentationFormat>
  <Paragraphs>78</Paragraphs>
  <Slides>13</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Trebuchet MS</vt:lpstr>
      <vt:lpstr>Wingdings</vt:lpstr>
      <vt:lpstr>Wingdings 3</vt:lpstr>
      <vt:lpstr>Facet</vt:lpstr>
      <vt:lpstr>www.kooth.com</vt:lpstr>
      <vt:lpstr>Where do I go for help?</vt:lpstr>
      <vt:lpstr>What can Kooth.com help with?</vt:lpstr>
      <vt:lpstr>How do I access Kooth?</vt:lpstr>
      <vt:lpstr> </vt:lpstr>
      <vt:lpstr>How do I speak to a  counsellor?</vt:lpstr>
      <vt:lpstr>Email the Team</vt:lpstr>
      <vt:lpstr>What else can I do on the website</vt:lpstr>
      <vt:lpstr>Forums &amp; Message boards </vt:lpstr>
      <vt:lpstr>Live forums</vt:lpstr>
      <vt:lpstr>Read articles &amp; share your story</vt:lpstr>
      <vt:lpstr>www.Kooth.com</vt:lpstr>
      <vt:lpstr>Don’t bottle  things up – Talk!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in 4 of us struggle with our mental health</dc:title>
  <dc:creator>Jude Leng</dc:creator>
  <cp:lastModifiedBy>Emily Hawley</cp:lastModifiedBy>
  <cp:revision>38</cp:revision>
  <dcterms:created xsi:type="dcterms:W3CDTF">2017-11-07T10:18:35Z</dcterms:created>
  <dcterms:modified xsi:type="dcterms:W3CDTF">2019-11-06T09:32:46Z</dcterms:modified>
</cp:coreProperties>
</file>