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sldIdLst>
    <p:sldId id="300" r:id="rId2"/>
    <p:sldId id="301" r:id="rId3"/>
    <p:sldId id="302" r:id="rId4"/>
    <p:sldId id="276" r:id="rId5"/>
    <p:sldId id="304" r:id="rId6"/>
    <p:sldId id="303" r:id="rId7"/>
    <p:sldId id="305" r:id="rId8"/>
    <p:sldId id="306" r:id="rId9"/>
    <p:sldId id="307" r:id="rId10"/>
    <p:sldId id="340" r:id="rId11"/>
    <p:sldId id="318" r:id="rId12"/>
    <p:sldId id="321" r:id="rId13"/>
    <p:sldId id="323" r:id="rId14"/>
    <p:sldId id="324" r:id="rId15"/>
    <p:sldId id="325" r:id="rId16"/>
    <p:sldId id="329" r:id="rId17"/>
    <p:sldId id="339" r:id="rId18"/>
    <p:sldId id="336" r:id="rId19"/>
    <p:sldId id="337" r:id="rId20"/>
    <p:sldId id="308" r:id="rId21"/>
    <p:sldId id="311" r:id="rId22"/>
    <p:sldId id="312" r:id="rId23"/>
    <p:sldId id="315" r:id="rId24"/>
    <p:sldId id="341" r:id="rId25"/>
    <p:sldId id="342" r:id="rId26"/>
    <p:sldId id="343" r:id="rId27"/>
    <p:sldId id="344" r:id="rId28"/>
    <p:sldId id="345" r:id="rId29"/>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73" autoAdjust="0"/>
    <p:restoredTop sz="94660"/>
  </p:normalViewPr>
  <p:slideViewPr>
    <p:cSldViewPr snapToGrid="0">
      <p:cViewPr varScale="1">
        <p:scale>
          <a:sx n="41" d="100"/>
          <a:sy n="41" d="100"/>
        </p:scale>
        <p:origin x="241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12A168-2C68-4F4E-9A9B-ABCF960EEA03}" type="datetimeFigureOut">
              <a:rPr lang="en-GB" smtClean="0"/>
              <a:t>06/09/2021</a:t>
            </a:fld>
            <a:endParaRPr lang="en-GB"/>
          </a:p>
        </p:txBody>
      </p:sp>
      <p:sp>
        <p:nvSpPr>
          <p:cNvPr id="4" name="Slide Image Placeholder 3"/>
          <p:cNvSpPr>
            <a:spLocks noGrp="1" noRot="1" noChangeAspect="1"/>
          </p:cNvSpPr>
          <p:nvPr>
            <p:ph type="sldImg" idx="2"/>
          </p:nvPr>
        </p:nvSpPr>
        <p:spPr>
          <a:xfrm>
            <a:off x="2560638" y="1143000"/>
            <a:ext cx="17367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D3A8FF-3392-4352-82CC-E8AFF832E9C9}" type="slidenum">
              <a:rPr lang="en-GB" smtClean="0"/>
              <a:t>‹#›</a:t>
            </a:fld>
            <a:endParaRPr lang="en-GB"/>
          </a:p>
        </p:txBody>
      </p:sp>
    </p:spTree>
    <p:extLst>
      <p:ext uri="{BB962C8B-B14F-4D97-AF65-F5344CB8AC3E}">
        <p14:creationId xmlns:p14="http://schemas.microsoft.com/office/powerpoint/2010/main" val="2613981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60638" y="1143000"/>
            <a:ext cx="173672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See folder for word</a:t>
            </a:r>
            <a:r>
              <a:rPr lang="en-GB" baseline="0" dirty="0"/>
              <a:t> doc of extract and mini-essay plan</a:t>
            </a:r>
            <a:endParaRPr lang="en-GB" dirty="0"/>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7C8770-2F5F-483A-876C-8795AE22836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44783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60638" y="1143000"/>
            <a:ext cx="173672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See folder for word</a:t>
            </a:r>
            <a:r>
              <a:rPr lang="en-GB" baseline="0" dirty="0"/>
              <a:t> doc of extract and mini-essay plan</a:t>
            </a:r>
            <a:endParaRPr lang="en-GB" dirty="0"/>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7C8770-2F5F-483A-876C-8795AE22836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66805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60638" y="1143000"/>
            <a:ext cx="173672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See folder for word</a:t>
            </a:r>
            <a:r>
              <a:rPr lang="en-GB" baseline="0" dirty="0"/>
              <a:t> doc of extract and mini-essay plan</a:t>
            </a:r>
            <a:endParaRPr lang="en-GB" dirty="0"/>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7C8770-2F5F-483A-876C-8795AE22836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0761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5" indent="0" algn="ctr">
              <a:buNone/>
              <a:defRPr sz="1500"/>
            </a:lvl2pPr>
            <a:lvl3pPr marL="685808" indent="0" algn="ctr">
              <a:buNone/>
              <a:defRPr sz="1350"/>
            </a:lvl3pPr>
            <a:lvl4pPr marL="1028713" indent="0" algn="ctr">
              <a:buNone/>
              <a:defRPr sz="1200"/>
            </a:lvl4pPr>
            <a:lvl5pPr marL="1371617" indent="0" algn="ctr">
              <a:buNone/>
              <a:defRPr sz="1200"/>
            </a:lvl5pPr>
            <a:lvl6pPr marL="1714521" indent="0" algn="ctr">
              <a:buNone/>
              <a:defRPr sz="1200"/>
            </a:lvl6pPr>
            <a:lvl7pPr marL="2057426" indent="0" algn="ctr">
              <a:buNone/>
              <a:defRPr sz="1200"/>
            </a:lvl7pPr>
            <a:lvl8pPr marL="2400330" indent="0" algn="ctr">
              <a:buNone/>
              <a:defRPr sz="1200"/>
            </a:lvl8pPr>
            <a:lvl9pPr marL="2743234"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6FA8465-090D-40E9-8D08-AA8A65BDFF9B}" type="datetimeFigureOut">
              <a:rPr lang="en-GB" smtClean="0"/>
              <a:t>06/09/2021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D7AAAB-3608-414F-929A-5290AE68ABBD}" type="slidenum">
              <a:rPr lang="en-GB" smtClean="0"/>
              <a:t>‹#›</a:t>
            </a:fld>
            <a:endParaRPr lang="en-GB"/>
          </a:p>
        </p:txBody>
      </p:sp>
    </p:spTree>
    <p:extLst>
      <p:ext uri="{BB962C8B-B14F-4D97-AF65-F5344CB8AC3E}">
        <p14:creationId xmlns:p14="http://schemas.microsoft.com/office/powerpoint/2010/main" val="3051318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FA8465-090D-40E9-8D08-AA8A65BDFF9B}" type="datetimeFigureOut">
              <a:rPr lang="en-GB" smtClean="0"/>
              <a:t>06/09/2021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D7AAAB-3608-414F-929A-5290AE68ABBD}" type="slidenum">
              <a:rPr lang="en-GB" smtClean="0"/>
              <a:t>‹#›</a:t>
            </a:fld>
            <a:endParaRPr lang="en-GB"/>
          </a:p>
        </p:txBody>
      </p:sp>
    </p:spTree>
    <p:extLst>
      <p:ext uri="{BB962C8B-B14F-4D97-AF65-F5344CB8AC3E}">
        <p14:creationId xmlns:p14="http://schemas.microsoft.com/office/powerpoint/2010/main" val="78010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FA8465-090D-40E9-8D08-AA8A65BDFF9B}" type="datetimeFigureOut">
              <a:rPr lang="en-GB" smtClean="0"/>
              <a:t>06/09/2021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D7AAAB-3608-414F-929A-5290AE68ABBD}" type="slidenum">
              <a:rPr lang="en-GB" smtClean="0"/>
              <a:t>‹#›</a:t>
            </a:fld>
            <a:endParaRPr lang="en-GB"/>
          </a:p>
        </p:txBody>
      </p:sp>
    </p:spTree>
    <p:extLst>
      <p:ext uri="{BB962C8B-B14F-4D97-AF65-F5344CB8AC3E}">
        <p14:creationId xmlns:p14="http://schemas.microsoft.com/office/powerpoint/2010/main" val="1553831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FA8465-090D-40E9-8D08-AA8A65BDFF9B}" type="datetimeFigureOut">
              <a:rPr lang="en-GB" smtClean="0"/>
              <a:t>06/09/2021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D7AAAB-3608-414F-929A-5290AE68ABBD}" type="slidenum">
              <a:rPr lang="en-GB" smtClean="0"/>
              <a:t>‹#›</a:t>
            </a:fld>
            <a:endParaRPr lang="en-GB"/>
          </a:p>
        </p:txBody>
      </p:sp>
    </p:spTree>
    <p:extLst>
      <p:ext uri="{BB962C8B-B14F-4D97-AF65-F5344CB8AC3E}">
        <p14:creationId xmlns:p14="http://schemas.microsoft.com/office/powerpoint/2010/main" val="3288310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7" y="8159050"/>
            <a:ext cx="5915025" cy="2666999"/>
          </a:xfrm>
        </p:spPr>
        <p:txBody>
          <a:bodyPr/>
          <a:lstStyle>
            <a:lvl1pPr marL="0" indent="0">
              <a:buNone/>
              <a:defRPr sz="1800">
                <a:solidFill>
                  <a:schemeClr val="tx1"/>
                </a:solidFill>
              </a:defRPr>
            </a:lvl1pPr>
            <a:lvl2pPr marL="342905" indent="0">
              <a:buNone/>
              <a:defRPr sz="1500">
                <a:solidFill>
                  <a:schemeClr val="tx1">
                    <a:tint val="75000"/>
                  </a:schemeClr>
                </a:solidFill>
              </a:defRPr>
            </a:lvl2pPr>
            <a:lvl3pPr marL="685808" indent="0">
              <a:buNone/>
              <a:defRPr sz="1350">
                <a:solidFill>
                  <a:schemeClr val="tx1">
                    <a:tint val="75000"/>
                  </a:schemeClr>
                </a:solidFill>
              </a:defRPr>
            </a:lvl3pPr>
            <a:lvl4pPr marL="1028713" indent="0">
              <a:buNone/>
              <a:defRPr sz="1200">
                <a:solidFill>
                  <a:schemeClr val="tx1">
                    <a:tint val="75000"/>
                  </a:schemeClr>
                </a:solidFill>
              </a:defRPr>
            </a:lvl4pPr>
            <a:lvl5pPr marL="1371617" indent="0">
              <a:buNone/>
              <a:defRPr sz="1200">
                <a:solidFill>
                  <a:schemeClr val="tx1">
                    <a:tint val="75000"/>
                  </a:schemeClr>
                </a:solidFill>
              </a:defRPr>
            </a:lvl5pPr>
            <a:lvl6pPr marL="1714521" indent="0">
              <a:buNone/>
              <a:defRPr sz="1200">
                <a:solidFill>
                  <a:schemeClr val="tx1">
                    <a:tint val="75000"/>
                  </a:schemeClr>
                </a:solidFill>
              </a:defRPr>
            </a:lvl6pPr>
            <a:lvl7pPr marL="2057426" indent="0">
              <a:buNone/>
              <a:defRPr sz="1200">
                <a:solidFill>
                  <a:schemeClr val="tx1">
                    <a:tint val="75000"/>
                  </a:schemeClr>
                </a:solidFill>
              </a:defRPr>
            </a:lvl7pPr>
            <a:lvl8pPr marL="2400330" indent="0">
              <a:buNone/>
              <a:defRPr sz="1200">
                <a:solidFill>
                  <a:schemeClr val="tx1">
                    <a:tint val="75000"/>
                  </a:schemeClr>
                </a:solidFill>
              </a:defRPr>
            </a:lvl8pPr>
            <a:lvl9pPr marL="2743234"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6FA8465-090D-40E9-8D08-AA8A65BDFF9B}" type="datetimeFigureOut">
              <a:rPr lang="en-GB" smtClean="0"/>
              <a:t>06/09/2021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D7AAAB-3608-414F-929A-5290AE68ABBD}" type="slidenum">
              <a:rPr lang="en-GB" smtClean="0"/>
              <a:t>‹#›</a:t>
            </a:fld>
            <a:endParaRPr lang="en-GB"/>
          </a:p>
        </p:txBody>
      </p:sp>
    </p:spTree>
    <p:extLst>
      <p:ext uri="{BB962C8B-B14F-4D97-AF65-F5344CB8AC3E}">
        <p14:creationId xmlns:p14="http://schemas.microsoft.com/office/powerpoint/2010/main" val="1684933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FA8465-090D-40E9-8D08-AA8A65BDFF9B}" type="datetimeFigureOut">
              <a:rPr lang="en-GB" smtClean="0"/>
              <a:t>06/09/2021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D7AAAB-3608-414F-929A-5290AE68ABBD}" type="slidenum">
              <a:rPr lang="en-GB" smtClean="0"/>
              <a:t>‹#›</a:t>
            </a:fld>
            <a:endParaRPr lang="en-GB"/>
          </a:p>
        </p:txBody>
      </p:sp>
    </p:spTree>
    <p:extLst>
      <p:ext uri="{BB962C8B-B14F-4D97-AF65-F5344CB8AC3E}">
        <p14:creationId xmlns:p14="http://schemas.microsoft.com/office/powerpoint/2010/main" val="3090698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6"/>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2" y="2988734"/>
            <a:ext cx="2901255" cy="1464732"/>
          </a:xfrm>
        </p:spPr>
        <p:txBody>
          <a:bodyPr anchor="b"/>
          <a:lstStyle>
            <a:lvl1pPr marL="0" indent="0">
              <a:buNone/>
              <a:defRPr sz="1800" b="1"/>
            </a:lvl1pPr>
            <a:lvl2pPr marL="342905" indent="0">
              <a:buNone/>
              <a:defRPr sz="1500" b="1"/>
            </a:lvl2pPr>
            <a:lvl3pPr marL="685808" indent="0">
              <a:buNone/>
              <a:defRPr sz="1350" b="1"/>
            </a:lvl3pPr>
            <a:lvl4pPr marL="1028713" indent="0">
              <a:buNone/>
              <a:defRPr sz="1200" b="1"/>
            </a:lvl4pPr>
            <a:lvl5pPr marL="1371617" indent="0">
              <a:buNone/>
              <a:defRPr sz="1200" b="1"/>
            </a:lvl5pPr>
            <a:lvl6pPr marL="1714521" indent="0">
              <a:buNone/>
              <a:defRPr sz="1200" b="1"/>
            </a:lvl6pPr>
            <a:lvl7pPr marL="2057426" indent="0">
              <a:buNone/>
              <a:defRPr sz="1200" b="1"/>
            </a:lvl7pPr>
            <a:lvl8pPr marL="2400330" indent="0">
              <a:buNone/>
              <a:defRPr sz="1200" b="1"/>
            </a:lvl8pPr>
            <a:lvl9pPr marL="2743234" indent="0">
              <a:buNone/>
              <a:defRPr sz="1200" b="1"/>
            </a:lvl9pPr>
          </a:lstStyle>
          <a:p>
            <a:pPr lvl="0"/>
            <a:r>
              <a:rPr lang="en-US"/>
              <a:t>Edit Master text styles</a:t>
            </a:r>
          </a:p>
        </p:txBody>
      </p:sp>
      <p:sp>
        <p:nvSpPr>
          <p:cNvPr id="4" name="Content Placeholder 3"/>
          <p:cNvSpPr>
            <a:spLocks noGrp="1"/>
          </p:cNvSpPr>
          <p:nvPr>
            <p:ph sz="half" idx="2"/>
          </p:nvPr>
        </p:nvSpPr>
        <p:spPr>
          <a:xfrm>
            <a:off x="472382" y="4453468"/>
            <a:ext cx="2901255" cy="65503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4" y="2988734"/>
            <a:ext cx="2915543" cy="1464732"/>
          </a:xfrm>
        </p:spPr>
        <p:txBody>
          <a:bodyPr anchor="b"/>
          <a:lstStyle>
            <a:lvl1pPr marL="0" indent="0">
              <a:buNone/>
              <a:defRPr sz="1800" b="1"/>
            </a:lvl1pPr>
            <a:lvl2pPr marL="342905" indent="0">
              <a:buNone/>
              <a:defRPr sz="1500" b="1"/>
            </a:lvl2pPr>
            <a:lvl3pPr marL="685808" indent="0">
              <a:buNone/>
              <a:defRPr sz="1350" b="1"/>
            </a:lvl3pPr>
            <a:lvl4pPr marL="1028713" indent="0">
              <a:buNone/>
              <a:defRPr sz="1200" b="1"/>
            </a:lvl4pPr>
            <a:lvl5pPr marL="1371617" indent="0">
              <a:buNone/>
              <a:defRPr sz="1200" b="1"/>
            </a:lvl5pPr>
            <a:lvl6pPr marL="1714521" indent="0">
              <a:buNone/>
              <a:defRPr sz="1200" b="1"/>
            </a:lvl6pPr>
            <a:lvl7pPr marL="2057426" indent="0">
              <a:buNone/>
              <a:defRPr sz="1200" b="1"/>
            </a:lvl7pPr>
            <a:lvl8pPr marL="2400330" indent="0">
              <a:buNone/>
              <a:defRPr sz="1200" b="1"/>
            </a:lvl8pPr>
            <a:lvl9pPr marL="2743234" indent="0">
              <a:buNone/>
              <a:defRPr sz="1200" b="1"/>
            </a:lvl9pPr>
          </a:lstStyle>
          <a:p>
            <a:pPr lvl="0"/>
            <a:r>
              <a:rPr lang="en-US"/>
              <a:t>Edit Master text styles</a:t>
            </a:r>
          </a:p>
        </p:txBody>
      </p:sp>
      <p:sp>
        <p:nvSpPr>
          <p:cNvPr id="6" name="Content Placeholder 5"/>
          <p:cNvSpPr>
            <a:spLocks noGrp="1"/>
          </p:cNvSpPr>
          <p:nvPr>
            <p:ph sz="quarter" idx="4"/>
          </p:nvPr>
        </p:nvSpPr>
        <p:spPr>
          <a:xfrm>
            <a:off x="3471864" y="4453468"/>
            <a:ext cx="2915543" cy="65503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FA8465-090D-40E9-8D08-AA8A65BDFF9B}" type="datetimeFigureOut">
              <a:rPr lang="en-GB" smtClean="0"/>
              <a:t>06/09/2021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D7AAAB-3608-414F-929A-5290AE68ABBD}" type="slidenum">
              <a:rPr lang="en-GB" smtClean="0"/>
              <a:t>‹#›</a:t>
            </a:fld>
            <a:endParaRPr lang="en-GB"/>
          </a:p>
        </p:txBody>
      </p:sp>
    </p:spTree>
    <p:extLst>
      <p:ext uri="{BB962C8B-B14F-4D97-AF65-F5344CB8AC3E}">
        <p14:creationId xmlns:p14="http://schemas.microsoft.com/office/powerpoint/2010/main" val="1079182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6FA8465-090D-40E9-8D08-AA8A65BDFF9B}" type="datetimeFigureOut">
              <a:rPr lang="en-GB" smtClean="0"/>
              <a:t>06/09/2021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D7AAAB-3608-414F-929A-5290AE68ABBD}" type="slidenum">
              <a:rPr lang="en-GB" smtClean="0"/>
              <a:t>‹#›</a:t>
            </a:fld>
            <a:endParaRPr lang="en-GB"/>
          </a:p>
        </p:txBody>
      </p:sp>
    </p:spTree>
    <p:extLst>
      <p:ext uri="{BB962C8B-B14F-4D97-AF65-F5344CB8AC3E}">
        <p14:creationId xmlns:p14="http://schemas.microsoft.com/office/powerpoint/2010/main" val="3644085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FA8465-090D-40E9-8D08-AA8A65BDFF9B}" type="datetimeFigureOut">
              <a:rPr lang="en-GB" smtClean="0"/>
              <a:t>06/09/2021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D7AAAB-3608-414F-929A-5290AE68ABBD}" type="slidenum">
              <a:rPr lang="en-GB" smtClean="0"/>
              <a:t>‹#›</a:t>
            </a:fld>
            <a:endParaRPr lang="en-GB"/>
          </a:p>
        </p:txBody>
      </p:sp>
    </p:spTree>
    <p:extLst>
      <p:ext uri="{BB962C8B-B14F-4D97-AF65-F5344CB8AC3E}">
        <p14:creationId xmlns:p14="http://schemas.microsoft.com/office/powerpoint/2010/main" val="2295933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4" y="1755427"/>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5" indent="0">
              <a:buNone/>
              <a:defRPr sz="1050"/>
            </a:lvl2pPr>
            <a:lvl3pPr marL="685808" indent="0">
              <a:buNone/>
              <a:defRPr sz="900"/>
            </a:lvl3pPr>
            <a:lvl4pPr marL="1028713" indent="0">
              <a:buNone/>
              <a:defRPr sz="750"/>
            </a:lvl4pPr>
            <a:lvl5pPr marL="1371617" indent="0">
              <a:buNone/>
              <a:defRPr sz="750"/>
            </a:lvl5pPr>
            <a:lvl6pPr marL="1714521" indent="0">
              <a:buNone/>
              <a:defRPr sz="750"/>
            </a:lvl6pPr>
            <a:lvl7pPr marL="2057426" indent="0">
              <a:buNone/>
              <a:defRPr sz="750"/>
            </a:lvl7pPr>
            <a:lvl8pPr marL="2400330" indent="0">
              <a:buNone/>
              <a:defRPr sz="750"/>
            </a:lvl8pPr>
            <a:lvl9pPr marL="2743234"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6FA8465-090D-40E9-8D08-AA8A65BDFF9B}" type="datetimeFigureOut">
              <a:rPr lang="en-GB" smtClean="0"/>
              <a:t>06/09/2021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D7AAAB-3608-414F-929A-5290AE68ABBD}" type="slidenum">
              <a:rPr lang="en-GB" smtClean="0"/>
              <a:t>‹#›</a:t>
            </a:fld>
            <a:endParaRPr lang="en-GB"/>
          </a:p>
        </p:txBody>
      </p:sp>
    </p:spTree>
    <p:extLst>
      <p:ext uri="{BB962C8B-B14F-4D97-AF65-F5344CB8AC3E}">
        <p14:creationId xmlns:p14="http://schemas.microsoft.com/office/powerpoint/2010/main" val="4215515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4" y="1755427"/>
            <a:ext cx="3471863" cy="8664222"/>
          </a:xfrm>
        </p:spPr>
        <p:txBody>
          <a:bodyPr anchor="t"/>
          <a:lstStyle>
            <a:lvl1pPr marL="0" indent="0">
              <a:buNone/>
              <a:defRPr sz="2400"/>
            </a:lvl1pPr>
            <a:lvl2pPr marL="342905" indent="0">
              <a:buNone/>
              <a:defRPr sz="2100"/>
            </a:lvl2pPr>
            <a:lvl3pPr marL="685808" indent="0">
              <a:buNone/>
              <a:defRPr sz="1800"/>
            </a:lvl3pPr>
            <a:lvl4pPr marL="1028713" indent="0">
              <a:buNone/>
              <a:defRPr sz="1500"/>
            </a:lvl4pPr>
            <a:lvl5pPr marL="1371617" indent="0">
              <a:buNone/>
              <a:defRPr sz="1500"/>
            </a:lvl5pPr>
            <a:lvl6pPr marL="1714521" indent="0">
              <a:buNone/>
              <a:defRPr sz="1500"/>
            </a:lvl6pPr>
            <a:lvl7pPr marL="2057426" indent="0">
              <a:buNone/>
              <a:defRPr sz="1500"/>
            </a:lvl7pPr>
            <a:lvl8pPr marL="2400330" indent="0">
              <a:buNone/>
              <a:defRPr sz="1500"/>
            </a:lvl8pPr>
            <a:lvl9pPr marL="2743234"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5" indent="0">
              <a:buNone/>
              <a:defRPr sz="1050"/>
            </a:lvl2pPr>
            <a:lvl3pPr marL="685808" indent="0">
              <a:buNone/>
              <a:defRPr sz="900"/>
            </a:lvl3pPr>
            <a:lvl4pPr marL="1028713" indent="0">
              <a:buNone/>
              <a:defRPr sz="750"/>
            </a:lvl4pPr>
            <a:lvl5pPr marL="1371617" indent="0">
              <a:buNone/>
              <a:defRPr sz="750"/>
            </a:lvl5pPr>
            <a:lvl6pPr marL="1714521" indent="0">
              <a:buNone/>
              <a:defRPr sz="750"/>
            </a:lvl6pPr>
            <a:lvl7pPr marL="2057426" indent="0">
              <a:buNone/>
              <a:defRPr sz="750"/>
            </a:lvl7pPr>
            <a:lvl8pPr marL="2400330" indent="0">
              <a:buNone/>
              <a:defRPr sz="750"/>
            </a:lvl8pPr>
            <a:lvl9pPr marL="2743234"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6FA8465-090D-40E9-8D08-AA8A65BDFF9B}" type="datetimeFigureOut">
              <a:rPr lang="en-GB" smtClean="0"/>
              <a:t>06/09/2021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D7AAAB-3608-414F-929A-5290AE68ABBD}" type="slidenum">
              <a:rPr lang="en-GB" smtClean="0"/>
              <a:t>‹#›</a:t>
            </a:fld>
            <a:endParaRPr lang="en-GB"/>
          </a:p>
        </p:txBody>
      </p:sp>
    </p:spTree>
    <p:extLst>
      <p:ext uri="{BB962C8B-B14F-4D97-AF65-F5344CB8AC3E}">
        <p14:creationId xmlns:p14="http://schemas.microsoft.com/office/powerpoint/2010/main" val="2975659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649116"/>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9" y="3245556"/>
            <a:ext cx="5915025" cy="77357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2"/>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E6FA8465-090D-40E9-8D08-AA8A65BDFF9B}" type="datetimeFigureOut">
              <a:rPr lang="en-GB" smtClean="0"/>
              <a:t>06/09/2021</a:t>
            </a:fld>
            <a:endParaRPr lang="en-GB"/>
          </a:p>
        </p:txBody>
      </p:sp>
      <p:sp>
        <p:nvSpPr>
          <p:cNvPr id="5" name="Footer Placeholder 4"/>
          <p:cNvSpPr>
            <a:spLocks noGrp="1"/>
          </p:cNvSpPr>
          <p:nvPr>
            <p:ph type="ftr" sz="quarter" idx="3"/>
          </p:nvPr>
        </p:nvSpPr>
        <p:spPr>
          <a:xfrm>
            <a:off x="2271714" y="11300182"/>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11300182"/>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3ED7AAAB-3608-414F-929A-5290AE68ABBD}" type="slidenum">
              <a:rPr lang="en-GB" smtClean="0"/>
              <a:t>‹#›</a:t>
            </a:fld>
            <a:endParaRPr lang="en-GB"/>
          </a:p>
        </p:txBody>
      </p:sp>
    </p:spTree>
    <p:extLst>
      <p:ext uri="{BB962C8B-B14F-4D97-AF65-F5344CB8AC3E}">
        <p14:creationId xmlns:p14="http://schemas.microsoft.com/office/powerpoint/2010/main" val="3391615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8"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2" indent="-171452" algn="l" defTabSz="685808"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6" indent="-171452" algn="l" defTabSz="685808"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61" indent="-171452" algn="l" defTabSz="685808"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65"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69"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74"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78"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82"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87"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8" rtl="0" eaLnBrk="1" latinLnBrk="0" hangingPunct="1">
        <a:defRPr sz="1350" kern="1200">
          <a:solidFill>
            <a:schemeClr val="tx1"/>
          </a:solidFill>
          <a:latin typeface="+mn-lt"/>
          <a:ea typeface="+mn-ea"/>
          <a:cs typeface="+mn-cs"/>
        </a:defRPr>
      </a:lvl1pPr>
      <a:lvl2pPr marL="342905" algn="l" defTabSz="685808" rtl="0" eaLnBrk="1" latinLnBrk="0" hangingPunct="1">
        <a:defRPr sz="1350" kern="1200">
          <a:solidFill>
            <a:schemeClr val="tx1"/>
          </a:solidFill>
          <a:latin typeface="+mn-lt"/>
          <a:ea typeface="+mn-ea"/>
          <a:cs typeface="+mn-cs"/>
        </a:defRPr>
      </a:lvl2pPr>
      <a:lvl3pPr marL="685808" algn="l" defTabSz="685808" rtl="0" eaLnBrk="1" latinLnBrk="0" hangingPunct="1">
        <a:defRPr sz="1350" kern="1200">
          <a:solidFill>
            <a:schemeClr val="tx1"/>
          </a:solidFill>
          <a:latin typeface="+mn-lt"/>
          <a:ea typeface="+mn-ea"/>
          <a:cs typeface="+mn-cs"/>
        </a:defRPr>
      </a:lvl3pPr>
      <a:lvl4pPr marL="1028713" algn="l" defTabSz="685808" rtl="0" eaLnBrk="1" latinLnBrk="0" hangingPunct="1">
        <a:defRPr sz="1350" kern="1200">
          <a:solidFill>
            <a:schemeClr val="tx1"/>
          </a:solidFill>
          <a:latin typeface="+mn-lt"/>
          <a:ea typeface="+mn-ea"/>
          <a:cs typeface="+mn-cs"/>
        </a:defRPr>
      </a:lvl4pPr>
      <a:lvl5pPr marL="1371617" algn="l" defTabSz="685808" rtl="0" eaLnBrk="1" latinLnBrk="0" hangingPunct="1">
        <a:defRPr sz="1350" kern="1200">
          <a:solidFill>
            <a:schemeClr val="tx1"/>
          </a:solidFill>
          <a:latin typeface="+mn-lt"/>
          <a:ea typeface="+mn-ea"/>
          <a:cs typeface="+mn-cs"/>
        </a:defRPr>
      </a:lvl5pPr>
      <a:lvl6pPr marL="1714521" algn="l" defTabSz="685808" rtl="0" eaLnBrk="1" latinLnBrk="0" hangingPunct="1">
        <a:defRPr sz="1350" kern="1200">
          <a:solidFill>
            <a:schemeClr val="tx1"/>
          </a:solidFill>
          <a:latin typeface="+mn-lt"/>
          <a:ea typeface="+mn-ea"/>
          <a:cs typeface="+mn-cs"/>
        </a:defRPr>
      </a:lvl6pPr>
      <a:lvl7pPr marL="2057426" algn="l" defTabSz="685808" rtl="0" eaLnBrk="1" latinLnBrk="0" hangingPunct="1">
        <a:defRPr sz="1350" kern="1200">
          <a:solidFill>
            <a:schemeClr val="tx1"/>
          </a:solidFill>
          <a:latin typeface="+mn-lt"/>
          <a:ea typeface="+mn-ea"/>
          <a:cs typeface="+mn-cs"/>
        </a:defRPr>
      </a:lvl7pPr>
      <a:lvl8pPr marL="2400330" algn="l" defTabSz="685808" rtl="0" eaLnBrk="1" latinLnBrk="0" hangingPunct="1">
        <a:defRPr sz="1350" kern="1200">
          <a:solidFill>
            <a:schemeClr val="tx1"/>
          </a:solidFill>
          <a:latin typeface="+mn-lt"/>
          <a:ea typeface="+mn-ea"/>
          <a:cs typeface="+mn-cs"/>
        </a:defRPr>
      </a:lvl8pPr>
      <a:lvl9pPr marL="2743234" algn="l" defTabSz="685808"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aqa.org.uk/subjects/english/as-and-a-level/english-literature-b-7716-7717/assessment-resource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90976"/>
            <a:ext cx="5806440" cy="7735712"/>
          </a:xfrm>
        </p:spPr>
        <p:txBody>
          <a:bodyPr>
            <a:normAutofit fontScale="85000" lnSpcReduction="10000"/>
          </a:bodyPr>
          <a:lstStyle/>
          <a:p>
            <a:pPr marL="0" indent="0" algn="ctr">
              <a:buNone/>
            </a:pPr>
            <a:r>
              <a:rPr lang="en-GB" sz="7822" dirty="0">
                <a:latin typeface="Tahoma" panose="020B0604030504040204" pitchFamily="34" charset="0"/>
                <a:ea typeface="Tahoma" panose="020B0604030504040204" pitchFamily="34" charset="0"/>
                <a:cs typeface="Tahoma" panose="020B0604030504040204" pitchFamily="34" charset="0"/>
              </a:rPr>
              <a:t>A Level English Literature</a:t>
            </a:r>
          </a:p>
          <a:p>
            <a:pPr marL="0" indent="0" algn="ctr">
              <a:buNone/>
            </a:pPr>
            <a:endParaRPr lang="en-GB" sz="7822" dirty="0">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GB" sz="7822" dirty="0">
                <a:latin typeface="Tahoma" panose="020B0604030504040204" pitchFamily="34" charset="0"/>
                <a:ea typeface="Tahoma" panose="020B0604030504040204" pitchFamily="34" charset="0"/>
                <a:cs typeface="Tahoma" panose="020B0604030504040204" pitchFamily="34" charset="0"/>
              </a:rPr>
              <a:t>How to approach exam questions in the AQA specification</a:t>
            </a:r>
          </a:p>
        </p:txBody>
      </p:sp>
      <p:pic>
        <p:nvPicPr>
          <p:cNvPr id="5" name="Picture 4"/>
          <p:cNvPicPr>
            <a:picLocks noChangeAspect="1"/>
          </p:cNvPicPr>
          <p:nvPr/>
        </p:nvPicPr>
        <p:blipFill>
          <a:blip r:embed="rId2"/>
          <a:stretch>
            <a:fillRect/>
          </a:stretch>
        </p:blipFill>
        <p:spPr>
          <a:xfrm>
            <a:off x="1779270" y="8960167"/>
            <a:ext cx="3619500" cy="1266825"/>
          </a:xfrm>
          <a:prstGeom prst="rect">
            <a:avLst/>
          </a:prstGeom>
        </p:spPr>
      </p:pic>
    </p:spTree>
    <p:extLst>
      <p:ext uri="{BB962C8B-B14F-4D97-AF65-F5344CB8AC3E}">
        <p14:creationId xmlns:p14="http://schemas.microsoft.com/office/powerpoint/2010/main" val="3983723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7" y="128119"/>
            <a:ext cx="5915025" cy="745346"/>
          </a:xfrm>
        </p:spPr>
        <p:txBody>
          <a:bodyPr>
            <a:normAutofit/>
          </a:bodyPr>
          <a:lstStyle/>
          <a:p>
            <a:pPr algn="ctr"/>
            <a:r>
              <a:rPr lang="en-GB" sz="2400" b="1" dirty="0">
                <a:latin typeface="Tahoma" panose="020B0604030504040204" pitchFamily="34" charset="0"/>
                <a:ea typeface="Tahoma" panose="020B0604030504040204" pitchFamily="34" charset="0"/>
                <a:cs typeface="Tahoma" panose="020B0604030504040204" pitchFamily="34" charset="0"/>
              </a:rPr>
              <a:t>To what extent do you agree?</a:t>
            </a:r>
          </a:p>
        </p:txBody>
      </p:sp>
      <p:sp>
        <p:nvSpPr>
          <p:cNvPr id="3" name="Content Placeholder 2"/>
          <p:cNvSpPr>
            <a:spLocks noGrp="1"/>
          </p:cNvSpPr>
          <p:nvPr>
            <p:ph idx="1"/>
          </p:nvPr>
        </p:nvSpPr>
        <p:spPr>
          <a:xfrm>
            <a:off x="471486" y="873465"/>
            <a:ext cx="5915025" cy="4123837"/>
          </a:xfrm>
          <a:solidFill>
            <a:schemeClr val="accent2">
              <a:lumMod val="20000"/>
              <a:lumOff val="80000"/>
            </a:schemeClr>
          </a:solidFill>
          <a:ln>
            <a:solidFill>
              <a:schemeClr val="tx1"/>
            </a:solidFill>
          </a:ln>
        </p:spPr>
        <p:txBody>
          <a:bodyPr>
            <a:normAutofit/>
          </a:bodyPr>
          <a:lstStyle/>
          <a:p>
            <a:pPr marL="0" indent="0">
              <a:buNone/>
            </a:pPr>
            <a:r>
              <a:rPr lang="en-GB" sz="1600" b="1" dirty="0">
                <a:latin typeface="Tahoma" panose="020B0604030504040204" pitchFamily="34" charset="0"/>
                <a:ea typeface="Tahoma" panose="020B0604030504040204" pitchFamily="34" charset="0"/>
                <a:cs typeface="Tahoma" panose="020B0604030504040204" pitchFamily="34" charset="0"/>
              </a:rPr>
              <a:t>Where does this question type appear?</a:t>
            </a:r>
          </a:p>
          <a:p>
            <a:pPr>
              <a:buFont typeface="Courier New" panose="02070309020205020404" pitchFamily="49" charset="0"/>
              <a:buChar char="o"/>
            </a:pPr>
            <a:r>
              <a:rPr lang="en-GB" sz="1600" dirty="0">
                <a:latin typeface="Tahoma" panose="020B0604030504040204" pitchFamily="34" charset="0"/>
                <a:ea typeface="Tahoma" panose="020B0604030504040204" pitchFamily="34" charset="0"/>
                <a:cs typeface="Tahoma" panose="020B0604030504040204" pitchFamily="34" charset="0"/>
              </a:rPr>
              <a:t>Paper 1, Section B</a:t>
            </a:r>
          </a:p>
          <a:p>
            <a:pPr>
              <a:buFont typeface="Courier New" panose="02070309020205020404" pitchFamily="49" charset="0"/>
              <a:buChar char="o"/>
            </a:pPr>
            <a:r>
              <a:rPr lang="en-GB" sz="1600" dirty="0">
                <a:latin typeface="Tahoma" panose="020B0604030504040204" pitchFamily="34" charset="0"/>
                <a:ea typeface="Tahoma" panose="020B0604030504040204" pitchFamily="34" charset="0"/>
                <a:cs typeface="Tahoma" panose="020B0604030504040204" pitchFamily="34" charset="0"/>
              </a:rPr>
              <a:t>Paper 1, Section C</a:t>
            </a:r>
          </a:p>
          <a:p>
            <a:pPr>
              <a:buFont typeface="Courier New" panose="02070309020205020404" pitchFamily="49" charset="0"/>
              <a:buChar char="o"/>
            </a:pPr>
            <a:r>
              <a:rPr lang="en-GB" sz="1600" dirty="0">
                <a:latin typeface="Tahoma" panose="020B0604030504040204" pitchFamily="34" charset="0"/>
                <a:ea typeface="Tahoma" panose="020B0604030504040204" pitchFamily="34" charset="0"/>
                <a:cs typeface="Tahoma" panose="020B0604030504040204" pitchFamily="34" charset="0"/>
              </a:rPr>
              <a:t>Paper 2, Section B</a:t>
            </a:r>
          </a:p>
          <a:p>
            <a:pPr marL="0" indent="0">
              <a:buNone/>
            </a:pPr>
            <a:endParaRPr lang="en-GB" sz="16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sz="1600" b="1" dirty="0">
                <a:latin typeface="Tahoma" panose="020B0604030504040204" pitchFamily="34" charset="0"/>
                <a:ea typeface="Tahoma" panose="020B0604030504040204" pitchFamily="34" charset="0"/>
                <a:cs typeface="Tahoma" panose="020B0604030504040204" pitchFamily="34" charset="0"/>
              </a:rPr>
              <a:t>The ‘hinge’ approach</a:t>
            </a:r>
          </a:p>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What follows in this section of the booklet is a thinking model of how to best approach this question type, with suggestions about how to model this with students.</a:t>
            </a:r>
          </a:p>
          <a:p>
            <a:pPr marL="0" indent="0">
              <a:buNone/>
            </a:pPr>
            <a:endParaRPr lang="en-GB" sz="16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sz="1600" b="1" dirty="0">
                <a:latin typeface="Tahoma" panose="020B0604030504040204" pitchFamily="34" charset="0"/>
                <a:ea typeface="Tahoma" panose="020B0604030504040204" pitchFamily="34" charset="0"/>
                <a:cs typeface="Tahoma" panose="020B0604030504040204" pitchFamily="34" charset="0"/>
              </a:rPr>
              <a:t>Writing about two texts</a:t>
            </a:r>
            <a:endParaRPr lang="en-GB" sz="16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There will be a slight variation to this approach when we consider Paper 1, Section C, but the underpinning principles remain the same.</a:t>
            </a:r>
          </a:p>
        </p:txBody>
      </p:sp>
    </p:spTree>
    <p:extLst>
      <p:ext uri="{BB962C8B-B14F-4D97-AF65-F5344CB8AC3E}">
        <p14:creationId xmlns:p14="http://schemas.microsoft.com/office/powerpoint/2010/main" val="7899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8866" y="241875"/>
            <a:ext cx="5466805" cy="850132"/>
          </a:xfrm>
          <a:solidFill>
            <a:schemeClr val="accent6">
              <a:lumMod val="20000"/>
              <a:lumOff val="80000"/>
            </a:schemeClr>
          </a:solidFill>
          <a:ln>
            <a:solidFill>
              <a:schemeClr val="tx1"/>
            </a:solidFill>
          </a:ln>
        </p:spPr>
        <p:txBody>
          <a:bodyPr>
            <a:normAutofit/>
          </a:bodyPr>
          <a:lstStyle/>
          <a:p>
            <a:r>
              <a:rPr lang="en-GB" sz="2100" dirty="0">
                <a:latin typeface="Tahoma" panose="020B0604030504040204" pitchFamily="34" charset="0"/>
                <a:ea typeface="Tahoma" panose="020B0604030504040204" pitchFamily="34" charset="0"/>
                <a:cs typeface="Tahoma" panose="020B0604030504040204" pitchFamily="34" charset="0"/>
              </a:rPr>
              <a:t>‘To what extent do you agree with this view’: </a:t>
            </a:r>
            <a:r>
              <a:rPr lang="en-GB" sz="2100" b="1" dirty="0">
                <a:solidFill>
                  <a:srgbClr val="FF0000"/>
                </a:solidFill>
                <a:latin typeface="Tahoma" panose="020B0604030504040204" pitchFamily="34" charset="0"/>
                <a:ea typeface="Tahoma" panose="020B0604030504040204" pitchFamily="34" charset="0"/>
                <a:cs typeface="Tahoma" panose="020B0604030504040204" pitchFamily="34" charset="0"/>
              </a:rPr>
              <a:t>Hinge words/phrases</a:t>
            </a:r>
          </a:p>
        </p:txBody>
      </p:sp>
      <p:pic>
        <p:nvPicPr>
          <p:cNvPr id="5" name="Picture 4"/>
          <p:cNvPicPr>
            <a:picLocks noChangeAspect="1"/>
          </p:cNvPicPr>
          <p:nvPr/>
        </p:nvPicPr>
        <p:blipFill>
          <a:blip r:embed="rId2"/>
          <a:stretch>
            <a:fillRect/>
          </a:stretch>
        </p:blipFill>
        <p:spPr>
          <a:xfrm>
            <a:off x="2452347" y="1255745"/>
            <a:ext cx="1953305" cy="1953305"/>
          </a:xfrm>
          <a:prstGeom prst="rect">
            <a:avLst/>
          </a:prstGeom>
        </p:spPr>
      </p:pic>
      <p:sp>
        <p:nvSpPr>
          <p:cNvPr id="4" name="Subtitle 3"/>
          <p:cNvSpPr>
            <a:spLocks noGrp="1"/>
          </p:cNvSpPr>
          <p:nvPr>
            <p:ph type="subTitle" idx="1"/>
          </p:nvPr>
        </p:nvSpPr>
        <p:spPr/>
        <p:txBody>
          <a:bodyPr/>
          <a:lstStyle/>
          <a:p>
            <a:endParaRPr lang="en-GB"/>
          </a:p>
        </p:txBody>
      </p:sp>
      <p:sp>
        <p:nvSpPr>
          <p:cNvPr id="6" name="Subtitle 2"/>
          <p:cNvSpPr txBox="1">
            <a:spLocks/>
          </p:cNvSpPr>
          <p:nvPr/>
        </p:nvSpPr>
        <p:spPr>
          <a:xfrm>
            <a:off x="443321" y="3372788"/>
            <a:ext cx="6017894" cy="2228263"/>
          </a:xfrm>
          <a:prstGeom prst="rect">
            <a:avLst/>
          </a:prstGeom>
          <a:solidFill>
            <a:schemeClr val="accent2">
              <a:lumMod val="20000"/>
              <a:lumOff val="80000"/>
            </a:schemeClr>
          </a:solidFill>
        </p:spPr>
        <p:txBody>
          <a:bodyPr vert="horz" lIns="91440" tIns="45720" rIns="91440" bIns="45720" rtlCol="0">
            <a:noAutofit/>
          </a:bodyPr>
          <a:lstStyle>
            <a:lvl1pPr marL="0" indent="0" algn="ctr" defTabSz="685808"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5" indent="0" algn="ctr" defTabSz="685808"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8" indent="0" algn="ctr" defTabSz="685808"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13" indent="0" algn="ctr" defTabSz="685808"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17" indent="0" algn="ctr" defTabSz="685808"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21" indent="0" algn="ctr" defTabSz="685808"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26" indent="0" algn="ctr" defTabSz="685808"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30" indent="0" algn="ctr" defTabSz="685808"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34" indent="0" algn="ctr" defTabSz="685808"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GB" sz="1600" dirty="0">
                <a:latin typeface="Tahoma" panose="020B0604030504040204" pitchFamily="34" charset="0"/>
                <a:ea typeface="Tahoma" panose="020B0604030504040204" pitchFamily="34" charset="0"/>
                <a:cs typeface="Tahoma" panose="020B0604030504040204" pitchFamily="34" charset="0"/>
              </a:rPr>
              <a:t>At A-Level, students lose too many marks for not answering the question in full, considering </a:t>
            </a:r>
            <a:r>
              <a:rPr lang="en-GB" sz="1600" b="1" u="sng" dirty="0">
                <a:latin typeface="Tahoma" panose="020B0604030504040204" pitchFamily="34" charset="0"/>
                <a:ea typeface="Tahoma" panose="020B0604030504040204" pitchFamily="34" charset="0"/>
                <a:cs typeface="Tahoma" panose="020B0604030504040204" pitchFamily="34" charset="0"/>
              </a:rPr>
              <a:t>all its constituent parts</a:t>
            </a:r>
            <a:r>
              <a:rPr lang="en-GB" sz="1600" dirty="0">
                <a:latin typeface="Tahoma" panose="020B0604030504040204" pitchFamily="34" charset="0"/>
                <a:ea typeface="Tahoma" panose="020B0604030504040204" pitchFamily="34" charset="0"/>
                <a:cs typeface="Tahoma" panose="020B0604030504040204" pitchFamily="34" charset="0"/>
              </a:rPr>
              <a:t>.</a:t>
            </a:r>
          </a:p>
          <a:p>
            <a:pPr algn="l"/>
            <a:endParaRPr lang="en-GB" sz="1600" dirty="0">
              <a:latin typeface="Tahoma" panose="020B0604030504040204" pitchFamily="34" charset="0"/>
              <a:ea typeface="Tahoma" panose="020B0604030504040204" pitchFamily="34" charset="0"/>
              <a:cs typeface="Tahoma" panose="020B0604030504040204" pitchFamily="34" charset="0"/>
            </a:endParaRPr>
          </a:p>
          <a:p>
            <a:pPr algn="l"/>
            <a:r>
              <a:rPr lang="en-GB" sz="1600" dirty="0">
                <a:latin typeface="Tahoma" panose="020B0604030504040204" pitchFamily="34" charset="0"/>
                <a:ea typeface="Tahoma" panose="020B0604030504040204" pitchFamily="34" charset="0"/>
                <a:cs typeface="Tahoma" panose="020B0604030504040204" pitchFamily="34" charset="0"/>
              </a:rPr>
              <a:t>This is often due to ignoring the ‘hinge’ words or phrases that allow students to:</a:t>
            </a:r>
          </a:p>
          <a:p>
            <a:pPr marL="257175" indent="-257175" algn="l">
              <a:buFont typeface="Arial" panose="020B0604020202020204" pitchFamily="34" charset="0"/>
              <a:buAutoNum type="alphaLcParenR"/>
            </a:pPr>
            <a:r>
              <a:rPr lang="en-GB" sz="1600" dirty="0">
                <a:latin typeface="Tahoma" panose="020B0604030504040204" pitchFamily="34" charset="0"/>
                <a:ea typeface="Tahoma" panose="020B0604030504040204" pitchFamily="34" charset="0"/>
                <a:cs typeface="Tahoma" panose="020B0604030504040204" pitchFamily="34" charset="0"/>
              </a:rPr>
              <a:t>Engage critically with the question (and, therefore, fully engage AO1 and AO5)</a:t>
            </a:r>
          </a:p>
          <a:p>
            <a:pPr marL="257175" indent="-257175" algn="l">
              <a:buFont typeface="Arial" panose="020B0604020202020204" pitchFamily="34" charset="0"/>
              <a:buAutoNum type="alphaLcParenR"/>
            </a:pPr>
            <a:r>
              <a:rPr lang="en-GB" sz="1600" dirty="0">
                <a:latin typeface="Tahoma" panose="020B0604030504040204" pitchFamily="34" charset="0"/>
                <a:ea typeface="Tahoma" panose="020B0604030504040204" pitchFamily="34" charset="0"/>
                <a:cs typeface="Tahoma" panose="020B0604030504040204" pitchFamily="34" charset="0"/>
              </a:rPr>
              <a:t>Develop a genuinely cogent argument</a:t>
            </a:r>
          </a:p>
        </p:txBody>
      </p:sp>
      <p:sp>
        <p:nvSpPr>
          <p:cNvPr id="7" name="Title 1"/>
          <p:cNvSpPr txBox="1">
            <a:spLocks/>
          </p:cNvSpPr>
          <p:nvPr/>
        </p:nvSpPr>
        <p:spPr>
          <a:xfrm>
            <a:off x="1400251" y="5857386"/>
            <a:ext cx="4515181" cy="289902"/>
          </a:xfrm>
          <a:prstGeom prst="rect">
            <a:avLst/>
          </a:prstGeom>
          <a:solidFill>
            <a:schemeClr val="accent6">
              <a:lumMod val="20000"/>
              <a:lumOff val="80000"/>
            </a:schemeClr>
          </a:solidFill>
          <a:ln>
            <a:solidFill>
              <a:schemeClr val="tx1"/>
            </a:solidFill>
          </a:ln>
        </p:spPr>
        <p:txBody>
          <a:bodyPr vert="horz" lIns="91440" tIns="45720" rIns="91440" bIns="45720" rtlCol="0" anchor="b">
            <a:normAutofit lnSpcReduction="10000"/>
          </a:bodyPr>
          <a:lstStyle>
            <a:lvl1pPr algn="ctr" defTabSz="685808" rtl="0" eaLnBrk="1" latinLnBrk="0" hangingPunct="1">
              <a:lnSpc>
                <a:spcPct val="90000"/>
              </a:lnSpc>
              <a:spcBef>
                <a:spcPct val="0"/>
              </a:spcBef>
              <a:buNone/>
              <a:defRPr sz="4500" kern="1200">
                <a:solidFill>
                  <a:schemeClr val="tx1"/>
                </a:solidFill>
                <a:latin typeface="+mj-lt"/>
                <a:ea typeface="+mj-ea"/>
                <a:cs typeface="+mj-cs"/>
              </a:defRPr>
            </a:lvl1pPr>
          </a:lstStyle>
          <a:p>
            <a:r>
              <a:rPr lang="en-GB" sz="1600" dirty="0">
                <a:latin typeface="Tahoma" panose="020B0604030504040204" pitchFamily="34" charset="0"/>
                <a:ea typeface="Tahoma" panose="020B0604030504040204" pitchFamily="34" charset="0"/>
                <a:cs typeface="Tahoma" panose="020B0604030504040204" pitchFamily="34" charset="0"/>
              </a:rPr>
              <a:t>What do we mean by ‘hinge’ words or phrases?</a:t>
            </a:r>
          </a:p>
        </p:txBody>
      </p:sp>
      <p:sp>
        <p:nvSpPr>
          <p:cNvPr id="8" name="Content Placeholder 2"/>
          <p:cNvSpPr txBox="1">
            <a:spLocks/>
          </p:cNvSpPr>
          <p:nvPr/>
        </p:nvSpPr>
        <p:spPr>
          <a:xfrm>
            <a:off x="270646" y="6403624"/>
            <a:ext cx="5915025" cy="2867968"/>
          </a:xfrm>
          <a:prstGeom prst="rect">
            <a:avLst/>
          </a:prstGeom>
          <a:solidFill>
            <a:schemeClr val="accent6">
              <a:lumMod val="20000"/>
              <a:lumOff val="80000"/>
            </a:schemeClr>
          </a:solidFill>
        </p:spPr>
        <p:txBody>
          <a:bodyPr vert="horz" lIns="91440" tIns="45720" rIns="91440" bIns="45720" rtlCol="0">
            <a:normAutofit/>
          </a:bodyPr>
          <a:lstStyle>
            <a:lvl1pPr marL="0" indent="0" algn="ctr" defTabSz="685808"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5" indent="0" algn="ctr" defTabSz="685808"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8" indent="0" algn="ctr" defTabSz="685808"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13" indent="0" algn="ctr" defTabSz="685808"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17" indent="0" algn="ctr" defTabSz="685808"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21" indent="0" algn="ctr" defTabSz="685808"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26" indent="0" algn="ctr" defTabSz="685808"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30" indent="0" algn="ctr" defTabSz="685808"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34" indent="0" algn="ctr" defTabSz="685808"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GB" sz="1600" dirty="0">
                <a:latin typeface="Tahoma" panose="020B0604030504040204" pitchFamily="34" charset="0"/>
                <a:ea typeface="Tahoma" panose="020B0604030504040204" pitchFamily="34" charset="0"/>
                <a:cs typeface="Tahoma" panose="020B0604030504040204" pitchFamily="34" charset="0"/>
              </a:rPr>
              <a:t>A ‘hinge’ word or phrase is the element of the question that helps “open up” a </a:t>
            </a:r>
            <a:r>
              <a:rPr lang="en-GB" sz="1600" b="1" u="sng" dirty="0">
                <a:latin typeface="Tahoma" panose="020B0604030504040204" pitchFamily="34" charset="0"/>
                <a:ea typeface="Tahoma" panose="020B0604030504040204" pitchFamily="34" charset="0"/>
                <a:cs typeface="Tahoma" panose="020B0604030504040204" pitchFamily="34" charset="0"/>
              </a:rPr>
              <a:t>sense of debate </a:t>
            </a:r>
            <a:r>
              <a:rPr lang="en-GB" sz="1600" dirty="0">
                <a:latin typeface="Tahoma" panose="020B0604030504040204" pitchFamily="34" charset="0"/>
                <a:ea typeface="Tahoma" panose="020B0604030504040204" pitchFamily="34" charset="0"/>
                <a:cs typeface="Tahoma" panose="020B0604030504040204" pitchFamily="34" charset="0"/>
              </a:rPr>
              <a:t>in the question and allow you to develop a </a:t>
            </a:r>
            <a:r>
              <a:rPr lang="en-GB" sz="1600" b="1" u="sng" dirty="0">
                <a:latin typeface="Tahoma" panose="020B0604030504040204" pitchFamily="34" charset="0"/>
                <a:ea typeface="Tahoma" panose="020B0604030504040204" pitchFamily="34" charset="0"/>
                <a:cs typeface="Tahoma" panose="020B0604030504040204" pitchFamily="34" charset="0"/>
              </a:rPr>
              <a:t>clear line of argument</a:t>
            </a:r>
            <a:r>
              <a:rPr lang="en-GB" sz="1600" dirty="0">
                <a:latin typeface="Tahoma" panose="020B0604030504040204" pitchFamily="34" charset="0"/>
                <a:ea typeface="Tahoma" panose="020B0604030504040204" pitchFamily="34" charset="0"/>
                <a:cs typeface="Tahoma" panose="020B0604030504040204" pitchFamily="34" charset="0"/>
              </a:rPr>
              <a:t>.</a:t>
            </a:r>
          </a:p>
          <a:p>
            <a:pPr algn="l"/>
            <a:endParaRPr lang="en-GB" sz="1600" dirty="0">
              <a:latin typeface="Tahoma" panose="020B0604030504040204" pitchFamily="34" charset="0"/>
              <a:ea typeface="Tahoma" panose="020B0604030504040204" pitchFamily="34" charset="0"/>
              <a:cs typeface="Tahoma" panose="020B0604030504040204" pitchFamily="34" charset="0"/>
            </a:endParaRPr>
          </a:p>
          <a:p>
            <a:pPr algn="l"/>
            <a:r>
              <a:rPr lang="en-GB" sz="1600" dirty="0">
                <a:latin typeface="Tahoma" panose="020B0604030504040204" pitchFamily="34" charset="0"/>
                <a:ea typeface="Tahoma" panose="020B0604030504040204" pitchFamily="34" charset="0"/>
                <a:cs typeface="Tahoma" panose="020B0604030504040204" pitchFamily="34" charset="0"/>
              </a:rPr>
              <a:t>An example here might be useful:</a:t>
            </a:r>
          </a:p>
          <a:p>
            <a:pPr algn="l"/>
            <a:endParaRPr lang="en-GB" sz="1600" dirty="0">
              <a:latin typeface="Tahoma" panose="020B0604030504040204" pitchFamily="34" charset="0"/>
              <a:ea typeface="Tahoma" panose="020B0604030504040204" pitchFamily="34" charset="0"/>
              <a:cs typeface="Tahoma" panose="020B0604030504040204" pitchFamily="34" charset="0"/>
            </a:endParaRPr>
          </a:p>
          <a:p>
            <a:pPr algn="l"/>
            <a:r>
              <a:rPr lang="en-GB" sz="1600" i="1" dirty="0">
                <a:latin typeface="Tahoma" panose="020B0604030504040204" pitchFamily="34" charset="0"/>
                <a:ea typeface="Tahoma" panose="020B0604030504040204" pitchFamily="34" charset="0"/>
                <a:cs typeface="Tahoma" panose="020B0604030504040204" pitchFamily="34" charset="0"/>
              </a:rPr>
              <a:t>The Kite Runner – Khaled Hosseini </a:t>
            </a:r>
          </a:p>
          <a:p>
            <a:pPr algn="l"/>
            <a:r>
              <a:rPr lang="en-GB" sz="1600" dirty="0">
                <a:latin typeface="Tahoma" panose="020B0604030504040204" pitchFamily="34" charset="0"/>
                <a:ea typeface="Tahoma" panose="020B0604030504040204" pitchFamily="34" charset="0"/>
                <a:cs typeface="Tahoma" panose="020B0604030504040204" pitchFamily="34" charset="0"/>
              </a:rPr>
              <a:t>‘In The Kite Runner, resistance against those who have power and influence </a:t>
            </a:r>
            <a:r>
              <a:rPr lang="en-GB" sz="1600" b="1" dirty="0">
                <a:solidFill>
                  <a:srgbClr val="FF0000"/>
                </a:solidFill>
                <a:latin typeface="Tahoma" panose="020B0604030504040204" pitchFamily="34" charset="0"/>
                <a:ea typeface="Tahoma" panose="020B0604030504040204" pitchFamily="34" charset="0"/>
                <a:cs typeface="Tahoma" panose="020B0604030504040204" pitchFamily="34" charset="0"/>
              </a:rPr>
              <a:t>never succeeds</a:t>
            </a:r>
            <a:r>
              <a:rPr lang="en-GB" sz="1600" dirty="0">
                <a:latin typeface="Tahoma" panose="020B0604030504040204" pitchFamily="34" charset="0"/>
                <a:ea typeface="Tahoma" panose="020B0604030504040204" pitchFamily="34" charset="0"/>
                <a:cs typeface="Tahoma" panose="020B0604030504040204" pitchFamily="34" charset="0"/>
              </a:rPr>
              <a:t>.’ To what extent do you agree with this view?</a:t>
            </a:r>
          </a:p>
          <a:p>
            <a:endParaRPr lang="en-GB" dirty="0"/>
          </a:p>
        </p:txBody>
      </p:sp>
      <p:sp>
        <p:nvSpPr>
          <p:cNvPr id="9" name="TextBox 8"/>
          <p:cNvSpPr txBox="1"/>
          <p:nvPr/>
        </p:nvSpPr>
        <p:spPr>
          <a:xfrm>
            <a:off x="3657841" y="7414847"/>
            <a:ext cx="2909751" cy="577081"/>
          </a:xfrm>
          <a:prstGeom prst="rect">
            <a:avLst/>
          </a:prstGeom>
          <a:solidFill>
            <a:srgbClr val="FFFF00"/>
          </a:solidFill>
          <a:ln>
            <a:solidFill>
              <a:schemeClr val="tx1"/>
            </a:solidFill>
          </a:ln>
        </p:spPr>
        <p:txBody>
          <a:bodyPr wrap="square" rtlCol="0">
            <a:spAutoFit/>
          </a:bodyPr>
          <a:lstStyle/>
          <a:p>
            <a:r>
              <a:rPr lang="en-GB" sz="1575" dirty="0">
                <a:latin typeface="Tahoma" panose="020B0604030504040204" pitchFamily="34" charset="0"/>
                <a:ea typeface="Tahoma" panose="020B0604030504040204" pitchFamily="34" charset="0"/>
                <a:cs typeface="Tahoma" panose="020B0604030504040204" pitchFamily="34" charset="0"/>
              </a:rPr>
              <a:t>What is the ‘hinge’ word or phrase in this question?</a:t>
            </a:r>
          </a:p>
        </p:txBody>
      </p:sp>
      <p:cxnSp>
        <p:nvCxnSpPr>
          <p:cNvPr id="11" name="Straight Arrow Connector 10"/>
          <p:cNvCxnSpPr>
            <a:stCxn id="9" idx="2"/>
          </p:cNvCxnSpPr>
          <p:nvPr/>
        </p:nvCxnSpPr>
        <p:spPr>
          <a:xfrm flipH="1">
            <a:off x="2870791" y="7991928"/>
            <a:ext cx="2241926" cy="73740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51030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487" y="1620801"/>
            <a:ext cx="5915025" cy="1328044"/>
          </a:xfrm>
          <a:solidFill>
            <a:schemeClr val="accent2">
              <a:lumMod val="20000"/>
              <a:lumOff val="80000"/>
            </a:schemeClr>
          </a:solidFill>
        </p:spPr>
        <p:txBody>
          <a:bodyPr/>
          <a:lstStyle/>
          <a:p>
            <a:pPr marL="0" indent="0">
              <a:buNone/>
            </a:pPr>
            <a:r>
              <a:rPr lang="en-GB" dirty="0">
                <a:latin typeface="Tahoma" panose="020B0604030504040204" pitchFamily="34" charset="0"/>
                <a:ea typeface="Tahoma" panose="020B0604030504040204" pitchFamily="34" charset="0"/>
                <a:cs typeface="Tahoma" panose="020B0604030504040204" pitchFamily="34" charset="0"/>
              </a:rPr>
              <a:t>‘In The Kite Runner, resistance against those who have power and influence </a:t>
            </a:r>
            <a:r>
              <a:rPr lang="en-GB" b="1" dirty="0">
                <a:solidFill>
                  <a:srgbClr val="FF0000"/>
                </a:solidFill>
                <a:latin typeface="Tahoma" panose="020B0604030504040204" pitchFamily="34" charset="0"/>
                <a:ea typeface="Tahoma" panose="020B0604030504040204" pitchFamily="34" charset="0"/>
                <a:cs typeface="Tahoma" panose="020B0604030504040204" pitchFamily="34" charset="0"/>
              </a:rPr>
              <a:t>never succeeds</a:t>
            </a:r>
            <a:r>
              <a:rPr lang="en-GB" dirty="0">
                <a:latin typeface="Tahoma" panose="020B0604030504040204" pitchFamily="34" charset="0"/>
                <a:ea typeface="Tahoma" panose="020B0604030504040204" pitchFamily="34" charset="0"/>
                <a:cs typeface="Tahoma" panose="020B0604030504040204" pitchFamily="34" charset="0"/>
              </a:rPr>
              <a:t>.’ To what extent do you agree with this view?</a:t>
            </a:r>
          </a:p>
          <a:p>
            <a:pPr marL="0" indent="0">
              <a:buNone/>
            </a:pPr>
            <a:endParaRPr lang="en-GB" dirty="0"/>
          </a:p>
        </p:txBody>
      </p:sp>
      <p:sp>
        <p:nvSpPr>
          <p:cNvPr id="4" name="TextBox 3"/>
          <p:cNvSpPr txBox="1"/>
          <p:nvPr/>
        </p:nvSpPr>
        <p:spPr>
          <a:xfrm>
            <a:off x="854189" y="720146"/>
            <a:ext cx="5149623" cy="577081"/>
          </a:xfrm>
          <a:prstGeom prst="rect">
            <a:avLst/>
          </a:prstGeom>
          <a:solidFill>
            <a:srgbClr val="FFFF00"/>
          </a:solidFill>
          <a:ln>
            <a:solidFill>
              <a:schemeClr val="tx1"/>
            </a:solidFill>
          </a:ln>
        </p:spPr>
        <p:txBody>
          <a:bodyPr wrap="square" rtlCol="0">
            <a:spAutoFit/>
          </a:bodyPr>
          <a:lstStyle/>
          <a:p>
            <a:r>
              <a:rPr lang="en-GB" sz="1575" dirty="0">
                <a:latin typeface="Tahoma" panose="020B0604030504040204" pitchFamily="34" charset="0"/>
                <a:ea typeface="Tahoma" panose="020B0604030504040204" pitchFamily="34" charset="0"/>
                <a:cs typeface="Tahoma" panose="020B0604030504040204" pitchFamily="34" charset="0"/>
              </a:rPr>
              <a:t>Note: the question is not merely asking you to consider: ‘resistance against those who have power and influence’</a:t>
            </a:r>
          </a:p>
        </p:txBody>
      </p:sp>
      <p:sp>
        <p:nvSpPr>
          <p:cNvPr id="5" name="TextBox 4"/>
          <p:cNvSpPr txBox="1"/>
          <p:nvPr/>
        </p:nvSpPr>
        <p:spPr>
          <a:xfrm>
            <a:off x="854189" y="3272419"/>
            <a:ext cx="5149623" cy="577081"/>
          </a:xfrm>
          <a:prstGeom prst="rect">
            <a:avLst/>
          </a:prstGeom>
          <a:solidFill>
            <a:srgbClr val="FFFF00"/>
          </a:solidFill>
          <a:ln>
            <a:solidFill>
              <a:schemeClr val="tx1"/>
            </a:solidFill>
          </a:ln>
        </p:spPr>
        <p:txBody>
          <a:bodyPr wrap="square" rtlCol="0">
            <a:spAutoFit/>
          </a:bodyPr>
          <a:lstStyle/>
          <a:p>
            <a:r>
              <a:rPr lang="en-GB" sz="1575" dirty="0">
                <a:latin typeface="Tahoma" panose="020B0604030504040204" pitchFamily="34" charset="0"/>
                <a:ea typeface="Tahoma" panose="020B0604030504040204" pitchFamily="34" charset="0"/>
                <a:cs typeface="Tahoma" panose="020B0604030504040204" pitchFamily="34" charset="0"/>
              </a:rPr>
              <a:t>You are being asked to EVALUATE whether this ‘never succeeds’ and build an argument around that view.</a:t>
            </a:r>
          </a:p>
        </p:txBody>
      </p:sp>
      <p:sp>
        <p:nvSpPr>
          <p:cNvPr id="6" name="Title 1"/>
          <p:cNvSpPr>
            <a:spLocks noGrp="1"/>
          </p:cNvSpPr>
          <p:nvPr>
            <p:ph type="title"/>
          </p:nvPr>
        </p:nvSpPr>
        <p:spPr>
          <a:xfrm>
            <a:off x="2115123" y="4404468"/>
            <a:ext cx="2452960" cy="522055"/>
          </a:xfrm>
          <a:solidFill>
            <a:schemeClr val="accent6">
              <a:lumMod val="20000"/>
              <a:lumOff val="80000"/>
            </a:schemeClr>
          </a:solidFill>
          <a:ln>
            <a:solidFill>
              <a:schemeClr val="tx1"/>
            </a:solidFill>
          </a:ln>
        </p:spPr>
        <p:txBody>
          <a:bodyPr>
            <a:normAutofit/>
          </a:bodyPr>
          <a:lstStyle/>
          <a:p>
            <a:pPr algn="ctr"/>
            <a:r>
              <a:rPr lang="en-GB" sz="2100" dirty="0">
                <a:latin typeface="Tahoma" panose="020B0604030504040204" pitchFamily="34" charset="0"/>
                <a:ea typeface="Tahoma" panose="020B0604030504040204" pitchFamily="34" charset="0"/>
                <a:cs typeface="Tahoma" panose="020B0604030504040204" pitchFamily="34" charset="0"/>
              </a:rPr>
              <a:t>Other examples:</a:t>
            </a:r>
          </a:p>
        </p:txBody>
      </p:sp>
      <p:sp>
        <p:nvSpPr>
          <p:cNvPr id="7" name="Content Placeholder 2"/>
          <p:cNvSpPr txBox="1">
            <a:spLocks/>
          </p:cNvSpPr>
          <p:nvPr/>
        </p:nvSpPr>
        <p:spPr>
          <a:xfrm>
            <a:off x="384091" y="5094538"/>
            <a:ext cx="5915025" cy="2447628"/>
          </a:xfrm>
          <a:prstGeom prst="rect">
            <a:avLst/>
          </a:prstGeom>
          <a:solidFill>
            <a:schemeClr val="accent2">
              <a:lumMod val="20000"/>
              <a:lumOff val="80000"/>
            </a:schemeClr>
          </a:solidFill>
        </p:spPr>
        <p:txBody>
          <a:bodyPr vert="horz" lIns="91440" tIns="45720" rIns="91440" bIns="45720" rtlCol="0">
            <a:normAutofit fontScale="77500" lnSpcReduction="20000"/>
          </a:bodyPr>
          <a:lstStyle>
            <a:lvl1pPr marL="171452" indent="-171452" algn="l" defTabSz="685808"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6" indent="-171452" algn="l" defTabSz="685808"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61" indent="-171452" algn="l" defTabSz="685808"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65"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69"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74"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78"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82"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87"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GB" dirty="0">
                <a:latin typeface="Tahoma" panose="020B0604030504040204" pitchFamily="34" charset="0"/>
                <a:ea typeface="Tahoma" panose="020B0604030504040204" pitchFamily="34" charset="0"/>
                <a:cs typeface="Tahoma" panose="020B0604030504040204" pitchFamily="34" charset="0"/>
              </a:rPr>
              <a:t>‘The </a:t>
            </a:r>
            <a:r>
              <a:rPr lang="en-GB" b="1" dirty="0">
                <a:solidFill>
                  <a:srgbClr val="FF0000"/>
                </a:solidFill>
                <a:latin typeface="Tahoma" panose="020B0604030504040204" pitchFamily="34" charset="0"/>
                <a:ea typeface="Tahoma" panose="020B0604030504040204" pitchFamily="34" charset="0"/>
                <a:cs typeface="Tahoma" panose="020B0604030504040204" pitchFamily="34" charset="0"/>
              </a:rPr>
              <a:t>principal focus </a:t>
            </a:r>
            <a:r>
              <a:rPr lang="en-GB" dirty="0">
                <a:latin typeface="Tahoma" panose="020B0604030504040204" pitchFamily="34" charset="0"/>
                <a:ea typeface="Tahoma" panose="020B0604030504040204" pitchFamily="34" charset="0"/>
                <a:cs typeface="Tahoma" panose="020B0604030504040204" pitchFamily="34" charset="0"/>
              </a:rPr>
              <a:t>of the novel is on the personal suffering of the female characters, </a:t>
            </a:r>
            <a:r>
              <a:rPr lang="en-GB" b="1" dirty="0">
                <a:solidFill>
                  <a:srgbClr val="FF0000"/>
                </a:solidFill>
                <a:latin typeface="Tahoma" panose="020B0604030504040204" pitchFamily="34" charset="0"/>
                <a:ea typeface="Tahoma" panose="020B0604030504040204" pitchFamily="34" charset="0"/>
                <a:cs typeface="Tahoma" panose="020B0604030504040204" pitchFamily="34" charset="0"/>
              </a:rPr>
              <a:t>rather than </a:t>
            </a:r>
            <a:r>
              <a:rPr lang="en-GB" dirty="0">
                <a:latin typeface="Tahoma" panose="020B0604030504040204" pitchFamily="34" charset="0"/>
                <a:ea typeface="Tahoma" panose="020B0604030504040204" pitchFamily="34" charset="0"/>
                <a:cs typeface="Tahoma" panose="020B0604030504040204" pitchFamily="34" charset="0"/>
              </a:rPr>
              <a:t>the repressive power of Gilead.’ To what extent do you agree with this view?</a:t>
            </a:r>
          </a:p>
          <a:p>
            <a:pPr marL="0" indent="0">
              <a:buFont typeface="Arial" panose="020B0604020202020204" pitchFamily="34" charset="0"/>
              <a:buNone/>
            </a:pPr>
            <a:endParaRPr lang="en-GB" dirty="0">
              <a:latin typeface="Tahoma" panose="020B0604030504040204" pitchFamily="34" charset="0"/>
              <a:ea typeface="Tahoma" panose="020B0604030504040204" pitchFamily="34" charset="0"/>
              <a:cs typeface="Tahoma" panose="020B0604030504040204" pitchFamily="34" charset="0"/>
            </a:endParaRPr>
          </a:p>
          <a:p>
            <a:pPr marL="0" indent="0">
              <a:buFont typeface="Arial" panose="020B0604020202020204" pitchFamily="34" charset="0"/>
              <a:buNone/>
            </a:pPr>
            <a:r>
              <a:rPr lang="en-GB" dirty="0">
                <a:latin typeface="Tahoma" panose="020B0604030504040204" pitchFamily="34" charset="0"/>
                <a:ea typeface="Tahoma" panose="020B0604030504040204" pitchFamily="34" charset="0"/>
                <a:cs typeface="Tahoma" panose="020B0604030504040204" pitchFamily="34" charset="0"/>
              </a:rPr>
              <a:t>‘In The Kite Runner Hosseini is </a:t>
            </a:r>
            <a:r>
              <a:rPr lang="en-GB" b="1" dirty="0">
                <a:solidFill>
                  <a:srgbClr val="FF0000"/>
                </a:solidFill>
                <a:latin typeface="Tahoma" panose="020B0604030504040204" pitchFamily="34" charset="0"/>
                <a:ea typeface="Tahoma" panose="020B0604030504040204" pitchFamily="34" charset="0"/>
                <a:cs typeface="Tahoma" panose="020B0604030504040204" pitchFamily="34" charset="0"/>
              </a:rPr>
              <a:t>more interested </a:t>
            </a:r>
            <a:r>
              <a:rPr lang="en-GB" dirty="0">
                <a:latin typeface="Tahoma" panose="020B0604030504040204" pitchFamily="34" charset="0"/>
                <a:ea typeface="Tahoma" panose="020B0604030504040204" pitchFamily="34" charset="0"/>
                <a:cs typeface="Tahoma" panose="020B0604030504040204" pitchFamily="34" charset="0"/>
              </a:rPr>
              <a:t>in oppressors than in their victims.’ To what extent do you agree with this view of the novel?</a:t>
            </a:r>
          </a:p>
          <a:p>
            <a:pPr marL="0" indent="0">
              <a:buFont typeface="Arial" panose="020B0604020202020204" pitchFamily="34" charset="0"/>
              <a:buNone/>
            </a:pPr>
            <a:endParaRPr lang="en-GB" dirty="0">
              <a:latin typeface="Tahoma" panose="020B0604030504040204" pitchFamily="34" charset="0"/>
              <a:ea typeface="Tahoma" panose="020B0604030504040204" pitchFamily="34" charset="0"/>
              <a:cs typeface="Tahoma" panose="020B0604030504040204" pitchFamily="34" charset="0"/>
            </a:endParaRPr>
          </a:p>
          <a:p>
            <a:pPr marL="0" indent="0">
              <a:buFont typeface="Arial" panose="020B0604020202020204" pitchFamily="34" charset="0"/>
              <a:buNone/>
            </a:pPr>
            <a:r>
              <a:rPr lang="en-GB" dirty="0">
                <a:latin typeface="Tahoma" panose="020B0604030504040204" pitchFamily="34" charset="0"/>
                <a:ea typeface="Tahoma" panose="020B0604030504040204" pitchFamily="34" charset="0"/>
                <a:cs typeface="Tahoma" panose="020B0604030504040204" pitchFamily="34" charset="0"/>
              </a:rPr>
              <a:t>‘In the worlds Atwood presents, men are </a:t>
            </a:r>
            <a:r>
              <a:rPr lang="en-GB" b="1" dirty="0">
                <a:solidFill>
                  <a:srgbClr val="FF0000"/>
                </a:solidFill>
                <a:latin typeface="Tahoma" panose="020B0604030504040204" pitchFamily="34" charset="0"/>
                <a:ea typeface="Tahoma" panose="020B0604030504040204" pitchFamily="34" charset="0"/>
                <a:cs typeface="Tahoma" panose="020B0604030504040204" pitchFamily="34" charset="0"/>
              </a:rPr>
              <a:t>always</a:t>
            </a:r>
            <a:r>
              <a:rPr lang="en-GB" dirty="0">
                <a:latin typeface="Tahoma" panose="020B0604030504040204" pitchFamily="34" charset="0"/>
                <a:ea typeface="Tahoma" panose="020B0604030504040204" pitchFamily="34" charset="0"/>
                <a:cs typeface="Tahoma" panose="020B0604030504040204" pitchFamily="34" charset="0"/>
              </a:rPr>
              <a:t> oppressors.’ To what extent do you agree with this view of the novel?</a:t>
            </a:r>
          </a:p>
        </p:txBody>
      </p:sp>
    </p:spTree>
    <p:extLst>
      <p:ext uri="{BB962C8B-B14F-4D97-AF65-F5344CB8AC3E}">
        <p14:creationId xmlns:p14="http://schemas.microsoft.com/office/powerpoint/2010/main" val="1088590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834" y="762601"/>
            <a:ext cx="6180773" cy="850285"/>
          </a:xfrm>
          <a:solidFill>
            <a:schemeClr val="accent6">
              <a:lumMod val="20000"/>
              <a:lumOff val="80000"/>
            </a:schemeClr>
          </a:solidFill>
        </p:spPr>
        <p:txBody>
          <a:bodyPr>
            <a:noAutofit/>
          </a:bodyPr>
          <a:lstStyle/>
          <a:p>
            <a:r>
              <a:rPr lang="en-GB" sz="2100" dirty="0">
                <a:latin typeface="Tahoma" panose="020B0604030504040204" pitchFamily="34" charset="0"/>
                <a:ea typeface="Tahoma" panose="020B0604030504040204" pitchFamily="34" charset="0"/>
                <a:cs typeface="Tahoma" panose="020B0604030504040204" pitchFamily="34" charset="0"/>
              </a:rPr>
              <a:t>How often do students in your class write an essay where they merely discuss the ‘</a:t>
            </a:r>
            <a:r>
              <a:rPr lang="en-GB" sz="2100" b="1" dirty="0">
                <a:solidFill>
                  <a:srgbClr val="00B050"/>
                </a:solidFill>
                <a:latin typeface="Tahoma" panose="020B0604030504040204" pitchFamily="34" charset="0"/>
                <a:ea typeface="Tahoma" panose="020B0604030504040204" pitchFamily="34" charset="0"/>
                <a:cs typeface="Tahoma" panose="020B0604030504040204" pitchFamily="34" charset="0"/>
              </a:rPr>
              <a:t>target words</a:t>
            </a:r>
            <a:r>
              <a:rPr lang="en-GB" sz="2100" dirty="0">
                <a:latin typeface="Tahoma" panose="020B0604030504040204" pitchFamily="34" charset="0"/>
                <a:ea typeface="Tahoma" panose="020B0604030504040204" pitchFamily="34" charset="0"/>
                <a:cs typeface="Tahoma" panose="020B0604030504040204" pitchFamily="34" charset="0"/>
              </a:rPr>
              <a:t>’ in isolation to the question focus?</a:t>
            </a:r>
          </a:p>
        </p:txBody>
      </p:sp>
      <p:sp>
        <p:nvSpPr>
          <p:cNvPr id="3" name="Content Placeholder 2"/>
          <p:cNvSpPr>
            <a:spLocks noGrp="1"/>
          </p:cNvSpPr>
          <p:nvPr>
            <p:ph idx="1"/>
          </p:nvPr>
        </p:nvSpPr>
        <p:spPr>
          <a:xfrm>
            <a:off x="140834" y="1910198"/>
            <a:ext cx="6464890" cy="2632319"/>
          </a:xfrm>
          <a:solidFill>
            <a:schemeClr val="accent2">
              <a:lumMod val="20000"/>
              <a:lumOff val="80000"/>
            </a:schemeClr>
          </a:solidFill>
        </p:spPr>
        <p:txBody>
          <a:bodyPr>
            <a:normAutofit fontScale="77500" lnSpcReduction="20000"/>
          </a:bodyPr>
          <a:lstStyle/>
          <a:p>
            <a:pPr marL="0" indent="0">
              <a:buNone/>
            </a:pPr>
            <a:r>
              <a:rPr lang="en-GB" dirty="0">
                <a:latin typeface="Tahoma" panose="020B0604030504040204" pitchFamily="34" charset="0"/>
                <a:ea typeface="Tahoma" panose="020B0604030504040204" pitchFamily="34" charset="0"/>
                <a:cs typeface="Tahoma" panose="020B0604030504040204" pitchFamily="34" charset="0"/>
              </a:rPr>
              <a:t>‘The </a:t>
            </a:r>
            <a:r>
              <a:rPr lang="en-GB" b="1" strike="sngStrike" dirty="0">
                <a:solidFill>
                  <a:srgbClr val="FF0000"/>
                </a:solidFill>
                <a:latin typeface="Tahoma" panose="020B0604030504040204" pitchFamily="34" charset="0"/>
                <a:ea typeface="Tahoma" panose="020B0604030504040204" pitchFamily="34" charset="0"/>
                <a:cs typeface="Tahoma" panose="020B0604030504040204" pitchFamily="34" charset="0"/>
              </a:rPr>
              <a:t>principal focus </a:t>
            </a:r>
            <a:r>
              <a:rPr lang="en-GB" dirty="0">
                <a:latin typeface="Tahoma" panose="020B0604030504040204" pitchFamily="34" charset="0"/>
                <a:ea typeface="Tahoma" panose="020B0604030504040204" pitchFamily="34" charset="0"/>
                <a:cs typeface="Tahoma" panose="020B0604030504040204" pitchFamily="34" charset="0"/>
              </a:rPr>
              <a:t>of the novel is on the </a:t>
            </a:r>
            <a:r>
              <a:rPr lang="en-GB" b="1" dirty="0">
                <a:solidFill>
                  <a:srgbClr val="00B050"/>
                </a:solidFill>
                <a:latin typeface="Tahoma" panose="020B0604030504040204" pitchFamily="34" charset="0"/>
                <a:ea typeface="Tahoma" panose="020B0604030504040204" pitchFamily="34" charset="0"/>
                <a:cs typeface="Tahoma" panose="020B0604030504040204" pitchFamily="34" charset="0"/>
              </a:rPr>
              <a:t>personal suffering of the female characters</a:t>
            </a:r>
            <a:r>
              <a:rPr lang="en-GB" dirty="0">
                <a:latin typeface="Tahoma" panose="020B0604030504040204" pitchFamily="34" charset="0"/>
                <a:ea typeface="Tahoma" panose="020B0604030504040204" pitchFamily="34" charset="0"/>
                <a:cs typeface="Tahoma" panose="020B0604030504040204" pitchFamily="34" charset="0"/>
              </a:rPr>
              <a:t>, </a:t>
            </a:r>
            <a:r>
              <a:rPr lang="en-GB" b="1" strike="sngStrike" dirty="0">
                <a:solidFill>
                  <a:srgbClr val="FF0000"/>
                </a:solidFill>
                <a:latin typeface="Tahoma" panose="020B0604030504040204" pitchFamily="34" charset="0"/>
                <a:ea typeface="Tahoma" panose="020B0604030504040204" pitchFamily="34" charset="0"/>
                <a:cs typeface="Tahoma" panose="020B0604030504040204" pitchFamily="34" charset="0"/>
              </a:rPr>
              <a:t>rather than </a:t>
            </a:r>
            <a:r>
              <a:rPr lang="en-GB" dirty="0">
                <a:latin typeface="Tahoma" panose="020B0604030504040204" pitchFamily="34" charset="0"/>
                <a:ea typeface="Tahoma" panose="020B0604030504040204" pitchFamily="34" charset="0"/>
                <a:cs typeface="Tahoma" panose="020B0604030504040204" pitchFamily="34" charset="0"/>
              </a:rPr>
              <a:t>the </a:t>
            </a:r>
            <a:r>
              <a:rPr lang="en-GB" b="1" dirty="0">
                <a:solidFill>
                  <a:srgbClr val="00B050"/>
                </a:solidFill>
                <a:latin typeface="Tahoma" panose="020B0604030504040204" pitchFamily="34" charset="0"/>
                <a:ea typeface="Tahoma" panose="020B0604030504040204" pitchFamily="34" charset="0"/>
                <a:cs typeface="Tahoma" panose="020B0604030504040204" pitchFamily="34" charset="0"/>
              </a:rPr>
              <a:t>repressive power of Gilead</a:t>
            </a:r>
            <a:r>
              <a:rPr lang="en-GB" dirty="0">
                <a:latin typeface="Tahoma" panose="020B0604030504040204" pitchFamily="34" charset="0"/>
                <a:ea typeface="Tahoma" panose="020B0604030504040204" pitchFamily="34" charset="0"/>
                <a:cs typeface="Tahoma" panose="020B0604030504040204" pitchFamily="34" charset="0"/>
              </a:rPr>
              <a:t>.’ To what extent do you agree with this view?</a:t>
            </a:r>
          </a:p>
          <a:p>
            <a:pPr marL="0" indent="0">
              <a:buNone/>
            </a:pPr>
            <a:endParaRPr lang="en-GB"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dirty="0">
                <a:latin typeface="Tahoma" panose="020B0604030504040204" pitchFamily="34" charset="0"/>
                <a:ea typeface="Tahoma" panose="020B0604030504040204" pitchFamily="34" charset="0"/>
                <a:cs typeface="Tahoma" panose="020B0604030504040204" pitchFamily="34" charset="0"/>
              </a:rPr>
              <a:t>‘In The Kite Runner Hosseini is </a:t>
            </a:r>
            <a:r>
              <a:rPr lang="en-GB" b="1" strike="sngStrike" dirty="0">
                <a:solidFill>
                  <a:srgbClr val="FF0000"/>
                </a:solidFill>
                <a:latin typeface="Tahoma" panose="020B0604030504040204" pitchFamily="34" charset="0"/>
                <a:ea typeface="Tahoma" panose="020B0604030504040204" pitchFamily="34" charset="0"/>
                <a:cs typeface="Tahoma" panose="020B0604030504040204" pitchFamily="34" charset="0"/>
              </a:rPr>
              <a:t>more interested </a:t>
            </a:r>
            <a:r>
              <a:rPr lang="en-GB" dirty="0">
                <a:latin typeface="Tahoma" panose="020B0604030504040204" pitchFamily="34" charset="0"/>
                <a:ea typeface="Tahoma" panose="020B0604030504040204" pitchFamily="34" charset="0"/>
                <a:cs typeface="Tahoma" panose="020B0604030504040204" pitchFamily="34" charset="0"/>
              </a:rPr>
              <a:t>in </a:t>
            </a:r>
            <a:r>
              <a:rPr lang="en-GB" b="1" dirty="0">
                <a:solidFill>
                  <a:srgbClr val="00B050"/>
                </a:solidFill>
                <a:latin typeface="Tahoma" panose="020B0604030504040204" pitchFamily="34" charset="0"/>
                <a:ea typeface="Tahoma" panose="020B0604030504040204" pitchFamily="34" charset="0"/>
                <a:cs typeface="Tahoma" panose="020B0604030504040204" pitchFamily="34" charset="0"/>
              </a:rPr>
              <a:t>oppressors</a:t>
            </a:r>
            <a:r>
              <a:rPr lang="en-GB" dirty="0">
                <a:latin typeface="Tahoma" panose="020B0604030504040204" pitchFamily="34" charset="0"/>
                <a:ea typeface="Tahoma" panose="020B0604030504040204" pitchFamily="34" charset="0"/>
                <a:cs typeface="Tahoma" panose="020B0604030504040204" pitchFamily="34" charset="0"/>
              </a:rPr>
              <a:t> than in their </a:t>
            </a:r>
            <a:r>
              <a:rPr lang="en-GB" b="1" dirty="0">
                <a:solidFill>
                  <a:srgbClr val="00B050"/>
                </a:solidFill>
                <a:latin typeface="Tahoma" panose="020B0604030504040204" pitchFamily="34" charset="0"/>
                <a:ea typeface="Tahoma" panose="020B0604030504040204" pitchFamily="34" charset="0"/>
                <a:cs typeface="Tahoma" panose="020B0604030504040204" pitchFamily="34" charset="0"/>
              </a:rPr>
              <a:t>victims</a:t>
            </a:r>
            <a:r>
              <a:rPr lang="en-GB" dirty="0">
                <a:latin typeface="Tahoma" panose="020B0604030504040204" pitchFamily="34" charset="0"/>
                <a:ea typeface="Tahoma" panose="020B0604030504040204" pitchFamily="34" charset="0"/>
                <a:cs typeface="Tahoma" panose="020B0604030504040204" pitchFamily="34" charset="0"/>
              </a:rPr>
              <a:t>.’ To what extent do you agree with this view of the novel?</a:t>
            </a:r>
          </a:p>
          <a:p>
            <a:pPr marL="0" indent="0">
              <a:buNone/>
            </a:pPr>
            <a:endParaRPr lang="en-GB"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dirty="0">
                <a:latin typeface="Tahoma" panose="020B0604030504040204" pitchFamily="34" charset="0"/>
                <a:ea typeface="Tahoma" panose="020B0604030504040204" pitchFamily="34" charset="0"/>
                <a:cs typeface="Tahoma" panose="020B0604030504040204" pitchFamily="34" charset="0"/>
              </a:rPr>
              <a:t>‘In the worlds Atwood presents, </a:t>
            </a:r>
            <a:r>
              <a:rPr lang="en-GB" b="1" dirty="0">
                <a:solidFill>
                  <a:srgbClr val="00B050"/>
                </a:solidFill>
                <a:latin typeface="Tahoma" panose="020B0604030504040204" pitchFamily="34" charset="0"/>
                <a:ea typeface="Tahoma" panose="020B0604030504040204" pitchFamily="34" charset="0"/>
                <a:cs typeface="Tahoma" panose="020B0604030504040204" pitchFamily="34" charset="0"/>
              </a:rPr>
              <a:t>men are </a:t>
            </a:r>
            <a:r>
              <a:rPr lang="en-GB" b="1" strike="sngStrike" dirty="0">
                <a:solidFill>
                  <a:srgbClr val="FF0000"/>
                </a:solidFill>
                <a:latin typeface="Tahoma" panose="020B0604030504040204" pitchFamily="34" charset="0"/>
                <a:ea typeface="Tahoma" panose="020B0604030504040204" pitchFamily="34" charset="0"/>
                <a:cs typeface="Tahoma" panose="020B0604030504040204" pitchFamily="34" charset="0"/>
              </a:rPr>
              <a:t>always</a:t>
            </a:r>
            <a:r>
              <a:rPr lang="en-GB" dirty="0">
                <a:latin typeface="Tahoma" panose="020B0604030504040204" pitchFamily="34" charset="0"/>
                <a:ea typeface="Tahoma" panose="020B0604030504040204" pitchFamily="34" charset="0"/>
                <a:cs typeface="Tahoma" panose="020B0604030504040204" pitchFamily="34" charset="0"/>
              </a:rPr>
              <a:t> </a:t>
            </a:r>
            <a:r>
              <a:rPr lang="en-GB" b="1" dirty="0">
                <a:solidFill>
                  <a:srgbClr val="00B050"/>
                </a:solidFill>
                <a:latin typeface="Tahoma" panose="020B0604030504040204" pitchFamily="34" charset="0"/>
                <a:ea typeface="Tahoma" panose="020B0604030504040204" pitchFamily="34" charset="0"/>
                <a:cs typeface="Tahoma" panose="020B0604030504040204" pitchFamily="34" charset="0"/>
              </a:rPr>
              <a:t>oppressors</a:t>
            </a:r>
            <a:r>
              <a:rPr lang="en-GB" dirty="0">
                <a:latin typeface="Tahoma" panose="020B0604030504040204" pitchFamily="34" charset="0"/>
                <a:ea typeface="Tahoma" panose="020B0604030504040204" pitchFamily="34" charset="0"/>
                <a:cs typeface="Tahoma" panose="020B0604030504040204" pitchFamily="34" charset="0"/>
              </a:rPr>
              <a:t>.’ To what extent do you agree with this view of the novel?</a:t>
            </a:r>
          </a:p>
        </p:txBody>
      </p:sp>
      <p:sp>
        <p:nvSpPr>
          <p:cNvPr id="4" name="Content Placeholder 2"/>
          <p:cNvSpPr txBox="1">
            <a:spLocks/>
          </p:cNvSpPr>
          <p:nvPr/>
        </p:nvSpPr>
        <p:spPr>
          <a:xfrm>
            <a:off x="406582" y="5605373"/>
            <a:ext cx="5915025" cy="2208946"/>
          </a:xfrm>
          <a:prstGeom prst="rect">
            <a:avLst/>
          </a:prstGeom>
          <a:solidFill>
            <a:schemeClr val="accent6">
              <a:lumMod val="20000"/>
              <a:lumOff val="80000"/>
            </a:schemeClr>
          </a:solidFill>
        </p:spPr>
        <p:txBody>
          <a:bodyPr vert="horz" lIns="91440" tIns="45720" rIns="91440" bIns="45720" rtlCol="0">
            <a:normAutofit/>
          </a:bodyPr>
          <a:lstStyle>
            <a:lvl1pPr marL="171452" indent="-171452" algn="l" defTabSz="685808"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6" indent="-171452" algn="l" defTabSz="685808"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61" indent="-171452" algn="l" defTabSz="685808"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65"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69"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74"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78"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82"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87"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GB" sz="1600" dirty="0">
                <a:latin typeface="Tahoma" panose="020B0604030504040204" pitchFamily="34" charset="0"/>
                <a:ea typeface="Tahoma" panose="020B0604030504040204" pitchFamily="34" charset="0"/>
                <a:cs typeface="Tahoma" panose="020B0604030504040204" pitchFamily="34" charset="0"/>
              </a:rPr>
              <a:t>‘In the worlds Atwood presents, </a:t>
            </a:r>
            <a:r>
              <a:rPr lang="en-GB" sz="1600" b="1" dirty="0">
                <a:solidFill>
                  <a:srgbClr val="00B050"/>
                </a:solidFill>
                <a:latin typeface="Tahoma" panose="020B0604030504040204" pitchFamily="34" charset="0"/>
                <a:ea typeface="Tahoma" panose="020B0604030504040204" pitchFamily="34" charset="0"/>
                <a:cs typeface="Tahoma" panose="020B0604030504040204" pitchFamily="34" charset="0"/>
              </a:rPr>
              <a:t>men are </a:t>
            </a:r>
            <a:r>
              <a:rPr lang="en-GB" sz="1600" b="1" dirty="0">
                <a:solidFill>
                  <a:srgbClr val="FF0000"/>
                </a:solidFill>
                <a:latin typeface="Tahoma" panose="020B0604030504040204" pitchFamily="34" charset="0"/>
                <a:ea typeface="Tahoma" panose="020B0604030504040204" pitchFamily="34" charset="0"/>
                <a:cs typeface="Tahoma" panose="020B0604030504040204" pitchFamily="34" charset="0"/>
              </a:rPr>
              <a:t>always</a:t>
            </a:r>
            <a:r>
              <a:rPr lang="en-GB" sz="1600" dirty="0">
                <a:latin typeface="Tahoma" panose="020B0604030504040204" pitchFamily="34" charset="0"/>
                <a:ea typeface="Tahoma" panose="020B0604030504040204" pitchFamily="34" charset="0"/>
                <a:cs typeface="Tahoma" panose="020B0604030504040204" pitchFamily="34" charset="0"/>
              </a:rPr>
              <a:t> </a:t>
            </a:r>
            <a:r>
              <a:rPr lang="en-GB" sz="1600" b="1" dirty="0">
                <a:solidFill>
                  <a:srgbClr val="00B050"/>
                </a:solidFill>
                <a:latin typeface="Tahoma" panose="020B0604030504040204" pitchFamily="34" charset="0"/>
                <a:ea typeface="Tahoma" panose="020B0604030504040204" pitchFamily="34" charset="0"/>
                <a:cs typeface="Tahoma" panose="020B0604030504040204" pitchFamily="34" charset="0"/>
              </a:rPr>
              <a:t>oppressors</a:t>
            </a:r>
            <a:r>
              <a:rPr lang="en-GB" sz="1600" dirty="0">
                <a:latin typeface="Tahoma" panose="020B0604030504040204" pitchFamily="34" charset="0"/>
                <a:ea typeface="Tahoma" panose="020B0604030504040204" pitchFamily="34" charset="0"/>
                <a:cs typeface="Tahoma" panose="020B0604030504040204" pitchFamily="34" charset="0"/>
              </a:rPr>
              <a:t>.’ To what extent do you agree with this view of the novel?</a:t>
            </a:r>
          </a:p>
          <a:p>
            <a:pPr marL="0" indent="0">
              <a:buFont typeface="Arial" panose="020B0604020202020204" pitchFamily="34" charset="0"/>
              <a:buNone/>
            </a:pPr>
            <a:endParaRPr lang="en-GB" sz="1600" dirty="0">
              <a:latin typeface="Tahoma" panose="020B0604030504040204" pitchFamily="34" charset="0"/>
              <a:ea typeface="Tahoma" panose="020B0604030504040204" pitchFamily="34" charset="0"/>
              <a:cs typeface="Tahoma" panose="020B0604030504040204" pitchFamily="34" charset="0"/>
            </a:endParaRPr>
          </a:p>
          <a:p>
            <a:pPr marL="0" indent="0">
              <a:buFont typeface="Arial" panose="020B0604020202020204" pitchFamily="34" charset="0"/>
              <a:buNone/>
            </a:pPr>
            <a:r>
              <a:rPr lang="en-GB" sz="1600" dirty="0">
                <a:latin typeface="Tahoma" panose="020B0604030504040204" pitchFamily="34" charset="0"/>
                <a:ea typeface="Tahoma" panose="020B0604030504040204" pitchFamily="34" charset="0"/>
                <a:cs typeface="Tahoma" panose="020B0604030504040204" pitchFamily="34" charset="0"/>
              </a:rPr>
              <a:t>Well, what is the difference between an essay where you write about men </a:t>
            </a:r>
            <a:r>
              <a:rPr lang="en-GB" sz="1600" b="1" u="sng" dirty="0">
                <a:latin typeface="Tahoma" panose="020B0604030504040204" pitchFamily="34" charset="0"/>
                <a:ea typeface="Tahoma" panose="020B0604030504040204" pitchFamily="34" charset="0"/>
                <a:cs typeface="Tahoma" panose="020B0604030504040204" pitchFamily="34" charset="0"/>
              </a:rPr>
              <a:t>being oppressors </a:t>
            </a:r>
            <a:r>
              <a:rPr lang="en-GB" sz="1600" dirty="0">
                <a:latin typeface="Tahoma" panose="020B0604030504040204" pitchFamily="34" charset="0"/>
                <a:ea typeface="Tahoma" panose="020B0604030504040204" pitchFamily="34" charset="0"/>
                <a:cs typeface="Tahoma" panose="020B0604030504040204" pitchFamily="34" charset="0"/>
              </a:rPr>
              <a:t>in </a:t>
            </a:r>
            <a:r>
              <a:rPr lang="en-GB" sz="1600" i="1" dirty="0">
                <a:latin typeface="Tahoma" panose="020B0604030504040204" pitchFamily="34" charset="0"/>
                <a:ea typeface="Tahoma" panose="020B0604030504040204" pitchFamily="34" charset="0"/>
                <a:cs typeface="Tahoma" panose="020B0604030504040204" pitchFamily="34" charset="0"/>
              </a:rPr>
              <a:t>The Handmaid’s Tale</a:t>
            </a:r>
            <a:r>
              <a:rPr lang="en-GB" sz="1600" dirty="0">
                <a:latin typeface="Tahoma" panose="020B0604030504040204" pitchFamily="34" charset="0"/>
                <a:ea typeface="Tahoma" panose="020B0604030504040204" pitchFamily="34" charset="0"/>
                <a:cs typeface="Tahoma" panose="020B0604030504040204" pitchFamily="34" charset="0"/>
              </a:rPr>
              <a:t> and writing an essay where you argue whether they </a:t>
            </a:r>
            <a:r>
              <a:rPr lang="en-GB" sz="1600" b="1" u="sng" dirty="0">
                <a:latin typeface="Tahoma" panose="020B0604030504040204" pitchFamily="34" charset="0"/>
                <a:ea typeface="Tahoma" panose="020B0604030504040204" pitchFamily="34" charset="0"/>
                <a:cs typeface="Tahoma" panose="020B0604030504040204" pitchFamily="34" charset="0"/>
              </a:rPr>
              <a:t>are always oppressors</a:t>
            </a:r>
            <a:r>
              <a:rPr lang="en-GB" sz="1600" dirty="0">
                <a:latin typeface="Tahoma" panose="020B0604030504040204" pitchFamily="34" charset="0"/>
                <a:ea typeface="Tahoma" panose="020B0604030504040204" pitchFamily="34" charset="0"/>
                <a:cs typeface="Tahoma" panose="020B0604030504040204" pitchFamily="34" charset="0"/>
              </a:rPr>
              <a:t>?</a:t>
            </a:r>
          </a:p>
          <a:p>
            <a:pPr marL="0" indent="0">
              <a:buFont typeface="Arial" panose="020B0604020202020204" pitchFamily="34" charset="0"/>
              <a:buNone/>
            </a:pPr>
            <a:endParaRPr lang="en-GB" dirty="0"/>
          </a:p>
        </p:txBody>
      </p:sp>
    </p:spTree>
    <p:extLst>
      <p:ext uri="{BB962C8B-B14F-4D97-AF65-F5344CB8AC3E}">
        <p14:creationId xmlns:p14="http://schemas.microsoft.com/office/powerpoint/2010/main" val="65863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999" y="459789"/>
            <a:ext cx="4304620" cy="745629"/>
          </a:xfrm>
          <a:solidFill>
            <a:schemeClr val="accent6">
              <a:lumMod val="20000"/>
              <a:lumOff val="80000"/>
            </a:schemeClr>
          </a:solidFill>
        </p:spPr>
        <p:txBody>
          <a:bodyPr>
            <a:normAutofit/>
          </a:bodyPr>
          <a:lstStyle/>
          <a:p>
            <a:r>
              <a:rPr lang="en-GB" sz="2100" dirty="0">
                <a:latin typeface="Tahoma" panose="020B0604030504040204" pitchFamily="34" charset="0"/>
                <a:ea typeface="Tahoma" panose="020B0604030504040204" pitchFamily="34" charset="0"/>
                <a:cs typeface="Tahoma" panose="020B0604030504040204" pitchFamily="34" charset="0"/>
              </a:rPr>
              <a:t>Why does the ‘hinge’ matter?</a:t>
            </a:r>
          </a:p>
        </p:txBody>
      </p:sp>
      <p:sp>
        <p:nvSpPr>
          <p:cNvPr id="5" name="TextBox 4"/>
          <p:cNvSpPr txBox="1"/>
          <p:nvPr/>
        </p:nvSpPr>
        <p:spPr>
          <a:xfrm>
            <a:off x="311999" y="1416470"/>
            <a:ext cx="6164853" cy="646331"/>
          </a:xfrm>
          <a:prstGeom prst="rect">
            <a:avLst/>
          </a:prstGeom>
          <a:solidFill>
            <a:schemeClr val="accent2">
              <a:lumMod val="20000"/>
              <a:lumOff val="80000"/>
            </a:schemeClr>
          </a:solidFill>
        </p:spPr>
        <p:txBody>
          <a:bodyPr wrap="square" rtlCol="0">
            <a:spAutoFit/>
          </a:bodyPr>
          <a:lstStyle/>
          <a:p>
            <a:r>
              <a:rPr lang="en-GB" dirty="0">
                <a:latin typeface="Tahoma" panose="020B0604030504040204" pitchFamily="34" charset="0"/>
                <a:ea typeface="Tahoma" panose="020B0604030504040204" pitchFamily="34" charset="0"/>
                <a:cs typeface="Tahoma" panose="020B0604030504040204" pitchFamily="34" charset="0"/>
              </a:rPr>
              <a:t>Consider the beginnings of each of these essays: Which student is actually addressing the question requirements?</a:t>
            </a:r>
          </a:p>
        </p:txBody>
      </p:sp>
      <p:sp>
        <p:nvSpPr>
          <p:cNvPr id="6" name="Content Placeholder 2"/>
          <p:cNvSpPr>
            <a:spLocks noGrp="1"/>
          </p:cNvSpPr>
          <p:nvPr>
            <p:ph idx="1"/>
          </p:nvPr>
        </p:nvSpPr>
        <p:spPr>
          <a:xfrm>
            <a:off x="326368" y="2385594"/>
            <a:ext cx="6244554" cy="2409690"/>
          </a:xfrm>
          <a:solidFill>
            <a:schemeClr val="accent5">
              <a:lumMod val="20000"/>
              <a:lumOff val="80000"/>
            </a:schemeClr>
          </a:solidFill>
          <a:ln>
            <a:solidFill>
              <a:schemeClr val="tx1"/>
            </a:solidFill>
          </a:ln>
        </p:spPr>
        <p:txBody>
          <a:bodyPr>
            <a:noAutofit/>
          </a:bodyPr>
          <a:lstStyle/>
          <a:p>
            <a:pPr marL="0" indent="0">
              <a:buNone/>
            </a:pPr>
            <a:r>
              <a:rPr lang="en-GB" sz="1600" i="1" dirty="0">
                <a:latin typeface="Tahoma" panose="020B0604030504040204" pitchFamily="34" charset="0"/>
                <a:ea typeface="Tahoma" panose="020B0604030504040204" pitchFamily="34" charset="0"/>
                <a:cs typeface="Tahoma" panose="020B0604030504040204" pitchFamily="34" charset="0"/>
              </a:rPr>
              <a:t>In Atwood’s novel, men are clearly the oppressors of women concerning their fertility, autonomy and  self-determination within a brutal totalitarian theocracy. The systematic oppression of the Gilead residents appears through the corrupt religious laws enforced by men. This is perhaps typified through the society’s requirement of Handmaids to participate in the Ceremony, an unjust procreative ritual, which is, in essence, a form of rape in disguise – a symbolic representation of oppression in itself through an act of a male penetrating a woman.</a:t>
            </a:r>
          </a:p>
        </p:txBody>
      </p:sp>
      <p:sp>
        <p:nvSpPr>
          <p:cNvPr id="7" name="Content Placeholder 2"/>
          <p:cNvSpPr txBox="1">
            <a:spLocks/>
          </p:cNvSpPr>
          <p:nvPr/>
        </p:nvSpPr>
        <p:spPr>
          <a:xfrm>
            <a:off x="311999" y="5774211"/>
            <a:ext cx="6273946" cy="2484202"/>
          </a:xfrm>
          <a:prstGeom prst="rect">
            <a:avLst/>
          </a:prstGeom>
          <a:solidFill>
            <a:schemeClr val="accent4">
              <a:lumMod val="40000"/>
              <a:lumOff val="60000"/>
            </a:schemeClr>
          </a:solidFill>
          <a:ln>
            <a:solidFill>
              <a:schemeClr val="tx1"/>
            </a:solidFill>
          </a:ln>
        </p:spPr>
        <p:txBody>
          <a:bodyPr vert="horz" lIns="51435" tIns="25718" rIns="51435" bIns="2571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600" i="1" dirty="0">
                <a:latin typeface="Tahoma" panose="020B0604030504040204" pitchFamily="34" charset="0"/>
                <a:ea typeface="Tahoma" panose="020B0604030504040204" pitchFamily="34" charset="0"/>
                <a:cs typeface="Tahoma" panose="020B0604030504040204" pitchFamily="34" charset="0"/>
              </a:rPr>
              <a:t>Whilst undoubtedly the </a:t>
            </a:r>
            <a:r>
              <a:rPr lang="en-GB" sz="1600" b="1" i="1" dirty="0">
                <a:solidFill>
                  <a:srgbClr val="FF0000"/>
                </a:solidFill>
                <a:latin typeface="Tahoma" panose="020B0604030504040204" pitchFamily="34" charset="0"/>
                <a:ea typeface="Tahoma" panose="020B0604030504040204" pitchFamily="34" charset="0"/>
                <a:cs typeface="Tahoma" panose="020B0604030504040204" pitchFamily="34" charset="0"/>
              </a:rPr>
              <a:t>men are the principal oppressors </a:t>
            </a:r>
            <a:r>
              <a:rPr lang="en-GB" sz="1600" i="1" dirty="0">
                <a:latin typeface="Tahoma" panose="020B0604030504040204" pitchFamily="34" charset="0"/>
                <a:ea typeface="Tahoma" panose="020B0604030504040204" pitchFamily="34" charset="0"/>
                <a:cs typeface="Tahoma" panose="020B0604030504040204" pitchFamily="34" charset="0"/>
              </a:rPr>
              <a:t>of women with Gileadean society, </a:t>
            </a:r>
            <a:r>
              <a:rPr lang="en-GB" sz="1600" b="1" i="1" dirty="0">
                <a:solidFill>
                  <a:srgbClr val="FF0000"/>
                </a:solidFill>
                <a:latin typeface="Tahoma" panose="020B0604030504040204" pitchFamily="34" charset="0"/>
                <a:ea typeface="Tahoma" panose="020B0604030504040204" pitchFamily="34" charset="0"/>
                <a:cs typeface="Tahoma" panose="020B0604030504040204" pitchFamily="34" charset="0"/>
              </a:rPr>
              <a:t>whether they are </a:t>
            </a:r>
            <a:r>
              <a:rPr lang="en-GB" sz="1600" b="1" u="sng" dirty="0">
                <a:solidFill>
                  <a:srgbClr val="FF0000"/>
                </a:solidFill>
                <a:latin typeface="Tahoma" panose="020B0604030504040204" pitchFamily="34" charset="0"/>
                <a:ea typeface="Tahoma" panose="020B0604030504040204" pitchFamily="34" charset="0"/>
                <a:cs typeface="Tahoma" panose="020B0604030504040204" pitchFamily="34" charset="0"/>
              </a:rPr>
              <a:t>always</a:t>
            </a:r>
            <a:r>
              <a:rPr lang="en-GB" sz="1600" b="1" i="1" dirty="0">
                <a:solidFill>
                  <a:srgbClr val="FF0000"/>
                </a:solidFill>
                <a:latin typeface="Tahoma" panose="020B0604030504040204" pitchFamily="34" charset="0"/>
                <a:ea typeface="Tahoma" panose="020B0604030504040204" pitchFamily="34" charset="0"/>
                <a:cs typeface="Tahoma" panose="020B0604030504040204" pitchFamily="34" charset="0"/>
              </a:rPr>
              <a:t> the oppressors is questionable</a:t>
            </a:r>
            <a:r>
              <a:rPr lang="en-GB" sz="1600" i="1" dirty="0">
                <a:latin typeface="Tahoma" panose="020B0604030504040204" pitchFamily="34" charset="0"/>
                <a:ea typeface="Tahoma" panose="020B0604030504040204" pitchFamily="34" charset="0"/>
                <a:cs typeface="Tahoma" panose="020B0604030504040204" pitchFamily="34" charset="0"/>
              </a:rPr>
              <a:t>. The systematic oppression of the Gilead residents appears through the corrupt religious laws are certainly enforced by men, </a:t>
            </a:r>
            <a:r>
              <a:rPr lang="en-GB" sz="1600" b="1" i="1" dirty="0">
                <a:solidFill>
                  <a:srgbClr val="FF0000"/>
                </a:solidFill>
                <a:latin typeface="Tahoma" panose="020B0604030504040204" pitchFamily="34" charset="0"/>
                <a:ea typeface="Tahoma" panose="020B0604030504040204" pitchFamily="34" charset="0"/>
                <a:cs typeface="Tahoma" panose="020B0604030504040204" pitchFamily="34" charset="0"/>
              </a:rPr>
              <a:t>but are also propagated by more powerful women </a:t>
            </a:r>
            <a:r>
              <a:rPr lang="en-GB" sz="1600" i="1" dirty="0">
                <a:latin typeface="Tahoma" panose="020B0604030504040204" pitchFamily="34" charset="0"/>
                <a:ea typeface="Tahoma" panose="020B0604030504040204" pitchFamily="34" charset="0"/>
                <a:cs typeface="Tahoma" panose="020B0604030504040204" pitchFamily="34" charset="0"/>
              </a:rPr>
              <a:t>such as the ‘Wives’ and ‘Aunts’. This is perhaps typified through the society’s requirement of Handmaids to participate in the Ceremony, an unjust procreative ritual, where </a:t>
            </a:r>
            <a:r>
              <a:rPr lang="en-GB" sz="1600" b="1" i="1" dirty="0">
                <a:solidFill>
                  <a:srgbClr val="FF0000"/>
                </a:solidFill>
                <a:latin typeface="Tahoma" panose="020B0604030504040204" pitchFamily="34" charset="0"/>
                <a:ea typeface="Tahoma" panose="020B0604030504040204" pitchFamily="34" charset="0"/>
                <a:cs typeface="Tahoma" panose="020B0604030504040204" pitchFamily="34" charset="0"/>
              </a:rPr>
              <a:t>the wife is equally culpable for the rape of the Handmaids</a:t>
            </a:r>
            <a:r>
              <a:rPr lang="en-GB" sz="1600" i="1" dirty="0">
                <a:latin typeface="Tahoma" panose="020B0604030504040204" pitchFamily="34" charset="0"/>
                <a:ea typeface="Tahoma" panose="020B0604030504040204" pitchFamily="34" charset="0"/>
                <a:cs typeface="Tahoma" panose="020B0604030504040204" pitchFamily="34" charset="0"/>
              </a:rPr>
              <a:t>. </a:t>
            </a:r>
            <a:r>
              <a:rPr lang="en-GB" sz="1600" b="1" i="1" dirty="0">
                <a:solidFill>
                  <a:srgbClr val="FF0000"/>
                </a:solidFill>
                <a:latin typeface="Tahoma" panose="020B0604030504040204" pitchFamily="34" charset="0"/>
                <a:ea typeface="Tahoma" panose="020B0604030504040204" pitchFamily="34" charset="0"/>
                <a:cs typeface="Tahoma" panose="020B0604030504040204" pitchFamily="34" charset="0"/>
              </a:rPr>
              <a:t>So whilst men are primarily the oppressors, they are not </a:t>
            </a:r>
            <a:r>
              <a:rPr lang="en-GB" sz="1600" b="1" i="1" u="sng" dirty="0">
                <a:solidFill>
                  <a:srgbClr val="FF0000"/>
                </a:solidFill>
                <a:latin typeface="Tahoma" panose="020B0604030504040204" pitchFamily="34" charset="0"/>
                <a:ea typeface="Tahoma" panose="020B0604030504040204" pitchFamily="34" charset="0"/>
                <a:cs typeface="Tahoma" panose="020B0604030504040204" pitchFamily="34" charset="0"/>
              </a:rPr>
              <a:t>always</a:t>
            </a:r>
            <a:r>
              <a:rPr lang="en-GB" sz="1600" b="1" i="1" dirty="0">
                <a:solidFill>
                  <a:srgbClr val="FF0000"/>
                </a:solidFill>
                <a:latin typeface="Tahoma" panose="020B0604030504040204" pitchFamily="34" charset="0"/>
                <a:ea typeface="Tahoma" panose="020B0604030504040204" pitchFamily="34" charset="0"/>
                <a:cs typeface="Tahoma" panose="020B0604030504040204" pitchFamily="34" charset="0"/>
              </a:rPr>
              <a:t> responsible for all acts of oppression in the novel</a:t>
            </a:r>
            <a:r>
              <a:rPr lang="en-GB" sz="1600" i="1" dirty="0">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GB" sz="1575" i="1" dirty="0"/>
          </a:p>
        </p:txBody>
      </p:sp>
      <p:sp>
        <p:nvSpPr>
          <p:cNvPr id="8" name="Down Arrow 7"/>
          <p:cNvSpPr/>
          <p:nvPr/>
        </p:nvSpPr>
        <p:spPr>
          <a:xfrm>
            <a:off x="3032918" y="4515471"/>
            <a:ext cx="723013" cy="1205211"/>
          </a:xfrm>
          <a:prstGeom prst="down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1633263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1155" y="1571584"/>
            <a:ext cx="6144033" cy="1367571"/>
          </a:xfrm>
          <a:solidFill>
            <a:schemeClr val="accent6">
              <a:lumMod val="20000"/>
              <a:lumOff val="80000"/>
            </a:schemeClr>
          </a:solidFill>
          <a:ln>
            <a:solidFill>
              <a:schemeClr val="tx1"/>
            </a:solidFill>
          </a:ln>
        </p:spPr>
        <p:txBody>
          <a:bodyPr>
            <a:noAutofit/>
          </a:bodyPr>
          <a:lstStyle/>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‘In The Kite Runner, the political and the personal are always linked.’</a:t>
            </a:r>
          </a:p>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 </a:t>
            </a:r>
            <a:br>
              <a:rPr lang="en-GB" sz="1600" dirty="0">
                <a:latin typeface="Tahoma" panose="020B0604030504040204" pitchFamily="34" charset="0"/>
                <a:ea typeface="Tahoma" panose="020B0604030504040204" pitchFamily="34" charset="0"/>
                <a:cs typeface="Tahoma" panose="020B0604030504040204" pitchFamily="34" charset="0"/>
              </a:rPr>
            </a:br>
            <a:r>
              <a:rPr lang="en-GB" sz="1600" dirty="0">
                <a:latin typeface="Tahoma" panose="020B0604030504040204" pitchFamily="34" charset="0"/>
                <a:ea typeface="Tahoma" panose="020B0604030504040204" pitchFamily="34" charset="0"/>
                <a:cs typeface="Tahoma" panose="020B0604030504040204" pitchFamily="34" charset="0"/>
              </a:rPr>
              <a:t>By closely exploring Hosseini’s authorial methods, to what extent do you agree with this view?</a:t>
            </a:r>
          </a:p>
        </p:txBody>
      </p:sp>
      <p:sp>
        <p:nvSpPr>
          <p:cNvPr id="4" name="Content Placeholder 2"/>
          <p:cNvSpPr txBox="1">
            <a:spLocks/>
          </p:cNvSpPr>
          <p:nvPr/>
        </p:nvSpPr>
        <p:spPr>
          <a:xfrm>
            <a:off x="166818" y="849399"/>
            <a:ext cx="3416354" cy="564731"/>
          </a:xfrm>
          <a:prstGeom prst="rect">
            <a:avLst/>
          </a:prstGeom>
          <a:solidFill>
            <a:schemeClr val="accent2">
              <a:lumMod val="20000"/>
              <a:lumOff val="80000"/>
            </a:schemeClr>
          </a:solidFill>
          <a:ln>
            <a:solidFill>
              <a:schemeClr val="tx1"/>
            </a:solidFill>
          </a:ln>
        </p:spPr>
        <p:txBody>
          <a:bodyPr vert="horz" lIns="51435" tIns="25718" rIns="51435" bIns="25718"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600" i="1" dirty="0">
                <a:latin typeface="Tahoma" panose="020B0604030504040204" pitchFamily="34" charset="0"/>
                <a:ea typeface="Tahoma" panose="020B0604030504040204" pitchFamily="34" charset="0"/>
                <a:cs typeface="Tahoma" panose="020B0604030504040204" pitchFamily="34" charset="0"/>
              </a:rPr>
              <a:t>What is the </a:t>
            </a:r>
            <a:r>
              <a:rPr lang="en-GB" sz="1600" b="1" i="1" dirty="0">
                <a:solidFill>
                  <a:srgbClr val="FF0000"/>
                </a:solidFill>
                <a:latin typeface="Tahoma" panose="020B0604030504040204" pitchFamily="34" charset="0"/>
                <a:ea typeface="Tahoma" panose="020B0604030504040204" pitchFamily="34" charset="0"/>
                <a:cs typeface="Tahoma" panose="020B0604030504040204" pitchFamily="34" charset="0"/>
              </a:rPr>
              <a:t>hinge word/phrase </a:t>
            </a:r>
            <a:r>
              <a:rPr lang="en-GB" sz="1600" i="1" dirty="0">
                <a:latin typeface="Tahoma" panose="020B0604030504040204" pitchFamily="34" charset="0"/>
                <a:ea typeface="Tahoma" panose="020B0604030504040204" pitchFamily="34" charset="0"/>
                <a:cs typeface="Tahoma" panose="020B0604030504040204" pitchFamily="34" charset="0"/>
              </a:rPr>
              <a:t>in this question?</a:t>
            </a:r>
          </a:p>
        </p:txBody>
      </p:sp>
      <p:sp>
        <p:nvSpPr>
          <p:cNvPr id="2" name="TextBox 1"/>
          <p:cNvSpPr txBox="1"/>
          <p:nvPr/>
        </p:nvSpPr>
        <p:spPr>
          <a:xfrm>
            <a:off x="138222" y="276447"/>
            <a:ext cx="6379535" cy="415498"/>
          </a:xfrm>
          <a:prstGeom prst="rect">
            <a:avLst/>
          </a:prstGeom>
          <a:noFill/>
        </p:spPr>
        <p:txBody>
          <a:bodyPr wrap="square" rtlCol="0">
            <a:spAutoFit/>
          </a:bodyPr>
          <a:lstStyle/>
          <a:p>
            <a:r>
              <a:rPr lang="en-GB" sz="2100" b="1" dirty="0">
                <a:latin typeface="Tahoma" panose="020B0604030504040204" pitchFamily="34" charset="0"/>
                <a:ea typeface="Tahoma" panose="020B0604030504040204" pitchFamily="34" charset="0"/>
                <a:cs typeface="Tahoma" panose="020B0604030504040204" pitchFamily="34" charset="0"/>
              </a:rPr>
              <a:t>Planning a response and writing introductions</a:t>
            </a:r>
          </a:p>
        </p:txBody>
      </p:sp>
      <p:sp>
        <p:nvSpPr>
          <p:cNvPr id="5" name="Content Placeholder 2"/>
          <p:cNvSpPr txBox="1">
            <a:spLocks/>
          </p:cNvSpPr>
          <p:nvPr/>
        </p:nvSpPr>
        <p:spPr>
          <a:xfrm>
            <a:off x="511154" y="3270982"/>
            <a:ext cx="6144033" cy="571624"/>
          </a:xfrm>
          <a:prstGeom prst="rect">
            <a:avLst/>
          </a:prstGeom>
          <a:solidFill>
            <a:schemeClr val="accent6">
              <a:lumMod val="20000"/>
              <a:lumOff val="80000"/>
            </a:schemeClr>
          </a:solidFill>
          <a:ln>
            <a:solidFill>
              <a:schemeClr val="tx1"/>
            </a:solidFill>
          </a:ln>
        </p:spPr>
        <p:txBody>
          <a:bodyPr vert="horz" lIns="51435" tIns="25718" rIns="51435" bIns="25718"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What would be the </a:t>
            </a:r>
            <a:r>
              <a:rPr lang="en-GB" sz="1600" b="1" u="sng" dirty="0">
                <a:latin typeface="Tahoma" panose="020B0604030504040204" pitchFamily="34" charset="0"/>
                <a:ea typeface="Tahoma" panose="020B0604030504040204" pitchFamily="34" charset="0"/>
                <a:cs typeface="Tahoma" panose="020B0604030504040204" pitchFamily="34" charset="0"/>
              </a:rPr>
              <a:t>first sentence </a:t>
            </a:r>
            <a:r>
              <a:rPr lang="en-GB" sz="1600" dirty="0">
                <a:latin typeface="Tahoma" panose="020B0604030504040204" pitchFamily="34" charset="0"/>
                <a:ea typeface="Tahoma" panose="020B0604030504040204" pitchFamily="34" charset="0"/>
                <a:cs typeface="Tahoma" panose="020B0604030504040204" pitchFamily="34" charset="0"/>
              </a:rPr>
              <a:t>of your essay to show you have engaged with the ‘hinge’ of the question?</a:t>
            </a:r>
          </a:p>
        </p:txBody>
      </p:sp>
      <p:sp>
        <p:nvSpPr>
          <p:cNvPr id="6" name="Content Placeholder 2"/>
          <p:cNvSpPr txBox="1">
            <a:spLocks/>
          </p:cNvSpPr>
          <p:nvPr/>
        </p:nvSpPr>
        <p:spPr>
          <a:xfrm>
            <a:off x="370475" y="5033137"/>
            <a:ext cx="5915025" cy="3334685"/>
          </a:xfrm>
          <a:prstGeom prst="rect">
            <a:avLst/>
          </a:prstGeom>
          <a:solidFill>
            <a:schemeClr val="accent2">
              <a:lumMod val="20000"/>
              <a:lumOff val="80000"/>
            </a:schemeClr>
          </a:solidFill>
          <a:ln>
            <a:solidFill>
              <a:schemeClr val="tx1"/>
            </a:solidFill>
          </a:ln>
        </p:spPr>
        <p:txBody>
          <a:bodyPr vert="horz" lIns="91440" tIns="45720" rIns="91440" bIns="45720" rtlCol="0">
            <a:noAutofit/>
          </a:bodyPr>
          <a:lstStyle>
            <a:lvl1pPr marL="171452" indent="-171452" algn="l" defTabSz="685808"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6" indent="-171452" algn="l" defTabSz="685808"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61" indent="-171452" algn="l" defTabSz="685808"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65"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69"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74"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78"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82"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87"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GB" sz="1600" i="1" dirty="0">
                <a:latin typeface="Tahoma" panose="020B0604030504040204" pitchFamily="34" charset="0"/>
                <a:ea typeface="Tahoma" panose="020B0604030504040204" pitchFamily="34" charset="0"/>
                <a:cs typeface="Tahoma" panose="020B0604030504040204" pitchFamily="34" charset="0"/>
              </a:rPr>
              <a:t>Whilst undoubtedly the personal and political are linked in The Kite Runner, whether they are always linked is questionable. </a:t>
            </a:r>
          </a:p>
          <a:p>
            <a:pPr marL="0" indent="0">
              <a:buFont typeface="Arial" panose="020B0604020202020204" pitchFamily="34" charset="0"/>
              <a:buNone/>
            </a:pPr>
            <a:endParaRPr lang="en-GB" sz="1600" i="1" dirty="0">
              <a:latin typeface="Tahoma" panose="020B0604030504040204" pitchFamily="34" charset="0"/>
              <a:ea typeface="Tahoma" panose="020B0604030504040204" pitchFamily="34" charset="0"/>
              <a:cs typeface="Tahoma" panose="020B0604030504040204" pitchFamily="34" charset="0"/>
            </a:endParaRPr>
          </a:p>
          <a:p>
            <a:pPr marL="0" indent="0">
              <a:buFont typeface="Arial" panose="020B0604020202020204" pitchFamily="34" charset="0"/>
              <a:buNone/>
            </a:pPr>
            <a:r>
              <a:rPr lang="en-GB" sz="1600" i="1" dirty="0">
                <a:latin typeface="Tahoma" panose="020B0604030504040204" pitchFamily="34" charset="0"/>
                <a:ea typeface="Tahoma" panose="020B0604030504040204" pitchFamily="34" charset="0"/>
                <a:cs typeface="Tahoma" panose="020B0604030504040204" pitchFamily="34" charset="0"/>
              </a:rPr>
              <a:t>There is no doubt a link between the personal and political in the novel, but they are not always linked: some moments are deeply personal concerns of Amir as a character, whilst others act as a microcosm of the political landscapes of the novel.</a:t>
            </a:r>
          </a:p>
          <a:p>
            <a:pPr marL="0" indent="0">
              <a:buFont typeface="Arial" panose="020B0604020202020204" pitchFamily="34" charset="0"/>
              <a:buNone/>
            </a:pPr>
            <a:endParaRPr lang="en-GB" sz="1600" i="1" dirty="0">
              <a:latin typeface="Tahoma" panose="020B0604030504040204" pitchFamily="34" charset="0"/>
              <a:ea typeface="Tahoma" panose="020B0604030504040204" pitchFamily="34" charset="0"/>
              <a:cs typeface="Tahoma" panose="020B0604030504040204" pitchFamily="34" charset="0"/>
            </a:endParaRPr>
          </a:p>
          <a:p>
            <a:pPr marL="0" indent="0">
              <a:buFont typeface="Arial" panose="020B0604020202020204" pitchFamily="34" charset="0"/>
              <a:buNone/>
            </a:pPr>
            <a:r>
              <a:rPr lang="en-GB" sz="1600" i="1" dirty="0">
                <a:latin typeface="Tahoma" panose="020B0604030504040204" pitchFamily="34" charset="0"/>
                <a:ea typeface="Tahoma" panose="020B0604030504040204" pitchFamily="34" charset="0"/>
                <a:cs typeface="Tahoma" panose="020B0604030504040204" pitchFamily="34" charset="0"/>
              </a:rPr>
              <a:t>Although the personal and political are not always linked, they so often are, and whilst this novel is an examination of Amir’s personal journey, the connections to the wider world are prevalent throughout.</a:t>
            </a:r>
          </a:p>
        </p:txBody>
      </p:sp>
      <p:sp>
        <p:nvSpPr>
          <p:cNvPr id="7" name="Down Arrow 6"/>
          <p:cNvSpPr/>
          <p:nvPr/>
        </p:nvSpPr>
        <p:spPr>
          <a:xfrm>
            <a:off x="2966480" y="3818794"/>
            <a:ext cx="723013" cy="1205211"/>
          </a:xfrm>
          <a:prstGeom prst="down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2815112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506" y="2054963"/>
            <a:ext cx="6144033" cy="1411251"/>
          </a:xfrm>
          <a:solidFill>
            <a:schemeClr val="accent2">
              <a:lumMod val="20000"/>
              <a:lumOff val="80000"/>
            </a:schemeClr>
          </a:solidFill>
          <a:ln>
            <a:solidFill>
              <a:schemeClr val="tx1"/>
            </a:solidFill>
          </a:ln>
        </p:spPr>
        <p:txBody>
          <a:bodyPr>
            <a:noAutofit/>
          </a:bodyPr>
          <a:lstStyle/>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‘In The Kite Runner, </a:t>
            </a:r>
            <a:r>
              <a:rPr lang="en-GB" sz="1600" b="1" dirty="0">
                <a:solidFill>
                  <a:srgbClr val="00B050"/>
                </a:solidFill>
                <a:latin typeface="Tahoma" panose="020B0604030504040204" pitchFamily="34" charset="0"/>
                <a:ea typeface="Tahoma" panose="020B0604030504040204" pitchFamily="34" charset="0"/>
                <a:cs typeface="Tahoma" panose="020B0604030504040204" pitchFamily="34" charset="0"/>
              </a:rPr>
              <a:t>the political and the personal </a:t>
            </a:r>
            <a:r>
              <a:rPr lang="en-GB" sz="1600" dirty="0">
                <a:latin typeface="Tahoma" panose="020B0604030504040204" pitchFamily="34" charset="0"/>
                <a:ea typeface="Tahoma" panose="020B0604030504040204" pitchFamily="34" charset="0"/>
                <a:cs typeface="Tahoma" panose="020B0604030504040204" pitchFamily="34" charset="0"/>
              </a:rPr>
              <a:t>are always </a:t>
            </a:r>
            <a:r>
              <a:rPr lang="en-GB" sz="1600" b="1" dirty="0">
                <a:solidFill>
                  <a:srgbClr val="00B050"/>
                </a:solidFill>
                <a:latin typeface="Tahoma" panose="020B0604030504040204" pitchFamily="34" charset="0"/>
                <a:ea typeface="Tahoma" panose="020B0604030504040204" pitchFamily="34" charset="0"/>
                <a:cs typeface="Tahoma" panose="020B0604030504040204" pitchFamily="34" charset="0"/>
              </a:rPr>
              <a:t>linked</a:t>
            </a:r>
            <a:r>
              <a:rPr lang="en-GB" sz="1600" dirty="0">
                <a:latin typeface="Tahoma" panose="020B0604030504040204" pitchFamily="34" charset="0"/>
                <a:ea typeface="Tahoma" panose="020B0604030504040204" pitchFamily="34" charset="0"/>
                <a:cs typeface="Tahoma" panose="020B0604030504040204" pitchFamily="34" charset="0"/>
              </a:rPr>
              <a:t>.’</a:t>
            </a:r>
          </a:p>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 </a:t>
            </a:r>
            <a:br>
              <a:rPr lang="en-GB" sz="1600" dirty="0">
                <a:latin typeface="Tahoma" panose="020B0604030504040204" pitchFamily="34" charset="0"/>
                <a:ea typeface="Tahoma" panose="020B0604030504040204" pitchFamily="34" charset="0"/>
                <a:cs typeface="Tahoma" panose="020B0604030504040204" pitchFamily="34" charset="0"/>
              </a:rPr>
            </a:br>
            <a:r>
              <a:rPr lang="en-GB" sz="1600" dirty="0">
                <a:latin typeface="Tahoma" panose="020B0604030504040204" pitchFamily="34" charset="0"/>
                <a:ea typeface="Tahoma" panose="020B0604030504040204" pitchFamily="34" charset="0"/>
                <a:cs typeface="Tahoma" panose="020B0604030504040204" pitchFamily="34" charset="0"/>
              </a:rPr>
              <a:t>By closely exploring Hosseini’s authorial methods, to what extent do you agree with this view?</a:t>
            </a:r>
          </a:p>
        </p:txBody>
      </p:sp>
      <p:sp>
        <p:nvSpPr>
          <p:cNvPr id="4" name="Content Placeholder 2"/>
          <p:cNvSpPr txBox="1">
            <a:spLocks/>
          </p:cNvSpPr>
          <p:nvPr/>
        </p:nvSpPr>
        <p:spPr>
          <a:xfrm>
            <a:off x="144506" y="1336083"/>
            <a:ext cx="6310585" cy="490304"/>
          </a:xfrm>
          <a:prstGeom prst="rect">
            <a:avLst/>
          </a:prstGeom>
          <a:solidFill>
            <a:schemeClr val="accent2">
              <a:lumMod val="20000"/>
              <a:lumOff val="80000"/>
            </a:schemeClr>
          </a:solidFill>
          <a:ln>
            <a:solidFill>
              <a:schemeClr val="tx1"/>
            </a:solidFill>
          </a:ln>
        </p:spPr>
        <p:txBody>
          <a:bodyPr vert="horz" lIns="51435" tIns="25718" rIns="51435" bIns="25718"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What are the </a:t>
            </a:r>
            <a:r>
              <a:rPr lang="en-GB" sz="1600" b="1" dirty="0">
                <a:solidFill>
                  <a:srgbClr val="00B050"/>
                </a:solidFill>
                <a:latin typeface="Tahoma" panose="020B0604030504040204" pitchFamily="34" charset="0"/>
                <a:ea typeface="Tahoma" panose="020B0604030504040204" pitchFamily="34" charset="0"/>
                <a:cs typeface="Tahoma" panose="020B0604030504040204" pitchFamily="34" charset="0"/>
              </a:rPr>
              <a:t>target words </a:t>
            </a:r>
            <a:r>
              <a:rPr lang="en-GB" sz="1600" dirty="0">
                <a:latin typeface="Tahoma" panose="020B0604030504040204" pitchFamily="34" charset="0"/>
                <a:ea typeface="Tahoma" panose="020B0604030504040204" pitchFamily="34" charset="0"/>
                <a:cs typeface="Tahoma" panose="020B0604030504040204" pitchFamily="34" charset="0"/>
              </a:rPr>
              <a:t>in this question? i.e. the concepts/ideas on which to base your argument.</a:t>
            </a:r>
          </a:p>
        </p:txBody>
      </p:sp>
      <p:sp>
        <p:nvSpPr>
          <p:cNvPr id="5" name="Content Placeholder 2"/>
          <p:cNvSpPr txBox="1">
            <a:spLocks/>
          </p:cNvSpPr>
          <p:nvPr/>
        </p:nvSpPr>
        <p:spPr>
          <a:xfrm>
            <a:off x="144506" y="3694790"/>
            <a:ext cx="6144033" cy="290801"/>
          </a:xfrm>
          <a:prstGeom prst="rect">
            <a:avLst/>
          </a:prstGeom>
          <a:solidFill>
            <a:schemeClr val="accent6">
              <a:lumMod val="20000"/>
              <a:lumOff val="80000"/>
            </a:schemeClr>
          </a:solidFill>
          <a:ln>
            <a:solidFill>
              <a:schemeClr val="tx1"/>
            </a:solidFill>
          </a:ln>
        </p:spPr>
        <p:txBody>
          <a:bodyPr vert="horz" lIns="51435" tIns="25718" rIns="51435" bIns="25718"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What aspects of the narrative can you draw from to answer this question</a:t>
            </a:r>
            <a:r>
              <a:rPr lang="en-GB" sz="1350" dirty="0"/>
              <a:t>?</a:t>
            </a:r>
          </a:p>
        </p:txBody>
      </p:sp>
      <p:sp>
        <p:nvSpPr>
          <p:cNvPr id="6" name="Content Placeholder 2"/>
          <p:cNvSpPr txBox="1">
            <a:spLocks/>
          </p:cNvSpPr>
          <p:nvPr/>
        </p:nvSpPr>
        <p:spPr>
          <a:xfrm>
            <a:off x="192268" y="4497484"/>
            <a:ext cx="6472238" cy="4752842"/>
          </a:xfrm>
          <a:prstGeom prst="rect">
            <a:avLst/>
          </a:prstGeom>
          <a:ln>
            <a:solidFill>
              <a:schemeClr val="tx1"/>
            </a:solidFill>
          </a:ln>
        </p:spPr>
        <p:txBody>
          <a:bodyPr vert="horz" lIns="91440" tIns="45720" rIns="91440" bIns="45720" rtlCol="0">
            <a:noAutofit/>
          </a:bodyPr>
          <a:lstStyle>
            <a:lvl1pPr marL="171452" indent="-171452" algn="l" defTabSz="685808"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6" indent="-171452" algn="l" defTabSz="685808"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61" indent="-171452" algn="l" defTabSz="685808"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65"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69"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74"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78"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82"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87"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GB" sz="1600" dirty="0">
                <a:latin typeface="Tahoma" panose="020B0604030504040204" pitchFamily="34" charset="0"/>
                <a:ea typeface="Tahoma" panose="020B0604030504040204" pitchFamily="34" charset="0"/>
                <a:cs typeface="Tahoma" panose="020B0604030504040204" pitchFamily="34" charset="0"/>
              </a:rPr>
              <a:t>Some students will agree with the proposition set up in the task and focus on: </a:t>
            </a:r>
          </a:p>
          <a:p>
            <a:pPr marL="0" indent="0">
              <a:buFont typeface="Arial" panose="020B0604020202020204" pitchFamily="34" charset="0"/>
              <a:buNone/>
            </a:pPr>
            <a:r>
              <a:rPr lang="en-GB" sz="1600" dirty="0">
                <a:latin typeface="Tahoma" panose="020B0604030504040204" pitchFamily="34" charset="0"/>
                <a:ea typeface="Tahoma" panose="020B0604030504040204" pitchFamily="34" charset="0"/>
                <a:cs typeface="Tahoma" panose="020B0604030504040204" pitchFamily="34" charset="0"/>
              </a:rPr>
              <a:t>• the linking of the personal and political being responsible for Hassan’s treatment by Amir and of the </a:t>
            </a:r>
            <a:r>
              <a:rPr lang="en-GB" sz="1600" dirty="0" err="1">
                <a:latin typeface="Tahoma" panose="020B0604030504040204" pitchFamily="34" charset="0"/>
                <a:ea typeface="Tahoma" panose="020B0604030504040204" pitchFamily="34" charset="0"/>
                <a:cs typeface="Tahoma" panose="020B0604030504040204" pitchFamily="34" charset="0"/>
              </a:rPr>
              <a:t>Hazaras</a:t>
            </a:r>
            <a:r>
              <a:rPr lang="en-GB" sz="1600" dirty="0">
                <a:latin typeface="Tahoma" panose="020B0604030504040204" pitchFamily="34" charset="0"/>
                <a:ea typeface="Tahoma" panose="020B0604030504040204" pitchFamily="34" charset="0"/>
                <a:cs typeface="Tahoma" panose="020B0604030504040204" pitchFamily="34" charset="0"/>
              </a:rPr>
              <a:t> by Pashtuns generally </a:t>
            </a:r>
          </a:p>
          <a:p>
            <a:pPr marL="0" indent="0">
              <a:buFont typeface="Arial" panose="020B0604020202020204" pitchFamily="34" charset="0"/>
              <a:buNone/>
            </a:pPr>
            <a:r>
              <a:rPr lang="en-GB" sz="1600" dirty="0">
                <a:latin typeface="Tahoma" panose="020B0604030504040204" pitchFamily="34" charset="0"/>
                <a:ea typeface="Tahoma" panose="020B0604030504040204" pitchFamily="34" charset="0"/>
                <a:cs typeface="Tahoma" panose="020B0604030504040204" pitchFamily="34" charset="0"/>
              </a:rPr>
              <a:t>• departure of Baba and Amir from Afghanistan a response to Russian invasion/political turmoil </a:t>
            </a:r>
          </a:p>
          <a:p>
            <a:pPr marL="0" indent="0">
              <a:buFont typeface="Arial" panose="020B0604020202020204" pitchFamily="34" charset="0"/>
              <a:buNone/>
            </a:pPr>
            <a:endParaRPr lang="en-GB" sz="1600" dirty="0">
              <a:latin typeface="Tahoma" panose="020B0604030504040204" pitchFamily="34" charset="0"/>
              <a:ea typeface="Tahoma" panose="020B0604030504040204" pitchFamily="34" charset="0"/>
              <a:cs typeface="Tahoma" panose="020B0604030504040204" pitchFamily="34" charset="0"/>
            </a:endParaRPr>
          </a:p>
          <a:p>
            <a:pPr marL="0" indent="0">
              <a:buFont typeface="Arial" panose="020B0604020202020204" pitchFamily="34" charset="0"/>
              <a:buNone/>
            </a:pPr>
            <a:r>
              <a:rPr lang="en-GB" sz="1600" dirty="0">
                <a:latin typeface="Tahoma" panose="020B0604030504040204" pitchFamily="34" charset="0"/>
                <a:ea typeface="Tahoma" panose="020B0604030504040204" pitchFamily="34" charset="0"/>
                <a:cs typeface="Tahoma" panose="020B0604030504040204" pitchFamily="34" charset="0"/>
              </a:rPr>
              <a:t>Some will disagree and focus on the personal and political not always being linked: </a:t>
            </a:r>
          </a:p>
          <a:p>
            <a:pPr marL="0" indent="0">
              <a:buFont typeface="Arial" panose="020B0604020202020204" pitchFamily="34" charset="0"/>
              <a:buNone/>
            </a:pPr>
            <a:r>
              <a:rPr lang="en-GB" sz="1600" dirty="0">
                <a:latin typeface="Tahoma" panose="020B0604030504040204" pitchFamily="34" charset="0"/>
                <a:ea typeface="Tahoma" panose="020B0604030504040204" pitchFamily="34" charset="0"/>
                <a:cs typeface="Tahoma" panose="020B0604030504040204" pitchFamily="34" charset="0"/>
              </a:rPr>
              <a:t>• those aspects of the story and characterisations that can be ‘divorced’ from the political background: Amir’s relationship with his father and jealousy over Hassan </a:t>
            </a:r>
          </a:p>
          <a:p>
            <a:pPr marL="0" indent="0">
              <a:buFont typeface="Arial" panose="020B0604020202020204" pitchFamily="34" charset="0"/>
              <a:buNone/>
            </a:pPr>
            <a:r>
              <a:rPr lang="en-GB" sz="1600" dirty="0">
                <a:latin typeface="Tahoma" panose="020B0604030504040204" pitchFamily="34" charset="0"/>
                <a:ea typeface="Tahoma" panose="020B0604030504040204" pitchFamily="34" charset="0"/>
                <a:cs typeface="Tahoma" panose="020B0604030504040204" pitchFamily="34" charset="0"/>
              </a:rPr>
              <a:t>• Amir’s fabrication of Hassan’s theft and Amir’s responsibility for Hassan’s departure </a:t>
            </a:r>
          </a:p>
          <a:p>
            <a:pPr marL="0" indent="0">
              <a:buFont typeface="Arial" panose="020B0604020202020204" pitchFamily="34" charset="0"/>
              <a:buNone/>
            </a:pPr>
            <a:endParaRPr lang="en-GB" sz="1600" dirty="0">
              <a:latin typeface="Tahoma" panose="020B0604030504040204" pitchFamily="34" charset="0"/>
              <a:ea typeface="Tahoma" panose="020B0604030504040204" pitchFamily="34" charset="0"/>
              <a:cs typeface="Tahoma" panose="020B0604030504040204" pitchFamily="34" charset="0"/>
            </a:endParaRPr>
          </a:p>
          <a:p>
            <a:pPr marL="0" indent="0">
              <a:buFont typeface="Arial" panose="020B0604020202020204" pitchFamily="34" charset="0"/>
              <a:buNone/>
            </a:pPr>
            <a:r>
              <a:rPr lang="en-GB" sz="1600" b="1" dirty="0">
                <a:solidFill>
                  <a:srgbClr val="FF0000"/>
                </a:solidFill>
                <a:latin typeface="Tahoma" panose="020B0604030504040204" pitchFamily="34" charset="0"/>
                <a:ea typeface="Tahoma" panose="020B0604030504040204" pitchFamily="34" charset="0"/>
                <a:cs typeface="Tahoma" panose="020B0604030504040204" pitchFamily="34" charset="0"/>
              </a:rPr>
              <a:t>The word ‘always’ will need to be interrogated.</a:t>
            </a:r>
          </a:p>
        </p:txBody>
      </p:sp>
    </p:spTree>
    <p:extLst>
      <p:ext uri="{BB962C8B-B14F-4D97-AF65-F5344CB8AC3E}">
        <p14:creationId xmlns:p14="http://schemas.microsoft.com/office/powerpoint/2010/main" val="42090001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880" y="1280077"/>
            <a:ext cx="4299957" cy="4759729"/>
          </a:xfrm>
        </p:spPr>
        <p:txBody>
          <a:bodyPr>
            <a:normAutofit fontScale="55000" lnSpcReduction="20000"/>
          </a:bodyPr>
          <a:lstStyle/>
          <a:p>
            <a:pPr marL="0" indent="0">
              <a:buNone/>
            </a:pPr>
            <a:r>
              <a:rPr lang="en-GB" sz="2900" b="1" i="1" dirty="0">
                <a:solidFill>
                  <a:srgbClr val="FF0000"/>
                </a:solidFill>
                <a:latin typeface="Tahoma" panose="020B0604030504040204" pitchFamily="34" charset="0"/>
                <a:ea typeface="Tahoma" panose="020B0604030504040204" pitchFamily="34" charset="0"/>
                <a:cs typeface="Tahoma" panose="020B0604030504040204" pitchFamily="34" charset="0"/>
              </a:rPr>
              <a:t>Although the personal and political are not always linked, they so often are, and whilst this novel is an examination of Amir’s personal journey, the connections to the wider world are prevalent throughout. </a:t>
            </a:r>
            <a:r>
              <a:rPr lang="en-GB" sz="2900" b="1" i="1" dirty="0">
                <a:solidFill>
                  <a:srgbClr val="00B050"/>
                </a:solidFill>
                <a:latin typeface="Tahoma" panose="020B0604030504040204" pitchFamily="34" charset="0"/>
                <a:ea typeface="Tahoma" panose="020B0604030504040204" pitchFamily="34" charset="0"/>
                <a:cs typeface="Tahoma" panose="020B0604030504040204" pitchFamily="34" charset="0"/>
              </a:rPr>
              <a:t>Amir’s continual mistreatment of Hassan in their childhood causes great personal anguish in Amir’s later life, but also acts as a metaphor for tensions between Pashtuns and </a:t>
            </a:r>
            <a:r>
              <a:rPr lang="en-GB" sz="2900" b="1" i="1" dirty="0" err="1">
                <a:solidFill>
                  <a:srgbClr val="00B050"/>
                </a:solidFill>
                <a:latin typeface="Tahoma" panose="020B0604030504040204" pitchFamily="34" charset="0"/>
                <a:ea typeface="Tahoma" panose="020B0604030504040204" pitchFamily="34" charset="0"/>
                <a:cs typeface="Tahoma" panose="020B0604030504040204" pitchFamily="34" charset="0"/>
              </a:rPr>
              <a:t>Hazaras</a:t>
            </a:r>
            <a:r>
              <a:rPr lang="en-GB" sz="2900" b="1" i="1" dirty="0">
                <a:solidFill>
                  <a:srgbClr val="00B050"/>
                </a:solidFill>
                <a:latin typeface="Tahoma" panose="020B0604030504040204" pitchFamily="34" charset="0"/>
                <a:ea typeface="Tahoma" panose="020B0604030504040204" pitchFamily="34" charset="0"/>
                <a:cs typeface="Tahoma" panose="020B0604030504040204" pitchFamily="34" charset="0"/>
              </a:rPr>
              <a:t> within Afghan society. Furthermore, the departure of Amir and Baba from Afghanistan is very much Hosseini conveying the brutality of the Russian invasion in 1979. Yet, undeniably, certain aspects of the novel in terms of Amir’s jealousy over Hassan and a strained relationship with his father are deeply personal, not political. </a:t>
            </a:r>
            <a:r>
              <a:rPr lang="en-GB" sz="2900" b="1" i="1" dirty="0">
                <a:solidFill>
                  <a:srgbClr val="0070C0"/>
                </a:solidFill>
                <a:latin typeface="Tahoma" panose="020B0604030504040204" pitchFamily="34" charset="0"/>
                <a:ea typeface="Tahoma" panose="020B0604030504040204" pitchFamily="34" charset="0"/>
                <a:cs typeface="Tahoma" panose="020B0604030504040204" pitchFamily="34" charset="0"/>
              </a:rPr>
              <a:t>Ultimately, the novel can be read through both a personal and political lens, where sometimes the link between the two perhaps offers most interest to the reader.</a:t>
            </a:r>
          </a:p>
          <a:p>
            <a:pPr marL="0" indent="0">
              <a:buNone/>
            </a:pPr>
            <a:endParaRPr lang="en-GB" dirty="0"/>
          </a:p>
        </p:txBody>
      </p:sp>
      <p:sp>
        <p:nvSpPr>
          <p:cNvPr id="5" name="TextBox 4"/>
          <p:cNvSpPr txBox="1"/>
          <p:nvPr/>
        </p:nvSpPr>
        <p:spPr>
          <a:xfrm>
            <a:off x="4819963" y="1280077"/>
            <a:ext cx="1726747" cy="892552"/>
          </a:xfrm>
          <a:prstGeom prst="rect">
            <a:avLst/>
          </a:prstGeom>
          <a:noFill/>
        </p:spPr>
        <p:txBody>
          <a:bodyPr wrap="square" rtlCol="0">
            <a:spAutoFit/>
          </a:bodyPr>
          <a:lstStyle/>
          <a:p>
            <a:r>
              <a:rPr lang="en-GB" sz="1600" b="1" dirty="0">
                <a:solidFill>
                  <a:srgbClr val="FF0000"/>
                </a:solidFill>
                <a:latin typeface="Tahoma" panose="020B0604030504040204" pitchFamily="34" charset="0"/>
                <a:ea typeface="Tahoma" panose="020B0604030504040204" pitchFamily="34" charset="0"/>
                <a:cs typeface="Tahoma" panose="020B0604030504040204" pitchFamily="34" charset="0"/>
              </a:rPr>
              <a:t>HINGE – </a:t>
            </a:r>
            <a:r>
              <a:rPr lang="en-GB" sz="1200" b="1" dirty="0">
                <a:solidFill>
                  <a:srgbClr val="FF0000"/>
                </a:solidFill>
                <a:latin typeface="Tahoma" panose="020B0604030504040204" pitchFamily="34" charset="0"/>
                <a:ea typeface="Tahoma" panose="020B0604030504040204" pitchFamily="34" charset="0"/>
                <a:cs typeface="Tahoma" panose="020B0604030504040204" pitchFamily="34" charset="0"/>
              </a:rPr>
              <a:t>‘open up’ the debate created by the question</a:t>
            </a:r>
          </a:p>
        </p:txBody>
      </p:sp>
      <p:sp>
        <p:nvSpPr>
          <p:cNvPr id="6" name="TextBox 5"/>
          <p:cNvSpPr txBox="1"/>
          <p:nvPr/>
        </p:nvSpPr>
        <p:spPr>
          <a:xfrm>
            <a:off x="4819962" y="2860964"/>
            <a:ext cx="1726747" cy="1077218"/>
          </a:xfrm>
          <a:prstGeom prst="rect">
            <a:avLst/>
          </a:prstGeom>
          <a:noFill/>
        </p:spPr>
        <p:txBody>
          <a:bodyPr wrap="square" rtlCol="0">
            <a:spAutoFit/>
          </a:bodyPr>
          <a:lstStyle/>
          <a:p>
            <a:r>
              <a:rPr lang="en-GB" sz="1600" b="1" dirty="0">
                <a:solidFill>
                  <a:srgbClr val="00B050"/>
                </a:solidFill>
                <a:latin typeface="Tahoma" panose="020B0604030504040204" pitchFamily="34" charset="0"/>
                <a:ea typeface="Tahoma" panose="020B0604030504040204" pitchFamily="34" charset="0"/>
                <a:cs typeface="Tahoma" panose="020B0604030504040204" pitchFamily="34" charset="0"/>
              </a:rPr>
              <a:t>TARGET – </a:t>
            </a:r>
            <a:r>
              <a:rPr lang="en-GB" sz="1200" b="1" dirty="0">
                <a:solidFill>
                  <a:srgbClr val="00B050"/>
                </a:solidFill>
                <a:latin typeface="Tahoma" panose="020B0604030504040204" pitchFamily="34" charset="0"/>
                <a:ea typeface="Tahoma" panose="020B0604030504040204" pitchFamily="34" charset="0"/>
                <a:cs typeface="Tahoma" panose="020B0604030504040204" pitchFamily="34" charset="0"/>
              </a:rPr>
              <a:t>using the concepts in the question, target relevant aspects of the text</a:t>
            </a:r>
          </a:p>
        </p:txBody>
      </p:sp>
      <p:sp>
        <p:nvSpPr>
          <p:cNvPr id="7" name="TextBox 6"/>
          <p:cNvSpPr txBox="1"/>
          <p:nvPr/>
        </p:nvSpPr>
        <p:spPr>
          <a:xfrm>
            <a:off x="4819961" y="4626517"/>
            <a:ext cx="1726747" cy="738664"/>
          </a:xfrm>
          <a:prstGeom prst="rect">
            <a:avLst/>
          </a:prstGeom>
          <a:noFill/>
        </p:spPr>
        <p:txBody>
          <a:bodyPr wrap="square" rtlCol="0">
            <a:spAutoFit/>
          </a:bodyPr>
          <a:lstStyle/>
          <a:p>
            <a:r>
              <a:rPr lang="en-GB" sz="1600" b="1" dirty="0">
                <a:solidFill>
                  <a:srgbClr val="0070C0"/>
                </a:solidFill>
                <a:latin typeface="Tahoma" panose="020B0604030504040204" pitchFamily="34" charset="0"/>
                <a:ea typeface="Tahoma" panose="020B0604030504040204" pitchFamily="34" charset="0"/>
                <a:cs typeface="Tahoma" panose="020B0604030504040204" pitchFamily="34" charset="0"/>
              </a:rPr>
              <a:t>THESIS </a:t>
            </a:r>
            <a:r>
              <a:rPr lang="en-GB" b="1" dirty="0">
                <a:solidFill>
                  <a:srgbClr val="0070C0"/>
                </a:solidFill>
                <a:latin typeface="Tahoma" panose="020B0604030504040204" pitchFamily="34" charset="0"/>
                <a:ea typeface="Tahoma" panose="020B0604030504040204" pitchFamily="34" charset="0"/>
                <a:cs typeface="Tahoma" panose="020B0604030504040204" pitchFamily="34" charset="0"/>
              </a:rPr>
              <a:t>– </a:t>
            </a:r>
            <a:r>
              <a:rPr lang="en-GB" sz="1200" b="1" dirty="0">
                <a:solidFill>
                  <a:srgbClr val="0070C0"/>
                </a:solidFill>
                <a:latin typeface="Tahoma" panose="020B0604030504040204" pitchFamily="34" charset="0"/>
                <a:ea typeface="Tahoma" panose="020B0604030504040204" pitchFamily="34" charset="0"/>
                <a:cs typeface="Tahoma" panose="020B0604030504040204" pitchFamily="34" charset="0"/>
              </a:rPr>
              <a:t>state your overall argument</a:t>
            </a:r>
          </a:p>
        </p:txBody>
      </p:sp>
      <p:sp>
        <p:nvSpPr>
          <p:cNvPr id="2" name="TextBox 1"/>
          <p:cNvSpPr txBox="1"/>
          <p:nvPr/>
        </p:nvSpPr>
        <p:spPr>
          <a:xfrm>
            <a:off x="372140" y="591742"/>
            <a:ext cx="5794744" cy="415498"/>
          </a:xfrm>
          <a:prstGeom prst="rect">
            <a:avLst/>
          </a:prstGeom>
          <a:noFill/>
        </p:spPr>
        <p:txBody>
          <a:bodyPr wrap="square" rtlCol="0">
            <a:spAutoFit/>
          </a:bodyPr>
          <a:lstStyle/>
          <a:p>
            <a:r>
              <a:rPr lang="en-GB" sz="2100" b="1" dirty="0">
                <a:latin typeface="Tahoma" panose="020B0604030504040204" pitchFamily="34" charset="0"/>
                <a:ea typeface="Tahoma" panose="020B0604030504040204" pitchFamily="34" charset="0"/>
                <a:cs typeface="Tahoma" panose="020B0604030504040204" pitchFamily="34" charset="0"/>
              </a:rPr>
              <a:t>A sample introduction</a:t>
            </a:r>
          </a:p>
        </p:txBody>
      </p:sp>
      <p:sp>
        <p:nvSpPr>
          <p:cNvPr id="8" name="Content Placeholder 2"/>
          <p:cNvSpPr txBox="1">
            <a:spLocks/>
          </p:cNvSpPr>
          <p:nvPr/>
        </p:nvSpPr>
        <p:spPr>
          <a:xfrm>
            <a:off x="218880" y="5923895"/>
            <a:ext cx="4299957" cy="4166404"/>
          </a:xfrm>
          <a:prstGeom prst="rect">
            <a:avLst/>
          </a:prstGeom>
          <a:ln>
            <a:solidFill>
              <a:schemeClr val="tx1"/>
            </a:solidFill>
          </a:ln>
        </p:spPr>
        <p:txBody>
          <a:bodyPr vert="horz" lIns="91440" tIns="45720" rIns="91440" bIns="45720" rtlCol="0">
            <a:normAutofit fontScale="62500" lnSpcReduction="20000"/>
          </a:bodyPr>
          <a:lstStyle>
            <a:lvl1pPr marL="171452" indent="-171452" algn="l" defTabSz="685808"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6" indent="-171452" algn="l" defTabSz="685808"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61" indent="-171452" algn="l" defTabSz="685808"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65"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69"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74"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78"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82"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87"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GB" sz="2600" dirty="0">
                <a:latin typeface="Tahoma" panose="020B0604030504040204" pitchFamily="34" charset="0"/>
                <a:ea typeface="Tahoma" panose="020B0604030504040204" pitchFamily="34" charset="0"/>
                <a:cs typeface="Tahoma" panose="020B0604030504040204" pitchFamily="34" charset="0"/>
              </a:rPr>
              <a:t>Although the personal and political are not always linked, they so often are, and whilst this novel is an examination of Amir’s personal journey, the connections to the wider world are prevalent throughout. </a:t>
            </a:r>
            <a:r>
              <a:rPr lang="en-GB" sz="2600" b="1" dirty="0">
                <a:solidFill>
                  <a:srgbClr val="7030A0"/>
                </a:solidFill>
                <a:latin typeface="Tahoma" panose="020B0604030504040204" pitchFamily="34" charset="0"/>
                <a:ea typeface="Tahoma" panose="020B0604030504040204" pitchFamily="34" charset="0"/>
                <a:cs typeface="Tahoma" panose="020B0604030504040204" pitchFamily="34" charset="0"/>
              </a:rPr>
              <a:t>Amir’s continual mistreatment of Hassan in their childhood causes great personal anguish in Amir’s later life</a:t>
            </a:r>
            <a:r>
              <a:rPr lang="en-GB" sz="2600" dirty="0">
                <a:latin typeface="Tahoma" panose="020B0604030504040204" pitchFamily="34" charset="0"/>
                <a:ea typeface="Tahoma" panose="020B0604030504040204" pitchFamily="34" charset="0"/>
                <a:cs typeface="Tahoma" panose="020B0604030504040204" pitchFamily="34" charset="0"/>
              </a:rPr>
              <a:t>, but also </a:t>
            </a:r>
            <a:r>
              <a:rPr lang="en-GB" sz="2600" b="1" dirty="0">
                <a:solidFill>
                  <a:srgbClr val="00B050"/>
                </a:solidFill>
                <a:latin typeface="Tahoma" panose="020B0604030504040204" pitchFamily="34" charset="0"/>
                <a:ea typeface="Tahoma" panose="020B0604030504040204" pitchFamily="34" charset="0"/>
                <a:cs typeface="Tahoma" panose="020B0604030504040204" pitchFamily="34" charset="0"/>
              </a:rPr>
              <a:t>acts as a metaphor for tensions between Pashtuns and </a:t>
            </a:r>
            <a:r>
              <a:rPr lang="en-GB" sz="2600" b="1" dirty="0" err="1">
                <a:solidFill>
                  <a:srgbClr val="00B050"/>
                </a:solidFill>
                <a:latin typeface="Tahoma" panose="020B0604030504040204" pitchFamily="34" charset="0"/>
                <a:ea typeface="Tahoma" panose="020B0604030504040204" pitchFamily="34" charset="0"/>
                <a:cs typeface="Tahoma" panose="020B0604030504040204" pitchFamily="34" charset="0"/>
              </a:rPr>
              <a:t>Hazaras</a:t>
            </a:r>
            <a:r>
              <a:rPr lang="en-GB" sz="2600" b="1" dirty="0">
                <a:solidFill>
                  <a:srgbClr val="00B050"/>
                </a:solidFill>
                <a:latin typeface="Tahoma" panose="020B0604030504040204" pitchFamily="34" charset="0"/>
                <a:ea typeface="Tahoma" panose="020B0604030504040204" pitchFamily="34" charset="0"/>
                <a:cs typeface="Tahoma" panose="020B0604030504040204" pitchFamily="34" charset="0"/>
              </a:rPr>
              <a:t> within Afghan society</a:t>
            </a:r>
            <a:r>
              <a:rPr lang="en-GB" sz="2600" dirty="0">
                <a:latin typeface="Tahoma" panose="020B0604030504040204" pitchFamily="34" charset="0"/>
                <a:ea typeface="Tahoma" panose="020B0604030504040204" pitchFamily="34" charset="0"/>
                <a:cs typeface="Tahoma" panose="020B0604030504040204" pitchFamily="34" charset="0"/>
              </a:rPr>
              <a:t>. Furthermore, the </a:t>
            </a:r>
            <a:r>
              <a:rPr lang="en-GB" sz="2600" b="1" dirty="0">
                <a:solidFill>
                  <a:srgbClr val="FF0000"/>
                </a:solidFill>
                <a:latin typeface="Tahoma" panose="020B0604030504040204" pitchFamily="34" charset="0"/>
                <a:ea typeface="Tahoma" panose="020B0604030504040204" pitchFamily="34" charset="0"/>
                <a:cs typeface="Tahoma" panose="020B0604030504040204" pitchFamily="34" charset="0"/>
              </a:rPr>
              <a:t>departure of Amir and Baba from Afghanistan is very much Hosseini conveying the brutality of the Russian invasion in 1979</a:t>
            </a:r>
            <a:r>
              <a:rPr lang="en-GB" sz="2600" dirty="0">
                <a:latin typeface="Tahoma" panose="020B0604030504040204" pitchFamily="34" charset="0"/>
                <a:ea typeface="Tahoma" panose="020B0604030504040204" pitchFamily="34" charset="0"/>
                <a:cs typeface="Tahoma" panose="020B0604030504040204" pitchFamily="34" charset="0"/>
              </a:rPr>
              <a:t>. Yet, undeniably, certain aspects of the novel in terms of </a:t>
            </a:r>
            <a:r>
              <a:rPr lang="en-GB" sz="2600" b="1" dirty="0">
                <a:solidFill>
                  <a:srgbClr val="0070C0"/>
                </a:solidFill>
                <a:latin typeface="Tahoma" panose="020B0604030504040204" pitchFamily="34" charset="0"/>
                <a:ea typeface="Tahoma" panose="020B0604030504040204" pitchFamily="34" charset="0"/>
                <a:cs typeface="Tahoma" panose="020B0604030504040204" pitchFamily="34" charset="0"/>
              </a:rPr>
              <a:t>Amir’s jealousy over Hassan and a strained relationship with his father</a:t>
            </a:r>
            <a:r>
              <a:rPr lang="en-GB" sz="2600" dirty="0">
                <a:solidFill>
                  <a:srgbClr val="0070C0"/>
                </a:solidFill>
                <a:latin typeface="Tahoma" panose="020B0604030504040204" pitchFamily="34" charset="0"/>
                <a:ea typeface="Tahoma" panose="020B0604030504040204" pitchFamily="34" charset="0"/>
                <a:cs typeface="Tahoma" panose="020B0604030504040204" pitchFamily="34" charset="0"/>
              </a:rPr>
              <a:t> </a:t>
            </a:r>
            <a:r>
              <a:rPr lang="en-GB" sz="2600" dirty="0">
                <a:latin typeface="Tahoma" panose="020B0604030504040204" pitchFamily="34" charset="0"/>
                <a:ea typeface="Tahoma" panose="020B0604030504040204" pitchFamily="34" charset="0"/>
                <a:cs typeface="Tahoma" panose="020B0604030504040204" pitchFamily="34" charset="0"/>
              </a:rPr>
              <a:t>are deeply personal, not political. Ultimately, the novel can be read through both a personal and political lens, where sometimes the link between the two perhaps offers most interest to the reader.</a:t>
            </a:r>
          </a:p>
          <a:p>
            <a:pPr marL="0" indent="0">
              <a:buFont typeface="Arial" panose="020B0604020202020204" pitchFamily="34" charset="0"/>
              <a:buNone/>
            </a:pPr>
            <a:endParaRPr lang="en-GB" dirty="0"/>
          </a:p>
        </p:txBody>
      </p:sp>
      <p:sp>
        <p:nvSpPr>
          <p:cNvPr id="9" name="TextBox 8"/>
          <p:cNvSpPr txBox="1"/>
          <p:nvPr/>
        </p:nvSpPr>
        <p:spPr>
          <a:xfrm>
            <a:off x="4819961" y="6848927"/>
            <a:ext cx="1808583" cy="2758447"/>
          </a:xfrm>
          <a:prstGeom prst="rect">
            <a:avLst/>
          </a:prstGeom>
          <a:noFill/>
          <a:ln>
            <a:solidFill>
              <a:schemeClr val="tx1"/>
            </a:solidFill>
          </a:ln>
        </p:spPr>
        <p:txBody>
          <a:bodyPr wrap="square" rtlCol="0">
            <a:spAutoFit/>
          </a:bodyPr>
          <a:lstStyle/>
          <a:p>
            <a:r>
              <a:rPr lang="en-GB" sz="1575" dirty="0">
                <a:latin typeface="Tahoma" panose="020B0604030504040204" pitchFamily="34" charset="0"/>
                <a:ea typeface="Tahoma" panose="020B0604030504040204" pitchFamily="34" charset="0"/>
                <a:cs typeface="Tahoma" panose="020B0604030504040204" pitchFamily="34" charset="0"/>
              </a:rPr>
              <a:t>Planning the ‘main body’:</a:t>
            </a:r>
          </a:p>
          <a:p>
            <a:endParaRPr lang="en-GB" sz="1575"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r>
              <a:rPr lang="en-GB" sz="1575" b="1" dirty="0">
                <a:solidFill>
                  <a:srgbClr val="7030A0"/>
                </a:solidFill>
                <a:latin typeface="Tahoma" panose="020B0604030504040204" pitchFamily="34" charset="0"/>
                <a:ea typeface="Tahoma" panose="020B0604030504040204" pitchFamily="34" charset="0"/>
                <a:cs typeface="Tahoma" panose="020B0604030504040204" pitchFamily="34" charset="0"/>
              </a:rPr>
              <a:t>Paragraph 1</a:t>
            </a:r>
          </a:p>
          <a:p>
            <a:endParaRPr lang="en-GB" sz="1575"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r>
              <a:rPr lang="en-GB" sz="1575" b="1" dirty="0">
                <a:solidFill>
                  <a:srgbClr val="00B050"/>
                </a:solidFill>
                <a:latin typeface="Tahoma" panose="020B0604030504040204" pitchFamily="34" charset="0"/>
                <a:ea typeface="Tahoma" panose="020B0604030504040204" pitchFamily="34" charset="0"/>
                <a:cs typeface="Tahoma" panose="020B0604030504040204" pitchFamily="34" charset="0"/>
              </a:rPr>
              <a:t>Paragraph 2</a:t>
            </a:r>
          </a:p>
          <a:p>
            <a:endParaRPr lang="en-GB" sz="1575" b="1" dirty="0">
              <a:solidFill>
                <a:srgbClr val="00B050"/>
              </a:solidFill>
              <a:latin typeface="Tahoma" panose="020B0604030504040204" pitchFamily="34" charset="0"/>
              <a:ea typeface="Tahoma" panose="020B0604030504040204" pitchFamily="34" charset="0"/>
              <a:cs typeface="Tahoma" panose="020B0604030504040204" pitchFamily="34" charset="0"/>
            </a:endParaRPr>
          </a:p>
          <a:p>
            <a:r>
              <a:rPr lang="en-GB" sz="1575" b="1" dirty="0">
                <a:solidFill>
                  <a:srgbClr val="FF0000"/>
                </a:solidFill>
                <a:latin typeface="Tahoma" panose="020B0604030504040204" pitchFamily="34" charset="0"/>
                <a:ea typeface="Tahoma" panose="020B0604030504040204" pitchFamily="34" charset="0"/>
                <a:cs typeface="Tahoma" panose="020B0604030504040204" pitchFamily="34" charset="0"/>
              </a:rPr>
              <a:t>Paragraph 3</a:t>
            </a:r>
          </a:p>
          <a:p>
            <a:endParaRPr lang="en-GB" sz="1575" b="1" dirty="0">
              <a:solidFill>
                <a:srgbClr val="FF0000"/>
              </a:solidFill>
              <a:latin typeface="Tahoma" panose="020B0604030504040204" pitchFamily="34" charset="0"/>
              <a:ea typeface="Tahoma" panose="020B0604030504040204" pitchFamily="34" charset="0"/>
              <a:cs typeface="Tahoma" panose="020B0604030504040204" pitchFamily="34" charset="0"/>
            </a:endParaRPr>
          </a:p>
          <a:p>
            <a:endParaRPr lang="en-GB" sz="1575" b="1" dirty="0">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en-GB" sz="1575"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Paragraph 4</a:t>
            </a:r>
            <a:endParaRPr lang="en-GB"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113271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349" y="607616"/>
            <a:ext cx="6519998" cy="3740059"/>
          </a:xfrm>
        </p:spPr>
        <p:txBody>
          <a:bodyPr>
            <a:normAutofit/>
          </a:bodyPr>
          <a:lstStyle/>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Although the personal and political are not always linked, they so often are, and whilst this novel is an examination of Amir’s personal journey, the connections to the wider world are prevalent throughout. </a:t>
            </a:r>
            <a:r>
              <a:rPr lang="en-GB" sz="1600" b="1" dirty="0">
                <a:solidFill>
                  <a:srgbClr val="7030A0"/>
                </a:solidFill>
                <a:latin typeface="Tahoma" panose="020B0604030504040204" pitchFamily="34" charset="0"/>
                <a:ea typeface="Tahoma" panose="020B0604030504040204" pitchFamily="34" charset="0"/>
                <a:cs typeface="Tahoma" panose="020B0604030504040204" pitchFamily="34" charset="0"/>
              </a:rPr>
              <a:t>Amir’s continual mistreatment of Hassan in their childhood causes great personal anguish in Amir’s later life</a:t>
            </a:r>
            <a:r>
              <a:rPr lang="en-GB" sz="1600" dirty="0">
                <a:latin typeface="Tahoma" panose="020B0604030504040204" pitchFamily="34" charset="0"/>
                <a:ea typeface="Tahoma" panose="020B0604030504040204" pitchFamily="34" charset="0"/>
                <a:cs typeface="Tahoma" panose="020B0604030504040204" pitchFamily="34" charset="0"/>
              </a:rPr>
              <a:t>, but also </a:t>
            </a:r>
            <a:r>
              <a:rPr lang="en-GB" sz="1600" b="1" dirty="0">
                <a:solidFill>
                  <a:srgbClr val="00B050"/>
                </a:solidFill>
                <a:latin typeface="Tahoma" panose="020B0604030504040204" pitchFamily="34" charset="0"/>
                <a:ea typeface="Tahoma" panose="020B0604030504040204" pitchFamily="34" charset="0"/>
                <a:cs typeface="Tahoma" panose="020B0604030504040204" pitchFamily="34" charset="0"/>
              </a:rPr>
              <a:t>acts as a metaphor for tensions between Pashtuns and </a:t>
            </a:r>
            <a:r>
              <a:rPr lang="en-GB" sz="1600" b="1" dirty="0" err="1">
                <a:solidFill>
                  <a:srgbClr val="00B050"/>
                </a:solidFill>
                <a:latin typeface="Tahoma" panose="020B0604030504040204" pitchFamily="34" charset="0"/>
                <a:ea typeface="Tahoma" panose="020B0604030504040204" pitchFamily="34" charset="0"/>
                <a:cs typeface="Tahoma" panose="020B0604030504040204" pitchFamily="34" charset="0"/>
              </a:rPr>
              <a:t>Hazaras</a:t>
            </a:r>
            <a:r>
              <a:rPr lang="en-GB" sz="1600" b="1" dirty="0">
                <a:solidFill>
                  <a:srgbClr val="00B050"/>
                </a:solidFill>
                <a:latin typeface="Tahoma" panose="020B0604030504040204" pitchFamily="34" charset="0"/>
                <a:ea typeface="Tahoma" panose="020B0604030504040204" pitchFamily="34" charset="0"/>
                <a:cs typeface="Tahoma" panose="020B0604030504040204" pitchFamily="34" charset="0"/>
              </a:rPr>
              <a:t> within Afghan society</a:t>
            </a:r>
            <a:r>
              <a:rPr lang="en-GB" sz="1600" dirty="0">
                <a:latin typeface="Tahoma" panose="020B0604030504040204" pitchFamily="34" charset="0"/>
                <a:ea typeface="Tahoma" panose="020B0604030504040204" pitchFamily="34" charset="0"/>
                <a:cs typeface="Tahoma" panose="020B0604030504040204" pitchFamily="34" charset="0"/>
              </a:rPr>
              <a:t>. Furthermore, the </a:t>
            </a:r>
            <a:r>
              <a:rPr lang="en-GB" sz="1600" b="1" dirty="0">
                <a:solidFill>
                  <a:srgbClr val="FF0000"/>
                </a:solidFill>
                <a:latin typeface="Tahoma" panose="020B0604030504040204" pitchFamily="34" charset="0"/>
                <a:ea typeface="Tahoma" panose="020B0604030504040204" pitchFamily="34" charset="0"/>
                <a:cs typeface="Tahoma" panose="020B0604030504040204" pitchFamily="34" charset="0"/>
              </a:rPr>
              <a:t>departure of Amir and Baba from Afghanistan is very much Hosseini conveying the brutality of the Russian invasion in 1979</a:t>
            </a:r>
            <a:r>
              <a:rPr lang="en-GB" sz="1600" dirty="0">
                <a:latin typeface="Tahoma" panose="020B0604030504040204" pitchFamily="34" charset="0"/>
                <a:ea typeface="Tahoma" panose="020B0604030504040204" pitchFamily="34" charset="0"/>
                <a:cs typeface="Tahoma" panose="020B0604030504040204" pitchFamily="34" charset="0"/>
              </a:rPr>
              <a:t>. Yet, undeniably, certain aspects of the novel in terms of </a:t>
            </a:r>
            <a:r>
              <a:rPr lang="en-GB" sz="1600" b="1" dirty="0">
                <a:solidFill>
                  <a:srgbClr val="0070C0"/>
                </a:solidFill>
                <a:latin typeface="Tahoma" panose="020B0604030504040204" pitchFamily="34" charset="0"/>
                <a:ea typeface="Tahoma" panose="020B0604030504040204" pitchFamily="34" charset="0"/>
                <a:cs typeface="Tahoma" panose="020B0604030504040204" pitchFamily="34" charset="0"/>
              </a:rPr>
              <a:t>Amir’s jealousy over Hassan and a strained relationship with his father</a:t>
            </a:r>
            <a:r>
              <a:rPr lang="en-GB" sz="1600" dirty="0">
                <a:solidFill>
                  <a:srgbClr val="0070C0"/>
                </a:solidFill>
                <a:latin typeface="Tahoma" panose="020B0604030504040204" pitchFamily="34" charset="0"/>
                <a:ea typeface="Tahoma" panose="020B0604030504040204" pitchFamily="34" charset="0"/>
                <a:cs typeface="Tahoma" panose="020B0604030504040204" pitchFamily="34" charset="0"/>
              </a:rPr>
              <a:t> </a:t>
            </a:r>
            <a:r>
              <a:rPr lang="en-GB" sz="1600" dirty="0">
                <a:latin typeface="Tahoma" panose="020B0604030504040204" pitchFamily="34" charset="0"/>
                <a:ea typeface="Tahoma" panose="020B0604030504040204" pitchFamily="34" charset="0"/>
                <a:cs typeface="Tahoma" panose="020B0604030504040204" pitchFamily="34" charset="0"/>
              </a:rPr>
              <a:t>are deeply personal, not political. Ultimately, the novel can be read through both a personal and political lens, where sometimes the link between the two perhaps offers most interest to the reader.</a:t>
            </a:r>
          </a:p>
          <a:p>
            <a:pPr marL="0" indent="0">
              <a:buNone/>
            </a:pPr>
            <a:endParaRPr lang="en-GB" dirty="0"/>
          </a:p>
        </p:txBody>
      </p:sp>
      <p:sp>
        <p:nvSpPr>
          <p:cNvPr id="5" name="TextBox 4"/>
          <p:cNvSpPr txBox="1"/>
          <p:nvPr/>
        </p:nvSpPr>
        <p:spPr>
          <a:xfrm>
            <a:off x="176349" y="4189280"/>
            <a:ext cx="6385287" cy="3958776"/>
          </a:xfrm>
          <a:prstGeom prst="rect">
            <a:avLst/>
          </a:prstGeom>
          <a:noFill/>
          <a:ln>
            <a:solidFill>
              <a:schemeClr val="tx1"/>
            </a:solidFill>
          </a:ln>
        </p:spPr>
        <p:txBody>
          <a:bodyPr wrap="square" rtlCol="0">
            <a:spAutoFit/>
          </a:bodyPr>
          <a:lstStyle/>
          <a:p>
            <a:pPr marL="257175" indent="-257175">
              <a:buAutoNum type="arabicPeriod"/>
            </a:pPr>
            <a:r>
              <a:rPr lang="en-GB" sz="1600" b="1" dirty="0">
                <a:solidFill>
                  <a:srgbClr val="7030A0"/>
                </a:solidFill>
                <a:latin typeface="Tahoma" panose="020B0604030504040204" pitchFamily="34" charset="0"/>
                <a:ea typeface="Tahoma" panose="020B0604030504040204" pitchFamily="34" charset="0"/>
                <a:cs typeface="Tahoma" panose="020B0604030504040204" pitchFamily="34" charset="0"/>
              </a:rPr>
              <a:t>After </a:t>
            </a:r>
            <a:r>
              <a:rPr lang="en-GB" sz="1600" b="1" dirty="0" err="1">
                <a:solidFill>
                  <a:srgbClr val="7030A0"/>
                </a:solidFill>
                <a:latin typeface="Tahoma" panose="020B0604030504040204" pitchFamily="34" charset="0"/>
                <a:ea typeface="Tahoma" panose="020B0604030504040204" pitchFamily="34" charset="0"/>
                <a:cs typeface="Tahoma" panose="020B0604030504040204" pitchFamily="34" charset="0"/>
              </a:rPr>
              <a:t>Assef’s</a:t>
            </a:r>
            <a:r>
              <a:rPr lang="en-GB" sz="1600" b="1" dirty="0">
                <a:solidFill>
                  <a:srgbClr val="7030A0"/>
                </a:solidFill>
                <a:latin typeface="Tahoma" panose="020B0604030504040204" pitchFamily="34" charset="0"/>
                <a:ea typeface="Tahoma" panose="020B0604030504040204" pitchFamily="34" charset="0"/>
                <a:cs typeface="Tahoma" panose="020B0604030504040204" pitchFamily="34" charset="0"/>
              </a:rPr>
              <a:t> brutal rape of Hassan, Amir continues to mistreat Hassan, perhaps typified by the moment at the pomegranate tree causing personal regret through they eyes of the adult narrator.</a:t>
            </a:r>
          </a:p>
          <a:p>
            <a:pPr marL="257175" indent="-257175">
              <a:buAutoNum type="arabicPeriod"/>
            </a:pPr>
            <a:r>
              <a:rPr lang="en-GB" sz="1600" b="1" dirty="0">
                <a:solidFill>
                  <a:srgbClr val="00B050"/>
                </a:solidFill>
                <a:latin typeface="Tahoma" panose="020B0604030504040204" pitchFamily="34" charset="0"/>
                <a:ea typeface="Tahoma" panose="020B0604030504040204" pitchFamily="34" charset="0"/>
                <a:cs typeface="Tahoma" panose="020B0604030504040204" pitchFamily="34" charset="0"/>
              </a:rPr>
              <a:t>Such mistreatment is, of course, representative of the Afghan political tensions mirroring the sectarian divide between Pashtuns and </a:t>
            </a:r>
            <a:r>
              <a:rPr lang="en-GB" sz="1600" b="1" dirty="0" err="1">
                <a:solidFill>
                  <a:srgbClr val="00B050"/>
                </a:solidFill>
                <a:latin typeface="Tahoma" panose="020B0604030504040204" pitchFamily="34" charset="0"/>
                <a:ea typeface="Tahoma" panose="020B0604030504040204" pitchFamily="34" charset="0"/>
                <a:cs typeface="Tahoma" panose="020B0604030504040204" pitchFamily="34" charset="0"/>
              </a:rPr>
              <a:t>Hazaras</a:t>
            </a:r>
            <a:r>
              <a:rPr lang="en-GB" sz="1600" b="1" dirty="0">
                <a:solidFill>
                  <a:srgbClr val="00B050"/>
                </a:solidFill>
                <a:latin typeface="Tahoma" panose="020B0604030504040204" pitchFamily="34" charset="0"/>
                <a:ea typeface="Tahoma" panose="020B0604030504040204" pitchFamily="34" charset="0"/>
                <a:cs typeface="Tahoma" panose="020B0604030504040204" pitchFamily="34" charset="0"/>
              </a:rPr>
              <a:t>.</a:t>
            </a:r>
          </a:p>
          <a:p>
            <a:pPr marL="257175" indent="-257175">
              <a:buAutoNum type="arabicPeriod"/>
            </a:pPr>
            <a:r>
              <a:rPr lang="en-GB" sz="1600" b="1" dirty="0">
                <a:solidFill>
                  <a:srgbClr val="FF0000"/>
                </a:solidFill>
                <a:latin typeface="Tahoma" panose="020B0604030504040204" pitchFamily="34" charset="0"/>
                <a:ea typeface="Tahoma" panose="020B0604030504040204" pitchFamily="34" charset="0"/>
                <a:cs typeface="Tahoma" panose="020B0604030504040204" pitchFamily="34" charset="0"/>
              </a:rPr>
              <a:t>Later in the novel, where Baba and Amir escape to Pakistan as refugees, Hosseini again mirrors the political landscape in 1979 through the depiction of the Russian soldier.</a:t>
            </a:r>
          </a:p>
          <a:p>
            <a:pPr marL="257175" indent="-257175">
              <a:buAutoNum type="arabicPeriod"/>
            </a:pPr>
            <a:r>
              <a:rPr lang="en-GB" sz="1600" b="1" dirty="0">
                <a:solidFill>
                  <a:srgbClr val="0070C0"/>
                </a:solidFill>
                <a:latin typeface="Tahoma" panose="020B0604030504040204" pitchFamily="34" charset="0"/>
                <a:ea typeface="Tahoma" panose="020B0604030504040204" pitchFamily="34" charset="0"/>
                <a:cs typeface="Tahoma" panose="020B0604030504040204" pitchFamily="34" charset="0"/>
              </a:rPr>
              <a:t>Although, clearly other aspects of the novel are divorced from such political concerns when the narrative focuses on Amir’s jealousy of Hassan, causing tension with his father, Baba.</a:t>
            </a:r>
          </a:p>
          <a:p>
            <a:pPr marL="257175" indent="-257175">
              <a:buAutoNum type="arabicPeriod"/>
            </a:pPr>
            <a:endParaRPr lang="en-GB" sz="1125" dirty="0"/>
          </a:p>
        </p:txBody>
      </p:sp>
    </p:spTree>
    <p:extLst>
      <p:ext uri="{BB962C8B-B14F-4D97-AF65-F5344CB8AC3E}">
        <p14:creationId xmlns:p14="http://schemas.microsoft.com/office/powerpoint/2010/main" val="2130121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2853" y="1212238"/>
            <a:ext cx="6385287" cy="5928546"/>
          </a:xfrm>
          <a:prstGeom prst="rect">
            <a:avLst/>
          </a:prstGeom>
          <a:noFill/>
          <a:ln>
            <a:solidFill>
              <a:schemeClr val="tx1"/>
            </a:solidFill>
          </a:ln>
        </p:spPr>
        <p:txBody>
          <a:bodyPr wrap="square" rtlCol="0">
            <a:spAutoFit/>
          </a:bodyPr>
          <a:lstStyle/>
          <a:p>
            <a:r>
              <a:rPr lang="en-GB" sz="1600" b="1" dirty="0">
                <a:solidFill>
                  <a:srgbClr val="7030A0"/>
                </a:solidFill>
                <a:latin typeface="Tahoma" panose="020B0604030504040204" pitchFamily="34" charset="0"/>
                <a:ea typeface="Tahoma" panose="020B0604030504040204" pitchFamily="34" charset="0"/>
                <a:cs typeface="Tahoma" panose="020B0604030504040204" pitchFamily="34" charset="0"/>
              </a:rPr>
              <a:t>After </a:t>
            </a:r>
            <a:r>
              <a:rPr lang="en-GB" sz="1600" b="1" dirty="0" err="1">
                <a:solidFill>
                  <a:srgbClr val="7030A0"/>
                </a:solidFill>
                <a:latin typeface="Tahoma" panose="020B0604030504040204" pitchFamily="34" charset="0"/>
                <a:ea typeface="Tahoma" panose="020B0604030504040204" pitchFamily="34" charset="0"/>
                <a:cs typeface="Tahoma" panose="020B0604030504040204" pitchFamily="34" charset="0"/>
              </a:rPr>
              <a:t>Assef’s</a:t>
            </a:r>
            <a:r>
              <a:rPr lang="en-GB" sz="1600" b="1" dirty="0">
                <a:solidFill>
                  <a:srgbClr val="7030A0"/>
                </a:solidFill>
                <a:latin typeface="Tahoma" panose="020B0604030504040204" pitchFamily="34" charset="0"/>
                <a:ea typeface="Tahoma" panose="020B0604030504040204" pitchFamily="34" charset="0"/>
                <a:cs typeface="Tahoma" panose="020B0604030504040204" pitchFamily="34" charset="0"/>
              </a:rPr>
              <a:t> brutal rape of Hassan, Amir continues to mistreat Hassan, perhaps typified by the moment at the pomegranate tree causing personal regret through they eyes of the adult narrator.</a:t>
            </a:r>
          </a:p>
          <a:p>
            <a:endParaRPr lang="en-GB"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endParaRPr lang="en-GB" sz="1600" b="1" dirty="0">
              <a:solidFill>
                <a:srgbClr val="00B050"/>
              </a:solidFill>
              <a:latin typeface="Tahoma" panose="020B0604030504040204" pitchFamily="34" charset="0"/>
              <a:ea typeface="Tahoma" panose="020B0604030504040204" pitchFamily="34" charset="0"/>
              <a:cs typeface="Tahoma" panose="020B0604030504040204" pitchFamily="34" charset="0"/>
            </a:endParaRPr>
          </a:p>
          <a:p>
            <a:endParaRPr lang="en-GB" sz="1600" b="1" dirty="0">
              <a:solidFill>
                <a:srgbClr val="00B050"/>
              </a:solidFill>
              <a:latin typeface="Tahoma" panose="020B0604030504040204" pitchFamily="34" charset="0"/>
              <a:ea typeface="Tahoma" panose="020B0604030504040204" pitchFamily="34" charset="0"/>
              <a:cs typeface="Tahoma" panose="020B0604030504040204" pitchFamily="34" charset="0"/>
            </a:endParaRPr>
          </a:p>
          <a:p>
            <a:r>
              <a:rPr lang="en-GB" sz="1600" b="1" u="sng" dirty="0">
                <a:solidFill>
                  <a:srgbClr val="00B050"/>
                </a:solidFill>
                <a:latin typeface="Tahoma" panose="020B0604030504040204" pitchFamily="34" charset="0"/>
                <a:ea typeface="Tahoma" panose="020B0604030504040204" pitchFamily="34" charset="0"/>
                <a:cs typeface="Tahoma" panose="020B0604030504040204" pitchFamily="34" charset="0"/>
              </a:rPr>
              <a:t>Such mistreatment is</a:t>
            </a:r>
            <a:r>
              <a:rPr lang="en-GB" sz="1600" b="1" dirty="0">
                <a:solidFill>
                  <a:srgbClr val="00B050"/>
                </a:solidFill>
                <a:latin typeface="Tahoma" panose="020B0604030504040204" pitchFamily="34" charset="0"/>
                <a:ea typeface="Tahoma" panose="020B0604030504040204" pitchFamily="34" charset="0"/>
                <a:cs typeface="Tahoma" panose="020B0604030504040204" pitchFamily="34" charset="0"/>
              </a:rPr>
              <a:t>, of course, representative of the Afghan political tensions mirroring the sectarian divide between Pashtuns and </a:t>
            </a:r>
            <a:r>
              <a:rPr lang="en-GB" sz="1600" b="1" dirty="0" err="1">
                <a:solidFill>
                  <a:srgbClr val="00B050"/>
                </a:solidFill>
                <a:latin typeface="Tahoma" panose="020B0604030504040204" pitchFamily="34" charset="0"/>
                <a:ea typeface="Tahoma" panose="020B0604030504040204" pitchFamily="34" charset="0"/>
                <a:cs typeface="Tahoma" panose="020B0604030504040204" pitchFamily="34" charset="0"/>
              </a:rPr>
              <a:t>Hazaras</a:t>
            </a:r>
            <a:r>
              <a:rPr lang="en-GB" sz="1600" b="1" dirty="0">
                <a:solidFill>
                  <a:srgbClr val="00B050"/>
                </a:solidFill>
                <a:latin typeface="Tahoma" panose="020B0604030504040204" pitchFamily="34" charset="0"/>
                <a:ea typeface="Tahoma" panose="020B0604030504040204" pitchFamily="34" charset="0"/>
                <a:cs typeface="Tahoma" panose="020B0604030504040204" pitchFamily="34" charset="0"/>
              </a:rPr>
              <a:t>.</a:t>
            </a:r>
          </a:p>
          <a:p>
            <a:endParaRPr lang="en-GB" sz="1600" b="1" dirty="0">
              <a:solidFill>
                <a:srgbClr val="FF0000"/>
              </a:solidFill>
              <a:latin typeface="Tahoma" panose="020B0604030504040204" pitchFamily="34" charset="0"/>
              <a:ea typeface="Tahoma" panose="020B0604030504040204" pitchFamily="34" charset="0"/>
              <a:cs typeface="Tahoma" panose="020B0604030504040204" pitchFamily="34" charset="0"/>
            </a:endParaRPr>
          </a:p>
          <a:p>
            <a:endParaRPr lang="en-GB" sz="1600" b="1" dirty="0">
              <a:solidFill>
                <a:srgbClr val="FF0000"/>
              </a:solidFill>
              <a:latin typeface="Tahoma" panose="020B0604030504040204" pitchFamily="34" charset="0"/>
              <a:ea typeface="Tahoma" panose="020B0604030504040204" pitchFamily="34" charset="0"/>
              <a:cs typeface="Tahoma" panose="020B0604030504040204" pitchFamily="34" charset="0"/>
            </a:endParaRPr>
          </a:p>
          <a:p>
            <a:endParaRPr lang="en-GB" sz="1600" b="1" dirty="0">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en-GB" sz="1600" b="1" dirty="0">
                <a:solidFill>
                  <a:srgbClr val="FF0000"/>
                </a:solidFill>
                <a:latin typeface="Tahoma" panose="020B0604030504040204" pitchFamily="34" charset="0"/>
                <a:ea typeface="Tahoma" panose="020B0604030504040204" pitchFamily="34" charset="0"/>
                <a:cs typeface="Tahoma" panose="020B0604030504040204" pitchFamily="34" charset="0"/>
              </a:rPr>
              <a:t>Later in the novel, where Baba and Amir escape to Pakistan as refugees, Hosseini </a:t>
            </a:r>
            <a:r>
              <a:rPr lang="en-GB" sz="1600" b="1" u="sng" dirty="0">
                <a:solidFill>
                  <a:srgbClr val="FF0000"/>
                </a:solidFill>
                <a:latin typeface="Tahoma" panose="020B0604030504040204" pitchFamily="34" charset="0"/>
                <a:ea typeface="Tahoma" panose="020B0604030504040204" pitchFamily="34" charset="0"/>
                <a:cs typeface="Tahoma" panose="020B0604030504040204" pitchFamily="34" charset="0"/>
              </a:rPr>
              <a:t>again mirrors </a:t>
            </a:r>
            <a:r>
              <a:rPr lang="en-GB" sz="1600" b="1" dirty="0">
                <a:solidFill>
                  <a:srgbClr val="FF0000"/>
                </a:solidFill>
                <a:latin typeface="Tahoma" panose="020B0604030504040204" pitchFamily="34" charset="0"/>
                <a:ea typeface="Tahoma" panose="020B0604030504040204" pitchFamily="34" charset="0"/>
                <a:cs typeface="Tahoma" panose="020B0604030504040204" pitchFamily="34" charset="0"/>
              </a:rPr>
              <a:t>the political landscape in 1979 through the depiction of the Russian soldier.</a:t>
            </a:r>
          </a:p>
          <a:p>
            <a:endParaRPr lang="en-GB" sz="1600" b="1" dirty="0">
              <a:solidFill>
                <a:srgbClr val="0070C0"/>
              </a:solidFill>
              <a:latin typeface="Tahoma" panose="020B0604030504040204" pitchFamily="34" charset="0"/>
              <a:ea typeface="Tahoma" panose="020B0604030504040204" pitchFamily="34" charset="0"/>
              <a:cs typeface="Tahoma" panose="020B0604030504040204" pitchFamily="34" charset="0"/>
            </a:endParaRPr>
          </a:p>
          <a:p>
            <a:endParaRPr lang="en-GB" sz="1600" b="1" dirty="0">
              <a:solidFill>
                <a:srgbClr val="0070C0"/>
              </a:solidFill>
              <a:latin typeface="Tahoma" panose="020B0604030504040204" pitchFamily="34" charset="0"/>
              <a:ea typeface="Tahoma" panose="020B0604030504040204" pitchFamily="34" charset="0"/>
              <a:cs typeface="Tahoma" panose="020B0604030504040204" pitchFamily="34" charset="0"/>
            </a:endParaRPr>
          </a:p>
          <a:p>
            <a:endParaRPr lang="en-GB" sz="1600" b="1" dirty="0">
              <a:solidFill>
                <a:srgbClr val="0070C0"/>
              </a:solidFill>
              <a:latin typeface="Tahoma" panose="020B0604030504040204" pitchFamily="34" charset="0"/>
              <a:ea typeface="Tahoma" panose="020B0604030504040204" pitchFamily="34" charset="0"/>
              <a:cs typeface="Tahoma" panose="020B0604030504040204" pitchFamily="34" charset="0"/>
            </a:endParaRPr>
          </a:p>
          <a:p>
            <a:r>
              <a:rPr lang="en-GB" sz="1600" b="1" dirty="0">
                <a:solidFill>
                  <a:srgbClr val="0070C0"/>
                </a:solidFill>
                <a:latin typeface="Tahoma" panose="020B0604030504040204" pitchFamily="34" charset="0"/>
                <a:ea typeface="Tahoma" panose="020B0604030504040204" pitchFamily="34" charset="0"/>
                <a:cs typeface="Tahoma" panose="020B0604030504040204" pitchFamily="34" charset="0"/>
              </a:rPr>
              <a:t>Although, clearly other aspects of the novel </a:t>
            </a:r>
            <a:r>
              <a:rPr lang="en-GB" sz="1600" b="1" u="sng" dirty="0">
                <a:solidFill>
                  <a:srgbClr val="0070C0"/>
                </a:solidFill>
                <a:latin typeface="Tahoma" panose="020B0604030504040204" pitchFamily="34" charset="0"/>
                <a:ea typeface="Tahoma" panose="020B0604030504040204" pitchFamily="34" charset="0"/>
                <a:cs typeface="Tahoma" panose="020B0604030504040204" pitchFamily="34" charset="0"/>
              </a:rPr>
              <a:t>are divorced from such political concerns </a:t>
            </a:r>
            <a:r>
              <a:rPr lang="en-GB" sz="1600" b="1" dirty="0">
                <a:solidFill>
                  <a:srgbClr val="0070C0"/>
                </a:solidFill>
                <a:latin typeface="Tahoma" panose="020B0604030504040204" pitchFamily="34" charset="0"/>
                <a:ea typeface="Tahoma" panose="020B0604030504040204" pitchFamily="34" charset="0"/>
                <a:cs typeface="Tahoma" panose="020B0604030504040204" pitchFamily="34" charset="0"/>
              </a:rPr>
              <a:t>when the narrative focuses on Amir’s jealousy of Hassan, causing tension with his father, Baba.</a:t>
            </a:r>
          </a:p>
          <a:p>
            <a:pPr marL="257175" indent="-257175">
              <a:buAutoNum type="arabicPeriod"/>
            </a:pPr>
            <a:endParaRPr lang="en-GB" sz="1125" dirty="0">
              <a:latin typeface="Tahoma" panose="020B0604030504040204" pitchFamily="34" charset="0"/>
              <a:ea typeface="Tahoma" panose="020B0604030504040204" pitchFamily="34" charset="0"/>
              <a:cs typeface="Tahoma" panose="020B0604030504040204" pitchFamily="34" charset="0"/>
            </a:endParaRPr>
          </a:p>
        </p:txBody>
      </p:sp>
      <p:cxnSp>
        <p:nvCxnSpPr>
          <p:cNvPr id="4" name="Straight Arrow Connector 3"/>
          <p:cNvCxnSpPr/>
          <p:nvPr/>
        </p:nvCxnSpPr>
        <p:spPr>
          <a:xfrm flipV="1">
            <a:off x="1485729" y="2201988"/>
            <a:ext cx="2057400" cy="76417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 name="Straight Arrow Connector 5"/>
          <p:cNvCxnSpPr/>
          <p:nvPr/>
        </p:nvCxnSpPr>
        <p:spPr>
          <a:xfrm flipV="1">
            <a:off x="3327354" y="3827721"/>
            <a:ext cx="2450" cy="8364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 name="Straight Arrow Connector 7"/>
          <p:cNvCxnSpPr/>
          <p:nvPr/>
        </p:nvCxnSpPr>
        <p:spPr>
          <a:xfrm flipV="1">
            <a:off x="1881963" y="4982187"/>
            <a:ext cx="4274288" cy="113153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3543128" y="2344689"/>
            <a:ext cx="2368573" cy="248209"/>
          </a:xfrm>
          <a:prstGeom prst="rect">
            <a:avLst/>
          </a:prstGeom>
          <a:noFill/>
          <a:ln>
            <a:solidFill>
              <a:schemeClr val="tx1"/>
            </a:solidFill>
          </a:ln>
        </p:spPr>
        <p:txBody>
          <a:bodyPr wrap="square" rtlCol="0">
            <a:spAutoFit/>
          </a:bodyPr>
          <a:lstStyle/>
          <a:p>
            <a:r>
              <a:rPr lang="en-GB" sz="1013" dirty="0">
                <a:latin typeface="Tahoma" panose="020B0604030504040204" pitchFamily="34" charset="0"/>
                <a:ea typeface="Tahoma" panose="020B0604030504040204" pitchFamily="34" charset="0"/>
                <a:cs typeface="Tahoma" panose="020B0604030504040204" pitchFamily="34" charset="0"/>
              </a:rPr>
              <a:t>Each paragraph should link to the last</a:t>
            </a:r>
          </a:p>
        </p:txBody>
      </p:sp>
      <p:sp>
        <p:nvSpPr>
          <p:cNvPr id="11" name="TextBox 10"/>
          <p:cNvSpPr txBox="1"/>
          <p:nvPr/>
        </p:nvSpPr>
        <p:spPr>
          <a:xfrm>
            <a:off x="3614520" y="3998012"/>
            <a:ext cx="2435406" cy="248209"/>
          </a:xfrm>
          <a:prstGeom prst="rect">
            <a:avLst/>
          </a:prstGeom>
          <a:noFill/>
          <a:ln>
            <a:solidFill>
              <a:schemeClr val="tx1"/>
            </a:solidFill>
          </a:ln>
        </p:spPr>
        <p:txBody>
          <a:bodyPr wrap="square" rtlCol="0">
            <a:spAutoFit/>
          </a:bodyPr>
          <a:lstStyle/>
          <a:p>
            <a:r>
              <a:rPr lang="en-GB" sz="1013" dirty="0">
                <a:latin typeface="Tahoma" panose="020B0604030504040204" pitchFamily="34" charset="0"/>
                <a:ea typeface="Tahoma" panose="020B0604030504040204" pitchFamily="34" charset="0"/>
                <a:cs typeface="Tahoma" panose="020B0604030504040204" pitchFamily="34" charset="0"/>
              </a:rPr>
              <a:t>Each paragraph should link to the last</a:t>
            </a:r>
          </a:p>
        </p:txBody>
      </p:sp>
      <p:sp>
        <p:nvSpPr>
          <p:cNvPr id="12" name="TextBox 11"/>
          <p:cNvSpPr txBox="1"/>
          <p:nvPr/>
        </p:nvSpPr>
        <p:spPr>
          <a:xfrm>
            <a:off x="4161408" y="5547954"/>
            <a:ext cx="2356350" cy="248209"/>
          </a:xfrm>
          <a:prstGeom prst="rect">
            <a:avLst/>
          </a:prstGeom>
          <a:noFill/>
          <a:ln>
            <a:solidFill>
              <a:schemeClr val="tx1"/>
            </a:solidFill>
          </a:ln>
        </p:spPr>
        <p:txBody>
          <a:bodyPr wrap="square" rtlCol="0">
            <a:spAutoFit/>
          </a:bodyPr>
          <a:lstStyle/>
          <a:p>
            <a:r>
              <a:rPr lang="en-GB" sz="1013" dirty="0">
                <a:latin typeface="Tahoma" panose="020B0604030504040204" pitchFamily="34" charset="0"/>
                <a:ea typeface="Tahoma" panose="020B0604030504040204" pitchFamily="34" charset="0"/>
                <a:cs typeface="Tahoma" panose="020B0604030504040204" pitchFamily="34" charset="0"/>
              </a:rPr>
              <a:t>Each paragraph should link to the last</a:t>
            </a:r>
          </a:p>
        </p:txBody>
      </p:sp>
    </p:spTree>
    <p:extLst>
      <p:ext uri="{BB962C8B-B14F-4D97-AF65-F5344CB8AC3E}">
        <p14:creationId xmlns:p14="http://schemas.microsoft.com/office/powerpoint/2010/main" val="810165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2975" y="626254"/>
            <a:ext cx="5915025" cy="2356556"/>
          </a:xfrm>
        </p:spPr>
        <p:txBody>
          <a:bodyPr/>
          <a:lstStyle/>
          <a:p>
            <a:r>
              <a:rPr lang="en-GB" dirty="0">
                <a:latin typeface="Tahoma" panose="020B0604030504040204" pitchFamily="34" charset="0"/>
                <a:ea typeface="Tahoma" panose="020B0604030504040204" pitchFamily="34" charset="0"/>
                <a:cs typeface="Tahoma" panose="020B0604030504040204" pitchFamily="34" charset="0"/>
              </a:rPr>
              <a:t>Overview of question types</a:t>
            </a:r>
          </a:p>
        </p:txBody>
      </p:sp>
      <p:sp>
        <p:nvSpPr>
          <p:cNvPr id="3" name="Content Placeholder 2"/>
          <p:cNvSpPr>
            <a:spLocks noGrp="1"/>
          </p:cNvSpPr>
          <p:nvPr>
            <p:ph idx="1"/>
          </p:nvPr>
        </p:nvSpPr>
        <p:spPr>
          <a:xfrm>
            <a:off x="623887" y="5392473"/>
            <a:ext cx="5915025" cy="3049778"/>
          </a:xfrm>
          <a:solidFill>
            <a:schemeClr val="accent6">
              <a:lumMod val="20000"/>
              <a:lumOff val="80000"/>
            </a:schemeClr>
          </a:solidFill>
          <a:ln>
            <a:solidFill>
              <a:schemeClr val="tx1"/>
            </a:solidFill>
          </a:ln>
        </p:spPr>
        <p:txBody>
          <a:bodyPr>
            <a:normAutofit fontScale="92500"/>
          </a:bodyPr>
          <a:lstStyle/>
          <a:p>
            <a:pPr marL="0" indent="0" algn="ctr">
              <a:buNone/>
            </a:pPr>
            <a:endParaRPr lang="en-GB" b="1" dirty="0">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GB" b="1" dirty="0">
                <a:latin typeface="Tahoma" panose="020B0604030504040204" pitchFamily="34" charset="0"/>
                <a:ea typeface="Tahoma" panose="020B0604030504040204" pitchFamily="34" charset="0"/>
                <a:cs typeface="Tahoma" panose="020B0604030504040204" pitchFamily="34" charset="0"/>
              </a:rPr>
              <a:t>Paper 2: Social and Political Protest Writing</a:t>
            </a:r>
          </a:p>
          <a:p>
            <a:pPr marL="0" indent="0" algn="ctr">
              <a:buNone/>
            </a:pPr>
            <a:endParaRPr lang="en-GB" b="1"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sz="1800" dirty="0">
                <a:latin typeface="Tahoma" panose="020B0604030504040204" pitchFamily="34" charset="0"/>
                <a:ea typeface="Tahoma" panose="020B0604030504040204" pitchFamily="34" charset="0"/>
                <a:cs typeface="Tahoma" panose="020B0604030504040204" pitchFamily="34" charset="0"/>
              </a:rPr>
              <a:t>Section A – The unseen extract</a:t>
            </a:r>
          </a:p>
          <a:p>
            <a:pPr marL="0" indent="0">
              <a:buNone/>
            </a:pPr>
            <a:endParaRPr lang="en-GB" sz="18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sz="1800" dirty="0">
                <a:latin typeface="Tahoma" panose="020B0604030504040204" pitchFamily="34" charset="0"/>
                <a:ea typeface="Tahoma" panose="020B0604030504040204" pitchFamily="34" charset="0"/>
                <a:cs typeface="Tahoma" panose="020B0604030504040204" pitchFamily="34" charset="0"/>
              </a:rPr>
              <a:t>Section B – choice of text - to what extent do you agree?’</a:t>
            </a:r>
          </a:p>
          <a:p>
            <a:pPr marL="0" indent="0">
              <a:buNone/>
            </a:pPr>
            <a:endParaRPr lang="en-GB" sz="18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sz="1800" dirty="0">
                <a:latin typeface="Tahoma" panose="020B0604030504040204" pitchFamily="34" charset="0"/>
                <a:ea typeface="Tahoma" panose="020B0604030504040204" pitchFamily="34" charset="0"/>
                <a:cs typeface="Tahoma" panose="020B0604030504040204" pitchFamily="34" charset="0"/>
              </a:rPr>
              <a:t>Section C - writing about your other two texts</a:t>
            </a:r>
          </a:p>
          <a:p>
            <a:pPr marL="0" indent="0">
              <a:buNone/>
            </a:pPr>
            <a:endParaRPr lang="en-GB" dirty="0"/>
          </a:p>
          <a:p>
            <a:pPr marL="0" indent="0" algn="ctr">
              <a:buNone/>
            </a:pPr>
            <a:endParaRPr lang="en-GB" b="1" dirty="0"/>
          </a:p>
          <a:p>
            <a:pPr marL="0" indent="0" algn="ctr">
              <a:buNone/>
            </a:pPr>
            <a:endParaRPr lang="en-GB" b="1" dirty="0"/>
          </a:p>
          <a:p>
            <a:pPr marL="0" indent="0">
              <a:buNone/>
            </a:pPr>
            <a:endParaRPr lang="en-GB" dirty="0"/>
          </a:p>
          <a:p>
            <a:pPr marL="0" indent="0">
              <a:buNone/>
            </a:pPr>
            <a:endParaRPr lang="en-GB" dirty="0"/>
          </a:p>
          <a:p>
            <a:pPr marL="0" indent="0">
              <a:buNone/>
            </a:pPr>
            <a:endParaRPr lang="en-GB" dirty="0"/>
          </a:p>
        </p:txBody>
      </p:sp>
      <p:sp>
        <p:nvSpPr>
          <p:cNvPr id="4" name="Content Placeholder 2"/>
          <p:cNvSpPr txBox="1">
            <a:spLocks/>
          </p:cNvSpPr>
          <p:nvPr/>
        </p:nvSpPr>
        <p:spPr>
          <a:xfrm>
            <a:off x="623886" y="2312903"/>
            <a:ext cx="5915025" cy="2705664"/>
          </a:xfrm>
          <a:prstGeom prst="rect">
            <a:avLst/>
          </a:prstGeom>
          <a:solidFill>
            <a:schemeClr val="accent2">
              <a:lumMod val="20000"/>
              <a:lumOff val="80000"/>
            </a:schemeClr>
          </a:solidFill>
          <a:ln>
            <a:solidFill>
              <a:schemeClr val="tx1"/>
            </a:solidFill>
          </a:ln>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GB" b="1" dirty="0">
                <a:latin typeface="Tahoma" panose="020B0604030504040204" pitchFamily="34" charset="0"/>
                <a:ea typeface="Tahoma" panose="020B0604030504040204" pitchFamily="34" charset="0"/>
                <a:cs typeface="Tahoma" panose="020B0604030504040204" pitchFamily="34" charset="0"/>
              </a:rPr>
              <a:t>Paper 1: Aspects of Tragedy</a:t>
            </a:r>
          </a:p>
          <a:p>
            <a:pPr marL="0" indent="0">
              <a:buNone/>
            </a:pPr>
            <a:endParaRPr lang="en-GB"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sz="1800" dirty="0">
                <a:latin typeface="Tahoma" panose="020B0604030504040204" pitchFamily="34" charset="0"/>
                <a:ea typeface="Tahoma" panose="020B0604030504040204" pitchFamily="34" charset="0"/>
                <a:cs typeface="Tahoma" panose="020B0604030504040204" pitchFamily="34" charset="0"/>
              </a:rPr>
              <a:t>Section A: Shakespeare– the ‘significance of the extract’</a:t>
            </a:r>
          </a:p>
          <a:p>
            <a:pPr marL="0" indent="0">
              <a:buNone/>
            </a:pPr>
            <a:endParaRPr lang="en-GB"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sz="1800" dirty="0">
                <a:latin typeface="Tahoma" panose="020B0604030504040204" pitchFamily="34" charset="0"/>
                <a:ea typeface="Tahoma" panose="020B0604030504040204" pitchFamily="34" charset="0"/>
                <a:cs typeface="Tahoma" panose="020B0604030504040204" pitchFamily="34" charset="0"/>
              </a:rPr>
              <a:t>Section B - Shakespeare- ‘to what extent do you agree?’</a:t>
            </a:r>
          </a:p>
          <a:p>
            <a:pPr marL="0" indent="0">
              <a:buNone/>
            </a:pPr>
            <a:endParaRPr lang="en-GB" sz="18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sz="1800" dirty="0">
                <a:latin typeface="Tahoma" panose="020B0604030504040204" pitchFamily="34" charset="0"/>
                <a:ea typeface="Tahoma" panose="020B0604030504040204" pitchFamily="34" charset="0"/>
                <a:cs typeface="Tahoma" panose="020B0604030504040204" pitchFamily="34" charset="0"/>
              </a:rPr>
              <a:t>Section C – writing about aspects of tragedy in two texts</a:t>
            </a:r>
          </a:p>
          <a:p>
            <a:pPr marL="0" indent="0">
              <a:buNone/>
            </a:pPr>
            <a:endParaRPr lang="en-GB" dirty="0"/>
          </a:p>
          <a:p>
            <a:pPr marL="0" indent="0">
              <a:buNone/>
            </a:pPr>
            <a:endParaRPr lang="en-GB" dirty="0"/>
          </a:p>
        </p:txBody>
      </p:sp>
      <p:sp>
        <p:nvSpPr>
          <p:cNvPr id="5" name="TextBox 4"/>
          <p:cNvSpPr txBox="1"/>
          <p:nvPr/>
        </p:nvSpPr>
        <p:spPr>
          <a:xfrm>
            <a:off x="623885" y="8665535"/>
            <a:ext cx="5915025" cy="461665"/>
          </a:xfrm>
          <a:prstGeom prst="rect">
            <a:avLst/>
          </a:prstGeom>
          <a:noFill/>
        </p:spPr>
        <p:txBody>
          <a:bodyPr wrap="square" rtlCol="0">
            <a:spAutoFit/>
          </a:bodyPr>
          <a:lstStyle/>
          <a:p>
            <a:pPr algn="ctr"/>
            <a:r>
              <a:rPr lang="en-GB" sz="1200" dirty="0">
                <a:hlinkClick r:id="rId2"/>
              </a:rPr>
              <a:t>https://www.aqa.org.uk/subjects/english/as-and-a-level/english-literature-b-7716-7717/assessment-resources</a:t>
            </a:r>
            <a:r>
              <a:rPr lang="en-GB" sz="1200" dirty="0"/>
              <a:t>  </a:t>
            </a:r>
          </a:p>
        </p:txBody>
      </p:sp>
    </p:spTree>
    <p:extLst>
      <p:ext uri="{BB962C8B-B14F-4D97-AF65-F5344CB8AC3E}">
        <p14:creationId xmlns:p14="http://schemas.microsoft.com/office/powerpoint/2010/main" val="37492779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874" y="-395913"/>
            <a:ext cx="5915025" cy="2356556"/>
          </a:xfrm>
        </p:spPr>
        <p:txBody>
          <a:bodyPr>
            <a:normAutofit/>
          </a:bodyPr>
          <a:lstStyle/>
          <a:p>
            <a:r>
              <a:rPr lang="en-GB" sz="2100" b="1" dirty="0">
                <a:latin typeface="Tahoma" panose="020B0604030504040204" pitchFamily="34" charset="0"/>
                <a:ea typeface="Tahoma" panose="020B0604030504040204" pitchFamily="34" charset="0"/>
                <a:cs typeface="Tahoma" panose="020B0604030504040204" pitchFamily="34" charset="0"/>
              </a:rPr>
              <a:t>Sample question – Paper 1, Section C</a:t>
            </a:r>
          </a:p>
        </p:txBody>
      </p:sp>
      <p:sp>
        <p:nvSpPr>
          <p:cNvPr id="3" name="Content Placeholder 2"/>
          <p:cNvSpPr>
            <a:spLocks noGrp="1"/>
          </p:cNvSpPr>
          <p:nvPr>
            <p:ph idx="1"/>
          </p:nvPr>
        </p:nvSpPr>
        <p:spPr>
          <a:xfrm>
            <a:off x="139609" y="1335114"/>
            <a:ext cx="6488158" cy="2453115"/>
          </a:xfrm>
          <a:ln>
            <a:solidFill>
              <a:schemeClr val="tx1"/>
            </a:solidFill>
          </a:ln>
        </p:spPr>
        <p:txBody>
          <a:bodyPr>
            <a:normAutofit/>
          </a:bodyPr>
          <a:lstStyle/>
          <a:p>
            <a:pPr marL="0" indent="0">
              <a:buNone/>
            </a:pPr>
            <a:r>
              <a:rPr lang="en-GB" sz="1600" i="1" dirty="0">
                <a:latin typeface="Tahoma" panose="020B0604030504040204" pitchFamily="34" charset="0"/>
                <a:ea typeface="Tahoma" panose="020B0604030504040204" pitchFamily="34" charset="0"/>
                <a:cs typeface="Tahoma" panose="020B0604030504040204" pitchFamily="34" charset="0"/>
              </a:rPr>
              <a:t>‘The tragic protagonist’s flaws are always balanced with other positive attributes.’</a:t>
            </a:r>
          </a:p>
          <a:p>
            <a:pPr marL="0" indent="0">
              <a:buNone/>
            </a:pPr>
            <a:endParaRPr lang="en-GB" sz="16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To what extent do you agree with this view in relation to two text</a:t>
            </a:r>
            <a:r>
              <a:rPr lang="en-GB" sz="1600" strike="sngStrike" dirty="0">
                <a:latin typeface="Tahoma" panose="020B0604030504040204" pitchFamily="34" charset="0"/>
                <a:ea typeface="Tahoma" panose="020B0604030504040204" pitchFamily="34" charset="0"/>
                <a:cs typeface="Tahoma" panose="020B0604030504040204" pitchFamily="34" charset="0"/>
              </a:rPr>
              <a:t>s</a:t>
            </a:r>
            <a:r>
              <a:rPr lang="en-GB" sz="1600" dirty="0">
                <a:latin typeface="Tahoma" panose="020B0604030504040204" pitchFamily="34" charset="0"/>
                <a:ea typeface="Tahoma" panose="020B0604030504040204" pitchFamily="34" charset="0"/>
                <a:cs typeface="Tahoma" panose="020B0604030504040204" pitchFamily="34" charset="0"/>
              </a:rPr>
              <a:t> you have studied? </a:t>
            </a:r>
          </a:p>
          <a:p>
            <a:pPr marL="0" indent="0">
              <a:buNone/>
            </a:pPr>
            <a:endParaRPr lang="en-GB" sz="16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Remember to include in your answer relevant comment on the ways the writers have shaped meanings. 	[25 marks]</a:t>
            </a:r>
          </a:p>
        </p:txBody>
      </p:sp>
      <p:sp>
        <p:nvSpPr>
          <p:cNvPr id="4" name="TextBox 3"/>
          <p:cNvSpPr txBox="1"/>
          <p:nvPr/>
        </p:nvSpPr>
        <p:spPr>
          <a:xfrm>
            <a:off x="139609" y="4157377"/>
            <a:ext cx="6627767" cy="334707"/>
          </a:xfrm>
          <a:prstGeom prst="rect">
            <a:avLst/>
          </a:prstGeom>
          <a:solidFill>
            <a:schemeClr val="accent4">
              <a:lumMod val="60000"/>
              <a:lumOff val="40000"/>
            </a:schemeClr>
          </a:solidFill>
        </p:spPr>
        <p:txBody>
          <a:bodyPr wrap="square" rtlCol="0">
            <a:spAutoFit/>
          </a:bodyPr>
          <a:lstStyle/>
          <a:p>
            <a:pPr algn="ctr"/>
            <a:r>
              <a:rPr lang="en-GB" sz="1575" dirty="0">
                <a:latin typeface="Tahoma" panose="020B0604030504040204" pitchFamily="34" charset="0"/>
                <a:ea typeface="Tahoma" panose="020B0604030504040204" pitchFamily="34" charset="0"/>
                <a:cs typeface="Tahoma" panose="020B0604030504040204" pitchFamily="34" charset="0"/>
              </a:rPr>
              <a:t>Imagine this is your exam question – what do you first</a:t>
            </a:r>
            <a:r>
              <a:rPr lang="en-GB" sz="1575" dirty="0"/>
              <a:t>?</a:t>
            </a:r>
          </a:p>
        </p:txBody>
      </p:sp>
      <p:sp>
        <p:nvSpPr>
          <p:cNvPr id="5" name="Content Placeholder 2"/>
          <p:cNvSpPr txBox="1">
            <a:spLocks/>
          </p:cNvSpPr>
          <p:nvPr/>
        </p:nvSpPr>
        <p:spPr>
          <a:xfrm>
            <a:off x="291873" y="4829427"/>
            <a:ext cx="5915025" cy="599852"/>
          </a:xfrm>
          <a:prstGeom prst="rect">
            <a:avLst/>
          </a:prstGeom>
          <a:ln>
            <a:solidFill>
              <a:schemeClr val="tx1"/>
            </a:solidFill>
          </a:ln>
        </p:spPr>
        <p:txBody>
          <a:bodyPr vert="horz" lIns="91440" tIns="45720" rIns="91440" bIns="45720" rtlCol="0">
            <a:normAutofit/>
          </a:bodyPr>
          <a:lstStyle>
            <a:lvl1pPr marL="171452" indent="-171452" algn="l" defTabSz="685808"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6" indent="-171452" algn="l" defTabSz="685808"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61" indent="-171452" algn="l" defTabSz="685808"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65"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69"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74"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78"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82"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87"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GB" sz="1600" i="1" dirty="0">
                <a:latin typeface="Tahoma" panose="020B0604030504040204" pitchFamily="34" charset="0"/>
                <a:ea typeface="Tahoma" panose="020B0604030504040204" pitchFamily="34" charset="0"/>
                <a:cs typeface="Tahoma" panose="020B0604030504040204" pitchFamily="34" charset="0"/>
              </a:rPr>
              <a:t>‘The tragic protagonist’s </a:t>
            </a:r>
            <a:r>
              <a:rPr lang="en-GB" sz="1600" i="1" dirty="0">
                <a:solidFill>
                  <a:srgbClr val="00B050"/>
                </a:solidFill>
                <a:latin typeface="Tahoma" panose="020B0604030504040204" pitchFamily="34" charset="0"/>
                <a:ea typeface="Tahoma" panose="020B0604030504040204" pitchFamily="34" charset="0"/>
                <a:cs typeface="Tahoma" panose="020B0604030504040204" pitchFamily="34" charset="0"/>
              </a:rPr>
              <a:t>flaws</a:t>
            </a:r>
            <a:r>
              <a:rPr lang="en-GB" sz="1600" i="1" dirty="0">
                <a:latin typeface="Tahoma" panose="020B0604030504040204" pitchFamily="34" charset="0"/>
                <a:ea typeface="Tahoma" panose="020B0604030504040204" pitchFamily="34" charset="0"/>
                <a:cs typeface="Tahoma" panose="020B0604030504040204" pitchFamily="34" charset="0"/>
              </a:rPr>
              <a:t> are </a:t>
            </a:r>
            <a:r>
              <a:rPr lang="en-GB" sz="1600" i="1" dirty="0">
                <a:solidFill>
                  <a:srgbClr val="FF0000"/>
                </a:solidFill>
                <a:latin typeface="Tahoma" panose="020B0604030504040204" pitchFamily="34" charset="0"/>
                <a:ea typeface="Tahoma" panose="020B0604030504040204" pitchFamily="34" charset="0"/>
                <a:cs typeface="Tahoma" panose="020B0604030504040204" pitchFamily="34" charset="0"/>
              </a:rPr>
              <a:t>always</a:t>
            </a:r>
            <a:r>
              <a:rPr lang="en-GB" sz="1600" i="1" dirty="0">
                <a:latin typeface="Tahoma" panose="020B0604030504040204" pitchFamily="34" charset="0"/>
                <a:ea typeface="Tahoma" panose="020B0604030504040204" pitchFamily="34" charset="0"/>
                <a:cs typeface="Tahoma" panose="020B0604030504040204" pitchFamily="34" charset="0"/>
              </a:rPr>
              <a:t> </a:t>
            </a:r>
            <a:r>
              <a:rPr lang="en-GB" sz="1600" i="1" dirty="0">
                <a:solidFill>
                  <a:srgbClr val="00B050"/>
                </a:solidFill>
                <a:latin typeface="Tahoma" panose="020B0604030504040204" pitchFamily="34" charset="0"/>
                <a:ea typeface="Tahoma" panose="020B0604030504040204" pitchFamily="34" charset="0"/>
                <a:cs typeface="Tahoma" panose="020B0604030504040204" pitchFamily="34" charset="0"/>
              </a:rPr>
              <a:t>balanced with other positive attributes</a:t>
            </a:r>
            <a:r>
              <a:rPr lang="en-GB" sz="1600" i="1" dirty="0">
                <a:latin typeface="Tahoma" panose="020B0604030504040204" pitchFamily="34" charset="0"/>
                <a:ea typeface="Tahoma" panose="020B0604030504040204" pitchFamily="34" charset="0"/>
                <a:cs typeface="Tahoma" panose="020B0604030504040204" pitchFamily="34" charset="0"/>
              </a:rPr>
              <a:t>.’</a:t>
            </a:r>
          </a:p>
          <a:p>
            <a:pPr marL="0" indent="0">
              <a:buFont typeface="Arial" panose="020B0604020202020204" pitchFamily="34" charset="0"/>
              <a:buNone/>
            </a:pPr>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6" name="TextBox 5"/>
          <p:cNvSpPr txBox="1"/>
          <p:nvPr/>
        </p:nvSpPr>
        <p:spPr>
          <a:xfrm>
            <a:off x="139609" y="5766622"/>
            <a:ext cx="6627767" cy="334707"/>
          </a:xfrm>
          <a:prstGeom prst="rect">
            <a:avLst/>
          </a:prstGeom>
          <a:solidFill>
            <a:schemeClr val="accent4">
              <a:lumMod val="60000"/>
              <a:lumOff val="40000"/>
            </a:schemeClr>
          </a:solidFill>
        </p:spPr>
        <p:txBody>
          <a:bodyPr wrap="square" rtlCol="0">
            <a:spAutoFit/>
          </a:bodyPr>
          <a:lstStyle/>
          <a:p>
            <a:pPr algn="ctr"/>
            <a:r>
              <a:rPr lang="en-GB" sz="1575" dirty="0">
                <a:latin typeface="Tahoma" panose="020B0604030504040204" pitchFamily="34" charset="0"/>
                <a:ea typeface="Tahoma" panose="020B0604030504040204" pitchFamily="34" charset="0"/>
                <a:cs typeface="Tahoma" panose="020B0604030504040204" pitchFamily="34" charset="0"/>
              </a:rPr>
              <a:t>Identify the </a:t>
            </a:r>
            <a:r>
              <a:rPr lang="en-GB" sz="1575" dirty="0">
                <a:solidFill>
                  <a:srgbClr val="FF0000"/>
                </a:solidFill>
                <a:latin typeface="Tahoma" panose="020B0604030504040204" pitchFamily="34" charset="0"/>
                <a:ea typeface="Tahoma" panose="020B0604030504040204" pitchFamily="34" charset="0"/>
                <a:cs typeface="Tahoma" panose="020B0604030504040204" pitchFamily="34" charset="0"/>
              </a:rPr>
              <a:t>‘hinge words’ </a:t>
            </a:r>
            <a:r>
              <a:rPr lang="en-GB" sz="1575" dirty="0">
                <a:latin typeface="Tahoma" panose="020B0604030504040204" pitchFamily="34" charset="0"/>
                <a:ea typeface="Tahoma" panose="020B0604030504040204" pitchFamily="34" charset="0"/>
                <a:cs typeface="Tahoma" panose="020B0604030504040204" pitchFamily="34" charset="0"/>
              </a:rPr>
              <a:t>and </a:t>
            </a:r>
            <a:r>
              <a:rPr lang="en-GB" sz="1575" dirty="0">
                <a:solidFill>
                  <a:srgbClr val="00B050"/>
                </a:solidFill>
                <a:latin typeface="Tahoma" panose="020B0604030504040204" pitchFamily="34" charset="0"/>
                <a:ea typeface="Tahoma" panose="020B0604030504040204" pitchFamily="34" charset="0"/>
                <a:cs typeface="Tahoma" panose="020B0604030504040204" pitchFamily="34" charset="0"/>
              </a:rPr>
              <a:t>‘target words’.</a:t>
            </a:r>
            <a:endParaRPr lang="en-GB" sz="1575" dirty="0">
              <a:solidFill>
                <a:srgbClr val="00B050"/>
              </a:solidFill>
            </a:endParaRPr>
          </a:p>
        </p:txBody>
      </p:sp>
      <p:sp>
        <p:nvSpPr>
          <p:cNvPr id="7" name="Title 1"/>
          <p:cNvSpPr txBox="1">
            <a:spLocks/>
          </p:cNvSpPr>
          <p:nvPr/>
        </p:nvSpPr>
        <p:spPr>
          <a:xfrm>
            <a:off x="134636" y="6433115"/>
            <a:ext cx="6229498" cy="4936785"/>
          </a:xfrm>
          <a:prstGeom prst="rect">
            <a:avLst/>
          </a:prstGeom>
        </p:spPr>
        <p:txBody>
          <a:bodyPr vert="horz" lIns="51435" tIns="25718" rIns="51435" bIns="25718"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defTabSz="514350">
              <a:defRPr/>
            </a:pPr>
            <a:endParaRPr lang="en-GB" sz="1631" dirty="0">
              <a:solidFill>
                <a:srgbClr val="C00000"/>
              </a:solidFill>
              <a:latin typeface="Tahoma" panose="020B0604030504040204" pitchFamily="34" charset="0"/>
              <a:ea typeface="Tahoma" panose="020B0604030504040204" pitchFamily="34" charset="0"/>
              <a:cs typeface="Tahoma" panose="020B0604030504040204" pitchFamily="34" charset="0"/>
            </a:endParaRPr>
          </a:p>
          <a:p>
            <a:pPr defTabSz="514350">
              <a:defRPr/>
            </a:pPr>
            <a:endParaRPr lang="en-GB" sz="1800" dirty="0">
              <a:solidFill>
                <a:srgbClr val="C00000"/>
              </a:solidFill>
              <a:latin typeface="Tahoma" panose="020B0604030504040204" pitchFamily="34" charset="0"/>
              <a:ea typeface="Tahoma" panose="020B0604030504040204" pitchFamily="34" charset="0"/>
              <a:cs typeface="Tahoma" panose="020B0604030504040204" pitchFamily="34" charset="0"/>
            </a:endParaRPr>
          </a:p>
          <a:p>
            <a:pPr algn="ctr" defTabSz="514350">
              <a:defRPr/>
            </a:pPr>
            <a:r>
              <a:rPr lang="en-GB" sz="1800" dirty="0">
                <a:solidFill>
                  <a:srgbClr val="C00000"/>
                </a:solidFill>
                <a:latin typeface="Tahoma" panose="020B0604030504040204" pitchFamily="34" charset="0"/>
                <a:ea typeface="Tahoma" panose="020B0604030504040204" pitchFamily="34" charset="0"/>
                <a:cs typeface="Tahoma" panose="020B0604030504040204" pitchFamily="34" charset="0"/>
              </a:rPr>
              <a:t>Section C: suggested essay structure</a:t>
            </a:r>
          </a:p>
          <a:p>
            <a:pPr defTabSz="514350">
              <a:defRPr/>
            </a:pPr>
            <a:endParaRPr lang="en-GB" sz="1800" dirty="0">
              <a:solidFill>
                <a:srgbClr val="C00000"/>
              </a:solidFill>
              <a:latin typeface="Tahoma" panose="020B0604030504040204" pitchFamily="34" charset="0"/>
              <a:ea typeface="Tahoma" panose="020B0604030504040204" pitchFamily="34" charset="0"/>
              <a:cs typeface="Tahoma" panose="020B0604030504040204" pitchFamily="34" charset="0"/>
            </a:endParaRPr>
          </a:p>
          <a:p>
            <a:pPr defTabSz="514350">
              <a:defRPr/>
            </a:pPr>
            <a:r>
              <a:rPr lang="en-GB" sz="1800" dirty="0">
                <a:solidFill>
                  <a:srgbClr val="002060"/>
                </a:solidFill>
                <a:latin typeface="Tahoma" panose="020B0604030504040204" pitchFamily="34" charset="0"/>
                <a:ea typeface="Tahoma" panose="020B0604030504040204" pitchFamily="34" charset="0"/>
                <a:cs typeface="Tahoma" panose="020B0604030504040204" pitchFamily="34" charset="0"/>
              </a:rPr>
              <a:t>Introduction – </a:t>
            </a:r>
            <a:r>
              <a:rPr lang="en-GB" sz="1800" dirty="0">
                <a:solidFill>
                  <a:srgbClr val="00B050"/>
                </a:solidFill>
                <a:latin typeface="Tahoma" panose="020B0604030504040204" pitchFamily="34" charset="0"/>
                <a:ea typeface="Tahoma" panose="020B0604030504040204" pitchFamily="34" charset="0"/>
                <a:cs typeface="Tahoma" panose="020B0604030504040204" pitchFamily="34" charset="0"/>
              </a:rPr>
              <a:t>write about both texts</a:t>
            </a:r>
            <a:r>
              <a:rPr lang="en-GB" sz="1800" dirty="0">
                <a:solidFill>
                  <a:srgbClr val="002060"/>
                </a:solidFill>
                <a:latin typeface="Tahoma" panose="020B0604030504040204" pitchFamily="34" charset="0"/>
                <a:ea typeface="Tahoma" panose="020B0604030504040204" pitchFamily="34" charset="0"/>
                <a:cs typeface="Tahoma" panose="020B0604030504040204" pitchFamily="34" charset="0"/>
              </a:rPr>
              <a:t>, and exemplify which aspects of the text you will use in relation to the question focus.</a:t>
            </a:r>
          </a:p>
          <a:p>
            <a:pPr defTabSz="514350">
              <a:defRPr/>
            </a:pPr>
            <a:endParaRPr lang="en-GB" sz="1800" dirty="0">
              <a:latin typeface="Tahoma" panose="020B0604030504040204" pitchFamily="34" charset="0"/>
              <a:ea typeface="Tahoma" panose="020B0604030504040204" pitchFamily="34" charset="0"/>
              <a:cs typeface="Tahoma" panose="020B0604030504040204" pitchFamily="34" charset="0"/>
            </a:endParaRPr>
          </a:p>
          <a:p>
            <a:pPr defTabSz="514350">
              <a:defRPr/>
            </a:pPr>
            <a:r>
              <a:rPr lang="en-GB" sz="1800" dirty="0">
                <a:latin typeface="Tahoma" panose="020B0604030504040204" pitchFamily="34" charset="0"/>
                <a:ea typeface="Tahoma" panose="020B0604030504040204" pitchFamily="34" charset="0"/>
                <a:cs typeface="Tahoma" panose="020B0604030504040204" pitchFamily="34" charset="0"/>
              </a:rPr>
              <a:t>Both </a:t>
            </a:r>
            <a:r>
              <a:rPr lang="en-GB" sz="1800" dirty="0">
                <a:solidFill>
                  <a:srgbClr val="00B050"/>
                </a:solidFill>
                <a:latin typeface="Tahoma" panose="020B0604030504040204" pitchFamily="34" charset="0"/>
                <a:ea typeface="Tahoma" panose="020B0604030504040204" pitchFamily="34" charset="0"/>
                <a:cs typeface="Tahoma" panose="020B0604030504040204" pitchFamily="34" charset="0"/>
              </a:rPr>
              <a:t>‘Death of a Salesman’ </a:t>
            </a:r>
            <a:r>
              <a:rPr lang="en-GB" sz="1800" dirty="0">
                <a:latin typeface="Tahoma" panose="020B0604030504040204" pitchFamily="34" charset="0"/>
                <a:ea typeface="Tahoma" panose="020B0604030504040204" pitchFamily="34" charset="0"/>
                <a:cs typeface="Tahoma" panose="020B0604030504040204" pitchFamily="34" charset="0"/>
              </a:rPr>
              <a:t>and </a:t>
            </a:r>
            <a:r>
              <a:rPr lang="en-GB" sz="1800" dirty="0">
                <a:solidFill>
                  <a:srgbClr val="7030A0"/>
                </a:solidFill>
                <a:latin typeface="Tahoma" panose="020B0604030504040204" pitchFamily="34" charset="0"/>
                <a:ea typeface="Tahoma" panose="020B0604030504040204" pitchFamily="34" charset="0"/>
                <a:cs typeface="Tahoma" panose="020B0604030504040204" pitchFamily="34" charset="0"/>
              </a:rPr>
              <a:t>the poetry of John Keats </a:t>
            </a:r>
            <a:r>
              <a:rPr lang="en-GB" sz="1800" dirty="0">
                <a:latin typeface="Tahoma" panose="020B0604030504040204" pitchFamily="34" charset="0"/>
                <a:ea typeface="Tahoma" panose="020B0604030504040204" pitchFamily="34" charset="0"/>
                <a:cs typeface="Tahoma" panose="020B0604030504040204" pitchFamily="34" charset="0"/>
              </a:rPr>
              <a:t>construct protagonists that are deeply flawed, </a:t>
            </a:r>
            <a:r>
              <a:rPr lang="en-GB" sz="1800" dirty="0">
                <a:solidFill>
                  <a:srgbClr val="FF0000"/>
                </a:solidFill>
                <a:latin typeface="Tahoma" panose="020B0604030504040204" pitchFamily="34" charset="0"/>
                <a:ea typeface="Tahoma" panose="020B0604030504040204" pitchFamily="34" charset="0"/>
                <a:cs typeface="Tahoma" panose="020B0604030504040204" pitchFamily="34" charset="0"/>
              </a:rPr>
              <a:t>but are careful to at least attempt to balance these with other positive attributes</a:t>
            </a:r>
            <a:r>
              <a:rPr lang="en-GB" sz="1800" dirty="0">
                <a:latin typeface="Tahoma" panose="020B0604030504040204" pitchFamily="34" charset="0"/>
                <a:ea typeface="Tahoma" panose="020B0604030504040204" pitchFamily="34" charset="0"/>
                <a:cs typeface="Tahoma" panose="020B0604030504040204" pitchFamily="34" charset="0"/>
              </a:rPr>
              <a:t>. </a:t>
            </a:r>
            <a:r>
              <a:rPr lang="en-GB" sz="1800" dirty="0">
                <a:solidFill>
                  <a:srgbClr val="00B050"/>
                </a:solidFill>
                <a:latin typeface="Tahoma" panose="020B0604030504040204" pitchFamily="34" charset="0"/>
                <a:ea typeface="Tahoma" panose="020B0604030504040204" pitchFamily="34" charset="0"/>
                <a:cs typeface="Tahoma" panose="020B0604030504040204" pitchFamily="34" charset="0"/>
              </a:rPr>
              <a:t>In Miller’s modern, domestic tragedy, Willy Loman’s hubristic pursuit of wealth and success often enacts his tragic downfall, but it could be argued that most of what he does stems from a desire to leave a legacy his family can be proud of.</a:t>
            </a:r>
            <a:r>
              <a:rPr lang="en-GB" sz="1800" dirty="0">
                <a:latin typeface="Tahoma" panose="020B0604030504040204" pitchFamily="34" charset="0"/>
                <a:ea typeface="Tahoma" panose="020B0604030504040204" pitchFamily="34" charset="0"/>
                <a:cs typeface="Tahoma" panose="020B0604030504040204" pitchFamily="34" charset="0"/>
              </a:rPr>
              <a:t> </a:t>
            </a:r>
            <a:r>
              <a:rPr lang="en-GB" sz="1800" dirty="0">
                <a:solidFill>
                  <a:srgbClr val="7030A0"/>
                </a:solidFill>
                <a:latin typeface="Tahoma" panose="020B0604030504040204" pitchFamily="34" charset="0"/>
                <a:ea typeface="Tahoma" panose="020B0604030504040204" pitchFamily="34" charset="0"/>
                <a:cs typeface="Tahoma" panose="020B0604030504040204" pitchFamily="34" charset="0"/>
              </a:rPr>
              <a:t>Likewise, Keats’ protagonists, particularly Isabella and Madeline are often idealistic (albeit naïve) rather than malicious and their actions are driven by a sense of love of passion.</a:t>
            </a:r>
          </a:p>
          <a:p>
            <a:pPr defTabSz="514350">
              <a:defRPr/>
            </a:pPr>
            <a:endParaRPr lang="en-GB" sz="1350" dirty="0">
              <a:latin typeface="Tahoma" panose="020B0604030504040204" pitchFamily="34" charset="0"/>
              <a:ea typeface="Tahoma" panose="020B0604030504040204" pitchFamily="34" charset="0"/>
              <a:cs typeface="Tahoma" panose="020B0604030504040204" pitchFamily="34" charset="0"/>
            </a:endParaRPr>
          </a:p>
        </p:txBody>
      </p:sp>
      <p:sp>
        <p:nvSpPr>
          <p:cNvPr id="8" name="TextBox 7"/>
          <p:cNvSpPr txBox="1"/>
          <p:nvPr/>
        </p:nvSpPr>
        <p:spPr>
          <a:xfrm>
            <a:off x="139609" y="11534332"/>
            <a:ext cx="6627767" cy="334707"/>
          </a:xfrm>
          <a:prstGeom prst="rect">
            <a:avLst/>
          </a:prstGeom>
          <a:solidFill>
            <a:schemeClr val="accent4">
              <a:lumMod val="60000"/>
              <a:lumOff val="40000"/>
            </a:schemeClr>
          </a:solidFill>
        </p:spPr>
        <p:txBody>
          <a:bodyPr wrap="square" rtlCol="0">
            <a:spAutoFit/>
          </a:bodyPr>
          <a:lstStyle/>
          <a:p>
            <a:pPr algn="ctr"/>
            <a:r>
              <a:rPr lang="en-GB" sz="1575" dirty="0">
                <a:latin typeface="Tahoma" panose="020B0604030504040204" pitchFamily="34" charset="0"/>
                <a:ea typeface="Tahoma" panose="020B0604030504040204" pitchFamily="34" charset="0"/>
                <a:cs typeface="Tahoma" panose="020B0604030504040204" pitchFamily="34" charset="0"/>
              </a:rPr>
              <a:t>Back it up: how did I get here? …</a:t>
            </a:r>
            <a:endParaRPr lang="en-GB" sz="1575" dirty="0">
              <a:solidFill>
                <a:srgbClr val="00B050"/>
              </a:solidFill>
            </a:endParaRPr>
          </a:p>
        </p:txBody>
      </p:sp>
    </p:spTree>
    <p:extLst>
      <p:ext uri="{BB962C8B-B14F-4D97-AF65-F5344CB8AC3E}">
        <p14:creationId xmlns:p14="http://schemas.microsoft.com/office/powerpoint/2010/main" val="36403287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39322" y="6440246"/>
            <a:ext cx="5985512" cy="3765111"/>
          </a:xfrm>
          <a:prstGeom prst="rect">
            <a:avLst/>
          </a:prstGeom>
          <a:ln>
            <a:solidFill>
              <a:schemeClr val="tx1"/>
            </a:solidFill>
          </a:ln>
        </p:spPr>
        <p:txBody>
          <a:bodyPr vert="horz" lIns="51435" tIns="25718" rIns="51435" bIns="25718" rtlCol="0" anchor="ctr">
            <a:normAutofit fontScale="8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57175" indent="-257175">
              <a:buFontTx/>
              <a:buAutoNum type="arabicPeriod"/>
              <a:defRPr/>
            </a:pPr>
            <a:endParaRPr lang="en-GB" sz="2800" u="sng" dirty="0">
              <a:solidFill>
                <a:srgbClr val="00B050"/>
              </a:solidFill>
              <a:latin typeface="Tahoma" panose="020B0604030504040204" pitchFamily="34" charset="0"/>
              <a:ea typeface="Tahoma" panose="020B0604030504040204" pitchFamily="34" charset="0"/>
              <a:cs typeface="Tahoma" panose="020B0604030504040204" pitchFamily="34" charset="0"/>
            </a:endParaRPr>
          </a:p>
          <a:p>
            <a:pPr marL="257175" indent="-257175">
              <a:buFontTx/>
              <a:buAutoNum type="arabicPeriod"/>
              <a:defRPr/>
            </a:pPr>
            <a:r>
              <a:rPr lang="en-GB" sz="2800" dirty="0">
                <a:solidFill>
                  <a:srgbClr val="00B050"/>
                </a:solidFill>
                <a:latin typeface="Tahoma" panose="020B0604030504040204" pitchFamily="34" charset="0"/>
                <a:ea typeface="Tahoma" panose="020B0604030504040204" pitchFamily="34" charset="0"/>
                <a:cs typeface="Tahoma" panose="020B0604030504040204" pitchFamily="34" charset="0"/>
              </a:rPr>
              <a:t>Willy Loman’s hubristic pursuit of wealth and success often enacts his tragic downfall,</a:t>
            </a:r>
          </a:p>
          <a:p>
            <a:pPr marL="257175" indent="-257175">
              <a:buFontTx/>
              <a:buAutoNum type="arabicPeriod"/>
              <a:defRPr/>
            </a:pPr>
            <a:endParaRPr lang="en-GB" sz="2800" dirty="0">
              <a:solidFill>
                <a:srgbClr val="00B050"/>
              </a:solidFill>
              <a:latin typeface="Tahoma" panose="020B0604030504040204" pitchFamily="34" charset="0"/>
              <a:ea typeface="Tahoma" panose="020B0604030504040204" pitchFamily="34" charset="0"/>
              <a:cs typeface="Tahoma" panose="020B0604030504040204" pitchFamily="34" charset="0"/>
            </a:endParaRPr>
          </a:p>
          <a:p>
            <a:pPr marL="257175" indent="-257175">
              <a:buFontTx/>
              <a:buAutoNum type="arabicPeriod"/>
              <a:defRPr/>
            </a:pPr>
            <a:r>
              <a:rPr lang="en-GB" sz="2800" dirty="0">
                <a:solidFill>
                  <a:srgbClr val="00B050"/>
                </a:solidFill>
                <a:latin typeface="Tahoma" panose="020B0604030504040204" pitchFamily="34" charset="0"/>
                <a:ea typeface="Tahoma" panose="020B0604030504040204" pitchFamily="34" charset="0"/>
                <a:cs typeface="Tahoma" panose="020B0604030504040204" pitchFamily="34" charset="0"/>
              </a:rPr>
              <a:t>a desire to leave a legacy his family can be proud of. </a:t>
            </a:r>
          </a:p>
          <a:p>
            <a:pPr marL="257175" indent="-257175">
              <a:buFontTx/>
              <a:buAutoNum type="arabicPeriod"/>
              <a:defRPr/>
            </a:pPr>
            <a:endParaRPr lang="en-GB" sz="2800" dirty="0">
              <a:solidFill>
                <a:srgbClr val="00B050"/>
              </a:solidFill>
              <a:latin typeface="Tahoma" panose="020B0604030504040204" pitchFamily="34" charset="0"/>
              <a:ea typeface="Tahoma" panose="020B0604030504040204" pitchFamily="34" charset="0"/>
              <a:cs typeface="Tahoma" panose="020B0604030504040204" pitchFamily="34" charset="0"/>
            </a:endParaRPr>
          </a:p>
          <a:p>
            <a:pPr marL="257175" indent="-257175">
              <a:buFontTx/>
              <a:buAutoNum type="arabicPeriod"/>
              <a:defRPr/>
            </a:pPr>
            <a:r>
              <a:rPr lang="en-GB" sz="2800" dirty="0">
                <a:solidFill>
                  <a:srgbClr val="7030A0"/>
                </a:solidFill>
                <a:latin typeface="Tahoma" panose="020B0604030504040204" pitchFamily="34" charset="0"/>
                <a:ea typeface="Tahoma" panose="020B0604030504040204" pitchFamily="34" charset="0"/>
                <a:cs typeface="Tahoma" panose="020B0604030504040204" pitchFamily="34" charset="0"/>
              </a:rPr>
              <a:t>Isabella and </a:t>
            </a:r>
          </a:p>
          <a:p>
            <a:pPr marL="257175" indent="-257175">
              <a:buFontTx/>
              <a:buAutoNum type="arabicPeriod"/>
              <a:defRPr/>
            </a:pPr>
            <a:endParaRPr lang="en-GB" sz="2800"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57175" indent="-257175">
              <a:buFontTx/>
              <a:buAutoNum type="arabicPeriod"/>
              <a:defRPr/>
            </a:pPr>
            <a:r>
              <a:rPr lang="en-GB" sz="2800" dirty="0">
                <a:solidFill>
                  <a:srgbClr val="7030A0"/>
                </a:solidFill>
                <a:latin typeface="Tahoma" panose="020B0604030504040204" pitchFamily="34" charset="0"/>
                <a:ea typeface="Tahoma" panose="020B0604030504040204" pitchFamily="34" charset="0"/>
                <a:cs typeface="Tahoma" panose="020B0604030504040204" pitchFamily="34" charset="0"/>
              </a:rPr>
              <a:t>Madeline are often idealistic (albeit naïve) rather than malicious and their actions are driven by a sense of love of passion.</a:t>
            </a:r>
          </a:p>
          <a:p>
            <a:pPr defTabSz="514350">
              <a:defRPr/>
            </a:pPr>
            <a:endParaRPr lang="en-GB" sz="1350" dirty="0">
              <a:latin typeface="Tahoma" panose="020B0604030504040204" pitchFamily="34" charset="0"/>
              <a:ea typeface="Tahoma" panose="020B0604030504040204" pitchFamily="34" charset="0"/>
              <a:cs typeface="Tahoma" panose="020B0604030504040204" pitchFamily="34" charset="0"/>
            </a:endParaRPr>
          </a:p>
        </p:txBody>
      </p:sp>
      <p:sp>
        <p:nvSpPr>
          <p:cNvPr id="3" name="Oval 2"/>
          <p:cNvSpPr/>
          <p:nvPr/>
        </p:nvSpPr>
        <p:spPr>
          <a:xfrm>
            <a:off x="1697939" y="2535012"/>
            <a:ext cx="3080449" cy="2706460"/>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100" dirty="0">
                <a:solidFill>
                  <a:srgbClr val="C00000"/>
                </a:solidFill>
                <a:latin typeface="Tahoma" panose="020B0604030504040204" pitchFamily="34" charset="0"/>
                <a:ea typeface="Tahoma" panose="020B0604030504040204" pitchFamily="34" charset="0"/>
                <a:cs typeface="Tahoma" panose="020B0604030504040204" pitchFamily="34" charset="0"/>
              </a:rPr>
              <a:t>Plan your ideas first, and feed them into your introduction. </a:t>
            </a:r>
            <a:endParaRPr lang="en-GB" sz="2100" i="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 name="Down Arrow 4"/>
          <p:cNvSpPr/>
          <p:nvPr/>
        </p:nvSpPr>
        <p:spPr>
          <a:xfrm>
            <a:off x="2876656" y="4994452"/>
            <a:ext cx="723013" cy="1205211"/>
          </a:xfrm>
          <a:prstGeom prst="down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29552035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91109" y="0"/>
            <a:ext cx="6229498" cy="6228418"/>
          </a:xfrm>
          <a:prstGeom prst="rect">
            <a:avLst/>
          </a:prstGeom>
        </p:spPr>
        <p:txBody>
          <a:bodyPr vert="horz" lIns="51435" tIns="25718" rIns="51435" bIns="25718"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defTabSz="514350">
              <a:defRPr/>
            </a:pPr>
            <a:r>
              <a:rPr lang="en-GB" sz="2200" dirty="0">
                <a:solidFill>
                  <a:srgbClr val="002060"/>
                </a:solidFill>
                <a:latin typeface="Tahoma" panose="020B0604030504040204" pitchFamily="34" charset="0"/>
                <a:ea typeface="Tahoma" panose="020B0604030504040204" pitchFamily="34" charset="0"/>
                <a:cs typeface="Tahoma" panose="020B0604030504040204" pitchFamily="34" charset="0"/>
              </a:rPr>
              <a:t>Main body – </a:t>
            </a:r>
            <a:r>
              <a:rPr lang="en-GB" sz="2200" dirty="0">
                <a:latin typeface="Tahoma" panose="020B0604030504040204" pitchFamily="34" charset="0"/>
                <a:ea typeface="Tahoma" panose="020B0604030504040204" pitchFamily="34" charset="0"/>
                <a:cs typeface="Tahoma" panose="020B0604030504040204" pitchFamily="34" charset="0"/>
              </a:rPr>
              <a:t>remember, there is no need to compare and you do not have to examine each text equally, if you do not want to. But, you must write about two texts and at least two Keats’ poems for this to constitute a ‘text’.</a:t>
            </a:r>
          </a:p>
          <a:p>
            <a:pPr defTabSz="514350">
              <a:defRPr/>
            </a:pPr>
            <a:endParaRPr lang="en-GB" sz="2200" dirty="0">
              <a:latin typeface="Tahoma" panose="020B0604030504040204" pitchFamily="34" charset="0"/>
              <a:ea typeface="Tahoma" panose="020B0604030504040204" pitchFamily="34" charset="0"/>
              <a:cs typeface="Tahoma" panose="020B0604030504040204" pitchFamily="34" charset="0"/>
            </a:endParaRPr>
          </a:p>
          <a:p>
            <a:pPr defTabSz="514350">
              <a:defRPr/>
            </a:pPr>
            <a:r>
              <a:rPr lang="en-GB" sz="2200" dirty="0">
                <a:latin typeface="Tahoma" panose="020B0604030504040204" pitchFamily="34" charset="0"/>
                <a:ea typeface="Tahoma" panose="020B0604030504040204" pitchFamily="34" charset="0"/>
                <a:cs typeface="Tahoma" panose="020B0604030504040204" pitchFamily="34" charset="0"/>
              </a:rPr>
              <a:t>If you read the introduction carefully, you can see </a:t>
            </a:r>
            <a:r>
              <a:rPr lang="en-GB" sz="2200" u="sng" dirty="0">
                <a:latin typeface="Tahoma" panose="020B0604030504040204" pitchFamily="34" charset="0"/>
                <a:ea typeface="Tahoma" panose="020B0604030504040204" pitchFamily="34" charset="0"/>
                <a:cs typeface="Tahoma" panose="020B0604030504040204" pitchFamily="34" charset="0"/>
              </a:rPr>
              <a:t>what the sections of this main body will examine</a:t>
            </a:r>
            <a:r>
              <a:rPr lang="en-GB" sz="2200" dirty="0">
                <a:latin typeface="Tahoma" panose="020B0604030504040204" pitchFamily="34" charset="0"/>
                <a:ea typeface="Tahoma" panose="020B0604030504040204" pitchFamily="34" charset="0"/>
                <a:cs typeface="Tahoma" panose="020B0604030504040204" pitchFamily="34" charset="0"/>
              </a:rPr>
              <a:t>:</a:t>
            </a:r>
          </a:p>
          <a:p>
            <a:pPr defTabSz="514350">
              <a:defRPr/>
            </a:pPr>
            <a:endParaRPr lang="en-GB" sz="2200" dirty="0">
              <a:latin typeface="Tahoma" panose="020B0604030504040204" pitchFamily="34" charset="0"/>
              <a:ea typeface="Tahoma" panose="020B0604030504040204" pitchFamily="34" charset="0"/>
              <a:cs typeface="Tahoma" panose="020B0604030504040204" pitchFamily="34" charset="0"/>
            </a:endParaRPr>
          </a:p>
          <a:p>
            <a:pPr lvl="0">
              <a:defRPr/>
            </a:pPr>
            <a:r>
              <a:rPr lang="en-GB" sz="2200" dirty="0">
                <a:latin typeface="Tahoma" panose="020B0604030504040204" pitchFamily="34" charset="0"/>
                <a:ea typeface="Tahoma" panose="020B0604030504040204" pitchFamily="34" charset="0"/>
                <a:cs typeface="Tahoma" panose="020B0604030504040204" pitchFamily="34" charset="0"/>
              </a:rPr>
              <a:t>Both </a:t>
            </a:r>
            <a:r>
              <a:rPr lang="en-GB" sz="2200" dirty="0">
                <a:solidFill>
                  <a:srgbClr val="00B050"/>
                </a:solidFill>
                <a:latin typeface="Tahoma" panose="020B0604030504040204" pitchFamily="34" charset="0"/>
                <a:ea typeface="Tahoma" panose="020B0604030504040204" pitchFamily="34" charset="0"/>
                <a:cs typeface="Tahoma" panose="020B0604030504040204" pitchFamily="34" charset="0"/>
              </a:rPr>
              <a:t>‘Death of a Salesman’ </a:t>
            </a:r>
            <a:r>
              <a:rPr lang="en-GB" sz="2200" dirty="0">
                <a:latin typeface="Tahoma" panose="020B0604030504040204" pitchFamily="34" charset="0"/>
                <a:ea typeface="Tahoma" panose="020B0604030504040204" pitchFamily="34" charset="0"/>
                <a:cs typeface="Tahoma" panose="020B0604030504040204" pitchFamily="34" charset="0"/>
              </a:rPr>
              <a:t>and </a:t>
            </a:r>
            <a:r>
              <a:rPr lang="en-GB" sz="2200" dirty="0">
                <a:solidFill>
                  <a:srgbClr val="7030A0"/>
                </a:solidFill>
                <a:latin typeface="Tahoma" panose="020B0604030504040204" pitchFamily="34" charset="0"/>
                <a:ea typeface="Tahoma" panose="020B0604030504040204" pitchFamily="34" charset="0"/>
                <a:cs typeface="Tahoma" panose="020B0604030504040204" pitchFamily="34" charset="0"/>
              </a:rPr>
              <a:t>the poetry of John Keats </a:t>
            </a:r>
            <a:r>
              <a:rPr lang="en-GB" sz="2200" dirty="0">
                <a:latin typeface="Tahoma" panose="020B0604030504040204" pitchFamily="34" charset="0"/>
                <a:ea typeface="Tahoma" panose="020B0604030504040204" pitchFamily="34" charset="0"/>
                <a:cs typeface="Tahoma" panose="020B0604030504040204" pitchFamily="34" charset="0"/>
              </a:rPr>
              <a:t>construct protagonists that are deeply flawed, </a:t>
            </a:r>
            <a:r>
              <a:rPr lang="en-GB" sz="2200" dirty="0">
                <a:solidFill>
                  <a:srgbClr val="FF0000"/>
                </a:solidFill>
                <a:latin typeface="Tahoma" panose="020B0604030504040204" pitchFamily="34" charset="0"/>
                <a:ea typeface="Tahoma" panose="020B0604030504040204" pitchFamily="34" charset="0"/>
                <a:cs typeface="Tahoma" panose="020B0604030504040204" pitchFamily="34" charset="0"/>
              </a:rPr>
              <a:t>but are careful to at least attempt to balance these with other positive attributes</a:t>
            </a:r>
            <a:r>
              <a:rPr lang="en-GB" sz="2200" dirty="0">
                <a:latin typeface="Tahoma" panose="020B0604030504040204" pitchFamily="34" charset="0"/>
                <a:ea typeface="Tahoma" panose="020B0604030504040204" pitchFamily="34" charset="0"/>
                <a:cs typeface="Tahoma" panose="020B0604030504040204" pitchFamily="34" charset="0"/>
              </a:rPr>
              <a:t>. </a:t>
            </a:r>
            <a:r>
              <a:rPr lang="en-GB" sz="2200" dirty="0">
                <a:solidFill>
                  <a:srgbClr val="00B050"/>
                </a:solidFill>
                <a:latin typeface="Tahoma" panose="020B0604030504040204" pitchFamily="34" charset="0"/>
                <a:ea typeface="Tahoma" panose="020B0604030504040204" pitchFamily="34" charset="0"/>
                <a:cs typeface="Tahoma" panose="020B0604030504040204" pitchFamily="34" charset="0"/>
              </a:rPr>
              <a:t>In Miller’s modern, domestic tragedy, </a:t>
            </a:r>
            <a:r>
              <a:rPr lang="en-GB" sz="2200" u="sng" dirty="0">
                <a:solidFill>
                  <a:srgbClr val="00B050"/>
                </a:solidFill>
                <a:latin typeface="Tahoma" panose="020B0604030504040204" pitchFamily="34" charset="0"/>
                <a:ea typeface="Tahoma" panose="020B0604030504040204" pitchFamily="34" charset="0"/>
                <a:cs typeface="Tahoma" panose="020B0604030504040204" pitchFamily="34" charset="0"/>
              </a:rPr>
              <a:t>Willy Loman’s hubristic pursuit of wealth and success often enacts his tragic downfall</a:t>
            </a:r>
            <a:r>
              <a:rPr lang="en-GB" sz="2200" dirty="0">
                <a:solidFill>
                  <a:srgbClr val="00B050"/>
                </a:solidFill>
                <a:latin typeface="Tahoma" panose="020B0604030504040204" pitchFamily="34" charset="0"/>
                <a:ea typeface="Tahoma" panose="020B0604030504040204" pitchFamily="34" charset="0"/>
                <a:cs typeface="Tahoma" panose="020B0604030504040204" pitchFamily="34" charset="0"/>
              </a:rPr>
              <a:t>, but it could be argued that most of what he does stems from </a:t>
            </a:r>
            <a:r>
              <a:rPr lang="en-GB" sz="2200" u="sng" dirty="0">
                <a:solidFill>
                  <a:srgbClr val="00B050"/>
                </a:solidFill>
                <a:latin typeface="Tahoma" panose="020B0604030504040204" pitchFamily="34" charset="0"/>
                <a:ea typeface="Tahoma" panose="020B0604030504040204" pitchFamily="34" charset="0"/>
                <a:cs typeface="Tahoma" panose="020B0604030504040204" pitchFamily="34" charset="0"/>
              </a:rPr>
              <a:t>a desire to leave a legacy his family can be proud of</a:t>
            </a:r>
            <a:r>
              <a:rPr lang="en-GB" sz="2200" dirty="0">
                <a:solidFill>
                  <a:srgbClr val="00B050"/>
                </a:solidFill>
                <a:latin typeface="Tahoma" panose="020B0604030504040204" pitchFamily="34" charset="0"/>
                <a:ea typeface="Tahoma" panose="020B0604030504040204" pitchFamily="34" charset="0"/>
                <a:cs typeface="Tahoma" panose="020B0604030504040204" pitchFamily="34" charset="0"/>
              </a:rPr>
              <a:t>.</a:t>
            </a:r>
            <a:r>
              <a:rPr lang="en-GB" sz="2200" dirty="0">
                <a:latin typeface="Tahoma" panose="020B0604030504040204" pitchFamily="34" charset="0"/>
                <a:ea typeface="Tahoma" panose="020B0604030504040204" pitchFamily="34" charset="0"/>
                <a:cs typeface="Tahoma" panose="020B0604030504040204" pitchFamily="34" charset="0"/>
              </a:rPr>
              <a:t> </a:t>
            </a:r>
            <a:r>
              <a:rPr lang="en-GB" sz="2200" dirty="0">
                <a:solidFill>
                  <a:srgbClr val="7030A0"/>
                </a:solidFill>
                <a:latin typeface="Tahoma" panose="020B0604030504040204" pitchFamily="34" charset="0"/>
                <a:ea typeface="Tahoma" panose="020B0604030504040204" pitchFamily="34" charset="0"/>
                <a:cs typeface="Tahoma" panose="020B0604030504040204" pitchFamily="34" charset="0"/>
              </a:rPr>
              <a:t>Likewise, Keats’ protagonists, particularly </a:t>
            </a:r>
            <a:r>
              <a:rPr lang="en-GB" sz="2200" u="sng" dirty="0">
                <a:solidFill>
                  <a:srgbClr val="7030A0"/>
                </a:solidFill>
                <a:latin typeface="Tahoma" panose="020B0604030504040204" pitchFamily="34" charset="0"/>
                <a:ea typeface="Tahoma" panose="020B0604030504040204" pitchFamily="34" charset="0"/>
                <a:cs typeface="Tahoma" panose="020B0604030504040204" pitchFamily="34" charset="0"/>
              </a:rPr>
              <a:t>Isabella</a:t>
            </a:r>
            <a:r>
              <a:rPr lang="en-GB" sz="2200" dirty="0">
                <a:solidFill>
                  <a:srgbClr val="7030A0"/>
                </a:solidFill>
                <a:latin typeface="Tahoma" panose="020B0604030504040204" pitchFamily="34" charset="0"/>
                <a:ea typeface="Tahoma" panose="020B0604030504040204" pitchFamily="34" charset="0"/>
                <a:cs typeface="Tahoma" panose="020B0604030504040204" pitchFamily="34" charset="0"/>
              </a:rPr>
              <a:t> and </a:t>
            </a:r>
            <a:r>
              <a:rPr lang="en-GB" sz="2200" u="sng" dirty="0">
                <a:solidFill>
                  <a:srgbClr val="7030A0"/>
                </a:solidFill>
                <a:latin typeface="Tahoma" panose="020B0604030504040204" pitchFamily="34" charset="0"/>
                <a:ea typeface="Tahoma" panose="020B0604030504040204" pitchFamily="34" charset="0"/>
                <a:cs typeface="Tahoma" panose="020B0604030504040204" pitchFamily="34" charset="0"/>
              </a:rPr>
              <a:t>Madeline</a:t>
            </a:r>
            <a:r>
              <a:rPr lang="en-GB" sz="2200" dirty="0">
                <a:solidFill>
                  <a:srgbClr val="7030A0"/>
                </a:solidFill>
                <a:latin typeface="Tahoma" panose="020B0604030504040204" pitchFamily="34" charset="0"/>
                <a:ea typeface="Tahoma" panose="020B0604030504040204" pitchFamily="34" charset="0"/>
                <a:cs typeface="Tahoma" panose="020B0604030504040204" pitchFamily="34" charset="0"/>
              </a:rPr>
              <a:t> are often idealistic (albeit naïve) rather than malicious and their actions are driven by a sense of love of passion.</a:t>
            </a:r>
          </a:p>
          <a:p>
            <a:pPr defTabSz="514350">
              <a:defRPr/>
            </a:pPr>
            <a:endParaRPr lang="en-GB" sz="1350" dirty="0">
              <a:latin typeface="Tahoma" panose="020B0604030504040204" pitchFamily="34" charset="0"/>
              <a:ea typeface="Tahoma" panose="020B0604030504040204" pitchFamily="34" charset="0"/>
              <a:cs typeface="Tahoma" panose="020B0604030504040204" pitchFamily="34" charset="0"/>
            </a:endParaRPr>
          </a:p>
        </p:txBody>
      </p:sp>
      <p:sp>
        <p:nvSpPr>
          <p:cNvPr id="3" name="Oval 2"/>
          <p:cNvSpPr/>
          <p:nvPr/>
        </p:nvSpPr>
        <p:spPr>
          <a:xfrm>
            <a:off x="1899766" y="5888282"/>
            <a:ext cx="2884506" cy="1884118"/>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100" dirty="0">
                <a:solidFill>
                  <a:srgbClr val="C00000"/>
                </a:solidFill>
                <a:latin typeface="Tahoma" panose="020B0604030504040204" pitchFamily="34" charset="0"/>
                <a:ea typeface="Tahoma" panose="020B0604030504040204" pitchFamily="34" charset="0"/>
                <a:cs typeface="Tahoma" panose="020B0604030504040204" pitchFamily="34" charset="0"/>
              </a:rPr>
              <a:t>Your points will help you structure your main body.</a:t>
            </a:r>
            <a:endParaRPr lang="en-GB" sz="2100" i="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 name="Title 1"/>
          <p:cNvSpPr txBox="1">
            <a:spLocks/>
          </p:cNvSpPr>
          <p:nvPr/>
        </p:nvSpPr>
        <p:spPr>
          <a:xfrm>
            <a:off x="391109" y="8285375"/>
            <a:ext cx="5985512" cy="3716125"/>
          </a:xfrm>
          <a:prstGeom prst="rect">
            <a:avLst/>
          </a:prstGeom>
          <a:ln>
            <a:solidFill>
              <a:schemeClr val="tx1"/>
            </a:solidFill>
          </a:ln>
        </p:spPr>
        <p:txBody>
          <a:bodyPr vert="horz" lIns="51435" tIns="25718" rIns="51435" bIns="25718"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57175" indent="-257175">
              <a:buFontTx/>
              <a:buAutoNum type="arabicPeriod"/>
              <a:defRPr/>
            </a:pPr>
            <a:endParaRPr lang="en-GB" sz="2200" u="sng" dirty="0">
              <a:solidFill>
                <a:srgbClr val="00B050"/>
              </a:solidFill>
              <a:latin typeface="Tahoma" panose="020B0604030504040204" pitchFamily="34" charset="0"/>
              <a:ea typeface="Tahoma" panose="020B0604030504040204" pitchFamily="34" charset="0"/>
              <a:cs typeface="Tahoma" panose="020B0604030504040204" pitchFamily="34" charset="0"/>
            </a:endParaRPr>
          </a:p>
          <a:p>
            <a:pPr marL="257175" indent="-257175">
              <a:buFontTx/>
              <a:buAutoNum type="arabicPeriod"/>
              <a:defRPr/>
            </a:pPr>
            <a:r>
              <a:rPr lang="en-GB" sz="2200" dirty="0">
                <a:solidFill>
                  <a:srgbClr val="00B050"/>
                </a:solidFill>
                <a:latin typeface="Tahoma" panose="020B0604030504040204" pitchFamily="34" charset="0"/>
                <a:ea typeface="Tahoma" panose="020B0604030504040204" pitchFamily="34" charset="0"/>
                <a:cs typeface="Tahoma" panose="020B0604030504040204" pitchFamily="34" charset="0"/>
              </a:rPr>
              <a:t>Willy Loman’s hubristic pursuit of wealth and success often enacts his tragic downfall,</a:t>
            </a:r>
          </a:p>
          <a:p>
            <a:pPr marL="257175" indent="-257175">
              <a:buFontTx/>
              <a:buAutoNum type="arabicPeriod"/>
              <a:defRPr/>
            </a:pPr>
            <a:endParaRPr lang="en-GB" sz="2200" dirty="0">
              <a:solidFill>
                <a:srgbClr val="00B050"/>
              </a:solidFill>
              <a:latin typeface="Tahoma" panose="020B0604030504040204" pitchFamily="34" charset="0"/>
              <a:ea typeface="Tahoma" panose="020B0604030504040204" pitchFamily="34" charset="0"/>
              <a:cs typeface="Tahoma" panose="020B0604030504040204" pitchFamily="34" charset="0"/>
            </a:endParaRPr>
          </a:p>
          <a:p>
            <a:pPr marL="257175" indent="-257175">
              <a:buFontTx/>
              <a:buAutoNum type="arabicPeriod"/>
              <a:defRPr/>
            </a:pPr>
            <a:r>
              <a:rPr lang="en-GB" sz="2200" dirty="0">
                <a:solidFill>
                  <a:srgbClr val="00B050"/>
                </a:solidFill>
                <a:latin typeface="Tahoma" panose="020B0604030504040204" pitchFamily="34" charset="0"/>
                <a:ea typeface="Tahoma" panose="020B0604030504040204" pitchFamily="34" charset="0"/>
                <a:cs typeface="Tahoma" panose="020B0604030504040204" pitchFamily="34" charset="0"/>
              </a:rPr>
              <a:t>a desire to leave a legacy his family can be proud of. </a:t>
            </a:r>
          </a:p>
          <a:p>
            <a:pPr marL="257175" indent="-257175">
              <a:buFontTx/>
              <a:buAutoNum type="arabicPeriod"/>
              <a:defRPr/>
            </a:pPr>
            <a:endParaRPr lang="en-GB" sz="2200" dirty="0">
              <a:solidFill>
                <a:srgbClr val="00B050"/>
              </a:solidFill>
              <a:latin typeface="Tahoma" panose="020B0604030504040204" pitchFamily="34" charset="0"/>
              <a:ea typeface="Tahoma" panose="020B0604030504040204" pitchFamily="34" charset="0"/>
              <a:cs typeface="Tahoma" panose="020B0604030504040204" pitchFamily="34" charset="0"/>
            </a:endParaRPr>
          </a:p>
          <a:p>
            <a:pPr marL="257175" indent="-257175">
              <a:buFontTx/>
              <a:buAutoNum type="arabicPeriod"/>
              <a:defRPr/>
            </a:pPr>
            <a:r>
              <a:rPr lang="en-GB" sz="2200" dirty="0">
                <a:solidFill>
                  <a:srgbClr val="7030A0"/>
                </a:solidFill>
                <a:latin typeface="Tahoma" panose="020B0604030504040204" pitchFamily="34" charset="0"/>
                <a:ea typeface="Tahoma" panose="020B0604030504040204" pitchFamily="34" charset="0"/>
                <a:cs typeface="Tahoma" panose="020B0604030504040204" pitchFamily="34" charset="0"/>
              </a:rPr>
              <a:t>Isabella and </a:t>
            </a:r>
          </a:p>
          <a:p>
            <a:pPr marL="257175" indent="-257175">
              <a:buFontTx/>
              <a:buAutoNum type="arabicPeriod"/>
              <a:defRPr/>
            </a:pPr>
            <a:endParaRPr lang="en-GB" sz="2200"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57175" indent="-257175">
              <a:buFontTx/>
              <a:buAutoNum type="arabicPeriod"/>
              <a:defRPr/>
            </a:pPr>
            <a:r>
              <a:rPr lang="en-GB" sz="2200" dirty="0">
                <a:solidFill>
                  <a:srgbClr val="7030A0"/>
                </a:solidFill>
                <a:latin typeface="Tahoma" panose="020B0604030504040204" pitchFamily="34" charset="0"/>
                <a:ea typeface="Tahoma" panose="020B0604030504040204" pitchFamily="34" charset="0"/>
                <a:cs typeface="Tahoma" panose="020B0604030504040204" pitchFamily="34" charset="0"/>
              </a:rPr>
              <a:t>Madeline are often idealistic (albeit naïve) rather than malicious and their actions are driven by a sense of love of passion.</a:t>
            </a:r>
          </a:p>
          <a:p>
            <a:pPr defTabSz="514350">
              <a:defRPr/>
            </a:pPr>
            <a:endParaRPr lang="en-GB" sz="135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512268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007" y="4187445"/>
            <a:ext cx="6729413" cy="560223"/>
          </a:xfrm>
          <a:solidFill>
            <a:schemeClr val="accent2">
              <a:lumMod val="20000"/>
              <a:lumOff val="80000"/>
            </a:schemeClr>
          </a:solidFill>
          <a:ln>
            <a:solidFill>
              <a:schemeClr val="tx1"/>
            </a:solidFill>
          </a:ln>
        </p:spPr>
        <p:txBody>
          <a:bodyPr>
            <a:normAutofit fontScale="92500" lnSpcReduction="10000"/>
          </a:bodyPr>
          <a:lstStyle/>
          <a:p>
            <a:pPr marL="0" indent="0" algn="ctr">
              <a:buNone/>
            </a:pPr>
            <a:r>
              <a:rPr lang="en-GB" i="1" dirty="0">
                <a:latin typeface="Tahoma" panose="020B0604030504040204" pitchFamily="34" charset="0"/>
                <a:ea typeface="Tahoma" panose="020B0604030504040204" pitchFamily="34" charset="0"/>
                <a:cs typeface="Tahoma" panose="020B0604030504040204" pitchFamily="34" charset="0"/>
              </a:rPr>
              <a:t>‘The tragic protagonist’s </a:t>
            </a:r>
            <a:r>
              <a:rPr lang="en-GB" i="1" dirty="0">
                <a:solidFill>
                  <a:srgbClr val="00B050"/>
                </a:solidFill>
                <a:latin typeface="Tahoma" panose="020B0604030504040204" pitchFamily="34" charset="0"/>
                <a:ea typeface="Tahoma" panose="020B0604030504040204" pitchFamily="34" charset="0"/>
                <a:cs typeface="Tahoma" panose="020B0604030504040204" pitchFamily="34" charset="0"/>
              </a:rPr>
              <a:t>flaws</a:t>
            </a:r>
            <a:r>
              <a:rPr lang="en-GB" i="1" dirty="0">
                <a:latin typeface="Tahoma" panose="020B0604030504040204" pitchFamily="34" charset="0"/>
                <a:ea typeface="Tahoma" panose="020B0604030504040204" pitchFamily="34" charset="0"/>
                <a:cs typeface="Tahoma" panose="020B0604030504040204" pitchFamily="34" charset="0"/>
              </a:rPr>
              <a:t> are </a:t>
            </a:r>
            <a:r>
              <a:rPr lang="en-GB" i="1" dirty="0">
                <a:solidFill>
                  <a:srgbClr val="FF0000"/>
                </a:solidFill>
                <a:latin typeface="Tahoma" panose="020B0604030504040204" pitchFamily="34" charset="0"/>
                <a:ea typeface="Tahoma" panose="020B0604030504040204" pitchFamily="34" charset="0"/>
                <a:cs typeface="Tahoma" panose="020B0604030504040204" pitchFamily="34" charset="0"/>
              </a:rPr>
              <a:t>always</a:t>
            </a:r>
            <a:r>
              <a:rPr lang="en-GB" i="1" dirty="0">
                <a:latin typeface="Tahoma" panose="020B0604030504040204" pitchFamily="34" charset="0"/>
                <a:ea typeface="Tahoma" panose="020B0604030504040204" pitchFamily="34" charset="0"/>
                <a:cs typeface="Tahoma" panose="020B0604030504040204" pitchFamily="34" charset="0"/>
              </a:rPr>
              <a:t> </a:t>
            </a:r>
            <a:r>
              <a:rPr lang="en-GB" i="1" dirty="0">
                <a:solidFill>
                  <a:srgbClr val="00B050"/>
                </a:solidFill>
                <a:latin typeface="Tahoma" panose="020B0604030504040204" pitchFamily="34" charset="0"/>
                <a:ea typeface="Tahoma" panose="020B0604030504040204" pitchFamily="34" charset="0"/>
                <a:cs typeface="Tahoma" panose="020B0604030504040204" pitchFamily="34" charset="0"/>
              </a:rPr>
              <a:t>balanced with other positive attributes</a:t>
            </a:r>
            <a:r>
              <a:rPr lang="en-GB" i="1" dirty="0">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4" name="Content Placeholder 2"/>
          <p:cNvSpPr txBox="1">
            <a:spLocks/>
          </p:cNvSpPr>
          <p:nvPr/>
        </p:nvSpPr>
        <p:spPr>
          <a:xfrm>
            <a:off x="128587" y="5109270"/>
            <a:ext cx="6729413" cy="662504"/>
          </a:xfrm>
          <a:prstGeom prst="rect">
            <a:avLst/>
          </a:prstGeom>
          <a:solidFill>
            <a:schemeClr val="accent2">
              <a:lumMod val="20000"/>
              <a:lumOff val="80000"/>
            </a:schemeClr>
          </a:solidFill>
          <a:ln>
            <a:solidFill>
              <a:schemeClr val="tx1"/>
            </a:solidFill>
          </a:ln>
        </p:spPr>
        <p:txBody>
          <a:bodyPr vert="horz" lIns="51435" tIns="25718" rIns="51435" bIns="25718"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GB" sz="1900" i="1" dirty="0">
                <a:latin typeface="Tahoma" panose="020B0604030504040204" pitchFamily="34" charset="0"/>
                <a:ea typeface="Tahoma" panose="020B0604030504040204" pitchFamily="34" charset="0"/>
                <a:cs typeface="Tahoma" panose="020B0604030504040204" pitchFamily="34" charset="0"/>
              </a:rPr>
              <a:t>Read the question carefully and identify the ‘hinge’ word or phrase to help develop a line of argument.</a:t>
            </a:r>
          </a:p>
          <a:p>
            <a:pPr marL="0" indent="0">
              <a:buNone/>
            </a:pPr>
            <a:endParaRPr lang="en-GB" sz="1575" dirty="0">
              <a:latin typeface="Tahoma" panose="020B0604030504040204" pitchFamily="34" charset="0"/>
              <a:ea typeface="Tahoma" panose="020B0604030504040204" pitchFamily="34" charset="0"/>
              <a:cs typeface="Tahoma" panose="020B0604030504040204" pitchFamily="34" charset="0"/>
            </a:endParaRPr>
          </a:p>
        </p:txBody>
      </p:sp>
      <p:sp>
        <p:nvSpPr>
          <p:cNvPr id="6" name="Content Placeholder 2"/>
          <p:cNvSpPr txBox="1">
            <a:spLocks/>
          </p:cNvSpPr>
          <p:nvPr/>
        </p:nvSpPr>
        <p:spPr>
          <a:xfrm>
            <a:off x="124298" y="6168765"/>
            <a:ext cx="6729413" cy="388155"/>
          </a:xfrm>
          <a:prstGeom prst="rect">
            <a:avLst/>
          </a:prstGeom>
          <a:solidFill>
            <a:schemeClr val="accent2">
              <a:lumMod val="20000"/>
              <a:lumOff val="80000"/>
            </a:schemeClr>
          </a:solidFill>
          <a:ln>
            <a:solidFill>
              <a:schemeClr val="tx1"/>
            </a:solidFill>
          </a:ln>
        </p:spPr>
        <p:txBody>
          <a:bodyPr vert="horz" lIns="51435" tIns="25718" rIns="51435" bIns="25718"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GB" sz="1900" i="1" dirty="0">
                <a:latin typeface="Tahoma" panose="020B0604030504040204" pitchFamily="34" charset="0"/>
                <a:ea typeface="Tahoma" panose="020B0604030504040204" pitchFamily="34" charset="0"/>
                <a:cs typeface="Tahoma" panose="020B0604030504040204" pitchFamily="34" charset="0"/>
              </a:rPr>
              <a:t>Bullet point a plan of the main ideas from both texts</a:t>
            </a:r>
          </a:p>
          <a:p>
            <a:pPr marL="0" indent="0">
              <a:buNone/>
            </a:pPr>
            <a:endParaRPr lang="en-GB" sz="1900" dirty="0">
              <a:latin typeface="Tahoma" panose="020B0604030504040204" pitchFamily="34" charset="0"/>
              <a:ea typeface="Tahoma" panose="020B0604030504040204" pitchFamily="34" charset="0"/>
              <a:cs typeface="Tahoma" panose="020B0604030504040204" pitchFamily="34" charset="0"/>
            </a:endParaRPr>
          </a:p>
        </p:txBody>
      </p:sp>
      <p:sp>
        <p:nvSpPr>
          <p:cNvPr id="7" name="Content Placeholder 2"/>
          <p:cNvSpPr txBox="1">
            <a:spLocks/>
          </p:cNvSpPr>
          <p:nvPr/>
        </p:nvSpPr>
        <p:spPr>
          <a:xfrm>
            <a:off x="124299" y="6943318"/>
            <a:ext cx="6729413" cy="665227"/>
          </a:xfrm>
          <a:prstGeom prst="rect">
            <a:avLst/>
          </a:prstGeom>
          <a:solidFill>
            <a:schemeClr val="accent2">
              <a:lumMod val="20000"/>
              <a:lumOff val="80000"/>
            </a:schemeClr>
          </a:solidFill>
          <a:ln>
            <a:solidFill>
              <a:schemeClr val="tx1"/>
            </a:solidFill>
          </a:ln>
        </p:spPr>
        <p:txBody>
          <a:bodyPr vert="horz" lIns="51435" tIns="25718" rIns="51435" bIns="25718"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GB" sz="1900" i="1" dirty="0">
                <a:latin typeface="Tahoma" panose="020B0604030504040204" pitchFamily="34" charset="0"/>
                <a:ea typeface="Tahoma" panose="020B0604030504040204" pitchFamily="34" charset="0"/>
                <a:cs typeface="Tahoma" panose="020B0604030504040204" pitchFamily="34" charset="0"/>
              </a:rPr>
              <a:t>Feed these ideas into an introduction, similar to the model example.</a:t>
            </a:r>
          </a:p>
          <a:p>
            <a:pPr marL="0" indent="0">
              <a:buNone/>
            </a:pPr>
            <a:endParaRPr lang="en-GB" sz="1900"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p:cNvSpPr txBox="1">
            <a:spLocks/>
          </p:cNvSpPr>
          <p:nvPr/>
        </p:nvSpPr>
        <p:spPr>
          <a:xfrm>
            <a:off x="44100" y="8136198"/>
            <a:ext cx="6729413" cy="510678"/>
          </a:xfrm>
          <a:prstGeom prst="rect">
            <a:avLst/>
          </a:prstGeom>
          <a:solidFill>
            <a:schemeClr val="accent2">
              <a:lumMod val="20000"/>
              <a:lumOff val="80000"/>
            </a:schemeClr>
          </a:solidFill>
          <a:ln>
            <a:solidFill>
              <a:schemeClr val="tx1"/>
            </a:solidFill>
          </a:ln>
        </p:spPr>
        <p:txBody>
          <a:bodyPr vert="horz" lIns="51435" tIns="25718" rIns="51435" bIns="25718"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GB" sz="1900" i="1" dirty="0">
                <a:latin typeface="Tahoma" panose="020B0604030504040204" pitchFamily="34" charset="0"/>
                <a:ea typeface="Tahoma" panose="020B0604030504040204" pitchFamily="34" charset="0"/>
                <a:cs typeface="Tahoma" panose="020B0604030504040204" pitchFamily="34" charset="0"/>
              </a:rPr>
              <a:t>Take each idea in turn and write analytical paragraphs for the main body of the essay.</a:t>
            </a:r>
          </a:p>
          <a:p>
            <a:pPr marL="0" indent="0">
              <a:buNone/>
            </a:pPr>
            <a:endParaRPr lang="en-GB" sz="1900" dirty="0">
              <a:latin typeface="Tahoma" panose="020B0604030504040204" pitchFamily="34" charset="0"/>
              <a:ea typeface="Tahoma" panose="020B0604030504040204" pitchFamily="34" charset="0"/>
              <a:cs typeface="Tahoma" panose="020B0604030504040204" pitchFamily="34" charset="0"/>
            </a:endParaRPr>
          </a:p>
        </p:txBody>
      </p:sp>
      <p:sp>
        <p:nvSpPr>
          <p:cNvPr id="9" name="Content Placeholder 2"/>
          <p:cNvSpPr txBox="1">
            <a:spLocks/>
          </p:cNvSpPr>
          <p:nvPr/>
        </p:nvSpPr>
        <p:spPr>
          <a:xfrm>
            <a:off x="0" y="9296656"/>
            <a:ext cx="6729413" cy="276106"/>
          </a:xfrm>
          <a:prstGeom prst="rect">
            <a:avLst/>
          </a:prstGeom>
          <a:solidFill>
            <a:schemeClr val="accent2">
              <a:lumMod val="20000"/>
              <a:lumOff val="80000"/>
            </a:schemeClr>
          </a:solidFill>
          <a:ln>
            <a:solidFill>
              <a:schemeClr val="tx1"/>
            </a:solidFill>
          </a:ln>
        </p:spPr>
        <p:txBody>
          <a:bodyPr vert="horz" lIns="51435" tIns="25718" rIns="51435" bIns="25718"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GB" sz="1900" i="1" dirty="0">
                <a:latin typeface="Tahoma" panose="020B0604030504040204" pitchFamily="34" charset="0"/>
                <a:ea typeface="Tahoma" panose="020B0604030504040204" pitchFamily="34" charset="0"/>
                <a:cs typeface="Tahoma" panose="020B0604030504040204" pitchFamily="34" charset="0"/>
              </a:rPr>
              <a:t>Write your conclusion.</a:t>
            </a:r>
            <a:endParaRPr lang="en-GB" sz="1900" dirty="0">
              <a:latin typeface="Tahoma" panose="020B0604030504040204" pitchFamily="34" charset="0"/>
              <a:ea typeface="Tahoma" panose="020B0604030504040204" pitchFamily="34" charset="0"/>
              <a:cs typeface="Tahoma" panose="020B0604030504040204" pitchFamily="34" charset="0"/>
            </a:endParaRPr>
          </a:p>
        </p:txBody>
      </p:sp>
      <p:sp>
        <p:nvSpPr>
          <p:cNvPr id="13" name="Down Arrow 12"/>
          <p:cNvSpPr/>
          <p:nvPr/>
        </p:nvSpPr>
        <p:spPr>
          <a:xfrm>
            <a:off x="3316351" y="8735263"/>
            <a:ext cx="385762" cy="471684"/>
          </a:xfrm>
          <a:prstGeom prst="downArrow">
            <a:avLst/>
          </a:prstGeom>
          <a:solidFill>
            <a:schemeClr val="accent4">
              <a:lumMod val="60000"/>
              <a:lumOff val="4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013"/>
          </a:p>
        </p:txBody>
      </p:sp>
      <p:sp>
        <p:nvSpPr>
          <p:cNvPr id="14" name="Title 1"/>
          <p:cNvSpPr txBox="1">
            <a:spLocks/>
          </p:cNvSpPr>
          <p:nvPr/>
        </p:nvSpPr>
        <p:spPr>
          <a:xfrm>
            <a:off x="227823" y="547939"/>
            <a:ext cx="6434233" cy="3039271"/>
          </a:xfrm>
          <a:prstGeom prst="rect">
            <a:avLst/>
          </a:prstGeom>
        </p:spPr>
        <p:txBody>
          <a:bodyPr vert="horz" lIns="51435" tIns="25718" rIns="51435" bIns="25718"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defTabSz="514350">
              <a:defRPr/>
            </a:pPr>
            <a:r>
              <a:rPr lang="en-GB" sz="2100" dirty="0">
                <a:solidFill>
                  <a:srgbClr val="002060"/>
                </a:solidFill>
                <a:latin typeface="Tahoma" panose="020B0604030504040204" pitchFamily="34" charset="0"/>
                <a:ea typeface="Tahoma" panose="020B0604030504040204" pitchFamily="34" charset="0"/>
                <a:cs typeface="Tahoma" panose="020B0604030504040204" pitchFamily="34" charset="0"/>
              </a:rPr>
              <a:t>Conclusion – </a:t>
            </a:r>
            <a:r>
              <a:rPr lang="en-GB" sz="2100" dirty="0">
                <a:latin typeface="Tahoma" panose="020B0604030504040204" pitchFamily="34" charset="0"/>
                <a:ea typeface="Tahoma" panose="020B0604030504040204" pitchFamily="34" charset="0"/>
                <a:cs typeface="Tahoma" panose="020B0604030504040204" pitchFamily="34" charset="0"/>
              </a:rPr>
              <a:t>this should summarise how your examples from each text convey the writers’ intentions regarding the question focus.</a:t>
            </a:r>
          </a:p>
          <a:p>
            <a:pPr defTabSz="514350">
              <a:defRPr/>
            </a:pPr>
            <a:endParaRPr lang="en-GB" sz="2100" dirty="0">
              <a:latin typeface="Tahoma" panose="020B0604030504040204" pitchFamily="34" charset="0"/>
              <a:ea typeface="Tahoma" panose="020B0604030504040204" pitchFamily="34" charset="0"/>
              <a:cs typeface="Tahoma" panose="020B0604030504040204" pitchFamily="34" charset="0"/>
            </a:endParaRPr>
          </a:p>
          <a:p>
            <a:pPr defTabSz="514350">
              <a:defRPr/>
            </a:pPr>
            <a:r>
              <a:rPr lang="en-GB" sz="2100" dirty="0">
                <a:solidFill>
                  <a:srgbClr val="FF0000"/>
                </a:solidFill>
                <a:latin typeface="Tahoma" panose="020B0604030504040204" pitchFamily="34" charset="0"/>
                <a:ea typeface="Tahoma" panose="020B0604030504040204" pitchFamily="34" charset="0"/>
                <a:cs typeface="Tahoma" panose="020B0604030504040204" pitchFamily="34" charset="0"/>
              </a:rPr>
              <a:t>Ultimately</a:t>
            </a:r>
            <a:r>
              <a:rPr lang="en-GB" sz="2100" dirty="0">
                <a:latin typeface="Tahoma" panose="020B0604030504040204" pitchFamily="34" charset="0"/>
                <a:ea typeface="Tahoma" panose="020B0604030504040204" pitchFamily="34" charset="0"/>
                <a:cs typeface="Tahoma" panose="020B0604030504040204" pitchFamily="34" charset="0"/>
              </a:rPr>
              <a:t>, whilst flaws are not always balanced with positive attributes, neither Keats or Miller portray their protagonists as solely ridden by flaws. </a:t>
            </a:r>
            <a:r>
              <a:rPr lang="en-GB" sz="2100" dirty="0">
                <a:solidFill>
                  <a:srgbClr val="00B050"/>
                </a:solidFill>
                <a:latin typeface="Tahoma" panose="020B0604030504040204" pitchFamily="34" charset="0"/>
                <a:ea typeface="Tahoma" panose="020B0604030504040204" pitchFamily="34" charset="0"/>
                <a:cs typeface="Tahoma" panose="020B0604030504040204" pitchFamily="34" charset="0"/>
              </a:rPr>
              <a:t>Willy Loman, at his heart, is a family man who wants them to be proud of his legacy after his tragic suicide </a:t>
            </a:r>
            <a:r>
              <a:rPr lang="en-GB" sz="2100" dirty="0">
                <a:solidFill>
                  <a:srgbClr val="7030A0"/>
                </a:solidFill>
                <a:latin typeface="Tahoma" panose="020B0604030504040204" pitchFamily="34" charset="0"/>
                <a:ea typeface="Tahoma" panose="020B0604030504040204" pitchFamily="34" charset="0"/>
                <a:cs typeface="Tahoma" panose="020B0604030504040204" pitchFamily="34" charset="0"/>
              </a:rPr>
              <a:t>and Isabella and </a:t>
            </a:r>
            <a:r>
              <a:rPr lang="en-GB" sz="2100" dirty="0" err="1">
                <a:solidFill>
                  <a:srgbClr val="7030A0"/>
                </a:solidFill>
                <a:latin typeface="Tahoma" panose="020B0604030504040204" pitchFamily="34" charset="0"/>
                <a:ea typeface="Tahoma" panose="020B0604030504040204" pitchFamily="34" charset="0"/>
                <a:cs typeface="Tahoma" panose="020B0604030504040204" pitchFamily="34" charset="0"/>
              </a:rPr>
              <a:t>Lamia</a:t>
            </a:r>
            <a:r>
              <a:rPr lang="en-GB" sz="2100" dirty="0">
                <a:solidFill>
                  <a:srgbClr val="7030A0"/>
                </a:solidFill>
                <a:latin typeface="Tahoma" panose="020B0604030504040204" pitchFamily="34" charset="0"/>
                <a:ea typeface="Tahoma" panose="020B0604030504040204" pitchFamily="34" charset="0"/>
                <a:cs typeface="Tahoma" panose="020B0604030504040204" pitchFamily="34" charset="0"/>
              </a:rPr>
              <a:t>, whilst naïve, die at the hands of the cruelty of others with positively honourable intentions of love. </a:t>
            </a:r>
          </a:p>
        </p:txBody>
      </p:sp>
      <p:sp>
        <p:nvSpPr>
          <p:cNvPr id="15" name="Down Arrow 14"/>
          <p:cNvSpPr/>
          <p:nvPr/>
        </p:nvSpPr>
        <p:spPr>
          <a:xfrm>
            <a:off x="3281263" y="7649769"/>
            <a:ext cx="385762" cy="471684"/>
          </a:xfrm>
          <a:prstGeom prst="downArrow">
            <a:avLst/>
          </a:prstGeom>
          <a:solidFill>
            <a:schemeClr val="accent4">
              <a:lumMod val="60000"/>
              <a:lumOff val="4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013"/>
          </a:p>
        </p:txBody>
      </p:sp>
      <p:sp>
        <p:nvSpPr>
          <p:cNvPr id="16" name="Down Arrow 15"/>
          <p:cNvSpPr/>
          <p:nvPr/>
        </p:nvSpPr>
        <p:spPr>
          <a:xfrm>
            <a:off x="3281263" y="6528305"/>
            <a:ext cx="385762" cy="471684"/>
          </a:xfrm>
          <a:prstGeom prst="downArrow">
            <a:avLst/>
          </a:prstGeom>
          <a:solidFill>
            <a:schemeClr val="accent4">
              <a:lumMod val="60000"/>
              <a:lumOff val="4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013"/>
          </a:p>
        </p:txBody>
      </p:sp>
      <p:sp>
        <p:nvSpPr>
          <p:cNvPr id="17" name="Down Arrow 16"/>
          <p:cNvSpPr/>
          <p:nvPr/>
        </p:nvSpPr>
        <p:spPr>
          <a:xfrm>
            <a:off x="3231832" y="5766937"/>
            <a:ext cx="385762" cy="471684"/>
          </a:xfrm>
          <a:prstGeom prst="downArrow">
            <a:avLst/>
          </a:prstGeom>
          <a:solidFill>
            <a:schemeClr val="accent4">
              <a:lumMod val="60000"/>
              <a:lumOff val="4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013"/>
          </a:p>
        </p:txBody>
      </p:sp>
      <p:sp>
        <p:nvSpPr>
          <p:cNvPr id="18" name="Down Arrow 17"/>
          <p:cNvSpPr/>
          <p:nvPr/>
        </p:nvSpPr>
        <p:spPr>
          <a:xfrm>
            <a:off x="3171825" y="4678378"/>
            <a:ext cx="385762" cy="471684"/>
          </a:xfrm>
          <a:prstGeom prst="downArrow">
            <a:avLst/>
          </a:prstGeom>
          <a:solidFill>
            <a:schemeClr val="accent4">
              <a:lumMod val="60000"/>
              <a:lumOff val="4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013"/>
          </a:p>
        </p:txBody>
      </p:sp>
    </p:spTree>
    <p:extLst>
      <p:ext uri="{BB962C8B-B14F-4D97-AF65-F5344CB8AC3E}">
        <p14:creationId xmlns:p14="http://schemas.microsoft.com/office/powerpoint/2010/main" val="7883984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7" y="128119"/>
            <a:ext cx="5915025" cy="745346"/>
          </a:xfrm>
        </p:spPr>
        <p:txBody>
          <a:bodyPr>
            <a:normAutofit/>
          </a:bodyPr>
          <a:lstStyle/>
          <a:p>
            <a:pPr algn="ctr"/>
            <a:r>
              <a:rPr lang="en-GB" sz="2400" b="1" dirty="0">
                <a:latin typeface="Tahoma" panose="020B0604030504040204" pitchFamily="34" charset="0"/>
                <a:ea typeface="Tahoma" panose="020B0604030504040204" pitchFamily="34" charset="0"/>
                <a:cs typeface="Tahoma" panose="020B0604030504040204" pitchFamily="34" charset="0"/>
              </a:rPr>
              <a:t>The Unseen extract – Paper 2</a:t>
            </a:r>
          </a:p>
        </p:txBody>
      </p:sp>
      <p:sp>
        <p:nvSpPr>
          <p:cNvPr id="3" name="Content Placeholder 2"/>
          <p:cNvSpPr>
            <a:spLocks noGrp="1"/>
          </p:cNvSpPr>
          <p:nvPr>
            <p:ph idx="1"/>
          </p:nvPr>
        </p:nvSpPr>
        <p:spPr>
          <a:xfrm>
            <a:off x="471486" y="873466"/>
            <a:ext cx="5915025" cy="5876250"/>
          </a:xfrm>
          <a:solidFill>
            <a:schemeClr val="accent2">
              <a:lumMod val="20000"/>
              <a:lumOff val="80000"/>
            </a:schemeClr>
          </a:solidFill>
          <a:ln>
            <a:solidFill>
              <a:schemeClr val="tx1"/>
            </a:solidFill>
          </a:ln>
        </p:spPr>
        <p:txBody>
          <a:bodyPr>
            <a:normAutofit fontScale="85000" lnSpcReduction="20000"/>
          </a:bodyPr>
          <a:lstStyle/>
          <a:p>
            <a:pPr marL="0" indent="0">
              <a:buNone/>
            </a:pPr>
            <a:r>
              <a:rPr lang="en-GB" sz="1600" b="1" dirty="0">
                <a:latin typeface="Tahoma" panose="020B0604030504040204" pitchFamily="34" charset="0"/>
                <a:ea typeface="Tahoma" panose="020B0604030504040204" pitchFamily="34" charset="0"/>
                <a:cs typeface="Tahoma" panose="020B0604030504040204" pitchFamily="34" charset="0"/>
              </a:rPr>
              <a:t>Sample question</a:t>
            </a:r>
          </a:p>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Explore the significance of the elements of political protest in this extract. Remember to include in your answer relevant detailed analysis of the ways [writer’s name] has shaped meanings.</a:t>
            </a:r>
          </a:p>
          <a:p>
            <a:pPr marL="0" indent="0">
              <a:buNone/>
            </a:pPr>
            <a:endParaRPr lang="en-GB" sz="16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And then are followed by an extract from a literary text.</a:t>
            </a:r>
          </a:p>
          <a:p>
            <a:pPr marL="0" indent="0">
              <a:buNone/>
            </a:pPr>
            <a:endParaRPr lang="en-GB" sz="16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sz="1600" b="1" dirty="0">
                <a:latin typeface="Tahoma" panose="020B0604030504040204" pitchFamily="34" charset="0"/>
                <a:ea typeface="Tahoma" panose="020B0604030504040204" pitchFamily="34" charset="0"/>
                <a:cs typeface="Tahoma" panose="020B0604030504040204" pitchFamily="34" charset="0"/>
              </a:rPr>
              <a:t>Contextualising paragraph</a:t>
            </a:r>
          </a:p>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Every extract will have a contextualising paragraph – an introduction and summary of it, giving you key information about the author, character information, setting and the time period. It is essential that you engage with this, as it will help you settle into your reading.</a:t>
            </a:r>
          </a:p>
          <a:p>
            <a:pPr marL="0" indent="0">
              <a:buNone/>
            </a:pPr>
            <a:endParaRPr lang="en-GB" sz="16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This will normally include this essential information below:</a:t>
            </a:r>
          </a:p>
          <a:p>
            <a:pPr>
              <a:buFont typeface="Courier New" panose="02070309020205020404" pitchFamily="49" charset="0"/>
              <a:buChar char="o"/>
            </a:pPr>
            <a:endParaRPr lang="en-GB" sz="1600" dirty="0">
              <a:latin typeface="Tahoma" panose="020B0604030504040204" pitchFamily="34" charset="0"/>
              <a:ea typeface="Tahoma" panose="020B0604030504040204" pitchFamily="34" charset="0"/>
              <a:cs typeface="Tahoma" panose="020B0604030504040204" pitchFamily="34" charset="0"/>
            </a:endParaRPr>
          </a:p>
          <a:p>
            <a:pPr>
              <a:buFont typeface="Courier New" panose="02070309020205020404" pitchFamily="49" charset="0"/>
              <a:buChar char="o"/>
            </a:pPr>
            <a:r>
              <a:rPr lang="en-GB" sz="1700" dirty="0">
                <a:latin typeface="Tahoma" panose="020B0604030504040204" pitchFamily="34" charset="0"/>
                <a:ea typeface="Tahoma" panose="020B0604030504040204" pitchFamily="34" charset="0"/>
                <a:cs typeface="Tahoma" panose="020B0604030504040204" pitchFamily="34" charset="0"/>
              </a:rPr>
              <a:t>Date – this will help you know what period you are dealing with and the political and social issues you are already know about.</a:t>
            </a:r>
          </a:p>
          <a:p>
            <a:pPr>
              <a:buFont typeface="Courier New" panose="02070309020205020404" pitchFamily="49" charset="0"/>
              <a:buChar char="o"/>
            </a:pPr>
            <a:r>
              <a:rPr lang="en-GB" sz="1700" dirty="0">
                <a:latin typeface="Tahoma" panose="020B0604030504040204" pitchFamily="34" charset="0"/>
                <a:ea typeface="Tahoma" panose="020B0604030504040204" pitchFamily="34" charset="0"/>
                <a:cs typeface="Tahoma" panose="020B0604030504040204" pitchFamily="34" charset="0"/>
              </a:rPr>
              <a:t>Title-  this could indicate certain issues relating to politics such as power, protest etc. </a:t>
            </a:r>
          </a:p>
          <a:p>
            <a:pPr>
              <a:buFont typeface="Courier New" panose="02070309020205020404" pitchFamily="49" charset="0"/>
              <a:buChar char="o"/>
            </a:pPr>
            <a:r>
              <a:rPr lang="en-GB" sz="1700" dirty="0">
                <a:latin typeface="Tahoma" panose="020B0604030504040204" pitchFamily="34" charset="0"/>
                <a:ea typeface="Tahoma" panose="020B0604030504040204" pitchFamily="34" charset="0"/>
                <a:cs typeface="Tahoma" panose="020B0604030504040204" pitchFamily="34" charset="0"/>
              </a:rPr>
              <a:t>Author – the gender of the author could help in discussing gender issues relating to political ideology</a:t>
            </a:r>
          </a:p>
          <a:p>
            <a:pPr>
              <a:buFont typeface="Courier New" panose="02070309020205020404" pitchFamily="49" charset="0"/>
              <a:buChar char="o"/>
            </a:pPr>
            <a:r>
              <a:rPr lang="en-GB" sz="1700" dirty="0">
                <a:latin typeface="Tahoma" panose="020B0604030504040204" pitchFamily="34" charset="0"/>
                <a:ea typeface="Tahoma" panose="020B0604030504040204" pitchFamily="34" charset="0"/>
                <a:cs typeface="Tahoma" panose="020B0604030504040204" pitchFamily="34" charset="0"/>
              </a:rPr>
              <a:t>Narrative information– often, at what point in the narrative the extracts comes (early etc.) will be outlined, helping with discussions about narrative structure</a:t>
            </a:r>
          </a:p>
          <a:p>
            <a:pPr>
              <a:buFont typeface="Courier New" panose="02070309020205020404" pitchFamily="49" charset="0"/>
              <a:buChar char="o"/>
            </a:pPr>
            <a:r>
              <a:rPr lang="en-GB" sz="1700" dirty="0">
                <a:latin typeface="Tahoma" panose="020B0604030504040204" pitchFamily="34" charset="0"/>
                <a:ea typeface="Tahoma" panose="020B0604030504040204" pitchFamily="34" charset="0"/>
                <a:cs typeface="Tahoma" panose="020B0604030504040204" pitchFamily="34" charset="0"/>
              </a:rPr>
              <a:t>Character information – the roles, titles and gender of characters may be told which will give impressions about power and hierarchy</a:t>
            </a:r>
          </a:p>
          <a:p>
            <a:pPr>
              <a:buFont typeface="Courier New" panose="02070309020205020404" pitchFamily="49" charset="0"/>
              <a:buChar char="o"/>
            </a:pPr>
            <a:r>
              <a:rPr lang="en-GB" sz="1700" dirty="0">
                <a:latin typeface="Tahoma" panose="020B0604030504040204" pitchFamily="34" charset="0"/>
                <a:ea typeface="Tahoma" panose="020B0604030504040204" pitchFamily="34" charset="0"/>
                <a:cs typeface="Tahoma" panose="020B0604030504040204" pitchFamily="34" charset="0"/>
              </a:rPr>
              <a:t>Likely outcomes – sometimes, what will happen is told to us, indicating the result of protest, rebellion or dominance.</a:t>
            </a:r>
          </a:p>
          <a:p>
            <a:pPr marL="0" indent="0">
              <a:buNone/>
            </a:pPr>
            <a:endParaRPr lang="en-GB" sz="16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GB" sz="16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GB" sz="1600" dirty="0">
              <a:latin typeface="Tahoma" panose="020B0604030504040204" pitchFamily="34" charset="0"/>
              <a:ea typeface="Tahoma" panose="020B0604030504040204" pitchFamily="34" charset="0"/>
              <a:cs typeface="Tahoma" panose="020B0604030504040204"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409" y="7213661"/>
            <a:ext cx="6143177" cy="33800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14320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9" y="6066"/>
            <a:ext cx="4870531" cy="674358"/>
          </a:xfrm>
        </p:spPr>
        <p:txBody>
          <a:bodyPr>
            <a:normAutofit/>
          </a:bodyPr>
          <a:lstStyle/>
          <a:p>
            <a:r>
              <a:rPr lang="en-GB" sz="2100" b="1" dirty="0">
                <a:latin typeface="Tahoma" panose="020B0604030504040204" pitchFamily="34" charset="0"/>
                <a:ea typeface="Tahoma" panose="020B0604030504040204" pitchFamily="34" charset="0"/>
                <a:cs typeface="Tahoma" panose="020B0604030504040204" pitchFamily="34" charset="0"/>
              </a:rPr>
              <a:t>Approaching the introduction</a:t>
            </a:r>
          </a:p>
        </p:txBody>
      </p:sp>
      <p:sp>
        <p:nvSpPr>
          <p:cNvPr id="3" name="Content Placeholder 2"/>
          <p:cNvSpPr>
            <a:spLocks noGrp="1"/>
          </p:cNvSpPr>
          <p:nvPr>
            <p:ph idx="1"/>
          </p:nvPr>
        </p:nvSpPr>
        <p:spPr>
          <a:xfrm>
            <a:off x="471490" y="680424"/>
            <a:ext cx="5915025" cy="9107905"/>
          </a:xfrm>
        </p:spPr>
        <p:txBody>
          <a:bodyPr>
            <a:normAutofit lnSpcReduction="10000"/>
          </a:bodyPr>
          <a:lstStyle/>
          <a:p>
            <a:pPr marL="0" indent="0">
              <a:buNone/>
            </a:pPr>
            <a:r>
              <a:rPr lang="en-GB" sz="1600" b="1" dirty="0">
                <a:latin typeface="Tahoma" panose="020B0604030504040204" pitchFamily="34" charset="0"/>
                <a:ea typeface="Tahoma" panose="020B0604030504040204" pitchFamily="34" charset="0"/>
                <a:cs typeface="Tahoma" panose="020B0604030504040204" pitchFamily="34" charset="0"/>
              </a:rPr>
              <a:t>A quick note on planning</a:t>
            </a:r>
          </a:p>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Use your thoughts about elements of political and social protest writing as the basis for a plan. You have an hour to answer this question, so there is plenty of time, and a clear plan will help you to structure your response more effectively and will give you confidence as you move on to writing.</a:t>
            </a:r>
          </a:p>
          <a:p>
            <a:pPr marL="0" indent="0">
              <a:buNone/>
            </a:pPr>
            <a:endParaRPr lang="en-GB" sz="16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When planning a response for the political extract, you need to:</a:t>
            </a:r>
          </a:p>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1. Identify three main political ideas in the extract</a:t>
            </a:r>
          </a:p>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2. Explore how each of these are presented at different points in the text structurally or through language</a:t>
            </a:r>
          </a:p>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3. Consider connections to your knowledge of social context and writer’s potential intentions.</a:t>
            </a:r>
          </a:p>
          <a:p>
            <a:pPr marL="0" indent="0">
              <a:buNone/>
            </a:pPr>
            <a:endParaRPr lang="en-GB" sz="16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sz="1600" b="1" dirty="0">
                <a:latin typeface="Tahoma" panose="020B0604030504040204" pitchFamily="34" charset="0"/>
                <a:ea typeface="Tahoma" panose="020B0604030504040204" pitchFamily="34" charset="0"/>
                <a:cs typeface="Tahoma" panose="020B0604030504040204" pitchFamily="34" charset="0"/>
              </a:rPr>
              <a:t>Opening paragraph</a:t>
            </a:r>
          </a:p>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Begin by discussing your overview of the passage as an example of political and social protest writing. This can be helpful in rooting your answer firmly in what the extract is about, but make sure that you quickly begin to refer to the terms of the question, addressing in a logical order the sequence of points for discussion you’ve identified in your plan.</a:t>
            </a:r>
          </a:p>
          <a:p>
            <a:pPr marL="0" indent="0">
              <a:buNone/>
            </a:pPr>
            <a:endParaRPr lang="en-GB" sz="1600" b="1"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GB" sz="1600" b="1"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GB" sz="1600" b="1"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GB" sz="1600" b="1"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GB" sz="1600" b="1"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sz="1600" b="1" dirty="0">
                <a:latin typeface="Tahoma" panose="020B0604030504040204" pitchFamily="34" charset="0"/>
                <a:ea typeface="Tahoma" panose="020B0604030504040204" pitchFamily="34" charset="0"/>
                <a:cs typeface="Tahoma" panose="020B0604030504040204" pitchFamily="34" charset="0"/>
              </a:rPr>
              <a:t>Model example</a:t>
            </a:r>
            <a:endParaRPr lang="en-GB" sz="16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In this extract from </a:t>
            </a:r>
            <a:r>
              <a:rPr lang="en-GB" sz="1600" i="1" dirty="0">
                <a:latin typeface="Tahoma" panose="020B0604030504040204" pitchFamily="34" charset="0"/>
                <a:ea typeface="Tahoma" panose="020B0604030504040204" pitchFamily="34" charset="0"/>
                <a:cs typeface="Tahoma" panose="020B0604030504040204" pitchFamily="34" charset="0"/>
              </a:rPr>
              <a:t>Bleak House</a:t>
            </a:r>
            <a:r>
              <a:rPr lang="en-GB" sz="1600" dirty="0">
                <a:latin typeface="Tahoma" panose="020B0604030504040204" pitchFamily="34" charset="0"/>
                <a:ea typeface="Tahoma" panose="020B0604030504040204" pitchFamily="34" charset="0"/>
                <a:cs typeface="Tahoma" panose="020B0604030504040204" pitchFamily="34" charset="0"/>
              </a:rPr>
              <a:t>, Dickens effectively uses language and imagery for the audience to explore political themes such as the abuse of power, injustice and submission to authority. The choice of a legal setting also allows an examination of the individual at the hands of an unsympathetic state. From the start of the extract the author’s tone appears to be sarcastic when describing the details of those in legal power, with provides a comical atmosphere for the audience in which Dickens can explore a range of political ideas.</a:t>
            </a:r>
          </a:p>
          <a:p>
            <a:pPr marL="0" indent="0">
              <a:buNone/>
            </a:pPr>
            <a:endParaRPr lang="en-GB" sz="16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GB" sz="16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GB" sz="16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GB" sz="16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GB" sz="16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GB" sz="16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GB" sz="1600" i="1" dirty="0"/>
          </a:p>
          <a:p>
            <a:pPr marL="0" indent="0">
              <a:buNone/>
            </a:pPr>
            <a:endParaRPr lang="en-GB" sz="1600" i="1" dirty="0"/>
          </a:p>
          <a:p>
            <a:pPr marL="0" indent="0">
              <a:buNone/>
            </a:pPr>
            <a:endParaRPr lang="en-GB" sz="1600" i="1" dirty="0"/>
          </a:p>
          <a:p>
            <a:pPr marL="0" indent="0">
              <a:buNone/>
            </a:pPr>
            <a:endParaRPr lang="en-GB" sz="16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GB" dirty="0"/>
          </a:p>
        </p:txBody>
      </p:sp>
      <p:sp>
        <p:nvSpPr>
          <p:cNvPr id="4" name="Rounded Rectangular Callout 3"/>
          <p:cNvSpPr/>
          <p:nvPr/>
        </p:nvSpPr>
        <p:spPr>
          <a:xfrm>
            <a:off x="872939" y="6485022"/>
            <a:ext cx="2177718" cy="298919"/>
          </a:xfrm>
          <a:prstGeom prst="wedgeRoundRectCallout">
            <a:avLst>
              <a:gd name="adj1" fmla="val 72588"/>
              <a:gd name="adj2" fmla="val 314612"/>
              <a:gd name="adj3" fmla="val 16667"/>
            </a:avLst>
          </a:prstGeom>
          <a:solidFill>
            <a:srgbClr val="92D050">
              <a:alpha val="7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latin typeface="Tahoma" panose="020B0604030504040204" pitchFamily="34" charset="0"/>
                <a:ea typeface="Tahoma" panose="020B0604030504040204" pitchFamily="34" charset="0"/>
                <a:cs typeface="Tahoma" panose="020B0604030504040204" pitchFamily="34" charset="0"/>
              </a:rPr>
              <a:t>Begins by referring to the text and author</a:t>
            </a:r>
          </a:p>
        </p:txBody>
      </p:sp>
      <p:sp>
        <p:nvSpPr>
          <p:cNvPr id="5" name="Rounded Rectangular Callout 4"/>
          <p:cNvSpPr/>
          <p:nvPr/>
        </p:nvSpPr>
        <p:spPr>
          <a:xfrm>
            <a:off x="4862370" y="6783941"/>
            <a:ext cx="1331640" cy="496602"/>
          </a:xfrm>
          <a:prstGeom prst="wedgeRoundRectCallout">
            <a:avLst>
              <a:gd name="adj1" fmla="val -147306"/>
              <a:gd name="adj2" fmla="val 195682"/>
              <a:gd name="adj3" fmla="val 16667"/>
            </a:avLst>
          </a:prstGeom>
          <a:solidFill>
            <a:srgbClr val="00B0F0">
              <a:alpha val="7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latin typeface="Tahoma" panose="020B0604030504040204" pitchFamily="34" charset="0"/>
                <a:ea typeface="Tahoma" panose="020B0604030504040204" pitchFamily="34" charset="0"/>
                <a:cs typeface="Tahoma" panose="020B0604030504040204" pitchFamily="34" charset="0"/>
              </a:rPr>
              <a:t>Outlines some political themes in the text</a:t>
            </a:r>
          </a:p>
        </p:txBody>
      </p:sp>
      <p:sp>
        <p:nvSpPr>
          <p:cNvPr id="6" name="Rounded Rectangular Callout 5"/>
          <p:cNvSpPr/>
          <p:nvPr/>
        </p:nvSpPr>
        <p:spPr>
          <a:xfrm>
            <a:off x="630158" y="9788329"/>
            <a:ext cx="1331640" cy="759859"/>
          </a:xfrm>
          <a:prstGeom prst="wedgeRoundRectCallout">
            <a:avLst>
              <a:gd name="adj1" fmla="val 148603"/>
              <a:gd name="adj2" fmla="val -234596"/>
              <a:gd name="adj3" fmla="val 16667"/>
            </a:avLst>
          </a:prstGeom>
          <a:solidFill>
            <a:srgbClr val="00B0F0">
              <a:alpha val="7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latin typeface="Tahoma" panose="020B0604030504040204" pitchFamily="34" charset="0"/>
                <a:ea typeface="Tahoma" panose="020B0604030504040204" pitchFamily="34" charset="0"/>
                <a:cs typeface="Tahoma" panose="020B0604030504040204" pitchFamily="34" charset="0"/>
              </a:rPr>
              <a:t>Explains the significance of the setting briefly</a:t>
            </a:r>
          </a:p>
        </p:txBody>
      </p:sp>
      <p:sp>
        <p:nvSpPr>
          <p:cNvPr id="7" name="Rounded Rectangular Callout 6"/>
          <p:cNvSpPr/>
          <p:nvPr/>
        </p:nvSpPr>
        <p:spPr>
          <a:xfrm>
            <a:off x="4427285" y="10099299"/>
            <a:ext cx="1602379" cy="726775"/>
          </a:xfrm>
          <a:prstGeom prst="wedgeRoundRectCallout">
            <a:avLst>
              <a:gd name="adj1" fmla="val -32209"/>
              <a:gd name="adj2" fmla="val -236473"/>
              <a:gd name="adj3" fmla="val 16667"/>
            </a:avLst>
          </a:prstGeom>
          <a:solidFill>
            <a:srgbClr val="FF6699">
              <a:alpha val="7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latin typeface="Tahoma" panose="020B0604030504040204" pitchFamily="34" charset="0"/>
                <a:ea typeface="Tahoma" panose="020B0604030504040204" pitchFamily="34" charset="0"/>
                <a:cs typeface="Tahoma" panose="020B0604030504040204" pitchFamily="34" charset="0"/>
              </a:rPr>
              <a:t>Summarises the writer’s tone</a:t>
            </a:r>
          </a:p>
        </p:txBody>
      </p:sp>
    </p:spTree>
    <p:extLst>
      <p:ext uri="{BB962C8B-B14F-4D97-AF65-F5344CB8AC3E}">
        <p14:creationId xmlns:p14="http://schemas.microsoft.com/office/powerpoint/2010/main" val="2641161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173" y="-301379"/>
            <a:ext cx="5915025" cy="1552663"/>
          </a:xfrm>
        </p:spPr>
        <p:txBody>
          <a:bodyPr>
            <a:normAutofit/>
          </a:bodyPr>
          <a:lstStyle/>
          <a:p>
            <a:r>
              <a:rPr lang="en-GB" sz="2100" b="1" dirty="0">
                <a:latin typeface="Tahoma" panose="020B0604030504040204" pitchFamily="34" charset="0"/>
                <a:ea typeface="Tahoma" panose="020B0604030504040204" pitchFamily="34" charset="0"/>
                <a:cs typeface="Tahoma" panose="020B0604030504040204" pitchFamily="34" charset="0"/>
              </a:rPr>
              <a:t>Writing analytical paragraphs</a:t>
            </a:r>
          </a:p>
        </p:txBody>
      </p:sp>
      <p:sp>
        <p:nvSpPr>
          <p:cNvPr id="3" name="Content Placeholder 2"/>
          <p:cNvSpPr>
            <a:spLocks noGrp="1"/>
          </p:cNvSpPr>
          <p:nvPr>
            <p:ph idx="1"/>
          </p:nvPr>
        </p:nvSpPr>
        <p:spPr>
          <a:xfrm>
            <a:off x="351172" y="938463"/>
            <a:ext cx="5915025" cy="3429000"/>
          </a:xfrm>
          <a:ln>
            <a:solidFill>
              <a:schemeClr val="tx1"/>
            </a:solidFill>
          </a:ln>
        </p:spPr>
        <p:txBody>
          <a:bodyPr/>
          <a:lstStyle/>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Based on </a:t>
            </a:r>
            <a:r>
              <a:rPr lang="en-GB" sz="1600" i="1" dirty="0">
                <a:latin typeface="Tahoma" panose="020B0604030504040204" pitchFamily="34" charset="0"/>
                <a:ea typeface="Tahoma" panose="020B0604030504040204" pitchFamily="34" charset="0"/>
                <a:cs typeface="Tahoma" panose="020B0604030504040204" pitchFamily="34" charset="0"/>
              </a:rPr>
              <a:t>A Doll’s House</a:t>
            </a:r>
            <a:r>
              <a:rPr lang="en-GB" sz="1600" dirty="0">
                <a:latin typeface="Tahoma" panose="020B0604030504040204" pitchFamily="34" charset="0"/>
                <a:ea typeface="Tahoma" panose="020B0604030504040204" pitchFamily="34" charset="0"/>
                <a:cs typeface="Tahoma" panose="020B0604030504040204" pitchFamily="34" charset="0"/>
              </a:rPr>
              <a:t> – Henrik </a:t>
            </a:r>
            <a:r>
              <a:rPr lang="en-GB" sz="1600" dirty="0" err="1">
                <a:latin typeface="Tahoma" panose="020B0604030504040204" pitchFamily="34" charset="0"/>
                <a:ea typeface="Tahoma" panose="020B0604030504040204" pitchFamily="34" charset="0"/>
                <a:cs typeface="Tahoma" panose="020B0604030504040204" pitchFamily="34" charset="0"/>
              </a:rPr>
              <a:t>Ibesen</a:t>
            </a:r>
            <a:r>
              <a:rPr lang="en-GB" sz="1600" dirty="0">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GB" sz="16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What is most significant in this passage in relation to ideas of social protest is how Ibsen celebrates defiance of the status quo. Despite  the obvious social taboo of leaving her own children, her husband, </a:t>
            </a:r>
            <a:r>
              <a:rPr lang="en-GB" sz="1600" dirty="0" err="1">
                <a:latin typeface="Tahoma" panose="020B0604030504040204" pitchFamily="34" charset="0"/>
                <a:ea typeface="Tahoma" panose="020B0604030504040204" pitchFamily="34" charset="0"/>
                <a:cs typeface="Tahoma" panose="020B0604030504040204" pitchFamily="34" charset="0"/>
              </a:rPr>
              <a:t>Helma</a:t>
            </a:r>
            <a:r>
              <a:rPr lang="en-GB" sz="1600" dirty="0">
                <a:latin typeface="Tahoma" panose="020B0604030504040204" pitchFamily="34" charset="0"/>
                <a:ea typeface="Tahoma" panose="020B0604030504040204" pitchFamily="34" charset="0"/>
                <a:cs typeface="Tahoma" panose="020B0604030504040204" pitchFamily="34" charset="0"/>
              </a:rPr>
              <a:t>, is clearly presented as a caricature of an oppressive husband with his almost comical outbursts such as “I won’t allow it! I forbid you!” in juxtaposition to Nora’s emotionless and well-formed responses such as “tomorrow I shall go home” that subvert socially constructed gender roles of a doting, emotional housewife. By protesting against and even ridiculing the traditional idea of patriarchal dominance, Ibsen is able to reveal the illusion of power that surrounds androcentric societies at large. </a:t>
            </a:r>
            <a:endParaRPr lang="en-GB" dirty="0"/>
          </a:p>
        </p:txBody>
      </p:sp>
    </p:spTree>
    <p:extLst>
      <p:ext uri="{BB962C8B-B14F-4D97-AF65-F5344CB8AC3E}">
        <p14:creationId xmlns:p14="http://schemas.microsoft.com/office/powerpoint/2010/main" val="24785722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7" y="128119"/>
            <a:ext cx="5915025" cy="745346"/>
          </a:xfrm>
        </p:spPr>
        <p:txBody>
          <a:bodyPr>
            <a:normAutofit/>
          </a:bodyPr>
          <a:lstStyle/>
          <a:p>
            <a:pPr algn="ctr"/>
            <a:r>
              <a:rPr lang="en-GB" sz="2400" dirty="0">
                <a:latin typeface="Tahoma" panose="020B0604030504040204" pitchFamily="34" charset="0"/>
                <a:ea typeface="Tahoma" panose="020B0604030504040204" pitchFamily="34" charset="0"/>
                <a:cs typeface="Tahoma" panose="020B0604030504040204" pitchFamily="34" charset="0"/>
              </a:rPr>
              <a:t>Writing about two texts – Paper 2</a:t>
            </a:r>
          </a:p>
        </p:txBody>
      </p:sp>
      <p:sp>
        <p:nvSpPr>
          <p:cNvPr id="3" name="Content Placeholder 2"/>
          <p:cNvSpPr>
            <a:spLocks noGrp="1"/>
          </p:cNvSpPr>
          <p:nvPr>
            <p:ph idx="1"/>
          </p:nvPr>
        </p:nvSpPr>
        <p:spPr>
          <a:xfrm>
            <a:off x="471486" y="873466"/>
            <a:ext cx="5915025" cy="6598145"/>
          </a:xfrm>
          <a:solidFill>
            <a:schemeClr val="accent2">
              <a:lumMod val="20000"/>
              <a:lumOff val="80000"/>
            </a:schemeClr>
          </a:solidFill>
          <a:ln>
            <a:solidFill>
              <a:schemeClr val="tx1"/>
            </a:solidFill>
          </a:ln>
        </p:spPr>
        <p:txBody>
          <a:bodyPr>
            <a:normAutofit lnSpcReduction="10000"/>
          </a:bodyPr>
          <a:lstStyle/>
          <a:p>
            <a:pPr marL="0" indent="0">
              <a:buNone/>
            </a:pPr>
            <a:r>
              <a:rPr lang="en-GB" sz="1700" b="1" dirty="0">
                <a:latin typeface="Tahoma" panose="020B0604030504040204" pitchFamily="34" charset="0"/>
                <a:ea typeface="Tahoma" panose="020B0604030504040204" pitchFamily="34" charset="0"/>
                <a:cs typeface="Tahoma" panose="020B0604030504040204" pitchFamily="34" charset="0"/>
              </a:rPr>
              <a:t>Sample question</a:t>
            </a:r>
          </a:p>
          <a:p>
            <a:pPr marL="0" indent="0">
              <a:buNone/>
            </a:pPr>
            <a:r>
              <a:rPr lang="en-GB" sz="1700" dirty="0">
                <a:latin typeface="Tahoma" panose="020B0604030504040204" pitchFamily="34" charset="0"/>
                <a:ea typeface="Tahoma" panose="020B0604030504040204" pitchFamily="34" charset="0"/>
                <a:cs typeface="Tahoma" panose="020B0604030504040204" pitchFamily="34" charset="0"/>
              </a:rPr>
              <a:t>‘Political and social protest writing focuses on the force used by those in power against those they oppress.’</a:t>
            </a:r>
          </a:p>
          <a:p>
            <a:pPr marL="0" indent="0">
              <a:buNone/>
            </a:pPr>
            <a:r>
              <a:rPr lang="en-GB" sz="1700" dirty="0">
                <a:latin typeface="Tahoma" panose="020B0604030504040204" pitchFamily="34" charset="0"/>
                <a:ea typeface="Tahoma" panose="020B0604030504040204" pitchFamily="34" charset="0"/>
                <a:cs typeface="Tahoma" panose="020B0604030504040204" pitchFamily="34" charset="0"/>
              </a:rPr>
              <a:t>Explore the significance of various types of force as presented in two political and social protest texts you have studied.		</a:t>
            </a:r>
          </a:p>
          <a:p>
            <a:pPr marL="0" indent="0">
              <a:buNone/>
            </a:pPr>
            <a:r>
              <a:rPr lang="en-GB" sz="1700" dirty="0">
                <a:latin typeface="Tahoma" panose="020B0604030504040204" pitchFamily="34" charset="0"/>
                <a:ea typeface="Tahoma" panose="020B0604030504040204" pitchFamily="34" charset="0"/>
                <a:cs typeface="Tahoma" panose="020B0604030504040204" pitchFamily="34" charset="0"/>
              </a:rPr>
              <a:t>[25 marks]</a:t>
            </a:r>
          </a:p>
          <a:p>
            <a:pPr marL="0" indent="0">
              <a:buNone/>
            </a:pPr>
            <a:endParaRPr lang="en-GB" sz="17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sz="1700" b="1" dirty="0">
                <a:latin typeface="Tahoma" panose="020B0604030504040204" pitchFamily="34" charset="0"/>
                <a:ea typeface="Tahoma" panose="020B0604030504040204" pitchFamily="34" charset="0"/>
                <a:cs typeface="Tahoma" panose="020B0604030504040204" pitchFamily="34" charset="0"/>
              </a:rPr>
              <a:t>Choice of texts</a:t>
            </a:r>
          </a:p>
          <a:p>
            <a:pPr marL="0" indent="0">
              <a:buNone/>
            </a:pPr>
            <a:r>
              <a:rPr lang="en-GB" sz="1700" dirty="0">
                <a:latin typeface="Tahoma" panose="020B0604030504040204" pitchFamily="34" charset="0"/>
                <a:ea typeface="Tahoma" panose="020B0604030504040204" pitchFamily="34" charset="0"/>
                <a:cs typeface="Tahoma" panose="020B0604030504040204" pitchFamily="34" charset="0"/>
              </a:rPr>
              <a:t>Section C requires you to write about two texts that you have </a:t>
            </a:r>
            <a:r>
              <a:rPr lang="en-GB" sz="1700" i="1" dirty="0">
                <a:latin typeface="Tahoma" panose="020B0604030504040204" pitchFamily="34" charset="0"/>
                <a:ea typeface="Tahoma" panose="020B0604030504040204" pitchFamily="34" charset="0"/>
                <a:cs typeface="Tahoma" panose="020B0604030504040204" pitchFamily="34" charset="0"/>
              </a:rPr>
              <a:t>not </a:t>
            </a:r>
            <a:r>
              <a:rPr lang="en-GB" sz="1700" dirty="0">
                <a:latin typeface="Tahoma" panose="020B0604030504040204" pitchFamily="34" charset="0"/>
                <a:ea typeface="Tahoma" panose="020B0604030504040204" pitchFamily="34" charset="0"/>
                <a:cs typeface="Tahoma" panose="020B0604030504040204" pitchFamily="34" charset="0"/>
              </a:rPr>
              <a:t> written about in Section B. For example, if a student writes about Blake in Section B, they must write about Atwood and Hosseini in Section C.</a:t>
            </a:r>
            <a:endParaRPr lang="en-GB" sz="1700" b="1"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GB" sz="17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sz="1700" b="1" dirty="0">
                <a:latin typeface="Tahoma" panose="020B0604030504040204" pitchFamily="34" charset="0"/>
                <a:ea typeface="Tahoma" panose="020B0604030504040204" pitchFamily="34" charset="0"/>
                <a:cs typeface="Tahoma" panose="020B0604030504040204" pitchFamily="34" charset="0"/>
              </a:rPr>
              <a:t>How does this differ from Paper 1 Section C?</a:t>
            </a:r>
          </a:p>
          <a:p>
            <a:pPr marL="0" indent="0">
              <a:buNone/>
            </a:pPr>
            <a:r>
              <a:rPr lang="en-GB" sz="1700" dirty="0">
                <a:latin typeface="Tahoma" panose="020B0604030504040204" pitchFamily="34" charset="0"/>
                <a:ea typeface="Tahoma" panose="020B0604030504040204" pitchFamily="34" charset="0"/>
                <a:cs typeface="Tahoma" panose="020B0604030504040204" pitchFamily="34" charset="0"/>
              </a:rPr>
              <a:t>You will notice there are no ‘hinge’ words (or at least less explicit hinge words) to engage and debate with. The question focus is NOT ‘to what extent do your agree’, but rather ‘explore the significance’, so a more exploratory approach is acceptable here.</a:t>
            </a:r>
          </a:p>
          <a:p>
            <a:pPr marL="0" indent="0">
              <a:buNone/>
            </a:pPr>
            <a:endParaRPr lang="en-GB" sz="17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sz="1700" b="1" dirty="0">
                <a:latin typeface="Tahoma" panose="020B0604030504040204" pitchFamily="34" charset="0"/>
                <a:ea typeface="Tahoma" panose="020B0604030504040204" pitchFamily="34" charset="0"/>
                <a:cs typeface="Tahoma" panose="020B0604030504040204" pitchFamily="34" charset="0"/>
              </a:rPr>
              <a:t>How is this similar to Paper 1 Section C?</a:t>
            </a:r>
          </a:p>
          <a:p>
            <a:pPr marL="0" indent="0">
              <a:buNone/>
            </a:pPr>
            <a:r>
              <a:rPr lang="en-GB" sz="1700" dirty="0">
                <a:latin typeface="Tahoma" panose="020B0604030504040204" pitchFamily="34" charset="0"/>
                <a:ea typeface="Tahoma" panose="020B0604030504040204" pitchFamily="34" charset="0"/>
                <a:cs typeface="Tahoma" panose="020B0604030504040204" pitchFamily="34" charset="0"/>
              </a:rPr>
              <a:t>As with Paper 1, there is </a:t>
            </a:r>
            <a:r>
              <a:rPr lang="en-GB" sz="1700" u="sng" dirty="0">
                <a:latin typeface="Tahoma" panose="020B0604030504040204" pitchFamily="34" charset="0"/>
                <a:ea typeface="Tahoma" panose="020B0604030504040204" pitchFamily="34" charset="0"/>
                <a:cs typeface="Tahoma" panose="020B0604030504040204" pitchFamily="34" charset="0"/>
              </a:rPr>
              <a:t>no requirement to compare </a:t>
            </a:r>
            <a:r>
              <a:rPr lang="en-GB" sz="1700" dirty="0">
                <a:latin typeface="Tahoma" panose="020B0604030504040204" pitchFamily="34" charset="0"/>
                <a:ea typeface="Tahoma" panose="020B0604030504040204" pitchFamily="34" charset="0"/>
                <a:cs typeface="Tahoma" panose="020B0604030504040204" pitchFamily="34" charset="0"/>
              </a:rPr>
              <a:t>the texts. Therefore the whole essay structure is similar in style to an extent.</a:t>
            </a:r>
          </a:p>
          <a:p>
            <a:pPr marL="0" indent="0">
              <a:buNone/>
            </a:pPr>
            <a:endParaRPr lang="en-GB" sz="16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GB" sz="1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663170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007" y="4187445"/>
            <a:ext cx="6729413" cy="560223"/>
          </a:xfrm>
          <a:solidFill>
            <a:schemeClr val="accent2">
              <a:lumMod val="20000"/>
              <a:lumOff val="80000"/>
            </a:schemeClr>
          </a:solidFill>
          <a:ln>
            <a:solidFill>
              <a:schemeClr val="tx1"/>
            </a:solidFill>
          </a:ln>
        </p:spPr>
        <p:txBody>
          <a:bodyPr>
            <a:normAutofit fontScale="85000" lnSpcReduction="20000"/>
          </a:bodyPr>
          <a:lstStyle/>
          <a:p>
            <a:pPr marL="0" indent="0" algn="ctr">
              <a:buNone/>
            </a:pPr>
            <a:r>
              <a:rPr lang="en-GB" sz="2400" i="1" dirty="0">
                <a:latin typeface="Tahoma" panose="020B0604030504040204" pitchFamily="34" charset="0"/>
                <a:ea typeface="Tahoma" panose="020B0604030504040204" pitchFamily="34" charset="0"/>
                <a:cs typeface="Tahoma" panose="020B0604030504040204" pitchFamily="34" charset="0"/>
              </a:rPr>
              <a:t>‘Political and social protest writing focuses on </a:t>
            </a:r>
            <a:r>
              <a:rPr lang="en-GB" sz="2400" i="1" dirty="0">
                <a:solidFill>
                  <a:srgbClr val="C00000"/>
                </a:solidFill>
                <a:latin typeface="Tahoma" panose="020B0604030504040204" pitchFamily="34" charset="0"/>
                <a:ea typeface="Tahoma" panose="020B0604030504040204" pitchFamily="34" charset="0"/>
                <a:cs typeface="Tahoma" panose="020B0604030504040204" pitchFamily="34" charset="0"/>
              </a:rPr>
              <a:t>the force used by those in power against those they oppress</a:t>
            </a:r>
            <a:r>
              <a:rPr lang="en-GB" sz="2400" i="1" dirty="0">
                <a:latin typeface="Tahoma" panose="020B0604030504040204" pitchFamily="34" charset="0"/>
                <a:ea typeface="Tahoma" panose="020B0604030504040204" pitchFamily="34" charset="0"/>
                <a:cs typeface="Tahoma" panose="020B0604030504040204" pitchFamily="34" charset="0"/>
              </a:rPr>
              <a:t>.’</a:t>
            </a:r>
          </a:p>
          <a:p>
            <a:pPr marL="0" indent="0" algn="ctr">
              <a:buNone/>
            </a:pPr>
            <a:endParaRPr lang="en-GB" i="1" dirty="0">
              <a:latin typeface="Tahoma" panose="020B0604030504040204" pitchFamily="34" charset="0"/>
              <a:ea typeface="Tahoma" panose="020B0604030504040204" pitchFamily="34" charset="0"/>
              <a:cs typeface="Tahoma" panose="020B0604030504040204" pitchFamily="34" charset="0"/>
            </a:endParaRPr>
          </a:p>
        </p:txBody>
      </p:sp>
      <p:sp>
        <p:nvSpPr>
          <p:cNvPr id="4" name="Content Placeholder 2"/>
          <p:cNvSpPr txBox="1">
            <a:spLocks/>
          </p:cNvSpPr>
          <p:nvPr/>
        </p:nvSpPr>
        <p:spPr>
          <a:xfrm>
            <a:off x="128587" y="5109270"/>
            <a:ext cx="6729413" cy="662504"/>
          </a:xfrm>
          <a:prstGeom prst="rect">
            <a:avLst/>
          </a:prstGeom>
          <a:solidFill>
            <a:schemeClr val="accent2">
              <a:lumMod val="20000"/>
              <a:lumOff val="80000"/>
            </a:schemeClr>
          </a:solidFill>
          <a:ln>
            <a:solidFill>
              <a:schemeClr val="tx1"/>
            </a:solidFill>
          </a:ln>
        </p:spPr>
        <p:txBody>
          <a:bodyPr vert="horz" lIns="51435" tIns="25718" rIns="51435" bIns="25718"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GB" sz="1900" i="1" dirty="0">
                <a:latin typeface="Tahoma" panose="020B0604030504040204" pitchFamily="34" charset="0"/>
                <a:ea typeface="Tahoma" panose="020B0604030504040204" pitchFamily="34" charset="0"/>
                <a:cs typeface="Tahoma" panose="020B0604030504040204" pitchFamily="34" charset="0"/>
              </a:rPr>
              <a:t>Read the question carefully and identify the question focus.</a:t>
            </a:r>
          </a:p>
          <a:p>
            <a:pPr marL="0" indent="0">
              <a:buNone/>
            </a:pPr>
            <a:endParaRPr lang="en-GB" sz="1575" dirty="0">
              <a:latin typeface="Tahoma" panose="020B0604030504040204" pitchFamily="34" charset="0"/>
              <a:ea typeface="Tahoma" panose="020B0604030504040204" pitchFamily="34" charset="0"/>
              <a:cs typeface="Tahoma" panose="020B0604030504040204" pitchFamily="34" charset="0"/>
            </a:endParaRPr>
          </a:p>
        </p:txBody>
      </p:sp>
      <p:sp>
        <p:nvSpPr>
          <p:cNvPr id="6" name="Content Placeholder 2"/>
          <p:cNvSpPr txBox="1">
            <a:spLocks/>
          </p:cNvSpPr>
          <p:nvPr/>
        </p:nvSpPr>
        <p:spPr>
          <a:xfrm>
            <a:off x="124298" y="6168765"/>
            <a:ext cx="6729413" cy="388155"/>
          </a:xfrm>
          <a:prstGeom prst="rect">
            <a:avLst/>
          </a:prstGeom>
          <a:solidFill>
            <a:schemeClr val="accent2">
              <a:lumMod val="20000"/>
              <a:lumOff val="80000"/>
            </a:schemeClr>
          </a:solidFill>
          <a:ln>
            <a:solidFill>
              <a:schemeClr val="tx1"/>
            </a:solidFill>
          </a:ln>
        </p:spPr>
        <p:txBody>
          <a:bodyPr vert="horz" lIns="51435" tIns="25718" rIns="51435" bIns="25718"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GB" sz="1900" i="1" dirty="0">
                <a:latin typeface="Tahoma" panose="020B0604030504040204" pitchFamily="34" charset="0"/>
                <a:ea typeface="Tahoma" panose="020B0604030504040204" pitchFamily="34" charset="0"/>
                <a:cs typeface="Tahoma" panose="020B0604030504040204" pitchFamily="34" charset="0"/>
              </a:rPr>
              <a:t>Bullet point a plan of the main ideas from both texts</a:t>
            </a:r>
          </a:p>
          <a:p>
            <a:pPr marL="0" indent="0">
              <a:buNone/>
            </a:pPr>
            <a:endParaRPr lang="en-GB" sz="1900" dirty="0">
              <a:latin typeface="Tahoma" panose="020B0604030504040204" pitchFamily="34" charset="0"/>
              <a:ea typeface="Tahoma" panose="020B0604030504040204" pitchFamily="34" charset="0"/>
              <a:cs typeface="Tahoma" panose="020B0604030504040204" pitchFamily="34" charset="0"/>
            </a:endParaRPr>
          </a:p>
        </p:txBody>
      </p:sp>
      <p:sp>
        <p:nvSpPr>
          <p:cNvPr id="7" name="Content Placeholder 2"/>
          <p:cNvSpPr txBox="1">
            <a:spLocks/>
          </p:cNvSpPr>
          <p:nvPr/>
        </p:nvSpPr>
        <p:spPr>
          <a:xfrm>
            <a:off x="124299" y="6943318"/>
            <a:ext cx="6729413" cy="665227"/>
          </a:xfrm>
          <a:prstGeom prst="rect">
            <a:avLst/>
          </a:prstGeom>
          <a:solidFill>
            <a:schemeClr val="accent2">
              <a:lumMod val="20000"/>
              <a:lumOff val="80000"/>
            </a:schemeClr>
          </a:solidFill>
          <a:ln>
            <a:solidFill>
              <a:schemeClr val="tx1"/>
            </a:solidFill>
          </a:ln>
        </p:spPr>
        <p:txBody>
          <a:bodyPr vert="horz" lIns="51435" tIns="25718" rIns="51435" bIns="25718"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GB" sz="1900" i="1" dirty="0">
                <a:latin typeface="Tahoma" panose="020B0604030504040204" pitchFamily="34" charset="0"/>
                <a:ea typeface="Tahoma" panose="020B0604030504040204" pitchFamily="34" charset="0"/>
                <a:cs typeface="Tahoma" panose="020B0604030504040204" pitchFamily="34" charset="0"/>
              </a:rPr>
              <a:t>Feed these ideas into an introduction, similar to the model example for Paper 1.</a:t>
            </a:r>
          </a:p>
          <a:p>
            <a:pPr marL="0" indent="0">
              <a:buNone/>
            </a:pPr>
            <a:endParaRPr lang="en-GB" sz="1900"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p:cNvSpPr txBox="1">
            <a:spLocks/>
          </p:cNvSpPr>
          <p:nvPr/>
        </p:nvSpPr>
        <p:spPr>
          <a:xfrm>
            <a:off x="44100" y="8136198"/>
            <a:ext cx="6729413" cy="510678"/>
          </a:xfrm>
          <a:prstGeom prst="rect">
            <a:avLst/>
          </a:prstGeom>
          <a:solidFill>
            <a:schemeClr val="accent2">
              <a:lumMod val="20000"/>
              <a:lumOff val="80000"/>
            </a:schemeClr>
          </a:solidFill>
          <a:ln>
            <a:solidFill>
              <a:schemeClr val="tx1"/>
            </a:solidFill>
          </a:ln>
        </p:spPr>
        <p:txBody>
          <a:bodyPr vert="horz" lIns="51435" tIns="25718" rIns="51435" bIns="25718"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GB" sz="1900" i="1" dirty="0">
                <a:latin typeface="Tahoma" panose="020B0604030504040204" pitchFamily="34" charset="0"/>
                <a:ea typeface="Tahoma" panose="020B0604030504040204" pitchFamily="34" charset="0"/>
                <a:cs typeface="Tahoma" panose="020B0604030504040204" pitchFamily="34" charset="0"/>
              </a:rPr>
              <a:t>Take each idea in turn and write analytical paragraphs for the main body of the essay.</a:t>
            </a:r>
          </a:p>
          <a:p>
            <a:pPr marL="0" indent="0">
              <a:buNone/>
            </a:pPr>
            <a:endParaRPr lang="en-GB" sz="1900" dirty="0">
              <a:latin typeface="Tahoma" panose="020B0604030504040204" pitchFamily="34" charset="0"/>
              <a:ea typeface="Tahoma" panose="020B0604030504040204" pitchFamily="34" charset="0"/>
              <a:cs typeface="Tahoma" panose="020B0604030504040204" pitchFamily="34" charset="0"/>
            </a:endParaRPr>
          </a:p>
        </p:txBody>
      </p:sp>
      <p:sp>
        <p:nvSpPr>
          <p:cNvPr id="9" name="Content Placeholder 2"/>
          <p:cNvSpPr txBox="1">
            <a:spLocks/>
          </p:cNvSpPr>
          <p:nvPr/>
        </p:nvSpPr>
        <p:spPr>
          <a:xfrm>
            <a:off x="0" y="9296656"/>
            <a:ext cx="6729413" cy="276106"/>
          </a:xfrm>
          <a:prstGeom prst="rect">
            <a:avLst/>
          </a:prstGeom>
          <a:solidFill>
            <a:schemeClr val="accent2">
              <a:lumMod val="20000"/>
              <a:lumOff val="80000"/>
            </a:schemeClr>
          </a:solidFill>
          <a:ln>
            <a:solidFill>
              <a:schemeClr val="tx1"/>
            </a:solidFill>
          </a:ln>
        </p:spPr>
        <p:txBody>
          <a:bodyPr vert="horz" lIns="51435" tIns="25718" rIns="51435" bIns="25718"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GB" sz="1900" i="1" dirty="0">
                <a:latin typeface="Tahoma" panose="020B0604030504040204" pitchFamily="34" charset="0"/>
                <a:ea typeface="Tahoma" panose="020B0604030504040204" pitchFamily="34" charset="0"/>
                <a:cs typeface="Tahoma" panose="020B0604030504040204" pitchFamily="34" charset="0"/>
              </a:rPr>
              <a:t>Write your conclusion, similar in style to Paper 1 example.</a:t>
            </a:r>
            <a:endParaRPr lang="en-GB" sz="1900" dirty="0">
              <a:latin typeface="Tahoma" panose="020B0604030504040204" pitchFamily="34" charset="0"/>
              <a:ea typeface="Tahoma" panose="020B0604030504040204" pitchFamily="34" charset="0"/>
              <a:cs typeface="Tahoma" panose="020B0604030504040204" pitchFamily="34" charset="0"/>
            </a:endParaRPr>
          </a:p>
        </p:txBody>
      </p:sp>
      <p:sp>
        <p:nvSpPr>
          <p:cNvPr id="13" name="Down Arrow 12"/>
          <p:cNvSpPr/>
          <p:nvPr/>
        </p:nvSpPr>
        <p:spPr>
          <a:xfrm>
            <a:off x="3316351" y="8735263"/>
            <a:ext cx="385762" cy="471684"/>
          </a:xfrm>
          <a:prstGeom prst="downArrow">
            <a:avLst/>
          </a:prstGeom>
          <a:solidFill>
            <a:schemeClr val="accent4">
              <a:lumMod val="60000"/>
              <a:lumOff val="4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013"/>
          </a:p>
        </p:txBody>
      </p:sp>
      <p:sp>
        <p:nvSpPr>
          <p:cNvPr id="14" name="Title 1"/>
          <p:cNvSpPr txBox="1">
            <a:spLocks/>
          </p:cNvSpPr>
          <p:nvPr/>
        </p:nvSpPr>
        <p:spPr>
          <a:xfrm>
            <a:off x="227823" y="547939"/>
            <a:ext cx="6434233" cy="3039271"/>
          </a:xfrm>
          <a:prstGeom prst="rect">
            <a:avLst/>
          </a:prstGeom>
        </p:spPr>
        <p:txBody>
          <a:bodyPr vert="horz" lIns="51435" tIns="25718" rIns="51435" bIns="25718"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defTabSz="514350">
              <a:defRPr/>
            </a:pPr>
            <a:endParaRPr lang="en-GB" sz="2100"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15" name="Down Arrow 14"/>
          <p:cNvSpPr/>
          <p:nvPr/>
        </p:nvSpPr>
        <p:spPr>
          <a:xfrm>
            <a:off x="3281263" y="7649769"/>
            <a:ext cx="385762" cy="471684"/>
          </a:xfrm>
          <a:prstGeom prst="downArrow">
            <a:avLst/>
          </a:prstGeom>
          <a:solidFill>
            <a:schemeClr val="accent4">
              <a:lumMod val="60000"/>
              <a:lumOff val="4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013"/>
          </a:p>
        </p:txBody>
      </p:sp>
      <p:sp>
        <p:nvSpPr>
          <p:cNvPr id="16" name="Down Arrow 15"/>
          <p:cNvSpPr/>
          <p:nvPr/>
        </p:nvSpPr>
        <p:spPr>
          <a:xfrm>
            <a:off x="3281263" y="6528305"/>
            <a:ext cx="385762" cy="471684"/>
          </a:xfrm>
          <a:prstGeom prst="downArrow">
            <a:avLst/>
          </a:prstGeom>
          <a:solidFill>
            <a:schemeClr val="accent4">
              <a:lumMod val="60000"/>
              <a:lumOff val="4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013"/>
          </a:p>
        </p:txBody>
      </p:sp>
      <p:sp>
        <p:nvSpPr>
          <p:cNvPr id="17" name="Down Arrow 16"/>
          <p:cNvSpPr/>
          <p:nvPr/>
        </p:nvSpPr>
        <p:spPr>
          <a:xfrm>
            <a:off x="3231832" y="5766937"/>
            <a:ext cx="385762" cy="471684"/>
          </a:xfrm>
          <a:prstGeom prst="downArrow">
            <a:avLst/>
          </a:prstGeom>
          <a:solidFill>
            <a:schemeClr val="accent4">
              <a:lumMod val="60000"/>
              <a:lumOff val="4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013"/>
          </a:p>
        </p:txBody>
      </p:sp>
      <p:sp>
        <p:nvSpPr>
          <p:cNvPr id="18" name="Down Arrow 17"/>
          <p:cNvSpPr/>
          <p:nvPr/>
        </p:nvSpPr>
        <p:spPr>
          <a:xfrm>
            <a:off x="3171825" y="4678378"/>
            <a:ext cx="385762" cy="471684"/>
          </a:xfrm>
          <a:prstGeom prst="downArrow">
            <a:avLst/>
          </a:prstGeom>
          <a:solidFill>
            <a:schemeClr val="accent4">
              <a:lumMod val="60000"/>
              <a:lumOff val="4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013"/>
          </a:p>
        </p:txBody>
      </p:sp>
    </p:spTree>
    <p:extLst>
      <p:ext uri="{BB962C8B-B14F-4D97-AF65-F5344CB8AC3E}">
        <p14:creationId xmlns:p14="http://schemas.microsoft.com/office/powerpoint/2010/main" val="3844672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7" y="128119"/>
            <a:ext cx="5915025" cy="745346"/>
          </a:xfrm>
        </p:spPr>
        <p:txBody>
          <a:bodyPr>
            <a:normAutofit/>
          </a:bodyPr>
          <a:lstStyle/>
          <a:p>
            <a:pPr algn="ctr"/>
            <a:r>
              <a:rPr lang="en-GB" sz="2400" dirty="0">
                <a:latin typeface="Tahoma" panose="020B0604030504040204" pitchFamily="34" charset="0"/>
                <a:ea typeface="Tahoma" panose="020B0604030504040204" pitchFamily="34" charset="0"/>
                <a:cs typeface="Tahoma" panose="020B0604030504040204" pitchFamily="34" charset="0"/>
              </a:rPr>
              <a:t>The Shakespeare extract question</a:t>
            </a:r>
          </a:p>
        </p:txBody>
      </p:sp>
      <p:sp>
        <p:nvSpPr>
          <p:cNvPr id="3" name="Content Placeholder 2"/>
          <p:cNvSpPr>
            <a:spLocks noGrp="1"/>
          </p:cNvSpPr>
          <p:nvPr>
            <p:ph idx="1"/>
          </p:nvPr>
        </p:nvSpPr>
        <p:spPr>
          <a:xfrm>
            <a:off x="471486" y="873465"/>
            <a:ext cx="5915025" cy="6048330"/>
          </a:xfrm>
          <a:solidFill>
            <a:schemeClr val="accent2">
              <a:lumMod val="20000"/>
              <a:lumOff val="80000"/>
            </a:schemeClr>
          </a:solidFill>
          <a:ln>
            <a:solidFill>
              <a:schemeClr val="tx1"/>
            </a:solidFill>
          </a:ln>
        </p:spPr>
        <p:txBody>
          <a:bodyPr>
            <a:normAutofit/>
          </a:bodyPr>
          <a:lstStyle/>
          <a:p>
            <a:pPr marL="0" indent="0">
              <a:buNone/>
            </a:pPr>
            <a:r>
              <a:rPr lang="en-GB" sz="1600" b="1" dirty="0">
                <a:latin typeface="Tahoma" panose="020B0604030504040204" pitchFamily="34" charset="0"/>
                <a:ea typeface="Tahoma" panose="020B0604030504040204" pitchFamily="34" charset="0"/>
                <a:cs typeface="Tahoma" panose="020B0604030504040204" pitchFamily="34" charset="0"/>
              </a:rPr>
              <a:t>Sample question</a:t>
            </a:r>
          </a:p>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Read the extract below and then answer the question.</a:t>
            </a:r>
          </a:p>
          <a:p>
            <a:pPr marL="0" indent="0">
              <a:buNone/>
            </a:pPr>
            <a:endParaRPr lang="en-GB" sz="16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Explore the significance of this extract in relation to the tragedy of the play as a whole.</a:t>
            </a:r>
          </a:p>
          <a:p>
            <a:pPr marL="0" indent="0">
              <a:buNone/>
            </a:pPr>
            <a:endParaRPr lang="en-GB" sz="16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Remember to include in your answer relevant analysis of Shakespeare’s dramatic methods.</a:t>
            </a:r>
          </a:p>
          <a:p>
            <a:pPr marL="0" indent="0">
              <a:buNone/>
            </a:pPr>
            <a:endParaRPr lang="en-GB" sz="16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sz="1600" b="1" dirty="0">
                <a:latin typeface="Tahoma" panose="020B0604030504040204" pitchFamily="34" charset="0"/>
                <a:ea typeface="Tahoma" panose="020B0604030504040204" pitchFamily="34" charset="0"/>
                <a:cs typeface="Tahoma" panose="020B0604030504040204" pitchFamily="34" charset="0"/>
              </a:rPr>
              <a:t>What does the Examiners’ Report say about this question?</a:t>
            </a:r>
          </a:p>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In the passage based questions which ask students to ‘explore’ a printed extract, </a:t>
            </a:r>
            <a:r>
              <a:rPr lang="en-GB" sz="1600" u="sng" dirty="0">
                <a:latin typeface="Tahoma" panose="020B0604030504040204" pitchFamily="34" charset="0"/>
                <a:ea typeface="Tahoma" panose="020B0604030504040204" pitchFamily="34" charset="0"/>
                <a:cs typeface="Tahoma" panose="020B0604030504040204" pitchFamily="34" charset="0"/>
              </a:rPr>
              <a:t>students need to establish a sense of the extract’s narrative and tragic trajectory</a:t>
            </a:r>
            <a:r>
              <a:rPr lang="en-GB" sz="1600" dirty="0">
                <a:latin typeface="Tahoma" panose="020B0604030504040204" pitchFamily="34" charset="0"/>
                <a:ea typeface="Tahoma" panose="020B0604030504040204" pitchFamily="34" charset="0"/>
                <a:cs typeface="Tahoma" panose="020B0604030504040204" pitchFamily="34" charset="0"/>
              </a:rPr>
              <a:t>, ensuring that they focus on how the passage begins, how it ends and what factually happens in it. Engaging with the dramatic narrative that is unfolding is essential, and given that we are dealing with tragedy, that engagement may well be of an emotional nature since tragedy deals with such heavy matters. </a:t>
            </a:r>
            <a:r>
              <a:rPr lang="en-GB" sz="1600" u="sng" dirty="0">
                <a:latin typeface="Tahoma" panose="020B0604030504040204" pitchFamily="34" charset="0"/>
                <a:ea typeface="Tahoma" panose="020B0604030504040204" pitchFamily="34" charset="0"/>
                <a:cs typeface="Tahoma" panose="020B0604030504040204" pitchFamily="34" charset="0"/>
              </a:rPr>
              <a:t>If students securely see the story of the extract and place it accurately they are in a position to begin their exploration of the significance of tragic aspects</a:t>
            </a:r>
            <a:r>
              <a:rPr lang="en-GB" sz="1600" dirty="0">
                <a:latin typeface="Tahoma" panose="020B0604030504040204" pitchFamily="34" charset="0"/>
                <a:ea typeface="Tahoma" panose="020B0604030504040204" pitchFamily="34" charset="0"/>
                <a:cs typeface="Tahoma" panose="020B0604030504040204" pitchFamily="34" charset="0"/>
              </a:rPr>
              <a:t>. As always, where students wrote about the play as drama, responses were more engaging.</a:t>
            </a:r>
          </a:p>
        </p:txBody>
      </p:sp>
      <p:sp>
        <p:nvSpPr>
          <p:cNvPr id="4" name="Content Placeholder 2"/>
          <p:cNvSpPr txBox="1">
            <a:spLocks/>
          </p:cNvSpPr>
          <p:nvPr/>
        </p:nvSpPr>
        <p:spPr>
          <a:xfrm>
            <a:off x="397058" y="7227643"/>
            <a:ext cx="5915025" cy="1990785"/>
          </a:xfrm>
          <a:prstGeom prst="rect">
            <a:avLst/>
          </a:prstGeom>
          <a:solidFill>
            <a:schemeClr val="accent6">
              <a:lumMod val="20000"/>
              <a:lumOff val="80000"/>
            </a:schemeClr>
          </a:solidFill>
          <a:ln>
            <a:solidFill>
              <a:schemeClr val="tx1"/>
            </a:solidFill>
          </a:ln>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Remember, </a:t>
            </a:r>
            <a:r>
              <a:rPr lang="en-GB" sz="1600" b="1" dirty="0">
                <a:latin typeface="Tahoma" panose="020B0604030504040204" pitchFamily="34" charset="0"/>
                <a:ea typeface="Tahoma" panose="020B0604030504040204" pitchFamily="34" charset="0"/>
                <a:cs typeface="Tahoma" panose="020B0604030504040204" pitchFamily="34" charset="0"/>
              </a:rPr>
              <a:t>this is NOT like GCSE </a:t>
            </a:r>
            <a:r>
              <a:rPr lang="en-GB" sz="1600" dirty="0">
                <a:latin typeface="Tahoma" panose="020B0604030504040204" pitchFamily="34" charset="0"/>
                <a:ea typeface="Tahoma" panose="020B0604030504040204" pitchFamily="34" charset="0"/>
                <a:cs typeface="Tahoma" panose="020B0604030504040204" pitchFamily="34" charset="0"/>
              </a:rPr>
              <a:t>where the extract is a springboard for ideas. </a:t>
            </a:r>
            <a:r>
              <a:rPr lang="en-GB" sz="1600" b="1" dirty="0">
                <a:latin typeface="Tahoma" panose="020B0604030504040204" pitchFamily="34" charset="0"/>
                <a:ea typeface="Tahoma" panose="020B0604030504040204" pitchFamily="34" charset="0"/>
                <a:cs typeface="Tahoma" panose="020B0604030504040204" pitchFamily="34" charset="0"/>
              </a:rPr>
              <a:t>Students need to carefully consider the significance of the extract in relation to the play’s tragic structure</a:t>
            </a:r>
            <a:r>
              <a:rPr lang="en-GB" sz="1600" dirty="0">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GB" sz="16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Therefore, what follows is a suggested pedagogical approach to tackling this question type.</a:t>
            </a:r>
          </a:p>
        </p:txBody>
      </p:sp>
    </p:spTree>
    <p:extLst>
      <p:ext uri="{BB962C8B-B14F-4D97-AF65-F5344CB8AC3E}">
        <p14:creationId xmlns:p14="http://schemas.microsoft.com/office/powerpoint/2010/main" val="3907818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7884" y="341299"/>
            <a:ext cx="5376351" cy="11542887"/>
          </a:xfrm>
        </p:spPr>
        <p:txBody>
          <a:bodyPr>
            <a:normAutofit/>
          </a:bodyPr>
          <a:lstStyle/>
          <a:p>
            <a:pPr marL="0" indent="0">
              <a:buNone/>
            </a:pPr>
            <a:r>
              <a:rPr lang="en-GB" b="1" dirty="0">
                <a:latin typeface="Tahoma" panose="020B0604030504040204" pitchFamily="34" charset="0"/>
                <a:ea typeface="Tahoma" panose="020B0604030504040204" pitchFamily="34" charset="0"/>
                <a:cs typeface="Tahoma" panose="020B0604030504040204" pitchFamily="34" charset="0"/>
              </a:rPr>
              <a:t>Thinking about ‘tragic trajectory’</a:t>
            </a:r>
          </a:p>
          <a:p>
            <a:pPr marL="0" indent="0">
              <a:buNone/>
            </a:pPr>
            <a:endParaRPr lang="en-GB" sz="18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sz="1800" dirty="0">
                <a:latin typeface="Tahoma" panose="020B0604030504040204" pitchFamily="34" charset="0"/>
                <a:ea typeface="Tahoma" panose="020B0604030504040204" pitchFamily="34" charset="0"/>
                <a:cs typeface="Tahoma" panose="020B0604030504040204" pitchFamily="34" charset="0"/>
              </a:rPr>
              <a:t>As this is an extract question, begin by locating the extract within the text as a whole. </a:t>
            </a:r>
          </a:p>
          <a:p>
            <a:r>
              <a:rPr lang="en-GB" sz="1800" dirty="0">
                <a:latin typeface="Tahoma" panose="020B0604030504040204" pitchFamily="34" charset="0"/>
                <a:ea typeface="Tahoma" panose="020B0604030504040204" pitchFamily="34" charset="0"/>
                <a:cs typeface="Tahoma" panose="020B0604030504040204" pitchFamily="34" charset="0"/>
              </a:rPr>
              <a:t>It will be a pivotal moment: so why is it? </a:t>
            </a:r>
          </a:p>
          <a:p>
            <a:r>
              <a:rPr lang="en-GB" sz="1800" dirty="0">
                <a:latin typeface="Tahoma" panose="020B0604030504040204" pitchFamily="34" charset="0"/>
                <a:ea typeface="Tahoma" panose="020B0604030504040204" pitchFamily="34" charset="0"/>
                <a:cs typeface="Tahoma" panose="020B0604030504040204" pitchFamily="34" charset="0"/>
              </a:rPr>
              <a:t>Does it </a:t>
            </a:r>
            <a:r>
              <a:rPr lang="en-GB" sz="1800" u="sng" dirty="0">
                <a:latin typeface="Tahoma" panose="020B0604030504040204" pitchFamily="34" charset="0"/>
                <a:ea typeface="Tahoma" panose="020B0604030504040204" pitchFamily="34" charset="0"/>
                <a:cs typeface="Tahoma" panose="020B0604030504040204" pitchFamily="34" charset="0"/>
              </a:rPr>
              <a:t>instigate</a:t>
            </a:r>
            <a:r>
              <a:rPr lang="en-GB" sz="1800" dirty="0">
                <a:latin typeface="Tahoma" panose="020B0604030504040204" pitchFamily="34" charset="0"/>
                <a:ea typeface="Tahoma" panose="020B0604030504040204" pitchFamily="34" charset="0"/>
                <a:cs typeface="Tahoma" panose="020B0604030504040204" pitchFamily="34" charset="0"/>
              </a:rPr>
              <a:t> or </a:t>
            </a:r>
            <a:r>
              <a:rPr lang="en-GB" sz="1800" u="sng" dirty="0">
                <a:latin typeface="Tahoma" panose="020B0604030504040204" pitchFamily="34" charset="0"/>
                <a:ea typeface="Tahoma" panose="020B0604030504040204" pitchFamily="34" charset="0"/>
                <a:cs typeface="Tahoma" panose="020B0604030504040204" pitchFamily="34" charset="0"/>
              </a:rPr>
              <a:t>culminate</a:t>
            </a:r>
            <a:r>
              <a:rPr lang="en-GB" sz="1800" dirty="0">
                <a:latin typeface="Tahoma" panose="020B0604030504040204" pitchFamily="34" charset="0"/>
                <a:ea typeface="Tahoma" panose="020B0604030504040204" pitchFamily="34" charset="0"/>
                <a:cs typeface="Tahoma" panose="020B0604030504040204" pitchFamily="34" charset="0"/>
              </a:rPr>
              <a:t> a chain of events? </a:t>
            </a:r>
          </a:p>
          <a:p>
            <a:r>
              <a:rPr lang="en-GB" sz="1800" dirty="0">
                <a:latin typeface="Tahoma" panose="020B0604030504040204" pitchFamily="34" charset="0"/>
                <a:ea typeface="Tahoma" panose="020B0604030504040204" pitchFamily="34" charset="0"/>
                <a:cs typeface="Tahoma" panose="020B0604030504040204" pitchFamily="34" charset="0"/>
              </a:rPr>
              <a:t>If so, how does this link to the question?</a:t>
            </a:r>
          </a:p>
          <a:p>
            <a:endParaRPr lang="en-GB" sz="18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sz="1800" dirty="0">
                <a:latin typeface="Tahoma" panose="020B0604030504040204" pitchFamily="34" charset="0"/>
                <a:ea typeface="Tahoma" panose="020B0604030504040204" pitchFamily="34" charset="0"/>
                <a:cs typeface="Tahoma" panose="020B0604030504040204" pitchFamily="34" charset="0"/>
              </a:rPr>
              <a:t>This thinking model process might help your approach to this.</a:t>
            </a:r>
          </a:p>
          <a:p>
            <a:pPr marL="0" indent="0">
              <a:buNone/>
            </a:pPr>
            <a:endParaRPr lang="en-GB"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GB" dirty="0">
              <a:latin typeface="Tahoma" panose="020B0604030504040204" pitchFamily="34" charset="0"/>
              <a:ea typeface="Tahoma" panose="020B0604030504040204" pitchFamily="34" charset="0"/>
              <a:cs typeface="Tahoma" panose="020B0604030504040204" pitchFamily="34" charset="0"/>
            </a:endParaRPr>
          </a:p>
          <a:p>
            <a:endParaRPr lang="en-GB" dirty="0"/>
          </a:p>
        </p:txBody>
      </p:sp>
      <p:sp>
        <p:nvSpPr>
          <p:cNvPr id="5" name="TextBox 4"/>
          <p:cNvSpPr txBox="1"/>
          <p:nvPr/>
        </p:nvSpPr>
        <p:spPr>
          <a:xfrm>
            <a:off x="205121" y="4206473"/>
            <a:ext cx="2421122" cy="1323439"/>
          </a:xfrm>
          <a:prstGeom prst="rect">
            <a:avLst/>
          </a:prstGeom>
          <a:noFill/>
          <a:ln>
            <a:solidFill>
              <a:schemeClr val="tx1"/>
            </a:solidFill>
          </a:ln>
        </p:spPr>
        <p:txBody>
          <a:bodyPr wrap="square" rtlCol="0">
            <a:spAutoFit/>
          </a:bodyPr>
          <a:lstStyle/>
          <a:p>
            <a:pPr algn="ctr"/>
            <a:r>
              <a:rPr lang="en-GB" sz="2000" dirty="0">
                <a:latin typeface="Tahoma" panose="020B0604030504040204" pitchFamily="34" charset="0"/>
                <a:ea typeface="Tahoma" panose="020B0604030504040204" pitchFamily="34" charset="0"/>
                <a:cs typeface="Tahoma" panose="020B0604030504040204" pitchFamily="34" charset="0"/>
              </a:rPr>
              <a:t>What happens before that </a:t>
            </a:r>
            <a:r>
              <a:rPr lang="en-GB" sz="2000" u="sng" dirty="0">
                <a:latin typeface="Tahoma" panose="020B0604030504040204" pitchFamily="34" charset="0"/>
                <a:ea typeface="Tahoma" panose="020B0604030504040204" pitchFamily="34" charset="0"/>
                <a:cs typeface="Tahoma" panose="020B0604030504040204" pitchFamily="34" charset="0"/>
              </a:rPr>
              <a:t>culminates </a:t>
            </a:r>
            <a:r>
              <a:rPr lang="en-GB" sz="2000" dirty="0">
                <a:latin typeface="Tahoma" panose="020B0604030504040204" pitchFamily="34" charset="0"/>
                <a:ea typeface="Tahoma" panose="020B0604030504040204" pitchFamily="34" charset="0"/>
                <a:cs typeface="Tahoma" panose="020B0604030504040204" pitchFamily="34" charset="0"/>
              </a:rPr>
              <a:t>in this extract?</a:t>
            </a:r>
          </a:p>
        </p:txBody>
      </p:sp>
      <p:sp>
        <p:nvSpPr>
          <p:cNvPr id="7" name="TextBox 6"/>
          <p:cNvSpPr txBox="1"/>
          <p:nvPr/>
        </p:nvSpPr>
        <p:spPr>
          <a:xfrm>
            <a:off x="4029739" y="4206473"/>
            <a:ext cx="2544528" cy="1323439"/>
          </a:xfrm>
          <a:prstGeom prst="rect">
            <a:avLst/>
          </a:prstGeom>
          <a:noFill/>
          <a:ln>
            <a:solidFill>
              <a:schemeClr val="tx1"/>
            </a:solidFill>
          </a:ln>
        </p:spPr>
        <p:txBody>
          <a:bodyPr wrap="square" rtlCol="0">
            <a:spAutoFit/>
          </a:bodyPr>
          <a:lstStyle/>
          <a:p>
            <a:pPr algn="ctr"/>
            <a:r>
              <a:rPr lang="en-GB" sz="2000" dirty="0">
                <a:latin typeface="Tahoma" panose="020B0604030504040204" pitchFamily="34" charset="0"/>
                <a:ea typeface="Tahoma" panose="020B0604030504040204" pitchFamily="34" charset="0"/>
                <a:cs typeface="Tahoma" panose="020B0604030504040204" pitchFamily="34" charset="0"/>
              </a:rPr>
              <a:t>What future events in this play are </a:t>
            </a:r>
            <a:r>
              <a:rPr lang="en-GB" sz="2000" u="sng" dirty="0">
                <a:latin typeface="Tahoma" panose="020B0604030504040204" pitchFamily="34" charset="0"/>
                <a:ea typeface="Tahoma" panose="020B0604030504040204" pitchFamily="34" charset="0"/>
                <a:cs typeface="Tahoma" panose="020B0604030504040204" pitchFamily="34" charset="0"/>
              </a:rPr>
              <a:t>instigated</a:t>
            </a:r>
            <a:r>
              <a:rPr lang="en-GB" sz="2000" dirty="0">
                <a:latin typeface="Tahoma" panose="020B0604030504040204" pitchFamily="34" charset="0"/>
                <a:ea typeface="Tahoma" panose="020B0604030504040204" pitchFamily="34" charset="0"/>
                <a:cs typeface="Tahoma" panose="020B0604030504040204" pitchFamily="34" charset="0"/>
              </a:rPr>
              <a:t> by this scene?</a:t>
            </a:r>
          </a:p>
        </p:txBody>
      </p:sp>
      <p:sp>
        <p:nvSpPr>
          <p:cNvPr id="8" name="TextBox 7"/>
          <p:cNvSpPr txBox="1"/>
          <p:nvPr/>
        </p:nvSpPr>
        <p:spPr>
          <a:xfrm>
            <a:off x="2083237" y="6459421"/>
            <a:ext cx="2620825" cy="400110"/>
          </a:xfrm>
          <a:prstGeom prst="rect">
            <a:avLst/>
          </a:prstGeom>
          <a:noFill/>
          <a:ln>
            <a:solidFill>
              <a:schemeClr val="tx1"/>
            </a:solidFill>
          </a:ln>
        </p:spPr>
        <p:txBody>
          <a:bodyPr wrap="square" rtlCol="0">
            <a:spAutoFit/>
          </a:bodyPr>
          <a:lstStyle/>
          <a:p>
            <a:pPr algn="ctr"/>
            <a:r>
              <a:rPr lang="en-GB" sz="2000" dirty="0">
                <a:latin typeface="Tahoma" panose="020B0604030504040204" pitchFamily="34" charset="0"/>
                <a:ea typeface="Tahoma" panose="020B0604030504040204" pitchFamily="34" charset="0"/>
                <a:cs typeface="Tahoma" panose="020B0604030504040204" pitchFamily="34" charset="0"/>
              </a:rPr>
              <a:t>The chosen extract</a:t>
            </a:r>
          </a:p>
        </p:txBody>
      </p:sp>
      <p:cxnSp>
        <p:nvCxnSpPr>
          <p:cNvPr id="10" name="Straight Arrow Connector 9"/>
          <p:cNvCxnSpPr>
            <a:stCxn id="8" idx="0"/>
            <a:endCxn id="5" idx="2"/>
          </p:cNvCxnSpPr>
          <p:nvPr/>
        </p:nvCxnSpPr>
        <p:spPr>
          <a:xfrm flipH="1" flipV="1">
            <a:off x="1415682" y="5529912"/>
            <a:ext cx="1977968" cy="92950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p:cNvCxnSpPr>
            <a:stCxn id="8" idx="0"/>
            <a:endCxn id="7" idx="2"/>
          </p:cNvCxnSpPr>
          <p:nvPr/>
        </p:nvCxnSpPr>
        <p:spPr>
          <a:xfrm flipV="1">
            <a:off x="3393650" y="5529912"/>
            <a:ext cx="1908353" cy="92950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205121" y="7303869"/>
            <a:ext cx="2421122" cy="1323439"/>
          </a:xfrm>
          <a:prstGeom prst="rect">
            <a:avLst/>
          </a:prstGeom>
          <a:solidFill>
            <a:schemeClr val="accent6">
              <a:lumMod val="40000"/>
              <a:lumOff val="60000"/>
            </a:schemeClr>
          </a:solidFill>
          <a:ln>
            <a:solidFill>
              <a:schemeClr val="tx1"/>
            </a:solidFill>
          </a:ln>
        </p:spPr>
        <p:txBody>
          <a:bodyPr wrap="square" rtlCol="0">
            <a:spAutoFit/>
          </a:bodyPr>
          <a:lstStyle/>
          <a:p>
            <a:pPr algn="ctr"/>
            <a:r>
              <a:rPr lang="en-GB" sz="2000" b="1" dirty="0">
                <a:latin typeface="Tahoma" panose="020B0604030504040204" pitchFamily="34" charset="0"/>
                <a:ea typeface="Tahoma" panose="020B0604030504040204" pitchFamily="34" charset="0"/>
                <a:cs typeface="Tahoma" panose="020B0604030504040204" pitchFamily="34" charset="0"/>
              </a:rPr>
              <a:t>culminates</a:t>
            </a:r>
            <a:r>
              <a:rPr lang="en-GB" sz="2000" dirty="0">
                <a:latin typeface="Tahoma" panose="020B0604030504040204" pitchFamily="34" charset="0"/>
                <a:ea typeface="Tahoma" panose="020B0604030504040204" pitchFamily="34" charset="0"/>
                <a:cs typeface="Tahoma" panose="020B0604030504040204" pitchFamily="34" charset="0"/>
              </a:rPr>
              <a:t> = each a climax or point of highest development.</a:t>
            </a:r>
          </a:p>
        </p:txBody>
      </p:sp>
      <p:sp>
        <p:nvSpPr>
          <p:cNvPr id="15" name="TextBox 14"/>
          <p:cNvSpPr txBox="1"/>
          <p:nvPr/>
        </p:nvSpPr>
        <p:spPr>
          <a:xfrm>
            <a:off x="4093534" y="7303868"/>
            <a:ext cx="2416937" cy="1323439"/>
          </a:xfrm>
          <a:prstGeom prst="rect">
            <a:avLst/>
          </a:prstGeom>
          <a:solidFill>
            <a:schemeClr val="accent6">
              <a:lumMod val="40000"/>
              <a:lumOff val="60000"/>
            </a:schemeClr>
          </a:solidFill>
          <a:ln>
            <a:solidFill>
              <a:schemeClr val="tx1"/>
            </a:solidFill>
          </a:ln>
        </p:spPr>
        <p:txBody>
          <a:bodyPr wrap="square" rtlCol="0">
            <a:spAutoFit/>
          </a:bodyPr>
          <a:lstStyle/>
          <a:p>
            <a:pPr algn="ctr"/>
            <a:r>
              <a:rPr lang="en-GB" sz="2000" b="1" dirty="0">
                <a:latin typeface="Tahoma" panose="020B0604030504040204" pitchFamily="34" charset="0"/>
                <a:ea typeface="Tahoma" panose="020B0604030504040204" pitchFamily="34" charset="0"/>
                <a:cs typeface="Tahoma" panose="020B0604030504040204" pitchFamily="34" charset="0"/>
              </a:rPr>
              <a:t>instigated</a:t>
            </a:r>
            <a:r>
              <a:rPr lang="en-GB" sz="2000" dirty="0">
                <a:latin typeface="Tahoma" panose="020B0604030504040204" pitchFamily="34" charset="0"/>
                <a:ea typeface="Tahoma" panose="020B0604030504040204" pitchFamily="34" charset="0"/>
                <a:cs typeface="Tahoma" panose="020B0604030504040204" pitchFamily="34" charset="0"/>
              </a:rPr>
              <a:t> = bring about or initiate (an action or event).</a:t>
            </a:r>
          </a:p>
        </p:txBody>
      </p:sp>
      <p:sp>
        <p:nvSpPr>
          <p:cNvPr id="17" name="Rectangle 16"/>
          <p:cNvSpPr/>
          <p:nvPr/>
        </p:nvSpPr>
        <p:spPr>
          <a:xfrm>
            <a:off x="267677" y="9288284"/>
            <a:ext cx="6251944" cy="2031325"/>
          </a:xfrm>
          <a:prstGeom prst="rect">
            <a:avLst/>
          </a:prstGeom>
          <a:solidFill>
            <a:schemeClr val="accent2">
              <a:lumMod val="40000"/>
              <a:lumOff val="60000"/>
            </a:schemeClr>
          </a:solidFill>
          <a:ln>
            <a:solidFill>
              <a:schemeClr val="tx1"/>
            </a:solidFill>
          </a:ln>
        </p:spPr>
        <p:txBody>
          <a:bodyPr wrap="square">
            <a:spAutoFit/>
          </a:bodyPr>
          <a:lstStyle/>
          <a:p>
            <a:pPr lvl="0">
              <a:lnSpc>
                <a:spcPct val="150000"/>
              </a:lnSpc>
              <a:spcAft>
                <a:spcPts val="0"/>
              </a:spcAft>
            </a:pPr>
            <a:r>
              <a:rPr lang="en-GB" sz="1200" dirty="0">
                <a:latin typeface="Tahoma" panose="020B0604030504040204" pitchFamily="34" charset="0"/>
                <a:ea typeface="Tahoma" panose="020B0604030504040204" pitchFamily="34" charset="0"/>
                <a:cs typeface="Tahoma" panose="020B0604030504040204" pitchFamily="34" charset="0"/>
              </a:rPr>
              <a:t>The </a:t>
            </a:r>
            <a:r>
              <a:rPr lang="en-GB" sz="1200" b="1" dirty="0">
                <a:latin typeface="Tahoma" panose="020B0604030504040204" pitchFamily="34" charset="0"/>
                <a:ea typeface="Tahoma" panose="020B0604030504040204" pitchFamily="34" charset="0"/>
                <a:cs typeface="Tahoma" panose="020B0604030504040204" pitchFamily="34" charset="0"/>
              </a:rPr>
              <a:t>opening paragraph</a:t>
            </a:r>
            <a:r>
              <a:rPr lang="en-GB" sz="1200" dirty="0">
                <a:latin typeface="Tahoma" panose="020B0604030504040204" pitchFamily="34" charset="0"/>
                <a:ea typeface="Tahoma" panose="020B0604030504040204" pitchFamily="34" charset="0"/>
                <a:cs typeface="Tahoma" panose="020B0604030504040204" pitchFamily="34" charset="0"/>
              </a:rPr>
              <a:t>, therefore, should contextualise the extract in relation to the narrative of the play (based on what we have studied thus far):</a:t>
            </a:r>
          </a:p>
          <a:p>
            <a:pPr>
              <a:lnSpc>
                <a:spcPct val="150000"/>
              </a:lnSpc>
              <a:spcAft>
                <a:spcPts val="0"/>
              </a:spcAft>
            </a:pPr>
            <a:r>
              <a:rPr lang="en-GB" sz="1200" dirty="0">
                <a:latin typeface="Tahoma" panose="020B0604030504040204" pitchFamily="34" charset="0"/>
                <a:ea typeface="Tahoma" panose="020B0604030504040204" pitchFamily="34" charset="0"/>
                <a:cs typeface="Tahoma" panose="020B0604030504040204" pitchFamily="34" charset="0"/>
              </a:rPr>
              <a:t> </a:t>
            </a:r>
          </a:p>
          <a:p>
            <a:pPr marL="342900" lvl="0" indent="-342900">
              <a:lnSpc>
                <a:spcPct val="150000"/>
              </a:lnSpc>
              <a:spcAft>
                <a:spcPts val="0"/>
              </a:spcAft>
              <a:buFont typeface="Courier New" panose="02070309020205020404" pitchFamily="49" charset="0"/>
              <a:buChar char="o"/>
            </a:pPr>
            <a:r>
              <a:rPr lang="en-GB" sz="1200" i="1" dirty="0">
                <a:latin typeface="Tahoma" panose="020B0604030504040204" pitchFamily="34" charset="0"/>
                <a:ea typeface="Tahoma" panose="020B0604030504040204" pitchFamily="34" charset="0"/>
                <a:cs typeface="Tahoma" panose="020B0604030504040204" pitchFamily="34" charset="0"/>
              </a:rPr>
              <a:t>Explain what recently happened in the play leading up to the extract</a:t>
            </a: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lvl="0" indent="-342900">
              <a:lnSpc>
                <a:spcPct val="150000"/>
              </a:lnSpc>
              <a:spcAft>
                <a:spcPts val="0"/>
              </a:spcAft>
              <a:buFont typeface="Courier New" panose="02070309020205020404" pitchFamily="49" charset="0"/>
              <a:buChar char="o"/>
            </a:pPr>
            <a:r>
              <a:rPr lang="en-GB" sz="1200" i="1" dirty="0">
                <a:latin typeface="Tahoma" panose="020B0604030504040204" pitchFamily="34" charset="0"/>
                <a:ea typeface="Tahoma" panose="020B0604030504040204" pitchFamily="34" charset="0"/>
                <a:cs typeface="Tahoma" panose="020B0604030504040204" pitchFamily="34" charset="0"/>
              </a:rPr>
              <a:t>Summarise what the extract itself details in terms of the play’s plot</a:t>
            </a: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lvl="0" indent="-342900">
              <a:lnSpc>
                <a:spcPct val="150000"/>
              </a:lnSpc>
              <a:spcAft>
                <a:spcPts val="0"/>
              </a:spcAft>
              <a:buFont typeface="Courier New" panose="02070309020205020404" pitchFamily="49" charset="0"/>
              <a:buChar char="o"/>
            </a:pPr>
            <a:r>
              <a:rPr lang="en-GB" sz="1200" i="1" dirty="0">
                <a:latin typeface="Tahoma" panose="020B0604030504040204" pitchFamily="34" charset="0"/>
                <a:ea typeface="Tahoma" panose="020B0604030504040204" pitchFamily="34" charset="0"/>
                <a:cs typeface="Tahoma" panose="020B0604030504040204" pitchFamily="34" charset="0"/>
              </a:rPr>
              <a:t>Consider how this impacts on later events in the play</a:t>
            </a: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lvl="0" indent="-342900">
              <a:lnSpc>
                <a:spcPct val="150000"/>
              </a:lnSpc>
              <a:spcAft>
                <a:spcPts val="0"/>
              </a:spcAft>
              <a:buFont typeface="Courier New" panose="02070309020205020404" pitchFamily="49" charset="0"/>
              <a:buChar char="o"/>
            </a:pPr>
            <a:r>
              <a:rPr lang="en-GB" sz="1200" i="1" dirty="0">
                <a:latin typeface="Tahoma" panose="020B0604030504040204" pitchFamily="34" charset="0"/>
                <a:ea typeface="Tahoma" panose="020B0604030504040204" pitchFamily="34" charset="0"/>
                <a:cs typeface="Tahoma" panose="020B0604030504040204" pitchFamily="34" charset="0"/>
              </a:rPr>
              <a:t>Evaluate what tragic elements underpin this scene </a:t>
            </a:r>
            <a:endParaRPr lang="en-GB" sz="1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77243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34759" t="24515" r="15801" b="8867"/>
          <a:stretch/>
        </p:blipFill>
        <p:spPr>
          <a:xfrm>
            <a:off x="0" y="769188"/>
            <a:ext cx="5866621" cy="4444409"/>
          </a:xfrm>
          <a:prstGeom prst="rect">
            <a:avLst/>
          </a:prstGeom>
        </p:spPr>
      </p:pic>
      <p:pic>
        <p:nvPicPr>
          <p:cNvPr id="5" name="Picture 4"/>
          <p:cNvPicPr>
            <a:picLocks noChangeAspect="1"/>
          </p:cNvPicPr>
          <p:nvPr/>
        </p:nvPicPr>
        <p:blipFill rotWithShape="1">
          <a:blip r:embed="rId3"/>
          <a:srcRect l="37456" t="21173" r="31491" b="43071"/>
          <a:stretch/>
        </p:blipFill>
        <p:spPr>
          <a:xfrm>
            <a:off x="471489" y="5326910"/>
            <a:ext cx="3506918" cy="2270269"/>
          </a:xfrm>
          <a:prstGeom prst="rect">
            <a:avLst/>
          </a:prstGeom>
        </p:spPr>
      </p:pic>
      <p:pic>
        <p:nvPicPr>
          <p:cNvPr id="7" name="Picture 6"/>
          <p:cNvPicPr>
            <a:picLocks noChangeAspect="1"/>
          </p:cNvPicPr>
          <p:nvPr/>
        </p:nvPicPr>
        <p:blipFill rotWithShape="1">
          <a:blip r:embed="rId4"/>
          <a:srcRect l="39663" t="19718" r="16291" b="10659"/>
          <a:stretch/>
        </p:blipFill>
        <p:spPr>
          <a:xfrm>
            <a:off x="659418" y="7480627"/>
            <a:ext cx="5018367" cy="4459736"/>
          </a:xfrm>
          <a:prstGeom prst="rect">
            <a:avLst/>
          </a:prstGeom>
        </p:spPr>
      </p:pic>
      <p:sp>
        <p:nvSpPr>
          <p:cNvPr id="8" name="TextBox 7"/>
          <p:cNvSpPr txBox="1"/>
          <p:nvPr/>
        </p:nvSpPr>
        <p:spPr>
          <a:xfrm>
            <a:off x="4981352" y="7597179"/>
            <a:ext cx="1392866" cy="923330"/>
          </a:xfrm>
          <a:prstGeom prst="rect">
            <a:avLst/>
          </a:prstGeom>
          <a:solidFill>
            <a:schemeClr val="accent6">
              <a:lumMod val="20000"/>
              <a:lumOff val="80000"/>
            </a:schemeClr>
          </a:solidFill>
        </p:spPr>
        <p:txBody>
          <a:bodyPr wrap="square" rtlCol="0">
            <a:spAutoFit/>
          </a:bodyPr>
          <a:lstStyle/>
          <a:p>
            <a:pPr algn="ctr"/>
            <a:r>
              <a:rPr lang="en-GB" dirty="0">
                <a:latin typeface="Tahoma" panose="020B0604030504040204" pitchFamily="34" charset="0"/>
                <a:ea typeface="Tahoma" panose="020B0604030504040204" pitchFamily="34" charset="0"/>
                <a:cs typeface="Tahoma" panose="020B0604030504040204" pitchFamily="34" charset="0"/>
              </a:rPr>
              <a:t>Sample question (2017) </a:t>
            </a:r>
          </a:p>
        </p:txBody>
      </p:sp>
    </p:spTree>
    <p:extLst>
      <p:ext uri="{BB962C8B-B14F-4D97-AF65-F5344CB8AC3E}">
        <p14:creationId xmlns:p14="http://schemas.microsoft.com/office/powerpoint/2010/main" val="1337227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7884" y="341299"/>
            <a:ext cx="5376351" cy="11542887"/>
          </a:xfrm>
        </p:spPr>
        <p:txBody>
          <a:bodyPr>
            <a:normAutofit/>
          </a:bodyPr>
          <a:lstStyle/>
          <a:p>
            <a:pPr marL="0" indent="0">
              <a:buNone/>
            </a:pPr>
            <a:r>
              <a:rPr lang="en-GB" b="1" dirty="0">
                <a:latin typeface="Tahoma" panose="020B0604030504040204" pitchFamily="34" charset="0"/>
                <a:ea typeface="Tahoma" panose="020B0604030504040204" pitchFamily="34" charset="0"/>
                <a:cs typeface="Tahoma" panose="020B0604030504040204" pitchFamily="34" charset="0"/>
              </a:rPr>
              <a:t>A sample introduction</a:t>
            </a:r>
          </a:p>
          <a:p>
            <a:pPr marL="0" indent="0">
              <a:buNone/>
            </a:pPr>
            <a:endParaRPr lang="en-GB" sz="18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GB"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GB" dirty="0">
              <a:latin typeface="Tahoma" panose="020B0604030504040204" pitchFamily="34" charset="0"/>
              <a:ea typeface="Tahoma" panose="020B0604030504040204" pitchFamily="34" charset="0"/>
              <a:cs typeface="Tahoma" panose="020B0604030504040204" pitchFamily="34" charset="0"/>
            </a:endParaRPr>
          </a:p>
          <a:p>
            <a:endParaRPr lang="en-GB" dirty="0"/>
          </a:p>
        </p:txBody>
      </p:sp>
      <p:sp>
        <p:nvSpPr>
          <p:cNvPr id="5" name="TextBox 4"/>
          <p:cNvSpPr txBox="1"/>
          <p:nvPr/>
        </p:nvSpPr>
        <p:spPr>
          <a:xfrm>
            <a:off x="267677" y="992978"/>
            <a:ext cx="2421122" cy="1323439"/>
          </a:xfrm>
          <a:prstGeom prst="rect">
            <a:avLst/>
          </a:prstGeom>
          <a:noFill/>
          <a:ln>
            <a:solidFill>
              <a:schemeClr val="tx1"/>
            </a:solidFill>
          </a:ln>
        </p:spPr>
        <p:txBody>
          <a:bodyPr wrap="square" rtlCol="0">
            <a:spAutoFit/>
          </a:bodyPr>
          <a:lstStyle/>
          <a:p>
            <a:pPr algn="ctr"/>
            <a:r>
              <a:rPr lang="en-GB" sz="2000" dirty="0">
                <a:latin typeface="Tahoma" panose="020B0604030504040204" pitchFamily="34" charset="0"/>
                <a:ea typeface="Tahoma" panose="020B0604030504040204" pitchFamily="34" charset="0"/>
                <a:cs typeface="Tahoma" panose="020B0604030504040204" pitchFamily="34" charset="0"/>
              </a:rPr>
              <a:t>What happens before that </a:t>
            </a:r>
            <a:r>
              <a:rPr lang="en-GB" sz="2000" u="sng" dirty="0">
                <a:latin typeface="Tahoma" panose="020B0604030504040204" pitchFamily="34" charset="0"/>
                <a:ea typeface="Tahoma" panose="020B0604030504040204" pitchFamily="34" charset="0"/>
                <a:cs typeface="Tahoma" panose="020B0604030504040204" pitchFamily="34" charset="0"/>
              </a:rPr>
              <a:t>culminates </a:t>
            </a:r>
            <a:r>
              <a:rPr lang="en-GB" sz="2000" dirty="0">
                <a:latin typeface="Tahoma" panose="020B0604030504040204" pitchFamily="34" charset="0"/>
                <a:ea typeface="Tahoma" panose="020B0604030504040204" pitchFamily="34" charset="0"/>
                <a:cs typeface="Tahoma" panose="020B0604030504040204" pitchFamily="34" charset="0"/>
              </a:rPr>
              <a:t>in this extract?</a:t>
            </a:r>
          </a:p>
        </p:txBody>
      </p:sp>
      <p:sp>
        <p:nvSpPr>
          <p:cNvPr id="7" name="TextBox 6"/>
          <p:cNvSpPr txBox="1"/>
          <p:nvPr/>
        </p:nvSpPr>
        <p:spPr>
          <a:xfrm>
            <a:off x="3965943" y="992978"/>
            <a:ext cx="2544528" cy="1323439"/>
          </a:xfrm>
          <a:prstGeom prst="rect">
            <a:avLst/>
          </a:prstGeom>
          <a:noFill/>
          <a:ln>
            <a:solidFill>
              <a:schemeClr val="tx1"/>
            </a:solidFill>
          </a:ln>
        </p:spPr>
        <p:txBody>
          <a:bodyPr wrap="square" rtlCol="0">
            <a:spAutoFit/>
          </a:bodyPr>
          <a:lstStyle/>
          <a:p>
            <a:pPr algn="ctr"/>
            <a:r>
              <a:rPr lang="en-GB" sz="2000" dirty="0">
                <a:latin typeface="Tahoma" panose="020B0604030504040204" pitchFamily="34" charset="0"/>
                <a:ea typeface="Tahoma" panose="020B0604030504040204" pitchFamily="34" charset="0"/>
                <a:cs typeface="Tahoma" panose="020B0604030504040204" pitchFamily="34" charset="0"/>
              </a:rPr>
              <a:t>What future events in this play are </a:t>
            </a:r>
            <a:r>
              <a:rPr lang="en-GB" sz="2000" u="sng" dirty="0">
                <a:latin typeface="Tahoma" panose="020B0604030504040204" pitchFamily="34" charset="0"/>
                <a:ea typeface="Tahoma" panose="020B0604030504040204" pitchFamily="34" charset="0"/>
                <a:cs typeface="Tahoma" panose="020B0604030504040204" pitchFamily="34" charset="0"/>
              </a:rPr>
              <a:t>instigated</a:t>
            </a:r>
            <a:r>
              <a:rPr lang="en-GB" sz="2000" dirty="0">
                <a:latin typeface="Tahoma" panose="020B0604030504040204" pitchFamily="34" charset="0"/>
                <a:ea typeface="Tahoma" panose="020B0604030504040204" pitchFamily="34" charset="0"/>
                <a:cs typeface="Tahoma" panose="020B0604030504040204" pitchFamily="34" charset="0"/>
              </a:rPr>
              <a:t> by this scene?</a:t>
            </a:r>
          </a:p>
        </p:txBody>
      </p:sp>
      <p:sp>
        <p:nvSpPr>
          <p:cNvPr id="8" name="TextBox 7"/>
          <p:cNvSpPr txBox="1"/>
          <p:nvPr/>
        </p:nvSpPr>
        <p:spPr>
          <a:xfrm>
            <a:off x="2083235" y="3387585"/>
            <a:ext cx="2620825" cy="400110"/>
          </a:xfrm>
          <a:prstGeom prst="rect">
            <a:avLst/>
          </a:prstGeom>
          <a:noFill/>
          <a:ln>
            <a:solidFill>
              <a:schemeClr val="tx1"/>
            </a:solidFill>
          </a:ln>
        </p:spPr>
        <p:txBody>
          <a:bodyPr wrap="square" rtlCol="0">
            <a:spAutoFit/>
          </a:bodyPr>
          <a:lstStyle/>
          <a:p>
            <a:pPr algn="ctr"/>
            <a:r>
              <a:rPr lang="en-GB" sz="2000" dirty="0">
                <a:latin typeface="Tahoma" panose="020B0604030504040204" pitchFamily="34" charset="0"/>
                <a:ea typeface="Tahoma" panose="020B0604030504040204" pitchFamily="34" charset="0"/>
                <a:cs typeface="Tahoma" panose="020B0604030504040204" pitchFamily="34" charset="0"/>
              </a:rPr>
              <a:t>The chosen extract</a:t>
            </a:r>
          </a:p>
        </p:txBody>
      </p:sp>
      <p:cxnSp>
        <p:nvCxnSpPr>
          <p:cNvPr id="10" name="Straight Arrow Connector 9"/>
          <p:cNvCxnSpPr>
            <a:endCxn id="5" idx="2"/>
          </p:cNvCxnSpPr>
          <p:nvPr/>
        </p:nvCxnSpPr>
        <p:spPr>
          <a:xfrm flipH="1" flipV="1">
            <a:off x="1478238" y="2316417"/>
            <a:ext cx="1915409" cy="10711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p:cNvCxnSpPr>
            <a:endCxn id="7" idx="2"/>
          </p:cNvCxnSpPr>
          <p:nvPr/>
        </p:nvCxnSpPr>
        <p:spPr>
          <a:xfrm flipV="1">
            <a:off x="3377854" y="2316417"/>
            <a:ext cx="1860353" cy="10711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 name="Rectangle 16"/>
          <p:cNvSpPr/>
          <p:nvPr/>
        </p:nvSpPr>
        <p:spPr>
          <a:xfrm>
            <a:off x="251882" y="4305879"/>
            <a:ext cx="6251944" cy="4247317"/>
          </a:xfrm>
          <a:prstGeom prst="rect">
            <a:avLst/>
          </a:prstGeom>
          <a:solidFill>
            <a:schemeClr val="accent6">
              <a:lumMod val="20000"/>
              <a:lumOff val="80000"/>
            </a:schemeClr>
          </a:solidFill>
          <a:ln>
            <a:solidFill>
              <a:schemeClr val="tx1"/>
            </a:solidFill>
          </a:ln>
        </p:spPr>
        <p:txBody>
          <a:bodyPr wrap="square">
            <a:spAutoFit/>
          </a:bodyPr>
          <a:lstStyle/>
          <a:p>
            <a:r>
              <a:rPr lang="en-GB" i="1" dirty="0">
                <a:latin typeface="Tahoma" panose="020B0604030504040204" pitchFamily="34" charset="0"/>
                <a:ea typeface="Tahoma" panose="020B0604030504040204" pitchFamily="34" charset="0"/>
                <a:cs typeface="Tahoma" panose="020B0604030504040204" pitchFamily="34" charset="0"/>
              </a:rPr>
              <a:t>This extract is highly significant in relation to the tragedy of Othello – it </a:t>
            </a:r>
            <a:r>
              <a:rPr lang="en-GB" i="1" u="sng" dirty="0">
                <a:latin typeface="Tahoma" panose="020B0604030504040204" pitchFamily="34" charset="0"/>
                <a:ea typeface="Tahoma" panose="020B0604030504040204" pitchFamily="34" charset="0"/>
                <a:cs typeface="Tahoma" panose="020B0604030504040204" pitchFamily="34" charset="0"/>
              </a:rPr>
              <a:t>comes after</a:t>
            </a:r>
            <a:r>
              <a:rPr lang="en-GB" i="1" dirty="0">
                <a:latin typeface="Tahoma" panose="020B0604030504040204" pitchFamily="34" charset="0"/>
                <a:ea typeface="Tahoma" panose="020B0604030504040204" pitchFamily="34" charset="0"/>
                <a:cs typeface="Tahoma" panose="020B0604030504040204" pitchFamily="34" charset="0"/>
              </a:rPr>
              <a:t> Desdemona orders the Clown to find Cassio and bring him the message that she has made her suit to Othello and a subsequent discussion held between Desdemona and Emilia where they discuss the missing handkerchief. </a:t>
            </a:r>
            <a:r>
              <a:rPr lang="en-GB" i="1" u="sng" dirty="0">
                <a:latin typeface="Tahoma" panose="020B0604030504040204" pitchFamily="34" charset="0"/>
                <a:ea typeface="Tahoma" panose="020B0604030504040204" pitchFamily="34" charset="0"/>
                <a:cs typeface="Tahoma" panose="020B0604030504040204" pitchFamily="34" charset="0"/>
              </a:rPr>
              <a:t>The extract itself</a:t>
            </a:r>
            <a:r>
              <a:rPr lang="en-GB" i="1" dirty="0">
                <a:latin typeface="Tahoma" panose="020B0604030504040204" pitchFamily="34" charset="0"/>
                <a:ea typeface="Tahoma" panose="020B0604030504040204" pitchFamily="34" charset="0"/>
                <a:cs typeface="Tahoma" panose="020B0604030504040204" pitchFamily="34" charset="0"/>
              </a:rPr>
              <a:t> presents Othello’s suspicions of his wife’s infidelity, using the prop of the handkerchief to spur his jealous thoughts further. Such jealousy </a:t>
            </a:r>
            <a:r>
              <a:rPr lang="en-GB" i="1" u="sng" dirty="0">
                <a:latin typeface="Tahoma" panose="020B0604030504040204" pitchFamily="34" charset="0"/>
                <a:ea typeface="Tahoma" panose="020B0604030504040204" pitchFamily="34" charset="0"/>
                <a:cs typeface="Tahoma" panose="020B0604030504040204" pitchFamily="34" charset="0"/>
              </a:rPr>
              <a:t>leads to the later</a:t>
            </a:r>
            <a:r>
              <a:rPr lang="en-GB" i="1" dirty="0">
                <a:latin typeface="Tahoma" panose="020B0604030504040204" pitchFamily="34" charset="0"/>
                <a:ea typeface="Tahoma" panose="020B0604030504040204" pitchFamily="34" charset="0"/>
                <a:cs typeface="Tahoma" panose="020B0604030504040204" pitchFamily="34" charset="0"/>
              </a:rPr>
              <a:t> murder of Desdemona where she is smothered with a pillow. </a:t>
            </a:r>
            <a:r>
              <a:rPr lang="en-GB" i="1" u="sng" dirty="0">
                <a:latin typeface="Tahoma" panose="020B0604030504040204" pitchFamily="34" charset="0"/>
                <a:ea typeface="Tahoma" panose="020B0604030504040204" pitchFamily="34" charset="0"/>
                <a:cs typeface="Tahoma" panose="020B0604030504040204" pitchFamily="34" charset="0"/>
              </a:rPr>
              <a:t>This is underpinned by the tragic elements of</a:t>
            </a:r>
            <a:r>
              <a:rPr lang="en-GB" i="1" dirty="0">
                <a:latin typeface="Tahoma" panose="020B0604030504040204" pitchFamily="34" charset="0"/>
                <a:ea typeface="Tahoma" panose="020B0604030504040204" pitchFamily="34" charset="0"/>
                <a:cs typeface="Tahoma" panose="020B0604030504040204" pitchFamily="34" charset="0"/>
              </a:rPr>
              <a:t> dramatic irony whereby the audience are acutely aware that Iago’s Machiavellian manipulation of Othello in believing his wife is having an affair with Cassio, which ultimately leads to the tragic resolution of Othello’s suicide as punishment for his misguided murder of his wife.</a:t>
            </a:r>
            <a:endParaRPr lang="en-GB"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9791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9" y="649116"/>
            <a:ext cx="5915025" cy="626791"/>
          </a:xfrm>
        </p:spPr>
        <p:txBody>
          <a:bodyPr>
            <a:normAutofit/>
          </a:bodyPr>
          <a:lstStyle/>
          <a:p>
            <a:r>
              <a:rPr lang="en-GB" sz="2100" b="1" dirty="0">
                <a:latin typeface="Tahoma" panose="020B0604030504040204" pitchFamily="34" charset="0"/>
                <a:ea typeface="Tahoma" panose="020B0604030504040204" pitchFamily="34" charset="0"/>
                <a:cs typeface="Tahoma" panose="020B0604030504040204" pitchFamily="34" charset="0"/>
              </a:rPr>
              <a:t>Writing the main body</a:t>
            </a:r>
          </a:p>
        </p:txBody>
      </p:sp>
      <p:sp>
        <p:nvSpPr>
          <p:cNvPr id="3" name="Content Placeholder 2"/>
          <p:cNvSpPr>
            <a:spLocks noGrp="1"/>
          </p:cNvSpPr>
          <p:nvPr>
            <p:ph idx="1"/>
          </p:nvPr>
        </p:nvSpPr>
        <p:spPr>
          <a:xfrm>
            <a:off x="226940" y="1352960"/>
            <a:ext cx="5915025" cy="9003151"/>
          </a:xfrm>
          <a:solidFill>
            <a:schemeClr val="accent2">
              <a:lumMod val="20000"/>
              <a:lumOff val="80000"/>
            </a:schemeClr>
          </a:solidFill>
        </p:spPr>
        <p:txBody>
          <a:bodyPr>
            <a:noAutofit/>
          </a:bodyPr>
          <a:lstStyle/>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Students should be ‘ensuring that they focus on how the passage begins, how it ends and what factually happens in it’.</a:t>
            </a:r>
          </a:p>
          <a:p>
            <a:pPr marL="0" indent="0">
              <a:buNone/>
            </a:pPr>
            <a:endParaRPr lang="en-GB" sz="16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Therefore, the subsequent paragraphs (i.e. the </a:t>
            </a:r>
            <a:r>
              <a:rPr lang="en-GB" sz="1600" b="1" dirty="0">
                <a:latin typeface="Tahoma" panose="020B0604030504040204" pitchFamily="34" charset="0"/>
                <a:ea typeface="Tahoma" panose="020B0604030504040204" pitchFamily="34" charset="0"/>
                <a:cs typeface="Tahoma" panose="020B0604030504040204" pitchFamily="34" charset="0"/>
              </a:rPr>
              <a:t>main body</a:t>
            </a:r>
            <a:r>
              <a:rPr lang="en-GB" sz="1600" dirty="0">
                <a:latin typeface="Tahoma" panose="020B0604030504040204" pitchFamily="34" charset="0"/>
                <a:ea typeface="Tahoma" panose="020B0604030504040204" pitchFamily="34" charset="0"/>
                <a:cs typeface="Tahoma" panose="020B0604030504040204" pitchFamily="34" charset="0"/>
              </a:rPr>
              <a:t> of your essay), should be a </a:t>
            </a:r>
            <a:r>
              <a:rPr lang="en-GB" sz="1600" b="1" dirty="0">
                <a:latin typeface="Tahoma" panose="020B0604030504040204" pitchFamily="34" charset="0"/>
                <a:ea typeface="Tahoma" panose="020B0604030504040204" pitchFamily="34" charset="0"/>
                <a:cs typeface="Tahoma" panose="020B0604030504040204" pitchFamily="34" charset="0"/>
              </a:rPr>
              <a:t>close reading and analysis of the scene, commenting closely on dramatic methods</a:t>
            </a:r>
            <a:r>
              <a:rPr lang="en-GB" sz="1600" dirty="0">
                <a:latin typeface="Tahoma" panose="020B0604030504040204" pitchFamily="34" charset="0"/>
                <a:ea typeface="Tahoma" panose="020B0604030504040204" pitchFamily="34" charset="0"/>
                <a:cs typeface="Tahoma" panose="020B0604030504040204" pitchFamily="34" charset="0"/>
              </a:rPr>
              <a:t>, perhaps including, for example:</a:t>
            </a:r>
          </a:p>
          <a:p>
            <a:pPr marL="0" indent="0">
              <a:buNone/>
            </a:pPr>
            <a:endParaRPr lang="en-GB" sz="16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 the change of mood from when Desdemona met with the Clown earlier in this scene </a:t>
            </a:r>
          </a:p>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 the use of dramatic irony (Emilia has just asked Desdemona if Othello is jealous and Desdemona has said she believes the ‘sun where he was born/Drew all such </a:t>
            </a:r>
            <a:r>
              <a:rPr lang="en-GB" sz="1600" dirty="0" err="1">
                <a:latin typeface="Tahoma" panose="020B0604030504040204" pitchFamily="34" charset="0"/>
                <a:ea typeface="Tahoma" panose="020B0604030504040204" pitchFamily="34" charset="0"/>
                <a:cs typeface="Tahoma" panose="020B0604030504040204" pitchFamily="34" charset="0"/>
              </a:rPr>
              <a:t>humors</a:t>
            </a:r>
            <a:r>
              <a:rPr lang="en-GB" sz="1600" dirty="0">
                <a:latin typeface="Tahoma" panose="020B0604030504040204" pitchFamily="34" charset="0"/>
                <a:ea typeface="Tahoma" panose="020B0604030504040204" pitchFamily="34" charset="0"/>
                <a:cs typeface="Tahoma" panose="020B0604030504040204" pitchFamily="34" charset="0"/>
              </a:rPr>
              <a:t> from him) </a:t>
            </a:r>
          </a:p>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 Othello’s confrontation with Desdemona after his distracted entrance, a confrontation which becomes more acrimonious after the extract </a:t>
            </a:r>
          </a:p>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 the silent presence of Emilia who is watching and who knows where the handkerchief is </a:t>
            </a:r>
          </a:p>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 Othello’s holding of and examining Desdemona’s hand </a:t>
            </a:r>
          </a:p>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 the display of jealousy now that Iago has infected Othello with his poison </a:t>
            </a:r>
          </a:p>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 the troubled and emotional dialogue between Othello and Desdemona </a:t>
            </a:r>
          </a:p>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 the use of emotive, supernatural, religious and exotic language and imagery to show the intensity of Othello’s passion and distress, e.g. Desdemona’s hand is described as a ‘young and sweating devil’, the handkerchief has ‘magic in the web of it’ </a:t>
            </a:r>
          </a:p>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 the use of verse </a:t>
            </a:r>
          </a:p>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 the use of shared lines for their altercation </a:t>
            </a:r>
          </a:p>
          <a:p>
            <a:pPr marL="0" indent="0">
              <a:buNone/>
            </a:pPr>
            <a:endParaRPr lang="en-GB" sz="16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sz="1600" dirty="0">
                <a:latin typeface="Tahoma" panose="020B0604030504040204" pitchFamily="34" charset="0"/>
                <a:ea typeface="Tahoma" panose="020B0604030504040204" pitchFamily="34" charset="0"/>
                <a:cs typeface="Tahoma" panose="020B0604030504040204" pitchFamily="34" charset="0"/>
              </a:rPr>
              <a:t>NB: This should be examined </a:t>
            </a:r>
            <a:r>
              <a:rPr lang="en-GB" sz="1600" u="sng" dirty="0">
                <a:latin typeface="Tahoma" panose="020B0604030504040204" pitchFamily="34" charset="0"/>
                <a:ea typeface="Tahoma" panose="020B0604030504040204" pitchFamily="34" charset="0"/>
                <a:cs typeface="Tahoma" panose="020B0604030504040204" pitchFamily="34" charset="0"/>
              </a:rPr>
              <a:t>in a chronological way</a:t>
            </a:r>
            <a:r>
              <a:rPr lang="en-GB" sz="1600" dirty="0">
                <a:latin typeface="Tahoma" panose="020B0604030504040204" pitchFamily="34" charset="0"/>
                <a:ea typeface="Tahoma" panose="020B0604030504040204" pitchFamily="34" charset="0"/>
                <a:cs typeface="Tahoma" panose="020B0604030504040204" pitchFamily="34" charset="0"/>
              </a:rPr>
              <a:t>, including significant moments leading to the extract:</a:t>
            </a:r>
          </a:p>
          <a:p>
            <a:pPr marL="0" indent="0">
              <a:buNone/>
            </a:pPr>
            <a:endParaRPr lang="en-GB" sz="1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18866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34759" t="24515" r="15801" b="8867"/>
          <a:stretch/>
        </p:blipFill>
        <p:spPr>
          <a:xfrm>
            <a:off x="0" y="769188"/>
            <a:ext cx="5866621" cy="4444409"/>
          </a:xfrm>
          <a:prstGeom prst="rect">
            <a:avLst/>
          </a:prstGeom>
        </p:spPr>
      </p:pic>
      <p:pic>
        <p:nvPicPr>
          <p:cNvPr id="5" name="Picture 4"/>
          <p:cNvPicPr>
            <a:picLocks noChangeAspect="1"/>
          </p:cNvPicPr>
          <p:nvPr/>
        </p:nvPicPr>
        <p:blipFill rotWithShape="1">
          <a:blip r:embed="rId3"/>
          <a:srcRect l="37456" t="21173" r="31491" b="43071"/>
          <a:stretch/>
        </p:blipFill>
        <p:spPr>
          <a:xfrm>
            <a:off x="471489" y="5326910"/>
            <a:ext cx="3506918" cy="2270269"/>
          </a:xfrm>
          <a:prstGeom prst="rect">
            <a:avLst/>
          </a:prstGeom>
        </p:spPr>
      </p:pic>
      <p:pic>
        <p:nvPicPr>
          <p:cNvPr id="7" name="Picture 6"/>
          <p:cNvPicPr>
            <a:picLocks noChangeAspect="1"/>
          </p:cNvPicPr>
          <p:nvPr/>
        </p:nvPicPr>
        <p:blipFill rotWithShape="1">
          <a:blip r:embed="rId4"/>
          <a:srcRect l="39663" t="19718" r="16291" b="10659"/>
          <a:stretch/>
        </p:blipFill>
        <p:spPr>
          <a:xfrm>
            <a:off x="659418" y="7480627"/>
            <a:ext cx="5018367" cy="4459736"/>
          </a:xfrm>
          <a:prstGeom prst="rect">
            <a:avLst/>
          </a:prstGeom>
        </p:spPr>
      </p:pic>
      <p:sp>
        <p:nvSpPr>
          <p:cNvPr id="2" name="Down Arrow 1"/>
          <p:cNvSpPr/>
          <p:nvPr/>
        </p:nvSpPr>
        <p:spPr>
          <a:xfrm>
            <a:off x="4674997" y="2668773"/>
            <a:ext cx="723013" cy="8729330"/>
          </a:xfrm>
          <a:prstGeom prst="down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3" name="TextBox 2"/>
          <p:cNvSpPr txBox="1"/>
          <p:nvPr/>
        </p:nvSpPr>
        <p:spPr>
          <a:xfrm>
            <a:off x="5398010" y="3784388"/>
            <a:ext cx="1292662" cy="5355312"/>
          </a:xfrm>
          <a:prstGeom prst="rect">
            <a:avLst/>
          </a:prstGeom>
          <a:solidFill>
            <a:schemeClr val="accent6">
              <a:lumMod val="20000"/>
              <a:lumOff val="80000"/>
            </a:schemeClr>
          </a:solidFill>
          <a:ln>
            <a:solidFill>
              <a:schemeClr val="tx1"/>
            </a:solidFill>
          </a:ln>
        </p:spPr>
        <p:txBody>
          <a:bodyPr vert="vert" wrap="square" rtlCol="0">
            <a:spAutoFit/>
          </a:bodyPr>
          <a:lstStyle/>
          <a:p>
            <a:r>
              <a:rPr lang="en-GB" dirty="0"/>
              <a:t>Analyse the extract from beginning, middle to end, closely analysing dramatic methods and ultimately drawing our the tragic elements and connections to the wider play, where appropriate</a:t>
            </a:r>
          </a:p>
        </p:txBody>
      </p:sp>
    </p:spTree>
    <p:extLst>
      <p:ext uri="{BB962C8B-B14F-4D97-AF65-F5344CB8AC3E}">
        <p14:creationId xmlns:p14="http://schemas.microsoft.com/office/powerpoint/2010/main" val="193541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7884" y="341299"/>
            <a:ext cx="5376351" cy="11542887"/>
          </a:xfrm>
        </p:spPr>
        <p:txBody>
          <a:bodyPr>
            <a:normAutofit/>
          </a:bodyPr>
          <a:lstStyle/>
          <a:p>
            <a:pPr marL="0" indent="0">
              <a:buNone/>
            </a:pPr>
            <a:r>
              <a:rPr lang="en-GB" b="1" dirty="0">
                <a:latin typeface="Tahoma" panose="020B0604030504040204" pitchFamily="34" charset="0"/>
                <a:ea typeface="Tahoma" panose="020B0604030504040204" pitchFamily="34" charset="0"/>
                <a:cs typeface="Tahoma" panose="020B0604030504040204" pitchFamily="34" charset="0"/>
              </a:rPr>
              <a:t>A sample conclusion</a:t>
            </a:r>
          </a:p>
          <a:p>
            <a:pPr marL="0" indent="0">
              <a:buNone/>
            </a:pPr>
            <a:endParaRPr lang="en-GB" sz="18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GB"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GB" dirty="0">
              <a:latin typeface="Tahoma" panose="020B0604030504040204" pitchFamily="34" charset="0"/>
              <a:ea typeface="Tahoma" panose="020B0604030504040204" pitchFamily="34" charset="0"/>
              <a:cs typeface="Tahoma" panose="020B0604030504040204" pitchFamily="34" charset="0"/>
            </a:endParaRPr>
          </a:p>
          <a:p>
            <a:endParaRPr lang="en-GB" dirty="0"/>
          </a:p>
        </p:txBody>
      </p:sp>
      <p:sp>
        <p:nvSpPr>
          <p:cNvPr id="5" name="TextBox 4"/>
          <p:cNvSpPr txBox="1"/>
          <p:nvPr/>
        </p:nvSpPr>
        <p:spPr>
          <a:xfrm>
            <a:off x="267677" y="992978"/>
            <a:ext cx="2421122" cy="1323439"/>
          </a:xfrm>
          <a:prstGeom prst="rect">
            <a:avLst/>
          </a:prstGeom>
          <a:noFill/>
          <a:ln>
            <a:solidFill>
              <a:schemeClr val="tx1"/>
            </a:solidFill>
          </a:ln>
        </p:spPr>
        <p:txBody>
          <a:bodyPr wrap="square" rtlCol="0">
            <a:spAutoFit/>
          </a:bodyPr>
          <a:lstStyle/>
          <a:p>
            <a:pPr algn="ctr"/>
            <a:r>
              <a:rPr lang="en-GB" sz="2000" dirty="0">
                <a:latin typeface="Tahoma" panose="020B0604030504040204" pitchFamily="34" charset="0"/>
                <a:ea typeface="Tahoma" panose="020B0604030504040204" pitchFamily="34" charset="0"/>
                <a:cs typeface="Tahoma" panose="020B0604030504040204" pitchFamily="34" charset="0"/>
              </a:rPr>
              <a:t>What happens before that </a:t>
            </a:r>
            <a:r>
              <a:rPr lang="en-GB" sz="2000" u="sng" dirty="0">
                <a:latin typeface="Tahoma" panose="020B0604030504040204" pitchFamily="34" charset="0"/>
                <a:ea typeface="Tahoma" panose="020B0604030504040204" pitchFamily="34" charset="0"/>
                <a:cs typeface="Tahoma" panose="020B0604030504040204" pitchFamily="34" charset="0"/>
              </a:rPr>
              <a:t>culminates </a:t>
            </a:r>
            <a:r>
              <a:rPr lang="en-GB" sz="2000" dirty="0">
                <a:latin typeface="Tahoma" panose="020B0604030504040204" pitchFamily="34" charset="0"/>
                <a:ea typeface="Tahoma" panose="020B0604030504040204" pitchFamily="34" charset="0"/>
                <a:cs typeface="Tahoma" panose="020B0604030504040204" pitchFamily="34" charset="0"/>
              </a:rPr>
              <a:t>in this extract?</a:t>
            </a:r>
          </a:p>
        </p:txBody>
      </p:sp>
      <p:sp>
        <p:nvSpPr>
          <p:cNvPr id="7" name="TextBox 6"/>
          <p:cNvSpPr txBox="1"/>
          <p:nvPr/>
        </p:nvSpPr>
        <p:spPr>
          <a:xfrm>
            <a:off x="3965943" y="992978"/>
            <a:ext cx="2544528" cy="1323439"/>
          </a:xfrm>
          <a:prstGeom prst="rect">
            <a:avLst/>
          </a:prstGeom>
          <a:noFill/>
          <a:ln>
            <a:solidFill>
              <a:schemeClr val="tx1"/>
            </a:solidFill>
          </a:ln>
        </p:spPr>
        <p:txBody>
          <a:bodyPr wrap="square" rtlCol="0">
            <a:spAutoFit/>
          </a:bodyPr>
          <a:lstStyle/>
          <a:p>
            <a:pPr algn="ctr"/>
            <a:r>
              <a:rPr lang="en-GB" sz="2000" dirty="0">
                <a:latin typeface="Tahoma" panose="020B0604030504040204" pitchFamily="34" charset="0"/>
                <a:ea typeface="Tahoma" panose="020B0604030504040204" pitchFamily="34" charset="0"/>
                <a:cs typeface="Tahoma" panose="020B0604030504040204" pitchFamily="34" charset="0"/>
              </a:rPr>
              <a:t>What future events in this play are </a:t>
            </a:r>
            <a:r>
              <a:rPr lang="en-GB" sz="2000" u="sng" dirty="0">
                <a:latin typeface="Tahoma" panose="020B0604030504040204" pitchFamily="34" charset="0"/>
                <a:ea typeface="Tahoma" panose="020B0604030504040204" pitchFamily="34" charset="0"/>
                <a:cs typeface="Tahoma" panose="020B0604030504040204" pitchFamily="34" charset="0"/>
              </a:rPr>
              <a:t>instigated</a:t>
            </a:r>
            <a:r>
              <a:rPr lang="en-GB" sz="2000" dirty="0">
                <a:latin typeface="Tahoma" panose="020B0604030504040204" pitchFamily="34" charset="0"/>
                <a:ea typeface="Tahoma" panose="020B0604030504040204" pitchFamily="34" charset="0"/>
                <a:cs typeface="Tahoma" panose="020B0604030504040204" pitchFamily="34" charset="0"/>
              </a:rPr>
              <a:t> by this scene?</a:t>
            </a:r>
          </a:p>
        </p:txBody>
      </p:sp>
      <p:sp>
        <p:nvSpPr>
          <p:cNvPr id="8" name="TextBox 7"/>
          <p:cNvSpPr txBox="1"/>
          <p:nvPr/>
        </p:nvSpPr>
        <p:spPr>
          <a:xfrm>
            <a:off x="2083235" y="3387585"/>
            <a:ext cx="2620825" cy="400110"/>
          </a:xfrm>
          <a:prstGeom prst="rect">
            <a:avLst/>
          </a:prstGeom>
          <a:noFill/>
          <a:ln>
            <a:solidFill>
              <a:schemeClr val="tx1"/>
            </a:solidFill>
          </a:ln>
        </p:spPr>
        <p:txBody>
          <a:bodyPr wrap="square" rtlCol="0">
            <a:spAutoFit/>
          </a:bodyPr>
          <a:lstStyle/>
          <a:p>
            <a:pPr algn="ctr"/>
            <a:r>
              <a:rPr lang="en-GB" sz="2000" dirty="0">
                <a:latin typeface="Tahoma" panose="020B0604030504040204" pitchFamily="34" charset="0"/>
                <a:ea typeface="Tahoma" panose="020B0604030504040204" pitchFamily="34" charset="0"/>
                <a:cs typeface="Tahoma" panose="020B0604030504040204" pitchFamily="34" charset="0"/>
              </a:rPr>
              <a:t>The chosen extract</a:t>
            </a:r>
          </a:p>
        </p:txBody>
      </p:sp>
      <p:cxnSp>
        <p:nvCxnSpPr>
          <p:cNvPr id="10" name="Straight Arrow Connector 9"/>
          <p:cNvCxnSpPr>
            <a:endCxn id="5" idx="2"/>
          </p:cNvCxnSpPr>
          <p:nvPr/>
        </p:nvCxnSpPr>
        <p:spPr>
          <a:xfrm flipH="1" flipV="1">
            <a:off x="1478238" y="2316417"/>
            <a:ext cx="1915409" cy="10711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p:cNvCxnSpPr>
            <a:endCxn id="7" idx="2"/>
          </p:cNvCxnSpPr>
          <p:nvPr/>
        </p:nvCxnSpPr>
        <p:spPr>
          <a:xfrm flipV="1">
            <a:off x="3377854" y="2316417"/>
            <a:ext cx="1860353" cy="10711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 name="Rectangle 16"/>
          <p:cNvSpPr/>
          <p:nvPr/>
        </p:nvSpPr>
        <p:spPr>
          <a:xfrm>
            <a:off x="267677" y="5362703"/>
            <a:ext cx="6251944" cy="1754326"/>
          </a:xfrm>
          <a:prstGeom prst="rect">
            <a:avLst/>
          </a:prstGeom>
          <a:solidFill>
            <a:schemeClr val="accent6">
              <a:lumMod val="20000"/>
              <a:lumOff val="80000"/>
            </a:schemeClr>
          </a:solidFill>
          <a:ln>
            <a:solidFill>
              <a:schemeClr val="tx1"/>
            </a:solidFill>
          </a:ln>
        </p:spPr>
        <p:txBody>
          <a:bodyPr wrap="square">
            <a:spAutoFit/>
          </a:bodyPr>
          <a:lstStyle/>
          <a:p>
            <a:r>
              <a:rPr lang="en-GB" i="1" dirty="0">
                <a:latin typeface="Tahoma" panose="020B0604030504040204" pitchFamily="34" charset="0"/>
                <a:ea typeface="Tahoma" panose="020B0604030504040204" pitchFamily="34" charset="0"/>
                <a:cs typeface="Tahoma" panose="020B0604030504040204" pitchFamily="34" charset="0"/>
              </a:rPr>
              <a:t>Overall, this extract marks a significant structural moment in the tragedy of the play as a whole, as it clearly demonstrates Othello’s fatal flaw in terms of his arrogance and cruelty – and how his cruelty escalates as the tragedy progresses culminating in the death of the tragic victim Desdemona due to the ‘nonsense of the handkerchief’. </a:t>
            </a:r>
          </a:p>
        </p:txBody>
      </p:sp>
      <p:sp>
        <p:nvSpPr>
          <p:cNvPr id="2" name="TextBox 1"/>
          <p:cNvSpPr txBox="1"/>
          <p:nvPr/>
        </p:nvSpPr>
        <p:spPr>
          <a:xfrm>
            <a:off x="276827" y="4291534"/>
            <a:ext cx="6242794" cy="923330"/>
          </a:xfrm>
          <a:prstGeom prst="rect">
            <a:avLst/>
          </a:prstGeom>
          <a:solidFill>
            <a:schemeClr val="accent2">
              <a:lumMod val="20000"/>
              <a:lumOff val="80000"/>
            </a:schemeClr>
          </a:solidFill>
          <a:ln>
            <a:solidFill>
              <a:schemeClr val="tx1"/>
            </a:solidFill>
          </a:ln>
        </p:spPr>
        <p:txBody>
          <a:bodyPr wrap="square" rtlCol="0">
            <a:spAutoFit/>
          </a:bodyPr>
          <a:lstStyle/>
          <a:p>
            <a:r>
              <a:rPr lang="en-GB" dirty="0">
                <a:latin typeface="Tahoma" panose="020B0604030504040204" pitchFamily="34" charset="0"/>
                <a:ea typeface="Tahoma" panose="020B0604030504040204" pitchFamily="34" charset="0"/>
                <a:cs typeface="Tahoma" panose="020B0604030504040204" pitchFamily="34" charset="0"/>
              </a:rPr>
              <a:t>A conclusion should summarise (very concisely!) the overall significance of the scene in relation to the structure of the play.</a:t>
            </a:r>
            <a:endParaRPr lang="en-GB" dirty="0"/>
          </a:p>
        </p:txBody>
      </p:sp>
    </p:spTree>
    <p:extLst>
      <p:ext uri="{BB962C8B-B14F-4D97-AF65-F5344CB8AC3E}">
        <p14:creationId xmlns:p14="http://schemas.microsoft.com/office/powerpoint/2010/main" val="956175380"/>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227</TotalTime>
  <Words>4878</Words>
  <Application>Microsoft Office PowerPoint</Application>
  <PresentationFormat>Widescreen</PresentationFormat>
  <Paragraphs>326</Paragraphs>
  <Slides>28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Courier New</vt:lpstr>
      <vt:lpstr>Tahoma</vt:lpstr>
      <vt:lpstr>1_Office Theme</vt:lpstr>
      <vt:lpstr>PowerPoint Presentation</vt:lpstr>
      <vt:lpstr>Overview of question types</vt:lpstr>
      <vt:lpstr>The Shakespeare extract question</vt:lpstr>
      <vt:lpstr>PowerPoint Presentation</vt:lpstr>
      <vt:lpstr>PowerPoint Presentation</vt:lpstr>
      <vt:lpstr>PowerPoint Presentation</vt:lpstr>
      <vt:lpstr>Writing the main body</vt:lpstr>
      <vt:lpstr>PowerPoint Presentation</vt:lpstr>
      <vt:lpstr>PowerPoint Presentation</vt:lpstr>
      <vt:lpstr>To what extent do you agree?</vt:lpstr>
      <vt:lpstr>‘To what extent do you agree with this view’: Hinge words/phrases</vt:lpstr>
      <vt:lpstr>Other examples:</vt:lpstr>
      <vt:lpstr>How often do students in your class write an essay where they merely discuss the ‘target words’ in isolation to the question focus?</vt:lpstr>
      <vt:lpstr>Why does the ‘hinge’ matter?</vt:lpstr>
      <vt:lpstr>PowerPoint Presentation</vt:lpstr>
      <vt:lpstr>PowerPoint Presentation</vt:lpstr>
      <vt:lpstr>PowerPoint Presentation</vt:lpstr>
      <vt:lpstr>PowerPoint Presentation</vt:lpstr>
      <vt:lpstr>PowerPoint Presentation</vt:lpstr>
      <vt:lpstr>Sample question – Paper 1, Section C</vt:lpstr>
      <vt:lpstr>PowerPoint Presentation</vt:lpstr>
      <vt:lpstr>PowerPoint Presentation</vt:lpstr>
      <vt:lpstr>PowerPoint Presentation</vt:lpstr>
      <vt:lpstr>The Unseen extract – Paper 2</vt:lpstr>
      <vt:lpstr>Approaching the introduction</vt:lpstr>
      <vt:lpstr>Writing analytical paragraphs</vt:lpstr>
      <vt:lpstr>Writing about two texts – Paper 2</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Students working at home:</dc:title>
  <dc:creator>E Boyd</dc:creator>
  <cp:lastModifiedBy>Caroline Abbatt</cp:lastModifiedBy>
  <cp:revision>38</cp:revision>
  <dcterms:created xsi:type="dcterms:W3CDTF">2020-10-09T08:43:42Z</dcterms:created>
  <dcterms:modified xsi:type="dcterms:W3CDTF">2021-09-06T13:48:09Z</dcterms:modified>
</cp:coreProperties>
</file>