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2"/>
  </p:notesMasterIdLst>
  <p:sldIdLst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F5A31E-D7A6-7CB4-E646-F7DDED3F70C9}" v="917" dt="2021-11-07T11:00:20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6D6F6-E7BA-4B99-BDCA-FE41D5F3BEBD}" type="datetimeFigureOut">
              <a:rPr lang="en-US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CDE8A-720F-49DC-B229-2C9D2852E17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5A4F4-B158-47F9-914B-D0BE9C0275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12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0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68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1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2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78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48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E67B-C898-014B-93EA-238ADD9D057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v.nolan@alsophigh.org.uk" TargetMode="External"/><Relationship Id="rId3" Type="http://schemas.openxmlformats.org/officeDocument/2006/relationships/slideLayout" Target="../slideLayouts/slideLayout13.xml"/><Relationship Id="rId7" Type="http://schemas.openxmlformats.org/officeDocument/2006/relationships/hyperlink" Target="mailto:m.fernandez-perez@alsophigh.org.uk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0" Type="http://schemas.openxmlformats.org/officeDocument/2006/relationships/hyperlink" Target="mailto:m.maccarty@alsophigh.org.uk" TargetMode="External"/><Relationship Id="rId4" Type="http://schemas.openxmlformats.org/officeDocument/2006/relationships/notesSlide" Target="../notesSlides/notesSlide9.xml"/><Relationship Id="rId9" Type="http://schemas.openxmlformats.org/officeDocument/2006/relationships/hyperlink" Target="mailto:l.dolan@alsophigh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5218" y="443344"/>
            <a:ext cx="8402782" cy="4351939"/>
          </a:xfrm>
        </p:spPr>
        <p:txBody>
          <a:bodyPr>
            <a:normAutofit/>
          </a:bodyPr>
          <a:lstStyle/>
          <a:p>
            <a:br>
              <a:rPr lang="en-US">
                <a:cs typeface="Calibri"/>
              </a:rPr>
            </a:br>
            <a:br>
              <a:rPr lang="en-US">
                <a:cs typeface="Calibri"/>
              </a:rPr>
            </a:br>
            <a:endParaRPr lang="en-US" sz="31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195" y="1711841"/>
            <a:ext cx="10079665" cy="3966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800" b="1" dirty="0"/>
              <a:t>Year 13 </a:t>
            </a:r>
          </a:p>
          <a:p>
            <a:r>
              <a:rPr lang="en-GB" sz="4800" b="1" dirty="0"/>
              <a:t>Effective Revision Presentation</a:t>
            </a:r>
            <a:endParaRPr lang="en-GB" sz="4800" b="1" dirty="0">
              <a:cs typeface="Calibri"/>
            </a:endParaRPr>
          </a:p>
          <a:p>
            <a:endParaRPr lang="en-GB" sz="4800" b="1"/>
          </a:p>
          <a:p>
            <a:r>
              <a:rPr lang="en-GB" sz="4800" b="1" dirty="0"/>
              <a:t>Health and Social Care</a:t>
            </a:r>
            <a:endParaRPr lang="en-GB" sz="4800" b="1" dirty="0">
              <a:cs typeface="Calibri"/>
            </a:endParaRPr>
          </a:p>
          <a:p>
            <a:r>
              <a:rPr lang="en-GB" sz="4800" b="1" dirty="0"/>
              <a:t>Ms. M Fernandez-Perez</a:t>
            </a:r>
            <a:endParaRPr lang="en-GB" sz="4800" b="1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72CE0-58D4-4C5A-9FAD-38F4A63D8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443345"/>
            <a:ext cx="1780884" cy="161405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39A37-DE5F-4042-A183-64D2BFD14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8955" y="510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0"/>
    </mc:Choice>
    <mc:Fallback xmlns="">
      <p:transition spd="slow" advTm="18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156B0-2C36-4D14-8468-504BB2FB4FC3}"/>
              </a:ext>
            </a:extLst>
          </p:cNvPr>
          <p:cNvSpPr txBox="1"/>
          <p:nvPr/>
        </p:nvSpPr>
        <p:spPr>
          <a:xfrm>
            <a:off x="113750" y="0"/>
            <a:ext cx="12078250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>
                <a:solidFill>
                  <a:schemeClr val="accent6">
                    <a:lumMod val="75000"/>
                  </a:schemeClr>
                </a:solidFill>
              </a:rPr>
              <a:t>Introduction to the subject</a:t>
            </a:r>
          </a:p>
          <a:p>
            <a:endParaRPr lang="en-GB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/>
              <a:t>Health and Social Care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Level 3 BTEC National Extended Certificate / Diploma</a:t>
            </a:r>
            <a:endParaRPr lang="en-GB">
              <a:cs typeface="Calibri"/>
            </a:endParaRPr>
          </a:p>
          <a:p>
            <a:endParaRPr lang="en-US">
              <a:cs typeface="Calibri" panose="020F0502020204030204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/>
              <a:t>Pearson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/>
              <a:t>Health and Social Care consists of 4 or 8 units depending on your child's pathway:</a:t>
            </a:r>
            <a:endParaRPr lang="en-GB">
              <a:cs typeface="Calibri"/>
            </a:endParaRPr>
          </a:p>
          <a:p>
            <a:r>
              <a:rPr lang="en-US"/>
              <a:t>Unit 1</a:t>
            </a:r>
            <a:r>
              <a:rPr lang="en-GB"/>
              <a:t>: Human Lifespan Development </a:t>
            </a:r>
            <a:r>
              <a:rPr lang="en-GB">
                <a:solidFill>
                  <a:srgbClr val="000000"/>
                </a:solidFill>
              </a:rPr>
              <a:t>(extended certificate &amp; diploma)</a:t>
            </a:r>
            <a:endParaRPr lang="en-GB">
              <a:solidFill>
                <a:srgbClr val="000000"/>
              </a:solidFill>
              <a:cs typeface="Calibri"/>
            </a:endParaRPr>
          </a:p>
          <a:p>
            <a:r>
              <a:rPr lang="en-US"/>
              <a:t>Unit </a:t>
            </a:r>
            <a:r>
              <a:rPr lang="en-GB"/>
              <a:t>2: Working in health and social care </a:t>
            </a:r>
            <a:r>
              <a:rPr lang="en-GB">
                <a:ea typeface="+mn-lt"/>
                <a:cs typeface="+mn-lt"/>
              </a:rPr>
              <a:t>(extended certificate &amp; diploma)</a:t>
            </a:r>
            <a:endParaRPr lang="en-GB">
              <a:cs typeface="Calibri"/>
            </a:endParaRPr>
          </a:p>
          <a:p>
            <a:r>
              <a:rPr lang="en-US"/>
              <a:t>Unit 4</a:t>
            </a:r>
            <a:r>
              <a:rPr lang="en-GB"/>
              <a:t>: Enquiries into current issues in health and social care </a:t>
            </a:r>
            <a:r>
              <a:rPr lang="en-GB">
                <a:ea typeface="+mn-lt"/>
                <a:cs typeface="+mn-lt"/>
              </a:rPr>
              <a:t>(diploma)</a:t>
            </a:r>
          </a:p>
          <a:p>
            <a:r>
              <a:rPr lang="en-GB">
                <a:cs typeface="Calibri"/>
              </a:rPr>
              <a:t>Unit 5: Meeting individual care and support needs </a:t>
            </a:r>
            <a:r>
              <a:rPr lang="en-GB">
                <a:ea typeface="+mn-lt"/>
                <a:cs typeface="+mn-lt"/>
              </a:rPr>
              <a:t>(extended certificate &amp; diploma)</a:t>
            </a:r>
          </a:p>
          <a:p>
            <a:r>
              <a:rPr lang="en-GB">
                <a:cs typeface="Calibri"/>
              </a:rPr>
              <a:t>Unit 6: Work experience in health and social care </a:t>
            </a:r>
            <a:r>
              <a:rPr lang="en-GB">
                <a:ea typeface="+mn-lt"/>
                <a:cs typeface="+mn-lt"/>
              </a:rPr>
              <a:t>(diploma)</a:t>
            </a:r>
          </a:p>
          <a:p>
            <a:r>
              <a:rPr lang="en-GB">
                <a:cs typeface="Calibri"/>
              </a:rPr>
              <a:t>Unit 7: Principles of safe practice in health and social care </a:t>
            </a:r>
            <a:r>
              <a:rPr lang="en-GB">
                <a:ea typeface="+mn-lt"/>
                <a:cs typeface="+mn-lt"/>
              </a:rPr>
              <a:t>(diploma)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Unit 8: Promoting public health (diploma)</a:t>
            </a:r>
          </a:p>
          <a:p>
            <a:r>
              <a:rPr lang="en-GB">
                <a:cs typeface="Calibri"/>
              </a:rPr>
              <a:t>Unit 14: Physiological disorders and their care </a:t>
            </a:r>
            <a:r>
              <a:rPr lang="en-GB">
                <a:ea typeface="+mn-lt"/>
                <a:cs typeface="+mn-lt"/>
              </a:rPr>
              <a:t>(extended certificate &amp; diploma)</a:t>
            </a:r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E79DF1-CD81-4056-94CB-DA6741FA9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0160" y="4871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5"/>
    </mc:Choice>
    <mc:Fallback xmlns="">
      <p:transition spd="slow" advTm="3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7ABB5-0488-438D-803A-48E81ED94C13}"/>
              </a:ext>
            </a:extLst>
          </p:cNvPr>
          <p:cNvSpPr txBox="1"/>
          <p:nvPr/>
        </p:nvSpPr>
        <p:spPr>
          <a:xfrm>
            <a:off x="113750" y="127000"/>
            <a:ext cx="11964500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Unit 2 and 4 Outline</a:t>
            </a:r>
          </a:p>
          <a:p>
            <a:endParaRPr lang="en-GB"/>
          </a:p>
          <a:p>
            <a:r>
              <a:rPr lang="en-US" u="sng" dirty="0">
                <a:cs typeface="Calibri"/>
              </a:rPr>
              <a:t>Unit 2: (extended certificate &amp; diploma)</a:t>
            </a:r>
          </a:p>
          <a:p>
            <a:endParaRPr lang="en-US" u="sng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cs typeface="Calibri"/>
              </a:rPr>
              <a:t>Consists of 3 learning aims, A-C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cs typeface="Calibri"/>
              </a:rPr>
              <a:t>Wide range of concepts covered throughout this unit 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cs typeface="Calibri"/>
              </a:rPr>
              <a:t>All areas of this unit are linked to working in the health and social care sector </a:t>
            </a:r>
          </a:p>
          <a:p>
            <a:endParaRPr lang="en-US" u="sng">
              <a:cs typeface="Calibri"/>
            </a:endParaRPr>
          </a:p>
          <a:p>
            <a:r>
              <a:rPr lang="en-US" u="sng" dirty="0">
                <a:cs typeface="Calibri"/>
              </a:rPr>
              <a:t>Unit 4: (diploma)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>
                <a:cs typeface="Calibri"/>
              </a:rPr>
              <a:t>Completely different way of learning to all other units 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cs typeface="Calibri"/>
              </a:rPr>
              <a:t>Consists of 4 learning aims, A-D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cs typeface="Calibri"/>
              </a:rPr>
              <a:t>Wide range of issues covered, all of which are linked to the health and social care sector</a:t>
            </a:r>
          </a:p>
          <a:p>
            <a:endParaRPr lang="en-US">
              <a:cs typeface="Calibri"/>
            </a:endParaRPr>
          </a:p>
          <a:p>
            <a:endParaRPr lang="en-US" u="sng"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41A009-E124-4ED8-BE05-D04247093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7843" y="4881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82"/>
    </mc:Choice>
    <mc:Fallback xmlns="">
      <p:transition spd="slow" advTm="58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AF473-4AE6-47A3-B052-28597F844A05}"/>
              </a:ext>
            </a:extLst>
          </p:cNvPr>
          <p:cNvSpPr txBox="1"/>
          <p:nvPr/>
        </p:nvSpPr>
        <p:spPr>
          <a:xfrm>
            <a:off x="228600" y="114300"/>
            <a:ext cx="11849650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Unit 2 Exam (mock and external exam)</a:t>
            </a:r>
          </a:p>
          <a:p>
            <a:endParaRPr lang="en-GB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This</a:t>
            </a:r>
            <a:r>
              <a:rPr lang="en-GB" dirty="0"/>
              <a:t> is a 1 and a half hour exam which is marked out of 90</a:t>
            </a:r>
            <a:endParaRPr lang="en-US" dirty="0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It comprises of 4 sections, each section consists of 4 questions</a:t>
            </a: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There will be information about an individual at the begin of each section</a:t>
            </a: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Students will have their first chance of sitting the exam in January and their second, and final attempt in May 2022</a:t>
            </a:r>
          </a:p>
          <a:p>
            <a:pPr marL="285750" indent="-285750">
              <a:buFont typeface="Courier New"/>
              <a:buChar char="o"/>
            </a:pPr>
            <a:endParaRPr lang="en-GB" dirty="0">
              <a:cs typeface="Calibri"/>
            </a:endParaRPr>
          </a:p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  <a:ea typeface="+mn-lt"/>
                <a:cs typeface="+mn-lt"/>
              </a:rPr>
              <a:t>Unit 4 Exam (no mock and external exam)</a:t>
            </a:r>
          </a:p>
          <a:p>
            <a:endParaRPr lang="en-GB" dirty="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>
                <a:ea typeface="+mn-lt"/>
                <a:cs typeface="+mn-lt"/>
              </a:rPr>
              <a:t>This is a 3 hour exam which is marked out of 65</a:t>
            </a: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This unit has 2 parts, A and B</a:t>
            </a: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It comprises of 4 questions</a:t>
            </a:r>
          </a:p>
          <a:p>
            <a:pPr marL="285750" indent="-285750">
              <a:buFont typeface="Courier New"/>
              <a:buChar char="o"/>
            </a:pPr>
            <a:r>
              <a:rPr lang="en-GB" dirty="0">
                <a:cs typeface="Calibri"/>
              </a:rPr>
              <a:t>Students have 16 hours to prepare notes for the 4 questions (part A) and will be used to support them in the exam (part B)</a:t>
            </a:r>
          </a:p>
          <a:p>
            <a:pPr marL="285750" indent="-285750">
              <a:buFont typeface="Courier New,monospace"/>
              <a:buChar char="o"/>
            </a:pPr>
            <a:r>
              <a:rPr lang="en-GB" dirty="0">
                <a:ea typeface="+mn-lt"/>
                <a:cs typeface="+mn-lt"/>
              </a:rPr>
              <a:t>Students will have their first chance of sitting the exam in January and their second, and final attempt in May 2022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Courier New,monospace"/>
              <a:buChar char="o"/>
            </a:pPr>
            <a:endParaRPr lang="en-GB" dirty="0">
              <a:ea typeface="+mn-lt"/>
              <a:cs typeface="+mn-lt"/>
            </a:endParaRPr>
          </a:p>
          <a:p>
            <a:endParaRPr lang="en-GB" dirty="0"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6EBAC-43A4-4401-8356-A0D033F2C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8650" y="499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28"/>
    </mc:Choice>
    <mc:Fallback xmlns="">
      <p:transition spd="slow" advTm="7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AF473-4AE6-47A3-B052-28597F844A05}"/>
              </a:ext>
            </a:extLst>
          </p:cNvPr>
          <p:cNvSpPr txBox="1"/>
          <p:nvPr/>
        </p:nvSpPr>
        <p:spPr>
          <a:xfrm>
            <a:off x="228600" y="114300"/>
            <a:ext cx="11849650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>
                <a:solidFill>
                  <a:schemeClr val="accent6">
                    <a:lumMod val="75000"/>
                  </a:schemeClr>
                </a:solidFill>
              </a:rPr>
              <a:t>Key tips for revision</a:t>
            </a:r>
          </a:p>
          <a:p>
            <a:endParaRPr lang="en-GB"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en-GB">
                <a:cs typeface="Calibri"/>
              </a:rPr>
              <a:t>Always be resilient – revising will get easier</a:t>
            </a:r>
          </a:p>
          <a:p>
            <a:pPr marL="285750" indent="-285750">
              <a:buFont typeface="Courier New"/>
              <a:buChar char="o"/>
            </a:pPr>
            <a:r>
              <a:rPr lang="en-GB">
                <a:cs typeface="Calibri"/>
              </a:rPr>
              <a:t>Use the self-quizzing method to test your knowledge and understanding of key concepts</a:t>
            </a:r>
            <a:endParaRPr lang="en-GB"/>
          </a:p>
          <a:p>
            <a:pPr marL="285750" indent="-285750">
              <a:buFont typeface="Courier New"/>
              <a:buChar char="o"/>
            </a:pPr>
            <a:r>
              <a:rPr lang="en-GB">
                <a:cs typeface="Calibri"/>
              </a:rPr>
              <a:t>Use your notes from class and the revision guide to produce mind maps, cue cards </a:t>
            </a:r>
          </a:p>
          <a:p>
            <a:pPr marL="285750" indent="-285750">
              <a:buFont typeface="Courier New"/>
              <a:buChar char="o"/>
            </a:pPr>
            <a:r>
              <a:rPr lang="en-GB">
                <a:cs typeface="Calibri"/>
              </a:rPr>
              <a:t>Practice answering exam questions</a:t>
            </a:r>
          </a:p>
          <a:p>
            <a:pPr marL="285750" indent="-285750">
              <a:buFont typeface="Courier New"/>
              <a:buChar char="o"/>
            </a:pPr>
            <a:r>
              <a:rPr lang="en-GB">
                <a:cs typeface="Calibri"/>
              </a:rPr>
              <a:t>Use the mark schemes to self-mark your answers</a:t>
            </a:r>
          </a:p>
          <a:p>
            <a:pPr marL="285750" indent="-285750">
              <a:buFont typeface="Courier New"/>
              <a:buChar char="o"/>
            </a:pPr>
            <a:r>
              <a:rPr lang="en-GB">
                <a:cs typeface="Calibri"/>
              </a:rPr>
              <a:t>Repeat and recap as much as you can using all revision materials</a:t>
            </a:r>
          </a:p>
          <a:p>
            <a:pPr marL="285750" indent="-285750">
              <a:buFont typeface="Courier New"/>
              <a:buChar char="o"/>
            </a:pPr>
            <a:endParaRPr lang="en-GB">
              <a:cs typeface="Calibri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1D178B-A863-41AB-840A-0DBFB9926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4287" y="4995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28"/>
    </mc:Choice>
    <mc:Fallback xmlns="">
      <p:transition spd="slow" advTm="7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43799-F9B2-453E-AB29-1E4668F2C4AA}"/>
              </a:ext>
            </a:extLst>
          </p:cNvPr>
          <p:cNvSpPr txBox="1"/>
          <p:nvPr/>
        </p:nvSpPr>
        <p:spPr>
          <a:xfrm>
            <a:off x="113750" y="127000"/>
            <a:ext cx="11862350" cy="5139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>
                <a:solidFill>
                  <a:schemeClr val="accent6">
                    <a:lumMod val="75000"/>
                  </a:schemeClr>
                </a:solidFill>
              </a:rPr>
              <a:t>Key learning habits for success in this subject</a:t>
            </a:r>
          </a:p>
          <a:p>
            <a:endParaRPr lang="en-US" b="1" u="sng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/>
              <a:t>To be successful our students:</a:t>
            </a:r>
          </a:p>
          <a:p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Must always have a positive attitude to learning and develop their resilience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Must listen carefully as we often discuss complex concepts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Must apply their knowledge by acting on instruction and reflecting on class content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Must be prepared to learn by having the right equipment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Must arrive to lessons on time </a:t>
            </a:r>
          </a:p>
          <a:p>
            <a:endParaRPr lang="en-US">
              <a:cs typeface="Calibri" panose="020F0502020204030204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Must always be polite and respectful of other's views, opinions and feelings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96AB5B-1A4D-4CDD-A628-9DE6F89ED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4450" y="4962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86"/>
    </mc:Choice>
    <mc:Fallback xmlns="">
      <p:transition spd="slow" advTm="10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5DB34-727E-418A-81E5-001735BDC964}"/>
              </a:ext>
            </a:extLst>
          </p:cNvPr>
          <p:cNvSpPr txBox="1"/>
          <p:nvPr/>
        </p:nvSpPr>
        <p:spPr>
          <a:xfrm>
            <a:off x="113750" y="88900"/>
            <a:ext cx="11964500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What can I do to support my child?</a:t>
            </a:r>
          </a:p>
          <a:p>
            <a:endParaRPr lang="en-GB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Encourage your child to complete revision using their revision materials</a:t>
            </a:r>
            <a:endParaRPr lang="en-US" dirty="0">
              <a:cs typeface="Calibri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>
              <a:cs typeface="Calibri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Encourage your child to work in a quiet place where possible</a:t>
            </a:r>
            <a:endParaRPr lang="en-US" dirty="0">
              <a:cs typeface="Calibri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Encourage your child to revise without their mobile being close by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Reassure your child</a:t>
            </a:r>
            <a:endParaRPr lang="en-GB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626518-2A39-4235-AD1C-02BD16F24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4791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90"/>
    </mc:Choice>
    <mc:Fallback xmlns="">
      <p:transition spd="slow" advTm="6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0" y="515679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73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E22E8-7C4C-4451-94F7-FB34B16FA04F}"/>
              </a:ext>
            </a:extLst>
          </p:cNvPr>
          <p:cNvSpPr txBox="1"/>
          <p:nvPr/>
        </p:nvSpPr>
        <p:spPr>
          <a:xfrm>
            <a:off x="227500" y="284844"/>
            <a:ext cx="11964500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Key reading</a:t>
            </a:r>
          </a:p>
          <a:p>
            <a:endParaRPr lang="en-US" dirty="0"/>
          </a:p>
          <a:p>
            <a:r>
              <a:rPr lang="en-US" dirty="0"/>
              <a:t>Revise BTEC National: Health and Social Care Revision Guide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BTEC National Health and Social Care Student Book</a:t>
            </a:r>
          </a:p>
          <a:p>
            <a:endParaRPr lang="en-US" dirty="0"/>
          </a:p>
          <a:p>
            <a:endParaRPr lang="en-US" dirty="0"/>
          </a:p>
          <a:p>
            <a:endParaRPr lang="en-GB" dirty="0">
              <a:cs typeface="Calibri" panose="020F0502020204030204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F5D7FC-4090-4304-A9AD-F990D45EF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3313" y="5299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6"/>
    </mc:Choice>
    <mc:Fallback xmlns="">
      <p:transition spd="slow" advTm="4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B050"/>
                </a:solidFill>
              </a:rPr>
            </a:br>
            <a:br>
              <a:rPr lang="en-US">
                <a:solidFill>
                  <a:srgbClr val="002060"/>
                </a:solidFill>
                <a:latin typeface="+mn-lt"/>
              </a:rPr>
            </a:br>
            <a:endParaRPr lang="en-US" sz="40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/>
          </a:p>
          <a:p>
            <a:endParaRPr lang="en-GB" sz="2800"/>
          </a:p>
          <a:p>
            <a:endParaRPr lang="en-GB" sz="280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/>
          </a:p>
          <a:p>
            <a:pPr>
              <a:buClr>
                <a:srgbClr val="000000"/>
              </a:buClr>
              <a:buSzPts val="4800"/>
            </a:pPr>
            <a:r>
              <a:rPr lang="en-US" sz="3200" b="1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E22E8-7C4C-4451-94F7-FB34B16FA04F}"/>
              </a:ext>
            </a:extLst>
          </p:cNvPr>
          <p:cNvSpPr txBox="1"/>
          <p:nvPr/>
        </p:nvSpPr>
        <p:spPr>
          <a:xfrm>
            <a:off x="113750" y="101600"/>
            <a:ext cx="11964500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Any questions</a:t>
            </a:r>
          </a:p>
          <a:p>
            <a:endParaRPr lang="en-GB"/>
          </a:p>
          <a:p>
            <a:endParaRPr lang="en-GB"/>
          </a:p>
          <a:p>
            <a:r>
              <a:rPr lang="en-GB" dirty="0"/>
              <a:t>If you have any questions regarding Health and Social Care please email me directly at </a:t>
            </a:r>
            <a:r>
              <a:rPr lang="en-GB" dirty="0">
                <a:hlinkClick r:id="rId7"/>
              </a:rPr>
              <a:t>m.fernandez-perez@alsophigh.org.uk</a:t>
            </a:r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endParaRPr lang="en-GB"/>
          </a:p>
          <a:p>
            <a:r>
              <a:rPr lang="en-GB" dirty="0"/>
              <a:t>If you have any general queries, please email one of the Year 13 pastoral leads</a:t>
            </a:r>
            <a:endParaRPr lang="en-GB" dirty="0">
              <a:cs typeface="Calibri"/>
            </a:endParaRPr>
          </a:p>
          <a:p>
            <a:endParaRPr lang="en-GB"/>
          </a:p>
          <a:p>
            <a:r>
              <a:rPr lang="en-GB" dirty="0"/>
              <a:t>Mrs. Nolan Senior line manager for Year 13 </a:t>
            </a:r>
            <a:r>
              <a:rPr lang="en-GB" dirty="0">
                <a:hlinkClick r:id="rId8"/>
              </a:rPr>
              <a:t>v.nolan@alsophigh.org.uk</a:t>
            </a:r>
            <a:r>
              <a:rPr lang="en-GB" dirty="0"/>
              <a:t> </a:t>
            </a:r>
            <a:endParaRPr lang="en-GB" dirty="0">
              <a:cs typeface="Calibri" panose="020F0502020204030204"/>
            </a:endParaRPr>
          </a:p>
          <a:p>
            <a:endParaRPr lang="en-GB"/>
          </a:p>
          <a:p>
            <a:r>
              <a:rPr lang="en-GB" dirty="0"/>
              <a:t>Mr. Dolan Head of Year 13 </a:t>
            </a:r>
            <a:r>
              <a:rPr lang="en-GB" dirty="0">
                <a:hlinkClick r:id="rId9"/>
              </a:rPr>
              <a:t>l.dolan@alsophigh.org.uk</a:t>
            </a:r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endParaRPr lang="en-GB"/>
          </a:p>
          <a:p>
            <a:r>
              <a:rPr lang="en-GB" dirty="0"/>
              <a:t>Mrs McCarty Pastoral Mentor for Year 13 </a:t>
            </a:r>
            <a:r>
              <a:rPr lang="en-GB" dirty="0">
                <a:hlinkClick r:id="rId10"/>
              </a:rPr>
              <a:t>m.maccarty@alsophigh.org.uk</a:t>
            </a:r>
            <a:r>
              <a:rPr lang="en-GB" dirty="0"/>
              <a:t>  </a:t>
            </a:r>
            <a:endParaRPr lang="en-GB" dirty="0">
              <a:cs typeface="Calibri"/>
            </a:endParaRPr>
          </a:p>
          <a:p>
            <a:endParaRPr lang="en-GB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486BA6-1EC0-4920-8C03-AA0F437D5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4782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7"/>
    </mc:Choice>
    <mc:Fallback xmlns="">
      <p:transition spd="slow" advTm="2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F5D0A58-F628-D743-952D-D336DD29282F}" vid="{BA392E08-4E7F-8E4C-B67E-31C4162AC0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799</Words>
  <Application>Microsoft Office PowerPoint</Application>
  <PresentationFormat>Widescreen</PresentationFormat>
  <Paragraphs>165</Paragraphs>
  <Slides>9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  </vt:lpstr>
      <vt:lpstr>       </vt:lpstr>
      <vt:lpstr>       </vt:lpstr>
      <vt:lpstr>       </vt:lpstr>
      <vt:lpstr>       </vt:lpstr>
      <vt:lpstr>       </vt:lpstr>
      <vt:lpstr>       </vt:lpstr>
      <vt:lpstr>       </vt:lpstr>
      <vt:lpstr>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Fernandez-Perez</dc:creator>
  <cp:lastModifiedBy>Maria Fernandez-Perez</cp:lastModifiedBy>
  <cp:revision>80</cp:revision>
  <dcterms:created xsi:type="dcterms:W3CDTF">2021-11-07T10:11:43Z</dcterms:created>
  <dcterms:modified xsi:type="dcterms:W3CDTF">2021-11-24T09:47:15Z</dcterms:modified>
</cp:coreProperties>
</file>