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420" r:id="rId3"/>
    <p:sldId id="418" r:id="rId4"/>
    <p:sldId id="424" r:id="rId5"/>
    <p:sldId id="423" r:id="rId6"/>
    <p:sldId id="422" r:id="rId7"/>
    <p:sldId id="42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4" d="100"/>
          <a:sy n="84" d="100"/>
        </p:scale>
        <p:origin x="16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87065-4254-4A41-8946-90C807248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06F6DE-1532-4F88-A2B8-DCB62DF94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F0433-7FE1-4E63-9BA1-692E427FE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54EF3-00D6-4F01-A4E9-7A0B692D2A8E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ECC5A-6B65-441B-84F7-6A594BE3B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8B13C-D7AB-4FF1-AB75-F4E431D8C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0CE5-2EB0-42B8-900F-D81152AF7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126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68DF0-017D-4F65-BD8D-5F188EB8C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2CE593-355A-4EF0-AF7F-CBFD08A7B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A603A-2F0F-4CBB-8E0E-CB987C40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54EF3-00D6-4F01-A4E9-7A0B692D2A8E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DBF52-5D69-445F-8C93-C61A66F08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6495C-F29E-44BC-879E-876FD335D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0CE5-2EB0-42B8-900F-D81152AF7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055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AC57F4-8AC6-4D8B-A9F4-D7F399DB38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64BD58-0A1C-4D8D-BDB5-31131CD96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51A9D-D8D0-444A-9160-987445B50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54EF3-00D6-4F01-A4E9-7A0B692D2A8E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500DA-AE15-46B6-AA87-229492ADB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0339E-5323-47EF-B6AC-F255483F6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0CE5-2EB0-42B8-900F-D81152AF7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096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76361-50F5-4F29-964C-0E17271C2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F3E1D-4D08-4127-A43A-CC8808437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2E9FA-BC9F-4AFE-84E9-E2BDA490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54EF3-00D6-4F01-A4E9-7A0B692D2A8E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7A51B-BA0D-4328-8A84-808A50F9D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91139-55B7-4D24-B502-0907B5AA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0CE5-2EB0-42B8-900F-D81152AF7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929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72CCA-2A64-4B35-9D08-13EDB96D2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C8FFB-A60E-4983-A8B3-293152CA2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33E3C-7381-4A49-B3E2-487A6CBD1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54EF3-00D6-4F01-A4E9-7A0B692D2A8E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76EA7-F1EF-4132-9726-4A428BA7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4D442-9414-4537-85B7-F0790B8D8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0CE5-2EB0-42B8-900F-D81152AF7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80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99DC-143F-4338-B4A1-435AB04FC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7EE5B-B706-4569-8995-DD2B79354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D245B-60BB-42CF-B9D8-400B4676D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C50BB-6318-4B0C-B142-CF48486BF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54EF3-00D6-4F01-A4E9-7A0B692D2A8E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4FFAE-8B8A-40AA-97C8-D209B0EEB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2A58A-A219-487D-869A-69E3518F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0CE5-2EB0-42B8-900F-D81152AF7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621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2E97C-69FA-43C4-9094-16998CF3C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00657-8E7F-434C-A6A3-70CE9ADD1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E45473-A216-4728-A432-BCD5034E5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7CD41A-AB98-4602-8BAC-8E4F9F158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D42E3-E6FB-4232-B4A0-56E689C2E9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AA2E97-4866-4F5C-8AA6-21798F89E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54EF3-00D6-4F01-A4E9-7A0B692D2A8E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60AF47-A4A1-4658-A90E-DDE342D51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1CF979-EADF-4DB3-B4B4-29FC99A5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0CE5-2EB0-42B8-900F-D81152AF7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025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68BFD-EA24-4D64-9995-6F4ACFCFB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D678B5-598D-4689-9B98-EB15672D8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54EF3-00D6-4F01-A4E9-7A0B692D2A8E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3CE23B-D137-4576-9A9A-4C6099DA0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A80BD4-CCEE-4B57-9CF0-16C6F51F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0CE5-2EB0-42B8-900F-D81152AF7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009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16C672-1D3E-450F-ABC9-CCB9598F5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54EF3-00D6-4F01-A4E9-7A0B692D2A8E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E65F05-BDC1-4FE0-BDBB-8F49DD6F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197D9-FC29-42E8-A09C-793646FBD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0CE5-2EB0-42B8-900F-D81152AF7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46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28A6F-ACF7-472C-94C0-0D4812748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D41AA-085A-43BB-9202-A99B2D5C4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462CD-22EA-4C1C-B7CD-C4A216BD6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5F6F56-464A-4C76-94AE-EA4CC3024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54EF3-00D6-4F01-A4E9-7A0B692D2A8E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551D69-A52A-4EE1-BE5A-4306693A2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F37F3-36FC-4869-B101-EBABAB931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0CE5-2EB0-42B8-900F-D81152AF7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578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BFB3A-BB2C-485E-ACFF-108354E41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38AF90-FE93-4F45-918A-2438909D4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1185E0-501A-427D-BDA0-38AE3AB9A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936B8-BF82-47E9-B5AB-52752ACBA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54EF3-00D6-4F01-A4E9-7A0B692D2A8E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E11E28-FBE1-42DD-9E6B-5E01EF931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905C7-4C2B-4FA0-A076-645CA9BEF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0CE5-2EB0-42B8-900F-D81152AF7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552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A2C1ED-A259-477C-AE96-F88AE2735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F7269-077E-4D4F-B40B-B4D321A8E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B961F-ED5C-45B1-B6FC-23221950C2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54EF3-00D6-4F01-A4E9-7A0B692D2A8E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4B267-2011-4CC0-8DCD-DA0B6EED8B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B73BE-00D2-4583-A041-8D91178726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0CE5-2EB0-42B8-900F-D81152AF7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2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jpeg"/><Relationship Id="rId5" Type="http://schemas.openxmlformats.org/officeDocument/2006/relationships/hyperlink" Target="mailto:k.williams@alsophigh.org.uk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76DD294-715C-7242-B87A-01A34EF99F79}"/>
              </a:ext>
            </a:extLst>
          </p:cNvPr>
          <p:cNvSpPr txBox="1">
            <a:spLocks/>
          </p:cNvSpPr>
          <p:nvPr/>
        </p:nvSpPr>
        <p:spPr>
          <a:xfrm>
            <a:off x="0" y="1148885"/>
            <a:ext cx="12192000" cy="3487411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5000" b="1" dirty="0">
              <a:solidFill>
                <a:srgbClr val="002060"/>
              </a:solidFill>
              <a:latin typeface="Museo Slab 500" panose="02000000000000000000" pitchFamily="2" charset="77"/>
              <a:cs typeface="Museo Slab 50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886DF3-1CE5-A14A-B3FA-A2356A731D24}"/>
              </a:ext>
            </a:extLst>
          </p:cNvPr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267E1D-EEA3-F242-9119-133A52048E51}"/>
              </a:ext>
            </a:extLst>
          </p:cNvPr>
          <p:cNvSpPr txBox="1"/>
          <p:nvPr/>
        </p:nvSpPr>
        <p:spPr>
          <a:xfrm>
            <a:off x="7158038" y="6406406"/>
            <a:ext cx="493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6F611"/>
                </a:solidFill>
                <a:latin typeface="Museo Slab 500" panose="02000000000000000000" pitchFamily="2" charset="77"/>
              </a:rPr>
              <a:t>KNOWLEDGE</a:t>
            </a:r>
            <a:r>
              <a:rPr lang="en-US" dirty="0">
                <a:latin typeface="Museo Slab 500" panose="02000000000000000000" pitchFamily="2" charset="77"/>
              </a:rPr>
              <a:t>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Museo Slab 500" panose="02000000000000000000" pitchFamily="2" charset="77"/>
              </a:rPr>
              <a:t> </a:t>
            </a:r>
            <a:r>
              <a:rPr lang="en-US" dirty="0">
                <a:solidFill>
                  <a:srgbClr val="00B050"/>
                </a:solidFill>
                <a:latin typeface="Museo Slab 500" panose="02000000000000000000" pitchFamily="2" charset="77"/>
              </a:rPr>
              <a:t>RESPECT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rgbClr val="00B050"/>
                </a:solidFill>
                <a:latin typeface="Museo Slab 500" panose="02000000000000000000" pitchFamily="2" charset="77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92D050"/>
                </a:solidFill>
                <a:latin typeface="Museo Slab 500" panose="02000000000000000000" pitchFamily="2" charset="77"/>
              </a:rPr>
              <a:t>OPPORTUNITY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FEADEC-23A0-4E2F-9420-879830D36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1390" y="78608"/>
            <a:ext cx="1560610" cy="141441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2EB39F1-BEB6-443F-8096-2DF2DE8BCA30}"/>
              </a:ext>
            </a:extLst>
          </p:cNvPr>
          <p:cNvSpPr txBox="1">
            <a:spLocks/>
          </p:cNvSpPr>
          <p:nvPr/>
        </p:nvSpPr>
        <p:spPr>
          <a:xfrm>
            <a:off x="1146313" y="982308"/>
            <a:ext cx="10111408" cy="247462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dirty="0"/>
              <a:t>Applied Psychology</a:t>
            </a:r>
          </a:p>
          <a:p>
            <a:pPr algn="ctr"/>
            <a:r>
              <a:rPr lang="en-GB" sz="7200" dirty="0"/>
              <a:t>Unit 3 - Health Psychology</a:t>
            </a:r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2A5571C0-67D2-441A-9E97-F169B13A77FF}"/>
              </a:ext>
            </a:extLst>
          </p:cNvPr>
          <p:cNvSpPr txBox="1">
            <a:spLocks/>
          </p:cNvSpPr>
          <p:nvPr/>
        </p:nvSpPr>
        <p:spPr>
          <a:xfrm>
            <a:off x="1630017" y="248035"/>
            <a:ext cx="9144000" cy="7314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dirty="0"/>
              <a:t>Year 13 – Mock Revision</a:t>
            </a:r>
          </a:p>
        </p:txBody>
      </p:sp>
      <p:pic>
        <p:nvPicPr>
          <p:cNvPr id="2050" name="Picture 2" descr="Applied Psychology (Audio Download): Warren Hilton, Paul Darn, SAGA Egmont:  Amazon.co.uk">
            <a:extLst>
              <a:ext uri="{FF2B5EF4-FFF2-40B4-BE49-F238E27FC236}">
                <a16:creationId xmlns:a16="http://schemas.microsoft.com/office/drawing/2014/main" id="{ACD34849-91AD-F941-974E-3D22E43A8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3" b="10650"/>
          <a:stretch/>
        </p:blipFill>
        <p:spPr bwMode="auto">
          <a:xfrm>
            <a:off x="4838700" y="3548264"/>
            <a:ext cx="2514600" cy="205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cording 16 Nov 2021 at 20:13:46" descr="Audio Recording 16 Nov 2021 at 20:13:46">
            <a:hlinkClick r:id="" action="ppaction://media"/>
            <a:extLst>
              <a:ext uri="{FF2B5EF4-FFF2-40B4-BE49-F238E27FC236}">
                <a16:creationId xmlns:a16="http://schemas.microsoft.com/office/drawing/2014/main" id="{37B77FB8-0EB9-1049-88D4-927EB58828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57721" y="530017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2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C281CE-4DFD-4B6F-B171-1CC4CC86E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1390" y="78608"/>
            <a:ext cx="1560610" cy="14144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3886DF3-1CE5-A14A-B3FA-A2356A731D24}"/>
              </a:ext>
            </a:extLst>
          </p:cNvPr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267E1D-EEA3-F242-9119-133A52048E51}"/>
              </a:ext>
            </a:extLst>
          </p:cNvPr>
          <p:cNvSpPr txBox="1"/>
          <p:nvPr/>
        </p:nvSpPr>
        <p:spPr>
          <a:xfrm>
            <a:off x="7158038" y="6406406"/>
            <a:ext cx="493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6F611"/>
                </a:solidFill>
                <a:latin typeface="Museo Slab 500" panose="02000000000000000000" pitchFamily="2" charset="77"/>
              </a:rPr>
              <a:t>KNOWLEDGE</a:t>
            </a:r>
            <a:r>
              <a:rPr lang="en-US" dirty="0">
                <a:latin typeface="Museo Slab 500" panose="02000000000000000000" pitchFamily="2" charset="77"/>
              </a:rPr>
              <a:t>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Museo Slab 500" panose="02000000000000000000" pitchFamily="2" charset="77"/>
              </a:rPr>
              <a:t> </a:t>
            </a:r>
            <a:r>
              <a:rPr lang="en-US" dirty="0">
                <a:solidFill>
                  <a:srgbClr val="00B050"/>
                </a:solidFill>
                <a:latin typeface="Museo Slab 500" panose="02000000000000000000" pitchFamily="2" charset="77"/>
              </a:rPr>
              <a:t>RESPECT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rgbClr val="00B050"/>
                </a:solidFill>
                <a:latin typeface="Museo Slab 500" panose="02000000000000000000" pitchFamily="2" charset="77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92D050"/>
                </a:solidFill>
                <a:latin typeface="Museo Slab 500" panose="02000000000000000000" pitchFamily="2" charset="77"/>
              </a:rPr>
              <a:t>OPPORTUNITY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736600" y="1343301"/>
            <a:ext cx="10274300" cy="49897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b="1" dirty="0"/>
          </a:p>
          <a:p>
            <a:endParaRPr lang="en-GB" sz="2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4816"/>
          </a:xfrm>
        </p:spPr>
        <p:txBody>
          <a:bodyPr/>
          <a:lstStyle/>
          <a:p>
            <a:pPr algn="ctr"/>
            <a:r>
              <a:rPr lang="en-GB" u="sng" dirty="0"/>
              <a:t>When is my Psychology mock exam?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EAFF2-CAF1-B949-8E30-72D2471B5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Your mock exam will be a full paper on Unit 3 – Health Psychology</a:t>
            </a:r>
          </a:p>
          <a:p>
            <a:r>
              <a:rPr lang="en-GB" dirty="0"/>
              <a:t>2 hours long</a:t>
            </a:r>
          </a:p>
          <a:p>
            <a:r>
              <a:rPr lang="en-GB" dirty="0"/>
              <a:t>Thursday 9</a:t>
            </a:r>
            <a:r>
              <a:rPr lang="en-GB" baseline="30000" dirty="0"/>
              <a:t>th</a:t>
            </a:r>
            <a:r>
              <a:rPr lang="en-GB" dirty="0"/>
              <a:t> December P1&amp;2</a:t>
            </a:r>
          </a:p>
        </p:txBody>
      </p:sp>
      <p:pic>
        <p:nvPicPr>
          <p:cNvPr id="2" name="Audio Recording 16 Nov 2021 at 20:15:36" descr="Audio Recording 16 Nov 2021 at 20:15:36">
            <a:hlinkClick r:id="" action="ppaction://media"/>
            <a:extLst>
              <a:ext uri="{FF2B5EF4-FFF2-40B4-BE49-F238E27FC236}">
                <a16:creationId xmlns:a16="http://schemas.microsoft.com/office/drawing/2014/main" id="{9418F968-1988-F74E-B6D1-0991761EA6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12500" y="527919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5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C281CE-4DFD-4B6F-B171-1CC4CC86E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1390" y="78608"/>
            <a:ext cx="1560610" cy="14144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3886DF3-1CE5-A14A-B3FA-A2356A731D24}"/>
              </a:ext>
            </a:extLst>
          </p:cNvPr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267E1D-EEA3-F242-9119-133A52048E51}"/>
              </a:ext>
            </a:extLst>
          </p:cNvPr>
          <p:cNvSpPr txBox="1"/>
          <p:nvPr/>
        </p:nvSpPr>
        <p:spPr>
          <a:xfrm>
            <a:off x="7158038" y="6406406"/>
            <a:ext cx="493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6F611"/>
                </a:solidFill>
                <a:latin typeface="Museo Slab 500" panose="02000000000000000000" pitchFamily="2" charset="77"/>
              </a:rPr>
              <a:t>KNOWLEDGE</a:t>
            </a:r>
            <a:r>
              <a:rPr lang="en-US" dirty="0">
                <a:latin typeface="Museo Slab 500" panose="02000000000000000000" pitchFamily="2" charset="77"/>
              </a:rPr>
              <a:t>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Museo Slab 500" panose="02000000000000000000" pitchFamily="2" charset="77"/>
              </a:rPr>
              <a:t> </a:t>
            </a:r>
            <a:r>
              <a:rPr lang="en-US" dirty="0">
                <a:solidFill>
                  <a:srgbClr val="00B050"/>
                </a:solidFill>
                <a:latin typeface="Museo Slab 500" panose="02000000000000000000" pitchFamily="2" charset="77"/>
              </a:rPr>
              <a:t>RESPECT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rgbClr val="00B050"/>
                </a:solidFill>
                <a:latin typeface="Museo Slab 500" panose="02000000000000000000" pitchFamily="2" charset="77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92D050"/>
                </a:solidFill>
                <a:latin typeface="Museo Slab 500" panose="02000000000000000000" pitchFamily="2" charset="77"/>
              </a:rPr>
              <a:t>OPPORTUNITY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736600" y="1343301"/>
            <a:ext cx="10274300" cy="49897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b="1" dirty="0"/>
          </a:p>
          <a:p>
            <a:endParaRPr lang="en-GB" sz="2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4816"/>
          </a:xfrm>
        </p:spPr>
        <p:txBody>
          <a:bodyPr/>
          <a:lstStyle/>
          <a:p>
            <a:pPr algn="ctr"/>
            <a:r>
              <a:rPr lang="en-GB" u="sng" dirty="0"/>
              <a:t>What should I revise?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EAFF2-CAF1-B949-8E30-72D2471B5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97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Your mock exam is a full paper and you are expected to revise everything you have learnt so far this year. </a:t>
            </a:r>
          </a:p>
          <a:p>
            <a:r>
              <a:rPr lang="en-GB" dirty="0"/>
              <a:t>Learning Aim  A – Lifestyle choice and health-related behaviour</a:t>
            </a:r>
          </a:p>
          <a:p>
            <a:r>
              <a:rPr lang="en-GB" dirty="0"/>
              <a:t>Learning Aim B – Stress, behavioural addiction and physiological addictions </a:t>
            </a:r>
          </a:p>
          <a:p>
            <a:r>
              <a:rPr lang="en-GB" dirty="0"/>
              <a:t>Learning Aim C – Promotion of positive behavioural change</a:t>
            </a:r>
          </a:p>
        </p:txBody>
      </p:sp>
      <p:pic>
        <p:nvPicPr>
          <p:cNvPr id="2" name="Audio Recording 16 Nov 2021 at 20:18:05" descr="Audio Recording 16 Nov 2021 at 20:18:05">
            <a:hlinkClick r:id="" action="ppaction://media"/>
            <a:extLst>
              <a:ext uri="{FF2B5EF4-FFF2-40B4-BE49-F238E27FC236}">
                <a16:creationId xmlns:a16="http://schemas.microsoft.com/office/drawing/2014/main" id="{3A7C5E7B-BBE3-4B40-9A2D-5A9418C138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85928" y="53142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6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267E1D-EEA3-F242-9119-133A52048E51}"/>
              </a:ext>
            </a:extLst>
          </p:cNvPr>
          <p:cNvSpPr txBox="1"/>
          <p:nvPr/>
        </p:nvSpPr>
        <p:spPr>
          <a:xfrm>
            <a:off x="7158038" y="6406406"/>
            <a:ext cx="493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6F611"/>
                </a:solidFill>
                <a:latin typeface="Museo Slab 500" panose="02000000000000000000" pitchFamily="2" charset="77"/>
              </a:rPr>
              <a:t>KNOWLEDGE</a:t>
            </a:r>
            <a:r>
              <a:rPr lang="en-US" dirty="0">
                <a:latin typeface="Museo Slab 500" panose="02000000000000000000" pitchFamily="2" charset="77"/>
              </a:rPr>
              <a:t>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Museo Slab 500" panose="02000000000000000000" pitchFamily="2" charset="77"/>
              </a:rPr>
              <a:t> </a:t>
            </a:r>
            <a:r>
              <a:rPr lang="en-US" dirty="0">
                <a:solidFill>
                  <a:srgbClr val="00B050"/>
                </a:solidFill>
                <a:latin typeface="Museo Slab 500" panose="02000000000000000000" pitchFamily="2" charset="77"/>
              </a:rPr>
              <a:t>RESPECT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rgbClr val="00B050"/>
                </a:solidFill>
                <a:latin typeface="Museo Slab 500" panose="02000000000000000000" pitchFamily="2" charset="77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92D050"/>
                </a:solidFill>
                <a:latin typeface="Museo Slab 500" panose="02000000000000000000" pitchFamily="2" charset="77"/>
              </a:rPr>
              <a:t>OPPORTUNITY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736600" y="1343301"/>
            <a:ext cx="10274300" cy="49897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b="1" dirty="0"/>
          </a:p>
          <a:p>
            <a:endParaRPr lang="en-GB" sz="2600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0AB7E85E-D8F3-5546-B3A7-0D3B33654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438" y="1164164"/>
            <a:ext cx="3991684" cy="567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3886DF3-1CE5-A14A-B3FA-A2356A731D24}"/>
              </a:ext>
            </a:extLst>
          </p:cNvPr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4816"/>
          </a:xfrm>
        </p:spPr>
        <p:txBody>
          <a:bodyPr/>
          <a:lstStyle/>
          <a:p>
            <a:pPr algn="ctr"/>
            <a:r>
              <a:rPr lang="en-GB" u="sng" dirty="0"/>
              <a:t>Revision tips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C281CE-4DFD-4B6F-B171-1CC4CC86E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1390" y="78608"/>
            <a:ext cx="1560610" cy="141441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EAFF2-CAF1-B949-8E30-72D2471B5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72089" cy="4351338"/>
          </a:xfrm>
        </p:spPr>
        <p:txBody>
          <a:bodyPr/>
          <a:lstStyle/>
          <a:p>
            <a:r>
              <a:rPr lang="en-GB" dirty="0"/>
              <a:t>Use your notes and the materials you have to make notes, revision cards or mind maps. </a:t>
            </a:r>
          </a:p>
          <a:p>
            <a:r>
              <a:rPr lang="en-GB" dirty="0"/>
              <a:t>Get someone to test you.  </a:t>
            </a:r>
          </a:p>
          <a:p>
            <a:r>
              <a:rPr lang="en-GB" dirty="0"/>
              <a:t>Practice exam questions – especially the long mark questions. </a:t>
            </a:r>
          </a:p>
        </p:txBody>
      </p:sp>
      <p:pic>
        <p:nvPicPr>
          <p:cNvPr id="8" name="Audio Recording 16 Nov 2021 at 20:20:02" descr="Audio Recording 16 Nov 2021 at 20:20:02">
            <a:hlinkClick r:id="" action="ppaction://media"/>
            <a:extLst>
              <a:ext uri="{FF2B5EF4-FFF2-40B4-BE49-F238E27FC236}">
                <a16:creationId xmlns:a16="http://schemas.microsoft.com/office/drawing/2014/main" id="{E14B12B8-FB7F-8E43-91A0-AE1D3BB214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03122" y="5317878"/>
            <a:ext cx="812800" cy="812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FD5032-D6E6-7049-87BC-AD8E44E031C9}"/>
              </a:ext>
            </a:extLst>
          </p:cNvPr>
          <p:cNvSpPr txBox="1"/>
          <p:nvPr/>
        </p:nvSpPr>
        <p:spPr>
          <a:xfrm>
            <a:off x="7204638" y="6416195"/>
            <a:ext cx="493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6F611"/>
                </a:solidFill>
                <a:latin typeface="Museo Slab 500" panose="02000000000000000000" pitchFamily="2" charset="77"/>
              </a:rPr>
              <a:t>KNOWLEDGE</a:t>
            </a:r>
            <a:r>
              <a:rPr lang="en-US" dirty="0">
                <a:latin typeface="Museo Slab 500" panose="02000000000000000000" pitchFamily="2" charset="77"/>
              </a:rPr>
              <a:t>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Museo Slab 500" panose="02000000000000000000" pitchFamily="2" charset="77"/>
              </a:rPr>
              <a:t> </a:t>
            </a:r>
            <a:r>
              <a:rPr lang="en-US" dirty="0">
                <a:solidFill>
                  <a:srgbClr val="00B050"/>
                </a:solidFill>
                <a:latin typeface="Museo Slab 500" panose="02000000000000000000" pitchFamily="2" charset="77"/>
              </a:rPr>
              <a:t>RESPECT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rgbClr val="00B050"/>
                </a:solidFill>
                <a:latin typeface="Museo Slab 500" panose="02000000000000000000" pitchFamily="2" charset="77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92D050"/>
                </a:solidFill>
                <a:latin typeface="Museo Slab 500" panose="02000000000000000000" pitchFamily="2" charset="77"/>
              </a:rPr>
              <a:t>OPPORTUNITY</a:t>
            </a:r>
          </a:p>
        </p:txBody>
      </p:sp>
    </p:spTree>
    <p:extLst>
      <p:ext uri="{BB962C8B-B14F-4D97-AF65-F5344CB8AC3E}">
        <p14:creationId xmlns:p14="http://schemas.microsoft.com/office/powerpoint/2010/main" val="171537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C4A47-7740-9245-B194-7EAB3DEC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Assessment Outcomes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BF4AB7-658D-2C47-B379-F480C29A6585}"/>
              </a:ext>
            </a:extLst>
          </p:cNvPr>
          <p:cNvSpPr/>
          <p:nvPr/>
        </p:nvSpPr>
        <p:spPr>
          <a:xfrm>
            <a:off x="838200" y="2064434"/>
            <a:ext cx="10515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Verdana" panose="020B0604030504040204" pitchFamily="34" charset="0"/>
              </a:rPr>
              <a:t>AO1 </a:t>
            </a:r>
            <a:r>
              <a:rPr lang="en-GB" sz="2000" dirty="0">
                <a:latin typeface="Verdana" panose="020B0604030504040204" pitchFamily="34" charset="0"/>
              </a:rPr>
              <a:t>Demonstrate knowledge and understanding of psychological approaches and theories used to explain health-related behaviour and behavioural change </a:t>
            </a:r>
          </a:p>
          <a:p>
            <a:endParaRPr lang="en-GB" sz="2000" dirty="0"/>
          </a:p>
          <a:p>
            <a:r>
              <a:rPr lang="en-GB" sz="2000" b="1" dirty="0">
                <a:latin typeface="Verdana" panose="020B0604030504040204" pitchFamily="34" charset="0"/>
              </a:rPr>
              <a:t>AO2 </a:t>
            </a:r>
            <a:r>
              <a:rPr lang="en-GB" sz="2000" dirty="0">
                <a:latin typeface="Verdana" panose="020B0604030504040204" pitchFamily="34" charset="0"/>
              </a:rPr>
              <a:t>Apply knowledge and understanding of psychological approaches and theories to explain health-related behaviour and behavioural change in given contexts </a:t>
            </a:r>
          </a:p>
          <a:p>
            <a:endParaRPr lang="en-GB" sz="2000" dirty="0"/>
          </a:p>
          <a:p>
            <a:r>
              <a:rPr lang="en-GB" sz="2000" b="1" dirty="0">
                <a:latin typeface="Verdana" panose="020B0604030504040204" pitchFamily="34" charset="0"/>
              </a:rPr>
              <a:t>AO3 </a:t>
            </a:r>
            <a:r>
              <a:rPr lang="en-GB" sz="2000" dirty="0">
                <a:latin typeface="Verdana" panose="020B0604030504040204" pitchFamily="34" charset="0"/>
              </a:rPr>
              <a:t>Explore the use and effectiveness of psychological approaches and theories in relation to explaining health-related behaviour and implementing behavioural change 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8D6DE6-E396-1F44-B815-D734B28E5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1390" y="78608"/>
            <a:ext cx="1560610" cy="14144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FF5F8C-4AF7-0641-A1DE-33645C3A3E42}"/>
              </a:ext>
            </a:extLst>
          </p:cNvPr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C6B719-0E3C-C648-BE26-B64A6A6EF4ED}"/>
              </a:ext>
            </a:extLst>
          </p:cNvPr>
          <p:cNvSpPr txBox="1"/>
          <p:nvPr/>
        </p:nvSpPr>
        <p:spPr>
          <a:xfrm>
            <a:off x="7158038" y="6406406"/>
            <a:ext cx="493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6F611"/>
                </a:solidFill>
                <a:latin typeface="Museo Slab 500" panose="02000000000000000000" pitchFamily="2" charset="77"/>
              </a:rPr>
              <a:t>KNOWLEDGE</a:t>
            </a:r>
            <a:r>
              <a:rPr lang="en-US" dirty="0">
                <a:latin typeface="Museo Slab 500" panose="02000000000000000000" pitchFamily="2" charset="77"/>
              </a:rPr>
              <a:t>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Museo Slab 500" panose="02000000000000000000" pitchFamily="2" charset="77"/>
              </a:rPr>
              <a:t> </a:t>
            </a:r>
            <a:r>
              <a:rPr lang="en-US" dirty="0">
                <a:solidFill>
                  <a:srgbClr val="00B050"/>
                </a:solidFill>
                <a:latin typeface="Museo Slab 500" panose="02000000000000000000" pitchFamily="2" charset="77"/>
              </a:rPr>
              <a:t>RESPECT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rgbClr val="00B050"/>
                </a:solidFill>
                <a:latin typeface="Museo Slab 500" panose="02000000000000000000" pitchFamily="2" charset="77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92D050"/>
                </a:solidFill>
                <a:latin typeface="Museo Slab 500" panose="02000000000000000000" pitchFamily="2" charset="77"/>
              </a:rPr>
              <a:t>OPPORTUNITY</a:t>
            </a:r>
          </a:p>
        </p:txBody>
      </p:sp>
      <p:pic>
        <p:nvPicPr>
          <p:cNvPr id="3" name="Audio Recording 16 Nov 2021 at 20:23:00" descr="Audio Recording 16 Nov 2021 at 20:23:00">
            <a:hlinkClick r:id="" action="ppaction://media"/>
            <a:extLst>
              <a:ext uri="{FF2B5EF4-FFF2-40B4-BE49-F238E27FC236}">
                <a16:creationId xmlns:a16="http://schemas.microsoft.com/office/drawing/2014/main" id="{1DBE44C2-9216-0544-8D3B-4563FAED23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33796" y="53789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5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C155EF-9A94-CF4E-8677-FF4AFF333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112" y="785816"/>
            <a:ext cx="8712612" cy="6144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A71A90-8E81-B94C-9A8E-64CAF0DFD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1390" y="78608"/>
            <a:ext cx="1560610" cy="1414417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44870793-2C52-1C4D-8605-2AA85AC69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618" y="78608"/>
            <a:ext cx="10515600" cy="904816"/>
          </a:xfrm>
        </p:spPr>
        <p:txBody>
          <a:bodyPr/>
          <a:lstStyle/>
          <a:p>
            <a:pPr algn="ctr"/>
            <a:r>
              <a:rPr lang="en-GB" u="sng" dirty="0"/>
              <a:t>Command Words</a:t>
            </a:r>
          </a:p>
        </p:txBody>
      </p:sp>
      <p:pic>
        <p:nvPicPr>
          <p:cNvPr id="2" name="Audio Recording 16 Nov 2021 at 20:23:49" descr="Audio Recording 16 Nov 2021 at 20:23:49">
            <a:hlinkClick r:id="" action="ppaction://media"/>
            <a:extLst>
              <a:ext uri="{FF2B5EF4-FFF2-40B4-BE49-F238E27FC236}">
                <a16:creationId xmlns:a16="http://schemas.microsoft.com/office/drawing/2014/main" id="{EA80E28E-BD89-0649-9F3E-7964C4B21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1933" y="586427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5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C281CE-4DFD-4B6F-B171-1CC4CC86E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1390" y="78608"/>
            <a:ext cx="1560610" cy="14144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3886DF3-1CE5-A14A-B3FA-A2356A731D24}"/>
              </a:ext>
            </a:extLst>
          </p:cNvPr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267E1D-EEA3-F242-9119-133A52048E51}"/>
              </a:ext>
            </a:extLst>
          </p:cNvPr>
          <p:cNvSpPr txBox="1"/>
          <p:nvPr/>
        </p:nvSpPr>
        <p:spPr>
          <a:xfrm>
            <a:off x="7158038" y="6406406"/>
            <a:ext cx="493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6F611"/>
                </a:solidFill>
                <a:latin typeface="Museo Slab 500" panose="02000000000000000000" pitchFamily="2" charset="77"/>
              </a:rPr>
              <a:t>KNOWLEDGE</a:t>
            </a:r>
            <a:r>
              <a:rPr lang="en-US" dirty="0">
                <a:latin typeface="Museo Slab 500" panose="02000000000000000000" pitchFamily="2" charset="77"/>
              </a:rPr>
              <a:t>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Museo Slab 500" panose="02000000000000000000" pitchFamily="2" charset="77"/>
              </a:rPr>
              <a:t> </a:t>
            </a:r>
            <a:r>
              <a:rPr lang="en-US" dirty="0">
                <a:solidFill>
                  <a:srgbClr val="00B050"/>
                </a:solidFill>
                <a:latin typeface="Museo Slab 500" panose="02000000000000000000" pitchFamily="2" charset="77"/>
              </a:rPr>
              <a:t>RESPECT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rgbClr val="00B050"/>
                </a:solidFill>
                <a:latin typeface="Museo Slab 500" panose="02000000000000000000" pitchFamily="2" charset="77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92D050"/>
                </a:solidFill>
                <a:latin typeface="Museo Slab 500" panose="02000000000000000000" pitchFamily="2" charset="77"/>
              </a:rPr>
              <a:t>OPPORTUNITY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736600" y="1343301"/>
            <a:ext cx="10274300" cy="49897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b="1" dirty="0"/>
          </a:p>
          <a:p>
            <a:endParaRPr lang="en-GB" sz="2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4816"/>
          </a:xfrm>
        </p:spPr>
        <p:txBody>
          <a:bodyPr/>
          <a:lstStyle/>
          <a:p>
            <a:pPr algn="ctr"/>
            <a:r>
              <a:rPr lang="en-GB" u="sng" dirty="0"/>
              <a:t>Support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EAFF2-CAF1-B949-8E30-72D2471B5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438783"/>
            <a:ext cx="10515600" cy="4351338"/>
          </a:xfrm>
        </p:spPr>
        <p:txBody>
          <a:bodyPr/>
          <a:lstStyle/>
          <a:p>
            <a:r>
              <a:rPr lang="en-GB" dirty="0"/>
              <a:t>There will be intervention after school every </a:t>
            </a:r>
            <a:r>
              <a:rPr lang="en-GB" b="1" dirty="0"/>
              <a:t>Thursday</a:t>
            </a:r>
            <a:r>
              <a:rPr lang="en-GB" dirty="0"/>
              <a:t> in J15. </a:t>
            </a:r>
          </a:p>
          <a:p>
            <a:r>
              <a:rPr lang="en-GB" dirty="0"/>
              <a:t>You will all receive some revision material to help you and they will be put on teams. </a:t>
            </a:r>
          </a:p>
          <a:p>
            <a:r>
              <a:rPr lang="en-GB" dirty="0"/>
              <a:t>If you have any questions email me </a:t>
            </a:r>
            <a:r>
              <a:rPr lang="en-GB" dirty="0">
                <a:hlinkClick r:id="rId5"/>
              </a:rPr>
              <a:t>k.williams@alsophigh.org.uk</a:t>
            </a:r>
            <a:r>
              <a:rPr lang="en-GB" dirty="0"/>
              <a:t> or ask one of your teachers.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86,031 BEST &quot;Good Luck&quot; IMAGES, STOCK PHOTOS &amp; VECTORS | Adobe Stock">
            <a:extLst>
              <a:ext uri="{FF2B5EF4-FFF2-40B4-BE49-F238E27FC236}">
                <a16:creationId xmlns:a16="http://schemas.microsoft.com/office/drawing/2014/main" id="{B91D2102-1CD8-E14E-8626-A732AC2FB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397" y="3731841"/>
            <a:ext cx="4673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o Recording 16 Nov 2021 at 20:26:58" descr="Audio Recording 16 Nov 2021 at 20:26:58">
            <a:hlinkClick r:id="" action="ppaction://media"/>
            <a:extLst>
              <a:ext uri="{FF2B5EF4-FFF2-40B4-BE49-F238E27FC236}">
                <a16:creationId xmlns:a16="http://schemas.microsoft.com/office/drawing/2014/main" id="{EB8E946A-F61D-5844-958A-03393955F4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79089" y="523979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0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1956</TotalTime>
  <Words>283</Words>
  <Application>Microsoft Office PowerPoint</Application>
  <PresentationFormat>Widescreen</PresentationFormat>
  <Paragraphs>51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Museo Slab 500</vt:lpstr>
      <vt:lpstr>Verdana</vt:lpstr>
      <vt:lpstr>Office Theme</vt:lpstr>
      <vt:lpstr>PowerPoint Presentation</vt:lpstr>
      <vt:lpstr>When is my Psychology mock exam?</vt:lpstr>
      <vt:lpstr>What should I revise?</vt:lpstr>
      <vt:lpstr>Revision tips </vt:lpstr>
      <vt:lpstr>Assessment Outcomes</vt:lpstr>
      <vt:lpstr>Command Words</vt:lpstr>
      <vt:lpstr>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Wilson</dc:creator>
  <cp:lastModifiedBy>James Thompson</cp:lastModifiedBy>
  <cp:revision>98</cp:revision>
  <dcterms:created xsi:type="dcterms:W3CDTF">2019-11-02T10:56:22Z</dcterms:created>
  <dcterms:modified xsi:type="dcterms:W3CDTF">2021-11-25T10:12:09Z</dcterms:modified>
</cp:coreProperties>
</file>