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48" r:id="rId2"/>
  </p:sldMasterIdLst>
  <p:notesMasterIdLst>
    <p:notesMasterId r:id="rId12"/>
  </p:notesMasterIdLst>
  <p:sldIdLst>
    <p:sldId id="258" r:id="rId3"/>
    <p:sldId id="257" r:id="rId4"/>
    <p:sldId id="259" r:id="rId5"/>
    <p:sldId id="268" r:id="rId6"/>
    <p:sldId id="267" r:id="rId7"/>
    <p:sldId id="261" r:id="rId8"/>
    <p:sldId id="262" r:id="rId9"/>
    <p:sldId id="263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32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F6D6F6-E7BA-4B99-BDCA-FE41D5F3BEBD}" type="datetimeFigureOut">
              <a:rPr lang="en-US"/>
              <a:t>11/24/2021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FCDE8A-720F-49DC-B229-2C9D2852E17D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477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55A4F4-B158-47F9-914B-D0BE9C02754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44121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Helvetica Neue"/>
              <a:buNone/>
            </a:pPr>
            <a:endParaRPr lang="en-GB" sz="1200" b="0" u="none" strike="noStrike" cap="none">
              <a:latin typeface="Calibri" panose="020F0502020204030204" pitchFamily="34" charset="0"/>
              <a:ea typeface="Avenir"/>
              <a:cs typeface="Calibri" panose="020F0502020204030204" pitchFamily="34" charset="0"/>
              <a:sym typeface="Avenir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i="0" u="none" strike="noStrike" cap="none">
              <a:latin typeface="Calibri" panose="020F0502020204030204" pitchFamily="34" charset="0"/>
              <a:ea typeface="Avenir"/>
              <a:cs typeface="Calibri" panose="020F0502020204030204" pitchFamily="34" charset="0"/>
              <a:sym typeface="Avenir"/>
            </a:endParaRPr>
          </a:p>
          <a:p>
            <a:endParaRPr lang="en-GB" sz="1200" u="none" strike="noStrike" cap="none">
              <a:latin typeface="Calibri" panose="020F0502020204030204" pitchFamily="34" charset="0"/>
              <a:ea typeface="Avenir"/>
              <a:cs typeface="Calibri" panose="020F0502020204030204" pitchFamily="34" charset="0"/>
              <a:sym typeface="Avenir"/>
            </a:endParaRP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55A4F4-B158-47F9-914B-D0BE9C02754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18025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Helvetica Neue"/>
              <a:buNone/>
            </a:pPr>
            <a:endParaRPr lang="en-GB" sz="1200" b="0" u="none" strike="noStrike" cap="none">
              <a:latin typeface="Calibri" panose="020F0502020204030204" pitchFamily="34" charset="0"/>
              <a:ea typeface="Avenir"/>
              <a:cs typeface="Calibri" panose="020F0502020204030204" pitchFamily="34" charset="0"/>
              <a:sym typeface="Avenir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i="0" u="none" strike="noStrike" cap="none">
              <a:latin typeface="Calibri" panose="020F0502020204030204" pitchFamily="34" charset="0"/>
              <a:ea typeface="Avenir"/>
              <a:cs typeface="Calibri" panose="020F0502020204030204" pitchFamily="34" charset="0"/>
              <a:sym typeface="Avenir"/>
            </a:endParaRPr>
          </a:p>
          <a:p>
            <a:endParaRPr lang="en-GB" sz="1200" u="none" strike="noStrike" cap="none">
              <a:latin typeface="Calibri" panose="020F0502020204030204" pitchFamily="34" charset="0"/>
              <a:ea typeface="Avenir"/>
              <a:cs typeface="Calibri" panose="020F0502020204030204" pitchFamily="34" charset="0"/>
              <a:sym typeface="Avenir"/>
            </a:endParaRP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55A4F4-B158-47F9-914B-D0BE9C02754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95683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Helvetica Neue"/>
              <a:buNone/>
            </a:pPr>
            <a:endParaRPr lang="en-GB" sz="1200" b="0" u="none" strike="noStrike" cap="none">
              <a:latin typeface="Calibri" panose="020F0502020204030204" pitchFamily="34" charset="0"/>
              <a:ea typeface="Avenir"/>
              <a:cs typeface="Calibri" panose="020F0502020204030204" pitchFamily="34" charset="0"/>
              <a:sym typeface="Avenir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i="0" u="none" strike="noStrike" cap="none">
              <a:latin typeface="Calibri" panose="020F0502020204030204" pitchFamily="34" charset="0"/>
              <a:ea typeface="Avenir"/>
              <a:cs typeface="Calibri" panose="020F0502020204030204" pitchFamily="34" charset="0"/>
              <a:sym typeface="Avenir"/>
            </a:endParaRPr>
          </a:p>
          <a:p>
            <a:endParaRPr lang="en-GB" sz="1200" u="none" strike="noStrike" cap="none">
              <a:latin typeface="Calibri" panose="020F0502020204030204" pitchFamily="34" charset="0"/>
              <a:ea typeface="Avenir"/>
              <a:cs typeface="Calibri" panose="020F0502020204030204" pitchFamily="34" charset="0"/>
              <a:sym typeface="Avenir"/>
            </a:endParaRP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55A4F4-B158-47F9-914B-D0BE9C02754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44364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Helvetica Neue"/>
              <a:buNone/>
            </a:pPr>
            <a:endParaRPr lang="en-GB" sz="1200" b="0" u="none" strike="noStrike" cap="none">
              <a:latin typeface="Calibri" panose="020F0502020204030204" pitchFamily="34" charset="0"/>
              <a:ea typeface="Avenir"/>
              <a:cs typeface="Calibri" panose="020F0502020204030204" pitchFamily="34" charset="0"/>
              <a:sym typeface="Avenir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i="0" u="none" strike="noStrike" cap="none">
              <a:latin typeface="Calibri" panose="020F0502020204030204" pitchFamily="34" charset="0"/>
              <a:ea typeface="Avenir"/>
              <a:cs typeface="Calibri" panose="020F0502020204030204" pitchFamily="34" charset="0"/>
              <a:sym typeface="Avenir"/>
            </a:endParaRPr>
          </a:p>
          <a:p>
            <a:endParaRPr lang="en-GB" sz="1200" u="none" strike="noStrike" cap="none">
              <a:latin typeface="Calibri" panose="020F0502020204030204" pitchFamily="34" charset="0"/>
              <a:ea typeface="Avenir"/>
              <a:cs typeface="Calibri" panose="020F0502020204030204" pitchFamily="34" charset="0"/>
              <a:sym typeface="Avenir"/>
            </a:endParaRP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55A4F4-B158-47F9-914B-D0BE9C02754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48269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Helvetica Neue"/>
              <a:buNone/>
            </a:pPr>
            <a:endParaRPr lang="en-GB" sz="1200" b="0" u="none" strike="noStrike" cap="none">
              <a:latin typeface="Calibri" panose="020F0502020204030204" pitchFamily="34" charset="0"/>
              <a:ea typeface="Avenir"/>
              <a:cs typeface="Calibri" panose="020F0502020204030204" pitchFamily="34" charset="0"/>
              <a:sym typeface="Avenir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i="0" u="none" strike="noStrike" cap="none">
              <a:latin typeface="Calibri" panose="020F0502020204030204" pitchFamily="34" charset="0"/>
              <a:ea typeface="Avenir"/>
              <a:cs typeface="Calibri" panose="020F0502020204030204" pitchFamily="34" charset="0"/>
              <a:sym typeface="Avenir"/>
            </a:endParaRPr>
          </a:p>
          <a:p>
            <a:endParaRPr lang="en-GB" sz="1200" u="none" strike="noStrike" cap="none">
              <a:latin typeface="Calibri" panose="020F0502020204030204" pitchFamily="34" charset="0"/>
              <a:ea typeface="Avenir"/>
              <a:cs typeface="Calibri" panose="020F0502020204030204" pitchFamily="34" charset="0"/>
              <a:sym typeface="Avenir"/>
            </a:endParaRP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55A4F4-B158-47F9-914B-D0BE9C02754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29208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Helvetica Neue"/>
              <a:buNone/>
            </a:pPr>
            <a:endParaRPr lang="en-GB" sz="1200" b="0" u="none" strike="noStrike" cap="none">
              <a:latin typeface="Calibri" panose="020F0502020204030204" pitchFamily="34" charset="0"/>
              <a:ea typeface="Avenir"/>
              <a:cs typeface="Calibri" panose="020F0502020204030204" pitchFamily="34" charset="0"/>
              <a:sym typeface="Avenir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i="0" u="none" strike="noStrike" cap="none">
              <a:latin typeface="Calibri" panose="020F0502020204030204" pitchFamily="34" charset="0"/>
              <a:ea typeface="Avenir"/>
              <a:cs typeface="Calibri" panose="020F0502020204030204" pitchFamily="34" charset="0"/>
              <a:sym typeface="Avenir"/>
            </a:endParaRPr>
          </a:p>
          <a:p>
            <a:endParaRPr lang="en-GB" sz="1200" u="none" strike="noStrike" cap="none">
              <a:latin typeface="Calibri" panose="020F0502020204030204" pitchFamily="34" charset="0"/>
              <a:ea typeface="Avenir"/>
              <a:cs typeface="Calibri" panose="020F0502020204030204" pitchFamily="34" charset="0"/>
              <a:sym typeface="Avenir"/>
            </a:endParaRP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55A4F4-B158-47F9-914B-D0BE9C02754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6273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Helvetica Neue"/>
              <a:buNone/>
            </a:pPr>
            <a:endParaRPr lang="en-GB" sz="1200" b="0" u="none" strike="noStrike" cap="none">
              <a:latin typeface="Calibri" panose="020F0502020204030204" pitchFamily="34" charset="0"/>
              <a:ea typeface="Avenir"/>
              <a:cs typeface="Calibri" panose="020F0502020204030204" pitchFamily="34" charset="0"/>
              <a:sym typeface="Avenir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i="0" u="none" strike="noStrike" cap="none">
              <a:latin typeface="Calibri" panose="020F0502020204030204" pitchFamily="34" charset="0"/>
              <a:ea typeface="Avenir"/>
              <a:cs typeface="Calibri" panose="020F0502020204030204" pitchFamily="34" charset="0"/>
              <a:sym typeface="Avenir"/>
            </a:endParaRPr>
          </a:p>
          <a:p>
            <a:endParaRPr lang="en-GB" sz="1200" u="none" strike="noStrike" cap="none">
              <a:latin typeface="Calibri" panose="020F0502020204030204" pitchFamily="34" charset="0"/>
              <a:ea typeface="Avenir"/>
              <a:cs typeface="Calibri" panose="020F0502020204030204" pitchFamily="34" charset="0"/>
              <a:sym typeface="Avenir"/>
            </a:endParaRP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55A4F4-B158-47F9-914B-D0BE9C02754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57780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Helvetica Neue"/>
              <a:buNone/>
            </a:pPr>
            <a:endParaRPr lang="en-GB" sz="1200" b="0" u="none" strike="noStrike" cap="none">
              <a:latin typeface="Calibri" panose="020F0502020204030204" pitchFamily="34" charset="0"/>
              <a:ea typeface="Avenir"/>
              <a:cs typeface="Calibri" panose="020F0502020204030204" pitchFamily="34" charset="0"/>
              <a:sym typeface="Avenir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i="0" u="none" strike="noStrike" cap="none">
              <a:latin typeface="Calibri" panose="020F0502020204030204" pitchFamily="34" charset="0"/>
              <a:ea typeface="Avenir"/>
              <a:cs typeface="Calibri" panose="020F0502020204030204" pitchFamily="34" charset="0"/>
              <a:sym typeface="Avenir"/>
            </a:endParaRPr>
          </a:p>
          <a:p>
            <a:endParaRPr lang="en-GB" sz="1200" u="none" strike="noStrike" cap="none">
              <a:latin typeface="Calibri" panose="020F0502020204030204" pitchFamily="34" charset="0"/>
              <a:ea typeface="Avenir"/>
              <a:cs typeface="Calibri" panose="020F0502020204030204" pitchFamily="34" charset="0"/>
              <a:sym typeface="Avenir"/>
            </a:endParaRP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55A4F4-B158-47F9-914B-D0BE9C02754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6014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FE67B-C898-014B-93EA-238ADD9D0571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6619D-2A86-F447-8873-F268809351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FE67B-C898-014B-93EA-238ADD9D0571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6619D-2A86-F447-8873-F268809351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FE67B-C898-014B-93EA-238ADD9D0571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6619D-2A86-F447-8873-F268809351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8909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FE67B-C898-014B-93EA-238ADD9D0571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6619D-2A86-F447-8873-F268809351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8437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FE67B-C898-014B-93EA-238ADD9D0571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6619D-2A86-F447-8873-F268809351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7203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FE67B-C898-014B-93EA-238ADD9D0571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6619D-2A86-F447-8873-F268809351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6807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FE67B-C898-014B-93EA-238ADD9D0571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6619D-2A86-F447-8873-F268809351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540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FE67B-C898-014B-93EA-238ADD9D0571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6619D-2A86-F447-8873-F268809351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9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FE67B-C898-014B-93EA-238ADD9D0571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6619D-2A86-F447-8873-F268809351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753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FE67B-C898-014B-93EA-238ADD9D0571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6619D-2A86-F447-8873-F268809351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3443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FE67B-C898-014B-93EA-238ADD9D0571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6619D-2A86-F447-8873-F268809351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32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EFE67B-C898-014B-93EA-238ADD9D0571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86619D-2A86-F447-8873-F268809351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3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3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png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3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.png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3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2.png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3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2.png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mailto:v.nolan@alsophigh.org.uk" TargetMode="External"/><Relationship Id="rId3" Type="http://schemas.openxmlformats.org/officeDocument/2006/relationships/slideLayout" Target="../slideLayouts/slideLayout13.xml"/><Relationship Id="rId7" Type="http://schemas.openxmlformats.org/officeDocument/2006/relationships/hyperlink" Target="mailto:B.Williams@alsophigh.org.uk" TargetMode="Externa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2.png"/><Relationship Id="rId11" Type="http://schemas.openxmlformats.org/officeDocument/2006/relationships/image" Target="../media/image3.png"/><Relationship Id="rId5" Type="http://schemas.openxmlformats.org/officeDocument/2006/relationships/image" Target="../media/image4.jpeg"/><Relationship Id="rId10" Type="http://schemas.openxmlformats.org/officeDocument/2006/relationships/hyperlink" Target="mailto:m.maccarty@alsophigh.org.uk" TargetMode="External"/><Relationship Id="rId4" Type="http://schemas.openxmlformats.org/officeDocument/2006/relationships/notesSlide" Target="../notesSlides/notesSlide9.xml"/><Relationship Id="rId9" Type="http://schemas.openxmlformats.org/officeDocument/2006/relationships/hyperlink" Target="mailto:l.dolan@alsophigh.org.u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5218" y="443344"/>
            <a:ext cx="8402782" cy="4351939"/>
          </a:xfrm>
        </p:spPr>
        <p:txBody>
          <a:bodyPr>
            <a:normAutofit/>
          </a:bodyPr>
          <a:lstStyle/>
          <a:p>
            <a:br>
              <a:rPr lang="en-US">
                <a:cs typeface="Calibri"/>
              </a:rPr>
            </a:br>
            <a:br>
              <a:rPr lang="en-US">
                <a:cs typeface="Calibri"/>
              </a:rPr>
            </a:br>
            <a:endParaRPr lang="en-US" sz="31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8195" y="1711841"/>
            <a:ext cx="10079665" cy="396614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4800" b="1" dirty="0"/>
              <a:t>Year 13 </a:t>
            </a:r>
          </a:p>
          <a:p>
            <a:r>
              <a:rPr lang="en-GB" sz="4800" b="1" dirty="0"/>
              <a:t>Effective Revision Presentation</a:t>
            </a:r>
            <a:endParaRPr lang="en-GB" sz="4800" b="1" dirty="0">
              <a:cs typeface="Calibri"/>
            </a:endParaRPr>
          </a:p>
          <a:p>
            <a:endParaRPr lang="en-GB" sz="4800" b="1" dirty="0"/>
          </a:p>
          <a:p>
            <a:r>
              <a:rPr lang="en-GB" sz="4800" b="1" dirty="0"/>
              <a:t>IT, Games Design, Business</a:t>
            </a:r>
            <a:endParaRPr lang="en-GB" sz="4800" b="1" dirty="0">
              <a:cs typeface="Calibri"/>
            </a:endParaRPr>
          </a:p>
          <a:p>
            <a:r>
              <a:rPr lang="en-GB" sz="4800" b="1" dirty="0"/>
              <a:t>Mr </a:t>
            </a:r>
            <a:r>
              <a:rPr lang="en-GB" sz="4800" b="1" dirty="0" err="1"/>
              <a:t>B.Williams</a:t>
            </a:r>
            <a:endParaRPr lang="en-GB" sz="4800" b="1" dirty="0">
              <a:cs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772CE0-58D4-4C5A-9FAD-38F4A63D85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7500" y="443345"/>
            <a:ext cx="1780884" cy="1614056"/>
          </a:xfrm>
          <a:prstGeom prst="rect">
            <a:avLst/>
          </a:prstGeom>
        </p:spPr>
      </p:pic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1925A9D7-68E8-4A73-BBD2-5C35227474D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099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213"/>
    </mc:Choice>
    <mc:Fallback xmlns="">
      <p:transition spd="slow" advTm="132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579554"/>
          </a:xfrm>
        </p:spPr>
        <p:txBody>
          <a:bodyPr>
            <a:normAutofit fontScale="90000"/>
          </a:bodyPr>
          <a:lstStyle/>
          <a:p>
            <a:br>
              <a:rPr lang="en-US">
                <a:solidFill>
                  <a:srgbClr val="00B050"/>
                </a:solidFill>
              </a:rPr>
            </a:br>
            <a:br>
              <a:rPr lang="en-US">
                <a:solidFill>
                  <a:srgbClr val="00B050"/>
                </a:solidFill>
              </a:rPr>
            </a:br>
            <a:br>
              <a:rPr lang="en-US">
                <a:solidFill>
                  <a:srgbClr val="00B050"/>
                </a:solidFill>
              </a:rPr>
            </a:br>
            <a:br>
              <a:rPr lang="en-US">
                <a:solidFill>
                  <a:srgbClr val="00B050"/>
                </a:solidFill>
              </a:rPr>
            </a:br>
            <a:br>
              <a:rPr lang="en-US">
                <a:solidFill>
                  <a:srgbClr val="00B050"/>
                </a:solidFill>
              </a:rPr>
            </a:br>
            <a:br>
              <a:rPr lang="en-US">
                <a:solidFill>
                  <a:srgbClr val="00B050"/>
                </a:solidFill>
              </a:rPr>
            </a:br>
            <a:br>
              <a:rPr lang="en-US">
                <a:solidFill>
                  <a:srgbClr val="002060"/>
                </a:solidFill>
                <a:latin typeface="+mn-lt"/>
              </a:rPr>
            </a:br>
            <a:endParaRPr lang="en-US" sz="400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62309" y="651394"/>
            <a:ext cx="184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63256" y="651394"/>
            <a:ext cx="103817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800"/>
          </a:p>
          <a:p>
            <a:endParaRPr lang="en-GB" sz="2800"/>
          </a:p>
          <a:p>
            <a:endParaRPr lang="en-GB" sz="2800"/>
          </a:p>
        </p:txBody>
      </p:sp>
      <p:sp>
        <p:nvSpPr>
          <p:cNvPr id="6" name="Rectangle 5"/>
          <p:cNvSpPr/>
          <p:nvPr/>
        </p:nvSpPr>
        <p:spPr>
          <a:xfrm>
            <a:off x="654673" y="365125"/>
            <a:ext cx="10339391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SzPts val="4800"/>
            </a:pPr>
            <a:r>
              <a:rPr lang="en-US" b="1">
                <a:solidFill>
                  <a:srgbClr val="000000"/>
                </a:solidFill>
                <a:latin typeface="Arial Nova Cond" pitchFamily="34" charset="0"/>
                <a:sym typeface="Arial"/>
              </a:rPr>
              <a:t> </a:t>
            </a:r>
            <a:endParaRPr lang="en-GB" sz="3200">
              <a:latin typeface="Calibri" panose="020F0502020204030204" pitchFamily="34" charset="0"/>
              <a:ea typeface="Avenir"/>
              <a:cs typeface="Calibri" panose="020F0502020204030204" pitchFamily="34" charset="0"/>
              <a:sym typeface="Avenir"/>
            </a:endParaRPr>
          </a:p>
          <a:p>
            <a:endParaRPr lang="en-GB" sz="3200"/>
          </a:p>
          <a:p>
            <a:pPr>
              <a:buClr>
                <a:srgbClr val="000000"/>
              </a:buClr>
              <a:buSzPts val="4800"/>
            </a:pPr>
            <a:r>
              <a:rPr lang="en-US" sz="3200" b="1">
                <a:solidFill>
                  <a:srgbClr val="000000"/>
                </a:solidFill>
                <a:latin typeface="Arial Nova Cond" pitchFamily="34" charset="0"/>
                <a:sym typeface="Arial"/>
              </a:rPr>
              <a:t> </a:t>
            </a:r>
            <a:endParaRPr lang="en-GB" sz="32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2B75FEF-43CB-4204-B440-8AB002A824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750" y="5604785"/>
            <a:ext cx="1266580" cy="114793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64156B0-2C36-4D14-8468-504BB2FB4FC3}"/>
              </a:ext>
            </a:extLst>
          </p:cNvPr>
          <p:cNvSpPr txBox="1"/>
          <p:nvPr/>
        </p:nvSpPr>
        <p:spPr>
          <a:xfrm>
            <a:off x="113750" y="0"/>
            <a:ext cx="12078250" cy="458587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4000" b="1" u="sng" dirty="0">
                <a:solidFill>
                  <a:schemeClr val="accent6">
                    <a:lumMod val="75000"/>
                  </a:schemeClr>
                </a:solidFill>
              </a:rPr>
              <a:t>Introduction to the subjects</a:t>
            </a:r>
          </a:p>
          <a:p>
            <a:endParaRPr lang="en-GB" dirty="0"/>
          </a:p>
          <a:p>
            <a:r>
              <a:rPr lang="en-US" dirty="0">
                <a:cs typeface="Calibri"/>
              </a:rPr>
              <a:t>The faculty offers three courses at key stage 5</a:t>
            </a:r>
          </a:p>
          <a:p>
            <a:endParaRPr lang="en-US" dirty="0">
              <a:cs typeface="Calibri"/>
            </a:endParaRPr>
          </a:p>
          <a:p>
            <a:r>
              <a:rPr lang="en-US" b="1" dirty="0"/>
              <a:t>BTEC L3 Extended Certificate in Business </a:t>
            </a:r>
          </a:p>
          <a:p>
            <a:endParaRPr lang="en-US" b="1" dirty="0">
              <a:cs typeface="Calibri"/>
            </a:endParaRPr>
          </a:p>
          <a:p>
            <a:r>
              <a:rPr lang="en-US" b="1" dirty="0">
                <a:cs typeface="Calibri"/>
              </a:rPr>
              <a:t>BTEC L3 Extended Certificate in IT</a:t>
            </a:r>
          </a:p>
          <a:p>
            <a:endParaRPr lang="en-US" b="1" dirty="0">
              <a:cs typeface="Calibri"/>
            </a:endParaRPr>
          </a:p>
          <a:p>
            <a:r>
              <a:rPr lang="en-US" b="1" dirty="0"/>
              <a:t>BTEC L3 Extended Certificate in Creative Media Production (Games Design)</a:t>
            </a:r>
          </a:p>
          <a:p>
            <a:endParaRPr lang="en-US" b="1" dirty="0">
              <a:cs typeface="Calibri"/>
            </a:endParaRPr>
          </a:p>
          <a:p>
            <a:r>
              <a:rPr lang="en-US" dirty="0">
                <a:cs typeface="Calibri"/>
              </a:rPr>
              <a:t>All of the students who have picked these options will sit a mock exam at the end of November and then will have their first attempt at the exam in January. 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There is a re-sit opportunity in the summer term for those that need it. </a:t>
            </a:r>
            <a:endParaRPr lang="en-GB" dirty="0">
              <a:cs typeface="Calibri"/>
            </a:endParaRPr>
          </a:p>
          <a:p>
            <a:endParaRPr lang="en-GB" dirty="0">
              <a:cs typeface="Calibri"/>
            </a:endParaRPr>
          </a:p>
        </p:txBody>
      </p:sp>
      <p:pic>
        <p:nvPicPr>
          <p:cNvPr id="11" name="Audio 10">
            <a:hlinkClick r:id="" action="ppaction://media"/>
            <a:extLst>
              <a:ext uri="{FF2B5EF4-FFF2-40B4-BE49-F238E27FC236}">
                <a16:creationId xmlns:a16="http://schemas.microsoft.com/office/drawing/2014/main" id="{3E22A74A-CBA2-44CC-9E13-33B2E6DA212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140160" y="49509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889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041"/>
    </mc:Choice>
    <mc:Fallback xmlns="">
      <p:transition spd="slow" advTm="440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579554"/>
          </a:xfrm>
        </p:spPr>
        <p:txBody>
          <a:bodyPr>
            <a:normAutofit fontScale="90000"/>
          </a:bodyPr>
          <a:lstStyle/>
          <a:p>
            <a:br>
              <a:rPr lang="en-US">
                <a:solidFill>
                  <a:srgbClr val="00B050"/>
                </a:solidFill>
              </a:rPr>
            </a:br>
            <a:br>
              <a:rPr lang="en-US">
                <a:solidFill>
                  <a:srgbClr val="00B050"/>
                </a:solidFill>
              </a:rPr>
            </a:br>
            <a:br>
              <a:rPr lang="en-US">
                <a:solidFill>
                  <a:srgbClr val="00B050"/>
                </a:solidFill>
              </a:rPr>
            </a:br>
            <a:br>
              <a:rPr lang="en-US">
                <a:solidFill>
                  <a:srgbClr val="00B050"/>
                </a:solidFill>
              </a:rPr>
            </a:br>
            <a:br>
              <a:rPr lang="en-US">
                <a:solidFill>
                  <a:srgbClr val="00B050"/>
                </a:solidFill>
              </a:rPr>
            </a:br>
            <a:br>
              <a:rPr lang="en-US">
                <a:solidFill>
                  <a:srgbClr val="00B050"/>
                </a:solidFill>
              </a:rPr>
            </a:br>
            <a:br>
              <a:rPr lang="en-US">
                <a:solidFill>
                  <a:srgbClr val="002060"/>
                </a:solidFill>
                <a:latin typeface="+mn-lt"/>
              </a:rPr>
            </a:br>
            <a:endParaRPr lang="en-US" sz="400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62309" y="651394"/>
            <a:ext cx="184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63256" y="651394"/>
            <a:ext cx="103817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800"/>
          </a:p>
          <a:p>
            <a:endParaRPr lang="en-GB" sz="2800"/>
          </a:p>
          <a:p>
            <a:endParaRPr lang="en-GB" sz="2800"/>
          </a:p>
        </p:txBody>
      </p:sp>
      <p:sp>
        <p:nvSpPr>
          <p:cNvPr id="6" name="Rectangle 5"/>
          <p:cNvSpPr/>
          <p:nvPr/>
        </p:nvSpPr>
        <p:spPr>
          <a:xfrm>
            <a:off x="654673" y="365125"/>
            <a:ext cx="10339391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SzPts val="4800"/>
            </a:pPr>
            <a:r>
              <a:rPr lang="en-US" b="1">
                <a:solidFill>
                  <a:srgbClr val="000000"/>
                </a:solidFill>
                <a:latin typeface="Arial Nova Cond" pitchFamily="34" charset="0"/>
                <a:sym typeface="Arial"/>
              </a:rPr>
              <a:t> </a:t>
            </a:r>
            <a:endParaRPr lang="en-GB" sz="3200">
              <a:latin typeface="Calibri" panose="020F0502020204030204" pitchFamily="34" charset="0"/>
              <a:ea typeface="Avenir"/>
              <a:cs typeface="Calibri" panose="020F0502020204030204" pitchFamily="34" charset="0"/>
              <a:sym typeface="Avenir"/>
            </a:endParaRPr>
          </a:p>
          <a:p>
            <a:endParaRPr lang="en-GB" sz="3200"/>
          </a:p>
          <a:p>
            <a:pPr>
              <a:buClr>
                <a:srgbClr val="000000"/>
              </a:buClr>
              <a:buSzPts val="4800"/>
            </a:pPr>
            <a:r>
              <a:rPr lang="en-US" sz="3200" b="1">
                <a:solidFill>
                  <a:srgbClr val="000000"/>
                </a:solidFill>
                <a:latin typeface="Arial Nova Cond" pitchFamily="34" charset="0"/>
                <a:sym typeface="Arial"/>
              </a:rPr>
              <a:t> </a:t>
            </a:r>
            <a:endParaRPr lang="en-GB" sz="32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2B75FEF-43CB-4204-B440-8AB002A824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750" y="5604785"/>
            <a:ext cx="1266580" cy="114793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2F7ABB5-0488-438D-803A-48E81ED94C13}"/>
              </a:ext>
            </a:extLst>
          </p:cNvPr>
          <p:cNvSpPr txBox="1"/>
          <p:nvPr/>
        </p:nvSpPr>
        <p:spPr>
          <a:xfrm>
            <a:off x="113750" y="25701"/>
            <a:ext cx="11964500" cy="62478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4000" b="1" u="sng" dirty="0">
                <a:solidFill>
                  <a:schemeClr val="accent6">
                    <a:lumMod val="75000"/>
                  </a:schemeClr>
                </a:solidFill>
              </a:rPr>
              <a:t>IT - Outline</a:t>
            </a:r>
          </a:p>
          <a:p>
            <a:endParaRPr lang="en-GB" dirty="0"/>
          </a:p>
          <a:p>
            <a:r>
              <a:rPr lang="en-US" b="1" u="sng" dirty="0"/>
              <a:t>Unit 2 Creating Systems to Manage Information</a:t>
            </a:r>
            <a:br>
              <a:rPr lang="en-US" b="1" u="sng" dirty="0"/>
            </a:br>
            <a:endParaRPr lang="en-GB" dirty="0"/>
          </a:p>
          <a:p>
            <a:r>
              <a:rPr lang="en-US" dirty="0"/>
              <a:t>You will complete a </a:t>
            </a:r>
            <a:r>
              <a:rPr lang="en-US" b="1" dirty="0"/>
              <a:t>part A </a:t>
            </a:r>
            <a:r>
              <a:rPr lang="en-US" dirty="0"/>
              <a:t>paper using Microsoft Access in controlled conditions, the exam lasts for 3 hours. </a:t>
            </a:r>
            <a:endParaRPr lang="en-GB" dirty="0"/>
          </a:p>
          <a:p>
            <a:r>
              <a:rPr lang="en-GB" dirty="0"/>
              <a:t>You will need to submit the following </a:t>
            </a:r>
            <a:r>
              <a:rPr lang="en-GB" b="1" dirty="0"/>
              <a:t>five</a:t>
            </a:r>
            <a:r>
              <a:rPr lang="en-GB" dirty="0"/>
              <a:t> documents on completion of the supervised</a:t>
            </a:r>
          </a:p>
          <a:p>
            <a:r>
              <a:rPr lang="en-GB" dirty="0"/>
              <a:t>assessment period:</a:t>
            </a:r>
          </a:p>
          <a:p>
            <a:r>
              <a:rPr lang="en-GB" dirty="0"/>
              <a:t> </a:t>
            </a:r>
          </a:p>
          <a:p>
            <a:pPr lvl="0"/>
            <a:r>
              <a:rPr lang="en-GB" dirty="0"/>
              <a:t>Activity 1 – a screenshot of your normalised relational database</a:t>
            </a:r>
          </a:p>
          <a:p>
            <a:pPr lvl="0"/>
            <a:r>
              <a:rPr lang="en-US" dirty="0"/>
              <a:t>Activity 2 – a word document showing screenshots of your tables and validation </a:t>
            </a:r>
            <a:endParaRPr lang="en-GB" dirty="0"/>
          </a:p>
          <a:p>
            <a:pPr lvl="0"/>
            <a:r>
              <a:rPr lang="en-US" dirty="0"/>
              <a:t>Activity 3 – a word document showing screenshots of your queries and reports</a:t>
            </a:r>
            <a:endParaRPr lang="en-GB" dirty="0"/>
          </a:p>
          <a:p>
            <a:pPr lvl="0"/>
            <a:r>
              <a:rPr lang="en-US" dirty="0"/>
              <a:t>Activity 4 – a word document that shows how your validation rules work</a:t>
            </a:r>
            <a:endParaRPr lang="en-GB" dirty="0"/>
          </a:p>
          <a:p>
            <a:pPr lvl="0"/>
            <a:r>
              <a:rPr lang="en-US" dirty="0"/>
              <a:t>Activity 5 – a typed evaluation of your database and its features</a:t>
            </a:r>
            <a:endParaRPr lang="en-GB" dirty="0"/>
          </a:p>
          <a:p>
            <a:r>
              <a:rPr lang="en-US" dirty="0"/>
              <a:t> </a:t>
            </a:r>
            <a:endParaRPr lang="en-GB" dirty="0"/>
          </a:p>
          <a:p>
            <a:r>
              <a:rPr lang="en-US" dirty="0"/>
              <a:t>You will need to refer to the additional task information in the Part A paper including the exam scenario, data base requirements and the flat file database contents. </a:t>
            </a:r>
            <a:endParaRPr lang="en-GB" dirty="0"/>
          </a:p>
          <a:p>
            <a:endParaRPr lang="en-US" u="sng" dirty="0">
              <a:cs typeface="Calibri"/>
            </a:endParaRPr>
          </a:p>
          <a:p>
            <a:r>
              <a:rPr lang="en-US" dirty="0">
                <a:cs typeface="Calibri"/>
              </a:rPr>
              <a:t>For </a:t>
            </a:r>
            <a:r>
              <a:rPr lang="en-US" b="1" dirty="0">
                <a:cs typeface="Calibri"/>
              </a:rPr>
              <a:t>Paper B </a:t>
            </a:r>
            <a:r>
              <a:rPr lang="en-US" dirty="0">
                <a:cs typeface="Calibri"/>
              </a:rPr>
              <a:t>You will be given a fully working database, you will be asked to create a simple form and a complex form. You will then need to show screenshots of how you have tested the forms and then evaluate your work. The exam lasts for 2 hours. </a:t>
            </a:r>
          </a:p>
          <a:p>
            <a:endParaRPr lang="en-US" dirty="0">
              <a:cs typeface="Calibri"/>
            </a:endParaRPr>
          </a:p>
          <a:p>
            <a:endParaRPr lang="en-US" u="sng" dirty="0">
              <a:cs typeface="Calibri"/>
            </a:endParaRPr>
          </a:p>
        </p:txBody>
      </p:sp>
      <p:pic>
        <p:nvPicPr>
          <p:cNvPr id="12" name="Audio 11">
            <a:hlinkClick r:id="" action="ppaction://media"/>
            <a:extLst>
              <a:ext uri="{FF2B5EF4-FFF2-40B4-BE49-F238E27FC236}">
                <a16:creationId xmlns:a16="http://schemas.microsoft.com/office/drawing/2014/main" id="{8649E450-AA19-4220-AAA7-CBAB0BC0AB4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991725" y="58832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471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096"/>
    </mc:Choice>
    <mc:Fallback xmlns="">
      <p:transition spd="slow" advTm="520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579554"/>
          </a:xfrm>
        </p:spPr>
        <p:txBody>
          <a:bodyPr>
            <a:normAutofit fontScale="90000"/>
          </a:bodyPr>
          <a:lstStyle/>
          <a:p>
            <a:br>
              <a:rPr lang="en-US">
                <a:solidFill>
                  <a:srgbClr val="00B050"/>
                </a:solidFill>
              </a:rPr>
            </a:br>
            <a:br>
              <a:rPr lang="en-US">
                <a:solidFill>
                  <a:srgbClr val="00B050"/>
                </a:solidFill>
              </a:rPr>
            </a:br>
            <a:br>
              <a:rPr lang="en-US">
                <a:solidFill>
                  <a:srgbClr val="00B050"/>
                </a:solidFill>
              </a:rPr>
            </a:br>
            <a:br>
              <a:rPr lang="en-US">
                <a:solidFill>
                  <a:srgbClr val="00B050"/>
                </a:solidFill>
              </a:rPr>
            </a:br>
            <a:br>
              <a:rPr lang="en-US">
                <a:solidFill>
                  <a:srgbClr val="00B050"/>
                </a:solidFill>
              </a:rPr>
            </a:br>
            <a:br>
              <a:rPr lang="en-US">
                <a:solidFill>
                  <a:srgbClr val="00B050"/>
                </a:solidFill>
              </a:rPr>
            </a:br>
            <a:br>
              <a:rPr lang="en-US">
                <a:solidFill>
                  <a:srgbClr val="002060"/>
                </a:solidFill>
                <a:latin typeface="+mn-lt"/>
              </a:rPr>
            </a:br>
            <a:endParaRPr lang="en-US" sz="400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62309" y="651394"/>
            <a:ext cx="184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63256" y="651394"/>
            <a:ext cx="103817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800"/>
          </a:p>
          <a:p>
            <a:endParaRPr lang="en-GB" sz="2800"/>
          </a:p>
          <a:p>
            <a:endParaRPr lang="en-GB" sz="2800"/>
          </a:p>
        </p:txBody>
      </p:sp>
      <p:sp>
        <p:nvSpPr>
          <p:cNvPr id="6" name="Rectangle 5"/>
          <p:cNvSpPr/>
          <p:nvPr/>
        </p:nvSpPr>
        <p:spPr>
          <a:xfrm>
            <a:off x="654673" y="365125"/>
            <a:ext cx="10339391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SzPts val="4800"/>
            </a:pPr>
            <a:r>
              <a:rPr lang="en-US" b="1">
                <a:solidFill>
                  <a:srgbClr val="000000"/>
                </a:solidFill>
                <a:latin typeface="Arial Nova Cond" pitchFamily="34" charset="0"/>
                <a:sym typeface="Arial"/>
              </a:rPr>
              <a:t> </a:t>
            </a:r>
            <a:endParaRPr lang="en-GB" sz="3200">
              <a:latin typeface="Calibri" panose="020F0502020204030204" pitchFamily="34" charset="0"/>
              <a:ea typeface="Avenir"/>
              <a:cs typeface="Calibri" panose="020F0502020204030204" pitchFamily="34" charset="0"/>
              <a:sym typeface="Avenir"/>
            </a:endParaRPr>
          </a:p>
          <a:p>
            <a:endParaRPr lang="en-GB" sz="3200"/>
          </a:p>
          <a:p>
            <a:pPr>
              <a:buClr>
                <a:srgbClr val="000000"/>
              </a:buClr>
              <a:buSzPts val="4800"/>
            </a:pPr>
            <a:r>
              <a:rPr lang="en-US" sz="3200" b="1">
                <a:solidFill>
                  <a:srgbClr val="000000"/>
                </a:solidFill>
                <a:latin typeface="Arial Nova Cond" pitchFamily="34" charset="0"/>
                <a:sym typeface="Arial"/>
              </a:rPr>
              <a:t> </a:t>
            </a:r>
            <a:endParaRPr lang="en-GB" sz="32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2B75FEF-43CB-4204-B440-8AB002A824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750" y="5604785"/>
            <a:ext cx="1266580" cy="114793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2F7ABB5-0488-438D-803A-48E81ED94C13}"/>
              </a:ext>
            </a:extLst>
          </p:cNvPr>
          <p:cNvSpPr txBox="1"/>
          <p:nvPr/>
        </p:nvSpPr>
        <p:spPr>
          <a:xfrm>
            <a:off x="113750" y="127000"/>
            <a:ext cx="11964500" cy="541686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4000" b="1" u="sng" dirty="0">
                <a:solidFill>
                  <a:schemeClr val="accent6">
                    <a:lumMod val="75000"/>
                  </a:schemeClr>
                </a:solidFill>
              </a:rPr>
              <a:t>Business - Outline</a:t>
            </a:r>
          </a:p>
          <a:p>
            <a:endParaRPr lang="en-GB" dirty="0"/>
          </a:p>
          <a:p>
            <a:r>
              <a:rPr lang="en-US" b="1" u="sng" dirty="0"/>
              <a:t>Unit 2 Developing a Marketing Campaign   Set Task </a:t>
            </a:r>
            <a:endParaRPr lang="en-GB" dirty="0"/>
          </a:p>
          <a:p>
            <a:r>
              <a:rPr lang="en-US" dirty="0"/>
              <a:t> </a:t>
            </a:r>
            <a:endParaRPr lang="en-GB" dirty="0"/>
          </a:p>
          <a:p>
            <a:r>
              <a:rPr lang="en-US" dirty="0"/>
              <a:t>There are two parts to the exam, part A will be completed in class and will involve researching a scenario. Part B is the actual exam, it lasts for 3 hours and is marked out of 70. </a:t>
            </a:r>
          </a:p>
          <a:p>
            <a:endParaRPr lang="en-GB" dirty="0"/>
          </a:p>
          <a:p>
            <a:r>
              <a:rPr lang="en-GB" dirty="0"/>
              <a:t>You will need to submit the following </a:t>
            </a:r>
            <a:r>
              <a:rPr lang="en-GB" b="1" dirty="0"/>
              <a:t>two</a:t>
            </a:r>
            <a:r>
              <a:rPr lang="en-GB" dirty="0"/>
              <a:t> documents on completion of the 3 hour supervised</a:t>
            </a:r>
          </a:p>
          <a:p>
            <a:r>
              <a:rPr lang="en-GB" dirty="0"/>
              <a:t>assessment period:</a:t>
            </a:r>
          </a:p>
          <a:p>
            <a:r>
              <a:rPr lang="en-GB" dirty="0"/>
              <a:t> 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a rationale for the marketing campaign 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a budgeted plan for the marketing campaign </a:t>
            </a:r>
          </a:p>
          <a:p>
            <a:r>
              <a:rPr lang="en-US" dirty="0"/>
              <a:t> </a:t>
            </a:r>
            <a:endParaRPr lang="en-GB" dirty="0"/>
          </a:p>
          <a:p>
            <a:r>
              <a:rPr lang="en-US" dirty="0"/>
              <a:t>You will need to refer to the additional task information in the Part B paper along with your</a:t>
            </a:r>
            <a:endParaRPr lang="en-GB" dirty="0"/>
          </a:p>
          <a:p>
            <a:r>
              <a:rPr lang="en-US" dirty="0"/>
              <a:t>notes from the research and preparatory work undertaken in Part A.</a:t>
            </a:r>
            <a:endParaRPr lang="en-GB" dirty="0"/>
          </a:p>
          <a:p>
            <a:endParaRPr lang="en-US" u="sng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u="sng" dirty="0">
              <a:cs typeface="Calibri"/>
            </a:endParaRPr>
          </a:p>
        </p:txBody>
      </p:sp>
      <p:pic>
        <p:nvPicPr>
          <p:cNvPr id="11" name="Audio 10">
            <a:hlinkClick r:id="" action="ppaction://media"/>
            <a:extLst>
              <a:ext uri="{FF2B5EF4-FFF2-40B4-BE49-F238E27FC236}">
                <a16:creationId xmlns:a16="http://schemas.microsoft.com/office/drawing/2014/main" id="{EBBFE543-770C-44EC-B37B-67F3871D411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049000" y="493426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548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119"/>
    </mc:Choice>
    <mc:Fallback xmlns="">
      <p:transition spd="slow" advTm="521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579554"/>
          </a:xfrm>
        </p:spPr>
        <p:txBody>
          <a:bodyPr>
            <a:normAutofit fontScale="90000"/>
          </a:bodyPr>
          <a:lstStyle/>
          <a:p>
            <a:br>
              <a:rPr lang="en-US">
                <a:solidFill>
                  <a:srgbClr val="00B050"/>
                </a:solidFill>
              </a:rPr>
            </a:br>
            <a:br>
              <a:rPr lang="en-US">
                <a:solidFill>
                  <a:srgbClr val="00B050"/>
                </a:solidFill>
              </a:rPr>
            </a:br>
            <a:br>
              <a:rPr lang="en-US">
                <a:solidFill>
                  <a:srgbClr val="00B050"/>
                </a:solidFill>
              </a:rPr>
            </a:br>
            <a:br>
              <a:rPr lang="en-US">
                <a:solidFill>
                  <a:srgbClr val="00B050"/>
                </a:solidFill>
              </a:rPr>
            </a:br>
            <a:br>
              <a:rPr lang="en-US">
                <a:solidFill>
                  <a:srgbClr val="00B050"/>
                </a:solidFill>
              </a:rPr>
            </a:br>
            <a:br>
              <a:rPr lang="en-US">
                <a:solidFill>
                  <a:srgbClr val="00B050"/>
                </a:solidFill>
              </a:rPr>
            </a:br>
            <a:br>
              <a:rPr lang="en-US">
                <a:solidFill>
                  <a:srgbClr val="002060"/>
                </a:solidFill>
                <a:latin typeface="+mn-lt"/>
              </a:rPr>
            </a:br>
            <a:endParaRPr lang="en-US" sz="400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62309" y="651394"/>
            <a:ext cx="184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63256" y="651394"/>
            <a:ext cx="103817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800"/>
          </a:p>
          <a:p>
            <a:endParaRPr lang="en-GB" sz="2800"/>
          </a:p>
          <a:p>
            <a:endParaRPr lang="en-GB" sz="2800"/>
          </a:p>
        </p:txBody>
      </p:sp>
      <p:sp>
        <p:nvSpPr>
          <p:cNvPr id="6" name="Rectangle 5"/>
          <p:cNvSpPr/>
          <p:nvPr/>
        </p:nvSpPr>
        <p:spPr>
          <a:xfrm>
            <a:off x="654673" y="365125"/>
            <a:ext cx="10339391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SzPts val="4800"/>
            </a:pPr>
            <a:r>
              <a:rPr lang="en-US" b="1">
                <a:solidFill>
                  <a:srgbClr val="000000"/>
                </a:solidFill>
                <a:latin typeface="Arial Nova Cond" pitchFamily="34" charset="0"/>
                <a:sym typeface="Arial"/>
              </a:rPr>
              <a:t> </a:t>
            </a:r>
            <a:endParaRPr lang="en-GB" sz="3200">
              <a:latin typeface="Calibri" panose="020F0502020204030204" pitchFamily="34" charset="0"/>
              <a:ea typeface="Avenir"/>
              <a:cs typeface="Calibri" panose="020F0502020204030204" pitchFamily="34" charset="0"/>
              <a:sym typeface="Avenir"/>
            </a:endParaRPr>
          </a:p>
          <a:p>
            <a:endParaRPr lang="en-GB" sz="3200"/>
          </a:p>
          <a:p>
            <a:pPr>
              <a:buClr>
                <a:srgbClr val="000000"/>
              </a:buClr>
              <a:buSzPts val="4800"/>
            </a:pPr>
            <a:r>
              <a:rPr lang="en-US" sz="3200" b="1">
                <a:solidFill>
                  <a:srgbClr val="000000"/>
                </a:solidFill>
                <a:latin typeface="Arial Nova Cond" pitchFamily="34" charset="0"/>
                <a:sym typeface="Arial"/>
              </a:rPr>
              <a:t> </a:t>
            </a:r>
            <a:endParaRPr lang="en-GB" sz="32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2B75FEF-43CB-4204-B440-8AB002A824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750" y="5604785"/>
            <a:ext cx="1266580" cy="114793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2F7ABB5-0488-438D-803A-48E81ED94C13}"/>
              </a:ext>
            </a:extLst>
          </p:cNvPr>
          <p:cNvSpPr txBox="1"/>
          <p:nvPr/>
        </p:nvSpPr>
        <p:spPr>
          <a:xfrm>
            <a:off x="113750" y="127000"/>
            <a:ext cx="11964500" cy="486287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4000" b="1" u="sng" dirty="0">
                <a:solidFill>
                  <a:schemeClr val="accent6">
                    <a:lumMod val="75000"/>
                  </a:schemeClr>
                </a:solidFill>
              </a:rPr>
              <a:t>Games Design - Outline</a:t>
            </a:r>
          </a:p>
          <a:p>
            <a:endParaRPr lang="en-GB" dirty="0"/>
          </a:p>
          <a:p>
            <a:r>
              <a:rPr lang="en-US" b="1" u="sng" dirty="0"/>
              <a:t>Unit 1 – Media Representations</a:t>
            </a:r>
            <a:br>
              <a:rPr lang="en-US" b="1" u="sng" dirty="0"/>
            </a:br>
            <a:endParaRPr lang="en-GB" dirty="0"/>
          </a:p>
          <a:p>
            <a:r>
              <a:rPr lang="en-GB" dirty="0"/>
              <a:t>The examination will last two hours and will consist of short- and long-answer questions. It will be taken under supervised conditions. </a:t>
            </a:r>
          </a:p>
          <a:p>
            <a:r>
              <a:rPr lang="en-GB" dirty="0"/>
              <a:t> </a:t>
            </a:r>
          </a:p>
          <a:p>
            <a:r>
              <a:rPr lang="en-GB" dirty="0"/>
              <a:t>You will have access to the unseen media product(s) or extracts during the examination and will be able to engage independently with onscreen material. </a:t>
            </a:r>
            <a:br>
              <a:rPr lang="en-GB" dirty="0"/>
            </a:br>
            <a:br>
              <a:rPr lang="en-GB" dirty="0"/>
            </a:br>
            <a:r>
              <a:rPr lang="en-GB" dirty="0"/>
              <a:t>You will use an electronic template to input their written responses. </a:t>
            </a:r>
          </a:p>
          <a:p>
            <a:r>
              <a:rPr lang="en-GB" dirty="0"/>
              <a:t> </a:t>
            </a:r>
          </a:p>
          <a:p>
            <a:r>
              <a:rPr lang="en-GB" dirty="0"/>
              <a:t>The number of marks for the paper is 80. </a:t>
            </a:r>
          </a:p>
          <a:p>
            <a:endParaRPr lang="en-US" u="sng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u="sng" dirty="0">
              <a:cs typeface="Calibri"/>
            </a:endParaRPr>
          </a:p>
        </p:txBody>
      </p:sp>
      <p:pic>
        <p:nvPicPr>
          <p:cNvPr id="10" name="Audio 9">
            <a:hlinkClick r:id="" action="ppaction://media"/>
            <a:extLst>
              <a:ext uri="{FF2B5EF4-FFF2-40B4-BE49-F238E27FC236}">
                <a16:creationId xmlns:a16="http://schemas.microsoft.com/office/drawing/2014/main" id="{623851F0-C3BB-4F87-A362-6F54834CC4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049000" y="492319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940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747"/>
    </mc:Choice>
    <mc:Fallback xmlns="">
      <p:transition spd="slow" advTm="597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579554"/>
          </a:xfrm>
        </p:spPr>
        <p:txBody>
          <a:bodyPr>
            <a:normAutofit fontScale="90000"/>
          </a:bodyPr>
          <a:lstStyle/>
          <a:p>
            <a:br>
              <a:rPr lang="en-US">
                <a:solidFill>
                  <a:srgbClr val="00B050"/>
                </a:solidFill>
              </a:rPr>
            </a:br>
            <a:br>
              <a:rPr lang="en-US">
                <a:solidFill>
                  <a:srgbClr val="00B050"/>
                </a:solidFill>
              </a:rPr>
            </a:br>
            <a:br>
              <a:rPr lang="en-US">
                <a:solidFill>
                  <a:srgbClr val="00B050"/>
                </a:solidFill>
              </a:rPr>
            </a:br>
            <a:br>
              <a:rPr lang="en-US">
                <a:solidFill>
                  <a:srgbClr val="00B050"/>
                </a:solidFill>
              </a:rPr>
            </a:br>
            <a:br>
              <a:rPr lang="en-US">
                <a:solidFill>
                  <a:srgbClr val="00B050"/>
                </a:solidFill>
              </a:rPr>
            </a:br>
            <a:br>
              <a:rPr lang="en-US">
                <a:solidFill>
                  <a:srgbClr val="00B050"/>
                </a:solidFill>
              </a:rPr>
            </a:br>
            <a:br>
              <a:rPr lang="en-US">
                <a:solidFill>
                  <a:srgbClr val="002060"/>
                </a:solidFill>
                <a:latin typeface="+mn-lt"/>
              </a:rPr>
            </a:br>
            <a:endParaRPr lang="en-US" sz="400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62309" y="651394"/>
            <a:ext cx="184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63256" y="651394"/>
            <a:ext cx="103817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800"/>
          </a:p>
          <a:p>
            <a:endParaRPr lang="en-GB" sz="2800"/>
          </a:p>
          <a:p>
            <a:endParaRPr lang="en-GB" sz="2800"/>
          </a:p>
        </p:txBody>
      </p:sp>
      <p:sp>
        <p:nvSpPr>
          <p:cNvPr id="6" name="Rectangle 5"/>
          <p:cNvSpPr/>
          <p:nvPr/>
        </p:nvSpPr>
        <p:spPr>
          <a:xfrm>
            <a:off x="654673" y="365125"/>
            <a:ext cx="10339391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SzPts val="4800"/>
            </a:pPr>
            <a:r>
              <a:rPr lang="en-US" b="1">
                <a:solidFill>
                  <a:srgbClr val="000000"/>
                </a:solidFill>
                <a:latin typeface="Arial Nova Cond" pitchFamily="34" charset="0"/>
                <a:sym typeface="Arial"/>
              </a:rPr>
              <a:t> </a:t>
            </a:r>
            <a:endParaRPr lang="en-GB" sz="3200">
              <a:latin typeface="Calibri" panose="020F0502020204030204" pitchFamily="34" charset="0"/>
              <a:ea typeface="Avenir"/>
              <a:cs typeface="Calibri" panose="020F0502020204030204" pitchFamily="34" charset="0"/>
              <a:sym typeface="Avenir"/>
            </a:endParaRPr>
          </a:p>
          <a:p>
            <a:endParaRPr lang="en-GB" sz="3200"/>
          </a:p>
          <a:p>
            <a:pPr>
              <a:buClr>
                <a:srgbClr val="000000"/>
              </a:buClr>
              <a:buSzPts val="4800"/>
            </a:pPr>
            <a:r>
              <a:rPr lang="en-US" sz="3200" b="1">
                <a:solidFill>
                  <a:srgbClr val="000000"/>
                </a:solidFill>
                <a:latin typeface="Arial Nova Cond" pitchFamily="34" charset="0"/>
                <a:sym typeface="Arial"/>
              </a:rPr>
              <a:t> </a:t>
            </a:r>
            <a:endParaRPr lang="en-GB" sz="32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2B75FEF-43CB-4204-B440-8AB002A824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750" y="5604785"/>
            <a:ext cx="1266580" cy="114793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79AF473-4AE6-47A3-B052-28597F844A05}"/>
              </a:ext>
            </a:extLst>
          </p:cNvPr>
          <p:cNvSpPr txBox="1"/>
          <p:nvPr/>
        </p:nvSpPr>
        <p:spPr>
          <a:xfrm>
            <a:off x="228600" y="114300"/>
            <a:ext cx="11849650" cy="430887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4000" b="1" u="sng" dirty="0">
                <a:solidFill>
                  <a:schemeClr val="accent6">
                    <a:lumMod val="75000"/>
                  </a:schemeClr>
                </a:solidFill>
              </a:rPr>
              <a:t>Key tips for revision</a:t>
            </a:r>
          </a:p>
          <a:p>
            <a:endParaRPr lang="en-GB" dirty="0">
              <a:cs typeface="Calibri"/>
            </a:endParaRPr>
          </a:p>
          <a:p>
            <a:pPr marL="285750" indent="-285750">
              <a:buFont typeface="Courier New"/>
              <a:buChar char="o"/>
            </a:pPr>
            <a:r>
              <a:rPr lang="en-GB" dirty="0">
                <a:cs typeface="Calibri"/>
              </a:rPr>
              <a:t>Always be resilient – revising will get easier</a:t>
            </a:r>
          </a:p>
          <a:p>
            <a:pPr marL="285750" indent="-285750">
              <a:buFont typeface="Courier New"/>
              <a:buChar char="o"/>
            </a:pPr>
            <a:endParaRPr lang="en-GB" dirty="0">
              <a:cs typeface="Calibri"/>
            </a:endParaRPr>
          </a:p>
          <a:p>
            <a:pPr marL="285750" indent="-285750">
              <a:buFont typeface="Courier New"/>
              <a:buChar char="o"/>
            </a:pPr>
            <a:r>
              <a:rPr lang="en-GB" dirty="0">
                <a:cs typeface="Calibri"/>
              </a:rPr>
              <a:t>Use the self-quizzing method to test your knowledge and understanding of key concepts</a:t>
            </a:r>
          </a:p>
          <a:p>
            <a:pPr marL="285750" indent="-285750">
              <a:buFont typeface="Courier New"/>
              <a:buChar char="o"/>
            </a:pPr>
            <a:endParaRPr lang="en-GB" dirty="0"/>
          </a:p>
          <a:p>
            <a:pPr marL="285750" indent="-285750">
              <a:buFont typeface="Courier New"/>
              <a:buChar char="o"/>
            </a:pPr>
            <a:r>
              <a:rPr lang="en-GB" dirty="0">
                <a:cs typeface="Calibri"/>
              </a:rPr>
              <a:t>Use your notes from class and the revision guide to produce mind maps, cue cards </a:t>
            </a:r>
          </a:p>
          <a:p>
            <a:pPr marL="285750" indent="-285750">
              <a:buFont typeface="Courier New"/>
              <a:buChar char="o"/>
            </a:pPr>
            <a:endParaRPr lang="en-GB" dirty="0">
              <a:cs typeface="Calibri"/>
            </a:endParaRPr>
          </a:p>
          <a:p>
            <a:pPr marL="285750" indent="-285750">
              <a:buFont typeface="Courier New"/>
              <a:buChar char="o"/>
            </a:pPr>
            <a:r>
              <a:rPr lang="en-GB" dirty="0">
                <a:cs typeface="Calibri"/>
              </a:rPr>
              <a:t>Practice answering exam questions</a:t>
            </a:r>
          </a:p>
          <a:p>
            <a:pPr marL="285750" indent="-285750">
              <a:buFont typeface="Courier New"/>
              <a:buChar char="o"/>
            </a:pPr>
            <a:endParaRPr lang="en-GB" dirty="0">
              <a:cs typeface="Calibri"/>
            </a:endParaRPr>
          </a:p>
          <a:p>
            <a:pPr marL="285750" indent="-285750">
              <a:buFont typeface="Courier New"/>
              <a:buChar char="o"/>
            </a:pPr>
            <a:r>
              <a:rPr lang="en-GB" dirty="0">
                <a:cs typeface="Calibri"/>
              </a:rPr>
              <a:t>Use the mark schemes to self-mark your answers</a:t>
            </a:r>
          </a:p>
          <a:p>
            <a:pPr marL="285750" indent="-285750">
              <a:buFont typeface="Courier New"/>
              <a:buChar char="o"/>
            </a:pPr>
            <a:endParaRPr lang="en-GB" dirty="0">
              <a:cs typeface="Calibri"/>
            </a:endParaRPr>
          </a:p>
          <a:p>
            <a:pPr marL="285750" indent="-285750">
              <a:buFont typeface="Courier New"/>
              <a:buChar char="o"/>
            </a:pPr>
            <a:r>
              <a:rPr lang="en-GB" dirty="0">
                <a:cs typeface="Calibri"/>
              </a:rPr>
              <a:t>Repeat and recap as much as you can using all revision materials</a:t>
            </a:r>
          </a:p>
          <a:p>
            <a:pPr marL="285750" indent="-285750">
              <a:buFont typeface="Courier New"/>
              <a:buChar char="o"/>
            </a:pPr>
            <a:endParaRPr lang="en-GB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07761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928"/>
    </mc:Choice>
    <mc:Fallback xmlns="">
      <p:transition spd="slow" advTm="76928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579554"/>
          </a:xfrm>
        </p:spPr>
        <p:txBody>
          <a:bodyPr>
            <a:normAutofit fontScale="90000"/>
          </a:bodyPr>
          <a:lstStyle/>
          <a:p>
            <a:br>
              <a:rPr lang="en-US">
                <a:solidFill>
                  <a:srgbClr val="00B050"/>
                </a:solidFill>
              </a:rPr>
            </a:br>
            <a:br>
              <a:rPr lang="en-US">
                <a:solidFill>
                  <a:srgbClr val="00B050"/>
                </a:solidFill>
              </a:rPr>
            </a:br>
            <a:br>
              <a:rPr lang="en-US">
                <a:solidFill>
                  <a:srgbClr val="00B050"/>
                </a:solidFill>
              </a:rPr>
            </a:br>
            <a:br>
              <a:rPr lang="en-US">
                <a:solidFill>
                  <a:srgbClr val="00B050"/>
                </a:solidFill>
              </a:rPr>
            </a:br>
            <a:br>
              <a:rPr lang="en-US">
                <a:solidFill>
                  <a:srgbClr val="00B050"/>
                </a:solidFill>
              </a:rPr>
            </a:br>
            <a:br>
              <a:rPr lang="en-US">
                <a:solidFill>
                  <a:srgbClr val="00B050"/>
                </a:solidFill>
              </a:rPr>
            </a:br>
            <a:br>
              <a:rPr lang="en-US">
                <a:solidFill>
                  <a:srgbClr val="002060"/>
                </a:solidFill>
                <a:latin typeface="+mn-lt"/>
              </a:rPr>
            </a:br>
            <a:endParaRPr lang="en-US" sz="400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62309" y="651394"/>
            <a:ext cx="184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63256" y="651394"/>
            <a:ext cx="103817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800"/>
          </a:p>
          <a:p>
            <a:endParaRPr lang="en-GB" sz="2800"/>
          </a:p>
          <a:p>
            <a:endParaRPr lang="en-GB" sz="2800"/>
          </a:p>
        </p:txBody>
      </p:sp>
      <p:sp>
        <p:nvSpPr>
          <p:cNvPr id="6" name="Rectangle 5"/>
          <p:cNvSpPr/>
          <p:nvPr/>
        </p:nvSpPr>
        <p:spPr>
          <a:xfrm>
            <a:off x="654673" y="365125"/>
            <a:ext cx="10339391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SzPts val="4800"/>
            </a:pPr>
            <a:r>
              <a:rPr lang="en-US" b="1">
                <a:solidFill>
                  <a:srgbClr val="000000"/>
                </a:solidFill>
                <a:latin typeface="Arial Nova Cond" pitchFamily="34" charset="0"/>
                <a:sym typeface="Arial"/>
              </a:rPr>
              <a:t> </a:t>
            </a:r>
            <a:endParaRPr lang="en-GB" sz="3200">
              <a:latin typeface="Calibri" panose="020F0502020204030204" pitchFamily="34" charset="0"/>
              <a:ea typeface="Avenir"/>
              <a:cs typeface="Calibri" panose="020F0502020204030204" pitchFamily="34" charset="0"/>
              <a:sym typeface="Avenir"/>
            </a:endParaRPr>
          </a:p>
          <a:p>
            <a:endParaRPr lang="en-GB" sz="3200"/>
          </a:p>
          <a:p>
            <a:pPr>
              <a:buClr>
                <a:srgbClr val="000000"/>
              </a:buClr>
              <a:buSzPts val="4800"/>
            </a:pPr>
            <a:r>
              <a:rPr lang="en-US" sz="3200" b="1">
                <a:solidFill>
                  <a:srgbClr val="000000"/>
                </a:solidFill>
                <a:latin typeface="Arial Nova Cond" pitchFamily="34" charset="0"/>
                <a:sym typeface="Arial"/>
              </a:rPr>
              <a:t> </a:t>
            </a:r>
            <a:endParaRPr lang="en-GB" sz="32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2B75FEF-43CB-4204-B440-8AB002A824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750" y="5604785"/>
            <a:ext cx="1266580" cy="114793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1B43799-F9B2-453E-AB29-1E4668F2C4AA}"/>
              </a:ext>
            </a:extLst>
          </p:cNvPr>
          <p:cNvSpPr txBox="1"/>
          <p:nvPr/>
        </p:nvSpPr>
        <p:spPr>
          <a:xfrm>
            <a:off x="113750" y="127000"/>
            <a:ext cx="11862350" cy="513986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4000" b="1" u="sng">
                <a:solidFill>
                  <a:schemeClr val="accent6">
                    <a:lumMod val="75000"/>
                  </a:schemeClr>
                </a:solidFill>
              </a:rPr>
              <a:t>Key learning habits for success in this subject</a:t>
            </a:r>
          </a:p>
          <a:p>
            <a:endParaRPr lang="en-US" b="1" u="sng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/>
              <a:t>To be successful our students:</a:t>
            </a:r>
          </a:p>
          <a:p>
            <a:endParaRPr lang="en-US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/>
              <a:t>Must always have a positive attitude to learning and develop their resilience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/>
              <a:t>Must listen carefully as we often discuss complex concepts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/>
              <a:t>Must apply their knowledge by acting on instruction and reflecting on class content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/>
              <a:t>Must be prepared to learn by having the right equipment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/>
              <a:t>Must arrive to lessons on time </a:t>
            </a:r>
          </a:p>
          <a:p>
            <a:endParaRPr lang="en-US">
              <a:cs typeface="Calibri" panose="020F0502020204030204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/>
              <a:t>Must always be polite and respectful of other's views, opinions and feelings</a:t>
            </a:r>
            <a:endParaRPr lang="en-GB"/>
          </a:p>
          <a:p>
            <a:endParaRPr lang="en-GB"/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3411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6886"/>
    </mc:Choice>
    <mc:Fallback xmlns="">
      <p:transition spd="slow" advTm="106886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579554"/>
          </a:xfrm>
        </p:spPr>
        <p:txBody>
          <a:bodyPr>
            <a:normAutofit fontScale="90000"/>
          </a:bodyPr>
          <a:lstStyle/>
          <a:p>
            <a:br>
              <a:rPr lang="en-US">
                <a:solidFill>
                  <a:srgbClr val="00B050"/>
                </a:solidFill>
              </a:rPr>
            </a:br>
            <a:br>
              <a:rPr lang="en-US">
                <a:solidFill>
                  <a:srgbClr val="00B050"/>
                </a:solidFill>
              </a:rPr>
            </a:br>
            <a:br>
              <a:rPr lang="en-US">
                <a:solidFill>
                  <a:srgbClr val="00B050"/>
                </a:solidFill>
              </a:rPr>
            </a:br>
            <a:br>
              <a:rPr lang="en-US">
                <a:solidFill>
                  <a:srgbClr val="00B050"/>
                </a:solidFill>
              </a:rPr>
            </a:br>
            <a:br>
              <a:rPr lang="en-US">
                <a:solidFill>
                  <a:srgbClr val="00B050"/>
                </a:solidFill>
              </a:rPr>
            </a:br>
            <a:br>
              <a:rPr lang="en-US">
                <a:solidFill>
                  <a:srgbClr val="00B050"/>
                </a:solidFill>
              </a:rPr>
            </a:br>
            <a:br>
              <a:rPr lang="en-US">
                <a:solidFill>
                  <a:srgbClr val="002060"/>
                </a:solidFill>
                <a:latin typeface="+mn-lt"/>
              </a:rPr>
            </a:br>
            <a:endParaRPr lang="en-US" sz="400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62309" y="651394"/>
            <a:ext cx="184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63256" y="651394"/>
            <a:ext cx="103817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800"/>
          </a:p>
          <a:p>
            <a:endParaRPr lang="en-GB" sz="2800"/>
          </a:p>
          <a:p>
            <a:endParaRPr lang="en-GB" sz="2800"/>
          </a:p>
        </p:txBody>
      </p:sp>
      <p:sp>
        <p:nvSpPr>
          <p:cNvPr id="6" name="Rectangle 5"/>
          <p:cNvSpPr/>
          <p:nvPr/>
        </p:nvSpPr>
        <p:spPr>
          <a:xfrm>
            <a:off x="654673" y="365125"/>
            <a:ext cx="10339391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SzPts val="4800"/>
            </a:pPr>
            <a:r>
              <a:rPr lang="en-US" b="1">
                <a:solidFill>
                  <a:srgbClr val="000000"/>
                </a:solidFill>
                <a:latin typeface="Arial Nova Cond" pitchFamily="34" charset="0"/>
                <a:sym typeface="Arial"/>
              </a:rPr>
              <a:t> </a:t>
            </a:r>
            <a:endParaRPr lang="en-GB" sz="3200">
              <a:latin typeface="Calibri" panose="020F0502020204030204" pitchFamily="34" charset="0"/>
              <a:ea typeface="Avenir"/>
              <a:cs typeface="Calibri" panose="020F0502020204030204" pitchFamily="34" charset="0"/>
              <a:sym typeface="Avenir"/>
            </a:endParaRPr>
          </a:p>
          <a:p>
            <a:endParaRPr lang="en-GB" sz="3200"/>
          </a:p>
          <a:p>
            <a:pPr>
              <a:buClr>
                <a:srgbClr val="000000"/>
              </a:buClr>
              <a:buSzPts val="4800"/>
            </a:pPr>
            <a:r>
              <a:rPr lang="en-US" sz="3200" b="1">
                <a:solidFill>
                  <a:srgbClr val="000000"/>
                </a:solidFill>
                <a:latin typeface="Arial Nova Cond" pitchFamily="34" charset="0"/>
                <a:sym typeface="Arial"/>
              </a:rPr>
              <a:t> </a:t>
            </a:r>
            <a:endParaRPr lang="en-GB" sz="32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2B75FEF-43CB-4204-B440-8AB002A824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750" y="5604785"/>
            <a:ext cx="1266580" cy="114793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265DB34-727E-418A-81E5-001735BDC964}"/>
              </a:ext>
            </a:extLst>
          </p:cNvPr>
          <p:cNvSpPr txBox="1"/>
          <p:nvPr/>
        </p:nvSpPr>
        <p:spPr>
          <a:xfrm>
            <a:off x="113750" y="88900"/>
            <a:ext cx="11964500" cy="29238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4000" b="1" u="sng" dirty="0">
                <a:solidFill>
                  <a:schemeClr val="accent6">
                    <a:lumMod val="75000"/>
                  </a:schemeClr>
                </a:solidFill>
              </a:rPr>
              <a:t>What can I do to support my child?</a:t>
            </a:r>
          </a:p>
          <a:p>
            <a:endParaRPr lang="en-GB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/>
              <a:t>Encourage your child to complete revision using their revision materials</a:t>
            </a:r>
            <a:endParaRPr lang="en-US" dirty="0">
              <a:cs typeface="Calibri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>
              <a:cs typeface="Calibri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/>
              <a:t>Encourage your child to work in a quiet place where possible</a:t>
            </a:r>
            <a:endParaRPr lang="en-US" dirty="0">
              <a:cs typeface="Calibri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/>
              <a:t>Encourage your child to revise without their mobile being close by</a:t>
            </a:r>
            <a:endParaRPr lang="en-US" dirty="0">
              <a:cs typeface="Calibri"/>
            </a:endParaRPr>
          </a:p>
          <a:p>
            <a:endParaRPr lang="en-US">
              <a:cs typeface="Calibri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/>
              <a:t>Reassure your child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2242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790"/>
    </mc:Choice>
    <mc:Fallback xmlns="">
      <p:transition spd="slow" advTm="6879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579554"/>
          </a:xfrm>
        </p:spPr>
        <p:txBody>
          <a:bodyPr>
            <a:normAutofit fontScale="90000"/>
          </a:bodyPr>
          <a:lstStyle/>
          <a:p>
            <a:br>
              <a:rPr lang="en-US">
                <a:solidFill>
                  <a:srgbClr val="00B050"/>
                </a:solidFill>
              </a:rPr>
            </a:br>
            <a:br>
              <a:rPr lang="en-US">
                <a:solidFill>
                  <a:srgbClr val="00B050"/>
                </a:solidFill>
              </a:rPr>
            </a:br>
            <a:br>
              <a:rPr lang="en-US">
                <a:solidFill>
                  <a:srgbClr val="00B050"/>
                </a:solidFill>
              </a:rPr>
            </a:br>
            <a:br>
              <a:rPr lang="en-US">
                <a:solidFill>
                  <a:srgbClr val="00B050"/>
                </a:solidFill>
              </a:rPr>
            </a:br>
            <a:br>
              <a:rPr lang="en-US">
                <a:solidFill>
                  <a:srgbClr val="00B050"/>
                </a:solidFill>
              </a:rPr>
            </a:br>
            <a:br>
              <a:rPr lang="en-US">
                <a:solidFill>
                  <a:srgbClr val="00B050"/>
                </a:solidFill>
              </a:rPr>
            </a:br>
            <a:br>
              <a:rPr lang="en-US">
                <a:solidFill>
                  <a:srgbClr val="002060"/>
                </a:solidFill>
                <a:latin typeface="+mn-lt"/>
              </a:rPr>
            </a:br>
            <a:endParaRPr lang="en-US" sz="400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62309" y="651394"/>
            <a:ext cx="184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63256" y="651394"/>
            <a:ext cx="103817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800"/>
          </a:p>
          <a:p>
            <a:endParaRPr lang="en-GB" sz="2800"/>
          </a:p>
          <a:p>
            <a:endParaRPr lang="en-GB" sz="2800"/>
          </a:p>
        </p:txBody>
      </p:sp>
      <p:sp>
        <p:nvSpPr>
          <p:cNvPr id="6" name="Rectangle 5"/>
          <p:cNvSpPr/>
          <p:nvPr/>
        </p:nvSpPr>
        <p:spPr>
          <a:xfrm>
            <a:off x="654673" y="365125"/>
            <a:ext cx="10339391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SzPts val="4800"/>
            </a:pPr>
            <a:r>
              <a:rPr lang="en-US" b="1">
                <a:solidFill>
                  <a:srgbClr val="000000"/>
                </a:solidFill>
                <a:latin typeface="Arial Nova Cond" pitchFamily="34" charset="0"/>
                <a:sym typeface="Arial"/>
              </a:rPr>
              <a:t> </a:t>
            </a:r>
            <a:endParaRPr lang="en-GB" sz="3200">
              <a:latin typeface="Calibri" panose="020F0502020204030204" pitchFamily="34" charset="0"/>
              <a:ea typeface="Avenir"/>
              <a:cs typeface="Calibri" panose="020F0502020204030204" pitchFamily="34" charset="0"/>
              <a:sym typeface="Avenir"/>
            </a:endParaRPr>
          </a:p>
          <a:p>
            <a:endParaRPr lang="en-GB" sz="3200"/>
          </a:p>
          <a:p>
            <a:pPr>
              <a:buClr>
                <a:srgbClr val="000000"/>
              </a:buClr>
              <a:buSzPts val="4800"/>
            </a:pPr>
            <a:r>
              <a:rPr lang="en-US" sz="3200" b="1">
                <a:solidFill>
                  <a:srgbClr val="000000"/>
                </a:solidFill>
                <a:latin typeface="Arial Nova Cond" pitchFamily="34" charset="0"/>
                <a:sym typeface="Arial"/>
              </a:rPr>
              <a:t> </a:t>
            </a:r>
            <a:endParaRPr lang="en-GB" sz="32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2B75FEF-43CB-4204-B440-8AB002A824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750" y="5604785"/>
            <a:ext cx="1266580" cy="114793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D0E22E8-7C4C-4451-94F7-FB34B16FA04F}"/>
              </a:ext>
            </a:extLst>
          </p:cNvPr>
          <p:cNvSpPr txBox="1"/>
          <p:nvPr/>
        </p:nvSpPr>
        <p:spPr>
          <a:xfrm>
            <a:off x="113750" y="101600"/>
            <a:ext cx="11964500" cy="403187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4000" b="1" u="sng" dirty="0">
                <a:solidFill>
                  <a:schemeClr val="accent6">
                    <a:lumMod val="75000"/>
                  </a:schemeClr>
                </a:solidFill>
              </a:rPr>
              <a:t>Any questions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If you have any questions regarding IT, Games Design or Business please email me directly at </a:t>
            </a:r>
            <a:r>
              <a:rPr lang="en-GB" dirty="0">
                <a:hlinkClick r:id="rId7"/>
              </a:rPr>
              <a:t>B.Williams@alsophigh.org.uk</a:t>
            </a:r>
            <a:r>
              <a:rPr lang="en-GB" dirty="0"/>
              <a:t>  </a:t>
            </a:r>
            <a:endParaRPr lang="en-GB" dirty="0">
              <a:cs typeface="Calibri"/>
            </a:endParaRPr>
          </a:p>
          <a:p>
            <a:endParaRPr lang="en-GB" dirty="0"/>
          </a:p>
          <a:p>
            <a:r>
              <a:rPr lang="en-GB" dirty="0"/>
              <a:t>If you have any general queries, please email one of the Year 13 pastoral leads</a:t>
            </a:r>
            <a:endParaRPr lang="en-GB" dirty="0">
              <a:cs typeface="Calibri"/>
            </a:endParaRPr>
          </a:p>
          <a:p>
            <a:endParaRPr lang="en-GB" dirty="0"/>
          </a:p>
          <a:p>
            <a:r>
              <a:rPr lang="en-GB" dirty="0"/>
              <a:t>Mrs. Nolan Senior line manager for Year 13 </a:t>
            </a:r>
            <a:r>
              <a:rPr lang="en-GB" dirty="0">
                <a:hlinkClick r:id="rId8"/>
              </a:rPr>
              <a:t>v.nolan@alsophigh.org.uk</a:t>
            </a:r>
            <a:r>
              <a:rPr lang="en-GB" dirty="0"/>
              <a:t> </a:t>
            </a:r>
            <a:endParaRPr lang="en-GB" dirty="0">
              <a:cs typeface="Calibri" panose="020F0502020204030204"/>
            </a:endParaRPr>
          </a:p>
          <a:p>
            <a:endParaRPr lang="en-GB" dirty="0"/>
          </a:p>
          <a:p>
            <a:r>
              <a:rPr lang="en-GB" dirty="0"/>
              <a:t>Mr. Dolan Head of Year 13 </a:t>
            </a:r>
            <a:r>
              <a:rPr lang="en-GB" dirty="0">
                <a:hlinkClick r:id="rId9"/>
              </a:rPr>
              <a:t>l.dolan@alsophigh.org.uk</a:t>
            </a:r>
            <a:r>
              <a:rPr lang="en-GB" dirty="0"/>
              <a:t> </a:t>
            </a:r>
            <a:endParaRPr lang="en-GB" dirty="0">
              <a:cs typeface="Calibri"/>
            </a:endParaRPr>
          </a:p>
          <a:p>
            <a:endParaRPr lang="en-GB" dirty="0"/>
          </a:p>
          <a:p>
            <a:r>
              <a:rPr lang="en-GB" dirty="0"/>
              <a:t>Mrs McCarty Pastoral Mentor for Year 13 </a:t>
            </a:r>
            <a:r>
              <a:rPr lang="en-GB" dirty="0">
                <a:hlinkClick r:id="rId10"/>
              </a:rPr>
              <a:t>m.maccarty@alsophigh.org.uk</a:t>
            </a:r>
            <a:r>
              <a:rPr lang="en-GB" dirty="0"/>
              <a:t>  </a:t>
            </a:r>
            <a:endParaRPr lang="en-GB" dirty="0">
              <a:cs typeface="Calibri"/>
            </a:endParaRPr>
          </a:p>
          <a:p>
            <a:endParaRPr lang="en-GB" dirty="0"/>
          </a:p>
        </p:txBody>
      </p:sp>
      <p:pic>
        <p:nvPicPr>
          <p:cNvPr id="10" name="Audio 9">
            <a:hlinkClick r:id="" action="ppaction://media"/>
            <a:extLst>
              <a:ext uri="{FF2B5EF4-FFF2-40B4-BE49-F238E27FC236}">
                <a16:creationId xmlns:a16="http://schemas.microsoft.com/office/drawing/2014/main" id="{AF888EA8-E759-44BE-84B8-E21BABA7DD1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049000" y="487721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297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934"/>
    </mc:Choice>
    <mc:Fallback xmlns="">
      <p:transition spd="slow" advTm="229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BF5D0A58-F628-D743-952D-D336DD29282F}" vid="{BA392E08-4E7F-8E4C-B67E-31C4162AC0E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</TotalTime>
  <Words>871</Words>
  <Application>Microsoft Office PowerPoint</Application>
  <PresentationFormat>Widescreen</PresentationFormat>
  <Paragraphs>173</Paragraphs>
  <Slides>9</Slides>
  <Notes>9</Notes>
  <HiddenSlides>0</HiddenSlides>
  <MMClips>6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office theme</vt:lpstr>
      <vt:lpstr>Office Theme</vt:lpstr>
      <vt:lpstr>  </vt:lpstr>
      <vt:lpstr>       </vt:lpstr>
      <vt:lpstr>       </vt:lpstr>
      <vt:lpstr>       </vt:lpstr>
      <vt:lpstr>       </vt:lpstr>
      <vt:lpstr>       </vt:lpstr>
      <vt:lpstr>       </vt:lpstr>
      <vt:lpstr>       </vt:lpstr>
      <vt:lpstr>  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 Fernandez-Perez</dc:creator>
  <cp:lastModifiedBy>Barry Williams</cp:lastModifiedBy>
  <cp:revision>87</cp:revision>
  <dcterms:created xsi:type="dcterms:W3CDTF">2021-11-07T10:11:43Z</dcterms:created>
  <dcterms:modified xsi:type="dcterms:W3CDTF">2021-11-24T09:48:43Z</dcterms:modified>
</cp:coreProperties>
</file>