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0" r:id="rId6"/>
  </p:sldMasterIdLst>
  <p:notesMasterIdLst>
    <p:notesMasterId r:id="rId13"/>
  </p:notesMasterIdLst>
  <p:sldIdLst>
    <p:sldId id="256" r:id="rId7"/>
    <p:sldId id="879" r:id="rId8"/>
    <p:sldId id="895" r:id="rId9"/>
    <p:sldId id="902" r:id="rId10"/>
    <p:sldId id="896" r:id="rId11"/>
    <p:sldId id="9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1943" autoAdjust="0"/>
  </p:normalViewPr>
  <p:slideViewPr>
    <p:cSldViewPr snapToGrid="0" snapToObjects="1">
      <p:cViewPr varScale="1">
        <p:scale>
          <a:sx n="69" d="100"/>
          <a:sy n="69" d="100"/>
        </p:scale>
        <p:origin x="7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A7453-6EEA-4F81-9A70-C97343788215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5A4F4-B158-47F9-914B-D0BE9C027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83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5A4F4-B158-47F9-914B-D0BE9C02754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412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802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568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900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118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01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C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BAFE-8CFE-4C7D-9FC5-F44CFAC90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- CAPS BOLD 48PT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5524B-8F37-445C-93A1-E8CDF0214F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AC586-ECC4-4C7E-8FB6-000C13037A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CC7FA81-F1BD-43CE-B9BB-4F152BB52C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125" y="1380930"/>
            <a:ext cx="11551507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/>
              <a:t>Body copy Calibri 28pt</a:t>
            </a:r>
          </a:p>
        </p:txBody>
      </p:sp>
    </p:spTree>
    <p:extLst>
      <p:ext uri="{BB962C8B-B14F-4D97-AF65-F5344CB8AC3E}">
        <p14:creationId xmlns:p14="http://schemas.microsoft.com/office/powerpoint/2010/main" val="4158140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57C650-2DBC-419C-B886-012301699C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24" y="1380930"/>
            <a:ext cx="11551507" cy="464035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94B58"/>
              </a:buClr>
              <a:buFont typeface="Calibri" panose="020F0502020204030204" pitchFamily="34" charset="0"/>
              <a:buChar char="&gt;"/>
              <a:defRPr>
                <a:solidFill>
                  <a:srgbClr val="3C3C3B"/>
                </a:solidFill>
              </a:defRPr>
            </a:lvl1pPr>
            <a:lvl2pPr marL="685800" indent="-228600">
              <a:buClr>
                <a:srgbClr val="E94B58"/>
              </a:buClr>
              <a:buFont typeface="Calibri" panose="020F0502020204030204" pitchFamily="34" charset="0"/>
              <a:buChar char="&gt;"/>
              <a:defRPr sz="2800">
                <a:solidFill>
                  <a:srgbClr val="3C3C3B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Bullet point Calibri 28pt</a:t>
            </a:r>
          </a:p>
          <a:p>
            <a:pPr lvl="1"/>
            <a:r>
              <a:rPr lang="en-US"/>
              <a:t>Second level bullet point Calibri 28pt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7781503-E411-428E-9D35-D051511BA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7D5DCE9-8C1F-4BC8-8A8F-C6DEC010C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9CDD1D-55FE-46BD-91D0-B3C0AB5A3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- CAPS BOLD 48PT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329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1A50D36-8CBC-472F-8E92-72BFA1282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2718ED-DA65-42D9-9601-990DBA5E9E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994BB12-4E19-4A41-B0EC-E0769322A8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125" y="1380930"/>
            <a:ext cx="5646851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/>
              <a:t>Body copy Calibri 28pt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D2A49F5-79E5-4A13-9B67-97E2477CF7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3897" y="1380930"/>
            <a:ext cx="5646851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/>
              <a:t>Body copy Calibri 28pt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296B7B-9C2F-4566-8BCE-7911BBD22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- CAPS BOLD 48PT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156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eft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FCE04CD-A310-4FAE-A9B7-98D01A0680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0216" y="1385744"/>
            <a:ext cx="3744416" cy="4635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3AE2C05-D29C-4169-B077-7BC98BB40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F0E271-1104-4054-818B-712DFEE872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B9E174C-5135-4F10-A88C-700EEE39E4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3125" y="1380930"/>
            <a:ext cx="7512288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/>
              <a:t>Body copy Calibri 28pt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4F12A6-D993-45D3-BD3C-02298DE89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- CAPS BOLD 48PT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732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ight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0C62E33-2AC2-4540-BF6B-2404C60C7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CD2974-7E36-40D9-A823-3AAF68D2D7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6004363-12E5-4C2B-8DAB-85A05253E4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3125" y="1380930"/>
            <a:ext cx="3744416" cy="4635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2C65264-6EC1-413D-A455-A25E06D4C3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5800" y="1380930"/>
            <a:ext cx="7488832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/>
              <a:t>Body copy Calibri 28pt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F150AA-27AB-449C-9796-F5A457DD8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- CAPS BOLD 48PT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36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C593CA-8A4A-4B7F-9D75-04B8170DC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DB1A7C4-FD04-4794-9540-0AB6C97C1B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04FBB5-115A-4903-8C93-FBC550F86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- CAPS BOLD 48PT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279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C593CA-8A4A-4B7F-9D75-04B8170DC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DB1A7C4-FD04-4794-9540-0AB6C97C1B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AFBE3F-8131-4F27-9734-4B7FD19BDB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60512" y="1376362"/>
            <a:ext cx="9070975" cy="438435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55AB15E-56B5-4CF8-BFAC-78E1EE17E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- CAPS BOLD 48PT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33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B4C2B4-B580-46AF-A633-8C12A888F5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9508D6-2A92-48EF-9966-F432A063E7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1440" y="-100584"/>
            <a:ext cx="12353544" cy="702208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72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695B7D1-B9B9-4DF4-9027-1C07BEB36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209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5C595EC-AD6B-4BA9-9536-2D8040DEFD2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B04C1-A66C-492A-83ED-7FDBD9D8B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625" y="603441"/>
            <a:ext cx="11622088" cy="1060767"/>
          </a:xfrm>
          <a:prstGeom prst="rect">
            <a:avLst/>
          </a:prstGeom>
          <a:solidFill>
            <a:srgbClr val="474C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one – 28pt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B02DB1C-6AF7-4D3D-89F4-7DD47A9F9F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1625" y="1944561"/>
            <a:ext cx="11622088" cy="1060767"/>
          </a:xfrm>
          <a:prstGeom prst="rect">
            <a:avLst/>
          </a:prstGeom>
          <a:solidFill>
            <a:srgbClr val="474C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two – 28pt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6F20896-3637-4989-AFB4-E74B4D031A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3285681"/>
            <a:ext cx="11622088" cy="1060767"/>
          </a:xfrm>
          <a:prstGeom prst="rect">
            <a:avLst/>
          </a:prstGeom>
          <a:solidFill>
            <a:srgbClr val="E94B5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three – 28pt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9D926AD-F6BD-47CE-83F2-A2236250A6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1625" y="4626801"/>
            <a:ext cx="11622088" cy="1060767"/>
          </a:xfrm>
          <a:prstGeom prst="rect">
            <a:avLst/>
          </a:prstGeom>
          <a:solidFill>
            <a:srgbClr val="474C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four – 28pt</a:t>
            </a:r>
          </a:p>
        </p:txBody>
      </p:sp>
    </p:spTree>
    <p:extLst>
      <p:ext uri="{BB962C8B-B14F-4D97-AF65-F5344CB8AC3E}">
        <p14:creationId xmlns:p14="http://schemas.microsoft.com/office/powerpoint/2010/main" val="1536544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Lo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C98113-974C-44CF-8D13-AC0CCF6DCD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9024" y="5445224"/>
            <a:ext cx="5486400" cy="68640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Quote attribution 16pt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76DB9-973F-4FA2-A921-3BB07D66E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439" t="15916" r="13953" b="20422"/>
          <a:stretch/>
        </p:blipFill>
        <p:spPr>
          <a:xfrm>
            <a:off x="10056440" y="5341880"/>
            <a:ext cx="720079" cy="523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A50778-D93C-41E2-A44D-13B14999A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439" t="15916" r="13953" b="20422"/>
          <a:stretch/>
        </p:blipFill>
        <p:spPr>
          <a:xfrm rot="10800000">
            <a:off x="1526731" y="1196752"/>
            <a:ext cx="720079" cy="523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F23F16-84A7-43C0-A80E-0A92A713AC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61567" y="1864246"/>
            <a:ext cx="962025" cy="628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B4BE35-ED9A-487E-B900-AB0ADDC247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35693" y="4713230"/>
            <a:ext cx="962025" cy="6286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BDDF9-174E-4D37-837A-F9F92EC506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6731" y="1720447"/>
            <a:ext cx="9170987" cy="36214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4054395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Short/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49DFF7-238D-4A03-BBBE-D95C27AD7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1567" y="1864246"/>
            <a:ext cx="962025" cy="6286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BDDF9-174E-4D37-837A-F9F92EC506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2666" y="2178571"/>
            <a:ext cx="7089549" cy="30144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Quote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C98113-974C-44CF-8D13-AC0CCF6DCD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3542" y="5327723"/>
            <a:ext cx="4667795" cy="5448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Quote attribution 14pt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52E3FD-F880-457B-B758-F934AF0A2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8439" t="15916" r="13953" b="20422"/>
          <a:stretch/>
        </p:blipFill>
        <p:spPr>
          <a:xfrm>
            <a:off x="7392145" y="5264904"/>
            <a:ext cx="720079" cy="523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C7F9C9-4041-4087-BB52-442DE406B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8439" t="15916" r="13953" b="20422"/>
          <a:stretch/>
        </p:blipFill>
        <p:spPr>
          <a:xfrm rot="10800000">
            <a:off x="958116" y="1602399"/>
            <a:ext cx="720079" cy="523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CE8CBB-7D1A-4417-9847-750531DF6E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8408" y="4797152"/>
            <a:ext cx="962025" cy="720080"/>
          </a:xfrm>
          <a:prstGeom prst="rect">
            <a:avLst/>
          </a:prstGeom>
        </p:spPr>
      </p:pic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00FB44-B9E9-4ED7-BE09-C304543DC4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00256" y="2043891"/>
            <a:ext cx="2962176" cy="328383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278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57C650-2DBC-419C-B886-012301699C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24" y="1380930"/>
            <a:ext cx="11551507" cy="464035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94B58"/>
              </a:buClr>
              <a:buFont typeface="Calibri" panose="020F0502020204030204" pitchFamily="34" charset="0"/>
              <a:buChar char="&gt;"/>
              <a:defRPr>
                <a:solidFill>
                  <a:srgbClr val="3C3C3B"/>
                </a:solidFill>
              </a:defRPr>
            </a:lvl1pPr>
            <a:lvl2pPr marL="685800" indent="-228600">
              <a:buClr>
                <a:srgbClr val="E94B58"/>
              </a:buClr>
              <a:buFont typeface="Calibri" panose="020F0502020204030204" pitchFamily="34" charset="0"/>
              <a:buChar char="&gt;"/>
              <a:defRPr sz="2800">
                <a:solidFill>
                  <a:srgbClr val="3C3C3B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Bullet point Calibri 28pt</a:t>
            </a:r>
          </a:p>
          <a:p>
            <a:pPr lvl="1"/>
            <a:r>
              <a:rPr lang="en-US"/>
              <a:t>Second level bullet point Calibri 28pt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7781503-E411-428E-9D35-D051511BA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7D5DCE9-8C1F-4BC8-8A8F-C6DEC010C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9CDD1D-55FE-46BD-91D0-B3C0AB5A3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– bold 48PT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72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04D43E-9E25-4003-9783-A6A0ADC5586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1" y="5954927"/>
            <a:ext cx="1568961" cy="80572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3E0AD1-82CD-4122-9087-92710BC5972E}"/>
              </a:ext>
            </a:extLst>
          </p:cNvPr>
          <p:cNvCxnSpPr>
            <a:cxnSpLocks/>
          </p:cNvCxnSpPr>
          <p:nvPr userDrawn="1"/>
        </p:nvCxnSpPr>
        <p:spPr>
          <a:xfrm>
            <a:off x="326571" y="1165863"/>
            <a:ext cx="11469189" cy="0"/>
          </a:xfrm>
          <a:prstGeom prst="line">
            <a:avLst/>
          </a:prstGeom>
          <a:ln w="19050">
            <a:solidFill>
              <a:srgbClr val="E94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F8B11-B2BC-43B4-9B59-0E589A98A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51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18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30400" indent="-230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7">
          <p15:clr>
            <a:srgbClr val="F26B43"/>
          </p15:clr>
        </p15:guide>
        <p15:guide id="2" pos="21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07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5218" y="443344"/>
            <a:ext cx="8402782" cy="4351939"/>
          </a:xfrm>
        </p:spPr>
        <p:txBody>
          <a:bodyPr>
            <a:normAutofit/>
          </a:bodyPr>
          <a:lstStyle/>
          <a:p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8195" y="1711841"/>
            <a:ext cx="10079665" cy="39661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800" b="1" dirty="0"/>
              <a:t>Year 11 </a:t>
            </a:r>
          </a:p>
          <a:p>
            <a:r>
              <a:rPr lang="en-GB" sz="4800" b="1" dirty="0"/>
              <a:t>Preparation for Mock Examination</a:t>
            </a:r>
          </a:p>
          <a:p>
            <a:endParaRPr lang="en-GB" sz="4800" b="1" dirty="0"/>
          </a:p>
          <a:p>
            <a:r>
              <a:rPr lang="en-GB" sz="4800" b="1" dirty="0"/>
              <a:t>Drama</a:t>
            </a:r>
          </a:p>
          <a:p>
            <a:r>
              <a:rPr lang="en-GB" sz="4800" b="1" dirty="0"/>
              <a:t>Ms Ross – Head of Faculty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72CE0-58D4-4C5A-9FAD-38F4A63D8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00" y="443345"/>
            <a:ext cx="1780884" cy="161405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5E509EF-2DDF-4BC9-8429-C375B5A093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2"/>
    </mc:Choice>
    <mc:Fallback xmlns="">
      <p:transition spd="slow" advTm="10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2060"/>
                </a:solidFill>
                <a:latin typeface="+mn-lt"/>
              </a:rPr>
            </a:br>
            <a:endParaRPr lang="en-US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 dirty="0"/>
          </a:p>
          <a:p>
            <a:pPr>
              <a:buClr>
                <a:srgbClr val="000000"/>
              </a:buClr>
              <a:buSzPts val="4800"/>
            </a:pPr>
            <a:r>
              <a:rPr lang="en-US" sz="3200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4156B0-2C36-4D14-8468-504BB2FB4FC3}"/>
              </a:ext>
            </a:extLst>
          </p:cNvPr>
          <p:cNvSpPr txBox="1"/>
          <p:nvPr/>
        </p:nvSpPr>
        <p:spPr>
          <a:xfrm>
            <a:off x="56875" y="31206"/>
            <a:ext cx="1207825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</a:rPr>
              <a:t>Component 3 – Responding to a Brief</a:t>
            </a:r>
          </a:p>
          <a:p>
            <a:endParaRPr 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Brief set in a vocational context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Stimulus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Devised performance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4 pieces of evidence</a:t>
            </a:r>
          </a:p>
          <a:p>
            <a:endParaRPr lang="en-GB" sz="4000" b="1" u="sng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EB7A6CDA-E0A2-435A-B58B-28F1C020C6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26"/>
    </mc:Choice>
    <mc:Fallback xmlns="">
      <p:transition spd="slow" advTm="41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2060"/>
                </a:solidFill>
                <a:latin typeface="+mn-lt"/>
              </a:rPr>
            </a:br>
            <a:endParaRPr lang="en-US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 dirty="0"/>
          </a:p>
          <a:p>
            <a:pPr>
              <a:buClr>
                <a:srgbClr val="000000"/>
              </a:buClr>
              <a:buSzPts val="4800"/>
            </a:pPr>
            <a:r>
              <a:rPr lang="en-US" sz="3200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F7ABB5-0488-438D-803A-48E81ED94C13}"/>
              </a:ext>
            </a:extLst>
          </p:cNvPr>
          <p:cNvSpPr txBox="1"/>
          <p:nvPr/>
        </p:nvSpPr>
        <p:spPr>
          <a:xfrm>
            <a:off x="113750" y="127000"/>
            <a:ext cx="119645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accent6">
                    <a:lumMod val="75000"/>
                  </a:schemeClr>
                </a:solidFill>
              </a:rPr>
              <a:t>Evidence </a:t>
            </a:r>
          </a:p>
          <a:p>
            <a:endParaRPr lang="en-US" sz="4000" b="1" u="sng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4000" dirty="0"/>
              <a:t>Activity 1 – ideas log ( up to 800 words)</a:t>
            </a:r>
          </a:p>
          <a:p>
            <a:r>
              <a:rPr lang="en-US" sz="4000" dirty="0"/>
              <a:t>Activity 2 – skills log  ( up to 800 words)</a:t>
            </a:r>
          </a:p>
          <a:p>
            <a:r>
              <a:rPr lang="en-US" sz="4000" dirty="0"/>
              <a:t>Activity 3 – performance ( between 7 and 15 minutes)</a:t>
            </a:r>
          </a:p>
          <a:p>
            <a:r>
              <a:rPr lang="en-US" sz="4000" dirty="0"/>
              <a:t>Activity 4 – evaluation report ( up to 800 words)</a:t>
            </a:r>
          </a:p>
          <a:p>
            <a:endParaRPr lang="en-GB" sz="4000" b="1" u="sng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9765928A-2513-4C1B-9322-F624F4829A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06"/>
    </mc:Choice>
    <mc:Fallback xmlns="">
      <p:transition spd="slow" advTm="71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2060"/>
                </a:solidFill>
                <a:latin typeface="+mn-lt"/>
              </a:rPr>
            </a:br>
            <a:endParaRPr lang="en-US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 dirty="0"/>
          </a:p>
          <a:p>
            <a:pPr>
              <a:buClr>
                <a:srgbClr val="000000"/>
              </a:buClr>
              <a:buSzPts val="4800"/>
            </a:pPr>
            <a:r>
              <a:rPr lang="en-US" sz="3200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F7ABB5-0488-438D-803A-48E81ED94C13}"/>
              </a:ext>
            </a:extLst>
          </p:cNvPr>
          <p:cNvSpPr txBox="1"/>
          <p:nvPr/>
        </p:nvSpPr>
        <p:spPr>
          <a:xfrm>
            <a:off x="113750" y="127000"/>
            <a:ext cx="119645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</a:rPr>
              <a:t>Mock Exam</a:t>
            </a:r>
          </a:p>
          <a:p>
            <a:endParaRPr lang="en-US" sz="40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</a:t>
            </a:r>
            <a:r>
              <a:rPr lang="en-GB" sz="4000" dirty="0" err="1"/>
              <a:t>ctivity</a:t>
            </a:r>
            <a:r>
              <a:rPr lang="en-GB" sz="4000" dirty="0"/>
              <a:t> 2  - skills log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1</a:t>
            </a:r>
            <a:r>
              <a:rPr lang="en-GB" sz="4000" dirty="0"/>
              <a:t> hour long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Up to 800 words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May use notes  - 1 side of A4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E0706E68-23DB-406C-9CBE-71AE582F85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2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53"/>
    </mc:Choice>
    <mc:Fallback xmlns="">
      <p:transition spd="slow" advTm="50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2060"/>
                </a:solidFill>
                <a:latin typeface="+mn-lt"/>
              </a:rPr>
            </a:br>
            <a:endParaRPr lang="en-US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 dirty="0"/>
          </a:p>
          <a:p>
            <a:pPr>
              <a:buClr>
                <a:srgbClr val="000000"/>
              </a:buClr>
              <a:buSzPts val="4800"/>
            </a:pPr>
            <a:r>
              <a:rPr lang="en-US" sz="3200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9AF473-4AE6-47A3-B052-28597F844A05}"/>
              </a:ext>
            </a:extLst>
          </p:cNvPr>
          <p:cNvSpPr txBox="1"/>
          <p:nvPr/>
        </p:nvSpPr>
        <p:spPr>
          <a:xfrm>
            <a:off x="171175" y="115064"/>
            <a:ext cx="1184965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</a:rPr>
              <a:t>Revision</a:t>
            </a:r>
          </a:p>
          <a:p>
            <a:endParaRPr lang="en-GB" sz="40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K</a:t>
            </a:r>
            <a:r>
              <a:rPr lang="en-GB" sz="3600" dirty="0" err="1"/>
              <a:t>eep</a:t>
            </a:r>
            <a:r>
              <a:rPr lang="en-GB" sz="3600" dirty="0"/>
              <a:t> notes of rehearsals and how they have developed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</a:t>
            </a:r>
            <a:r>
              <a:rPr lang="en-GB" sz="3600" dirty="0" err="1"/>
              <a:t>heatre</a:t>
            </a:r>
            <a:r>
              <a:rPr lang="en-GB" sz="3600" dirty="0"/>
              <a:t> styles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</a:t>
            </a:r>
            <a:r>
              <a:rPr lang="en-GB" sz="3600" dirty="0"/>
              <a:t>kills and techniques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Your c</a:t>
            </a:r>
            <a:r>
              <a:rPr lang="en-GB" sz="3600" dirty="0" err="1"/>
              <a:t>ontribution</a:t>
            </a:r>
            <a:r>
              <a:rPr lang="en-GB" sz="3600" dirty="0"/>
              <a:t> to the rehearsal/development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Use the revision sheet to practice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Grading criteria </a:t>
            </a:r>
          </a:p>
          <a:p>
            <a:endParaRPr lang="en-GB" sz="3600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A866755F-1E37-4B37-9176-8C75EBB88C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419"/>
    </mc:Choice>
    <mc:Fallback xmlns="">
      <p:transition spd="slow" advTm="127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2060"/>
                </a:solidFill>
                <a:latin typeface="+mn-lt"/>
              </a:rPr>
            </a:br>
            <a:endParaRPr lang="en-US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 dirty="0"/>
          </a:p>
          <a:p>
            <a:pPr>
              <a:buClr>
                <a:srgbClr val="000000"/>
              </a:buClr>
              <a:buSzPts val="4800"/>
            </a:pPr>
            <a:r>
              <a:rPr lang="en-US" sz="3200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0E22E8-7C4C-4451-94F7-FB34B16FA04F}"/>
              </a:ext>
            </a:extLst>
          </p:cNvPr>
          <p:cNvSpPr txBox="1"/>
          <p:nvPr/>
        </p:nvSpPr>
        <p:spPr>
          <a:xfrm>
            <a:off x="113750" y="101600"/>
            <a:ext cx="119645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</a:rPr>
              <a:t>Any questions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4400" dirty="0"/>
              <a:t>If you have any questions regarding the mock exam please email me directly m.ross@alsophigh.org.uk</a:t>
            </a:r>
          </a:p>
          <a:p>
            <a:endParaRPr lang="en-GB" dirty="0"/>
          </a:p>
          <a:p>
            <a:r>
              <a:rPr lang="en-GB" dirty="0"/>
              <a:t>		</a:t>
            </a:r>
          </a:p>
          <a:p>
            <a:endParaRPr lang="en-GB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7CCAEA0-3021-4E6A-99DD-35CBD39572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3"/>
    </mc:Choice>
    <mc:Fallback xmlns="">
      <p:transition spd="slow" advTm="20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F5D0A58-F628-D743-952D-D336DD29282F}" vid="{BA392E08-4E7F-8E4C-B67E-31C4162AC0EB}"/>
    </a:ext>
  </a:extLst>
</a:theme>
</file>

<file path=ppt/theme/theme2.xml><?xml version="1.0" encoding="utf-8"?>
<a:theme xmlns:a="http://schemas.openxmlformats.org/drawingml/2006/main" name="Content slides">
  <a:themeElements>
    <a:clrScheme name="Ambition Institute">
      <a:dk1>
        <a:sysClr val="windowText" lastClr="000000"/>
      </a:dk1>
      <a:lt1>
        <a:sysClr val="window" lastClr="FFFFFF"/>
      </a:lt1>
      <a:dk2>
        <a:srgbClr val="474C68"/>
      </a:dk2>
      <a:lt2>
        <a:srgbClr val="E7E6E6"/>
      </a:lt2>
      <a:accent1>
        <a:srgbClr val="E94B58"/>
      </a:accent1>
      <a:accent2>
        <a:srgbClr val="FFCD00"/>
      </a:accent2>
      <a:accent3>
        <a:srgbClr val="EC642E"/>
      </a:accent3>
      <a:accent4>
        <a:srgbClr val="672160"/>
      </a:accent4>
      <a:accent5>
        <a:srgbClr val="474C68"/>
      </a:accent5>
      <a:accent6>
        <a:srgbClr val="3C3C3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Quote Slides">
  <a:themeElements>
    <a:clrScheme name="Ambition Institute">
      <a:dk1>
        <a:sysClr val="windowText" lastClr="000000"/>
      </a:dk1>
      <a:lt1>
        <a:sysClr val="window" lastClr="FFFFFF"/>
      </a:lt1>
      <a:dk2>
        <a:srgbClr val="474C68"/>
      </a:dk2>
      <a:lt2>
        <a:srgbClr val="E7E6E6"/>
      </a:lt2>
      <a:accent1>
        <a:srgbClr val="E94B58"/>
      </a:accent1>
      <a:accent2>
        <a:srgbClr val="FFCD00"/>
      </a:accent2>
      <a:accent3>
        <a:srgbClr val="EC642E"/>
      </a:accent3>
      <a:accent4>
        <a:srgbClr val="672160"/>
      </a:accent4>
      <a:accent5>
        <a:srgbClr val="474C68"/>
      </a:accent5>
      <a:accent6>
        <a:srgbClr val="3C3C3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04842A931211488B5476C95F2611C9" ma:contentTypeVersion="8" ma:contentTypeDescription="Create a new document." ma:contentTypeScope="" ma:versionID="5408660c8be0dde9e948e1bc45e06cb3">
  <xsd:schema xmlns:xsd="http://www.w3.org/2001/XMLSchema" xmlns:xs="http://www.w3.org/2001/XMLSchema" xmlns:p="http://schemas.microsoft.com/office/2006/metadata/properties" xmlns:ns3="5219c1c8-107b-4b24-af52-8c7da594c848" xmlns:ns4="99785358-43c7-41f1-a645-e141c2097935" targetNamespace="http://schemas.microsoft.com/office/2006/metadata/properties" ma:root="true" ma:fieldsID="3d3615dc7533cd9aefbbbe05faf01397" ns3:_="" ns4:_="">
    <xsd:import namespace="5219c1c8-107b-4b24-af52-8c7da594c848"/>
    <xsd:import namespace="99785358-43c7-41f1-a645-e141c209793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9c1c8-107b-4b24-af52-8c7da594c8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85358-43c7-41f1-a645-e141c20979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6A920B-3F71-44B9-80CD-CD11E02D9F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9c1c8-107b-4b24-af52-8c7da594c848"/>
    <ds:schemaRef ds:uri="99785358-43c7-41f1-a645-e141c20979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9282B7-E282-419F-B197-A57E1ABA8F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2B870B-4593-48F0-B204-95D0B495FA12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99785358-43c7-41f1-a645-e141c2097935"/>
    <ds:schemaRef ds:uri="5219c1c8-107b-4b24-af52-8c7da594c84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Omega ppt</Template>
  <TotalTime>5934</TotalTime>
  <Words>215</Words>
  <Application>Microsoft Office PowerPoint</Application>
  <PresentationFormat>Widescreen</PresentationFormat>
  <Paragraphs>81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Nova Cond</vt:lpstr>
      <vt:lpstr>Avenir</vt:lpstr>
      <vt:lpstr>Calibri</vt:lpstr>
      <vt:lpstr>Calibri Light</vt:lpstr>
      <vt:lpstr>Helvetica Neue</vt:lpstr>
      <vt:lpstr>Office Theme</vt:lpstr>
      <vt:lpstr>Content slides</vt:lpstr>
      <vt:lpstr>Quote Slides</vt:lpstr>
      <vt:lpstr>  </vt:lpstr>
      <vt:lpstr>       </vt:lpstr>
      <vt:lpstr>       </vt:lpstr>
      <vt:lpstr>       </vt:lpstr>
      <vt:lpstr>       </vt:lpstr>
      <vt:lpstr>       </vt:lpstr>
    </vt:vector>
  </TitlesOfParts>
  <Company>Omega Multi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School Direct Conference Friday 18th December 2020</dc:title>
  <dc:creator>Roe Lynn</dc:creator>
  <cp:lastModifiedBy>James Thompson</cp:lastModifiedBy>
  <cp:revision>381</cp:revision>
  <cp:lastPrinted>2021-09-07T09:26:35Z</cp:lastPrinted>
  <dcterms:created xsi:type="dcterms:W3CDTF">2020-09-21T11:59:14Z</dcterms:created>
  <dcterms:modified xsi:type="dcterms:W3CDTF">2021-11-22T09:48:31Z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0x010100F304842A931211488B5476C95F2611C9</vt:lpwstr>
  </property>
  <property fmtid="{D5CDD505-2E9C-101B-9397-08002B2CF9AE}" pid="3" name="Order">
    <vt:r8>1120500</vt:r8>
  </property>
  <property fmtid="{D5CDD505-2E9C-101B-9397-08002B2CF9AE}" pid="4" name="ComplianceAssetId">
    <vt:lpwstr/>
  </property>
</Properties>
</file>