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0" r:id="rId6"/>
  </p:sldMasterIdLst>
  <p:notesMasterIdLst>
    <p:notesMasterId r:id="rId16"/>
  </p:notesMasterIdLst>
  <p:sldIdLst>
    <p:sldId id="256" r:id="rId7"/>
    <p:sldId id="879" r:id="rId8"/>
    <p:sldId id="895" r:id="rId9"/>
    <p:sldId id="896" r:id="rId10"/>
    <p:sldId id="901" r:id="rId11"/>
    <p:sldId id="897" r:id="rId12"/>
    <p:sldId id="898" r:id="rId13"/>
    <p:sldId id="899" r:id="rId14"/>
    <p:sldId id="9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A7453-6EEA-4F81-9A70-C97343788215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5A4F4-B158-47F9-914B-D0BE9C027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3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A4F4-B158-47F9-914B-D0BE9C0275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1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0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6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11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2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27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7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14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lang="en-GB" sz="1200" b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1200" u="none" strike="noStrike" cap="none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5A4F4-B158-47F9-914B-D0BE9C0275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1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BAFE-8CFE-4C7D-9FC5-F44CFAC90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5524B-8F37-445C-93A1-E8CDF0214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AC586-ECC4-4C7E-8FB6-000C13037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C7FA81-F1BD-43CE-B9BB-4F152BB52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125" y="1380930"/>
            <a:ext cx="11551507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</p:spTree>
    <p:extLst>
      <p:ext uri="{BB962C8B-B14F-4D97-AF65-F5344CB8AC3E}">
        <p14:creationId xmlns:p14="http://schemas.microsoft.com/office/powerpoint/2010/main" val="4158140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57C650-2DBC-419C-B886-012301699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24" y="1380930"/>
            <a:ext cx="11551507" cy="46403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94B58"/>
              </a:buClr>
              <a:buFont typeface="Calibri" panose="020F0502020204030204" pitchFamily="34" charset="0"/>
              <a:buChar char="&gt;"/>
              <a:defRPr>
                <a:solidFill>
                  <a:srgbClr val="3C3C3B"/>
                </a:solidFill>
              </a:defRPr>
            </a:lvl1pPr>
            <a:lvl2pPr marL="685800" indent="-228600">
              <a:buClr>
                <a:srgbClr val="E94B58"/>
              </a:buClr>
              <a:buFont typeface="Calibri" panose="020F0502020204030204" pitchFamily="34" charset="0"/>
              <a:buChar char="&gt;"/>
              <a:defRPr sz="2800">
                <a:solidFill>
                  <a:srgbClr val="3C3C3B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Bullet point Calibri 28pt</a:t>
            </a:r>
          </a:p>
          <a:p>
            <a:pPr lvl="1"/>
            <a:r>
              <a:rPr lang="en-US"/>
              <a:t>Second level bullet point Calibri 28pt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781503-E411-428E-9D35-D051511BA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D5DCE9-8C1F-4BC8-8A8F-C6DEC010C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9CDD1D-55FE-46BD-91D0-B3C0AB5A3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29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1A50D36-8CBC-472F-8E92-72BFA1282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2718ED-DA65-42D9-9601-990DBA5E9E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94BB12-4E19-4A41-B0EC-E0769322A8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125" y="1380930"/>
            <a:ext cx="5646851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D2A49F5-79E5-4A13-9B67-97E2477CF7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3897" y="1380930"/>
            <a:ext cx="5646851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296B7B-9C2F-4566-8BCE-7911BBD22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15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ef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FCE04CD-A310-4FAE-A9B7-98D01A0680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0216" y="1385744"/>
            <a:ext cx="3744416" cy="4635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3AE2C05-D29C-4169-B077-7BC98BB40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F0E271-1104-4054-818B-712DFEE872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B9E174C-5135-4F10-A88C-700EEE39E4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3125" y="1380930"/>
            <a:ext cx="7512288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4F12A6-D993-45D3-BD3C-02298DE89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32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ight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0C62E33-2AC2-4540-BF6B-2404C60C7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CD2974-7E36-40D9-A823-3AAF68D2D7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6004363-12E5-4C2B-8DAB-85A05253E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3125" y="1380930"/>
            <a:ext cx="3744416" cy="4635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2C65264-6EC1-413D-A455-A25E06D4C3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5800" y="1380930"/>
            <a:ext cx="7488832" cy="46403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en-US"/>
              <a:t>Body copy Calibri 28pt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F150AA-27AB-449C-9796-F5A457DD8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3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593CA-8A4A-4B7F-9D75-04B8170D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B1A7C4-FD04-4794-9540-0AB6C97C1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04FBB5-115A-4903-8C93-FBC550F86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79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593CA-8A4A-4B7F-9D75-04B8170DC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B1A7C4-FD04-4794-9540-0AB6C97C1B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AFBE3F-8131-4F27-9734-4B7FD19BDB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60512" y="1376362"/>
            <a:ext cx="9070975" cy="438435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5AB15E-56B5-4CF8-BFAC-78E1EE17E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- CAPS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3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B4C2B4-B580-46AF-A633-8C12A888F5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9508D6-2A92-48EF-9966-F432A063E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1440" y="-100584"/>
            <a:ext cx="12353544" cy="702208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72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695B7D1-B9B9-4DF4-9027-1C07BEB3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209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5C595EC-AD6B-4BA9-9536-2D8040DEFD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04C1-A66C-492A-83ED-7FDBD9D8B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60344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one – 28pt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B02DB1C-6AF7-4D3D-89F4-7DD47A9F9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625" y="194456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two – 28pt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F20896-3637-4989-AFB4-E74B4D031A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3285681"/>
            <a:ext cx="11622088" cy="1060767"/>
          </a:xfrm>
          <a:prstGeom prst="rect">
            <a:avLst/>
          </a:prstGeom>
          <a:solidFill>
            <a:srgbClr val="E94B5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three – 28pt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9D926AD-F6BD-47CE-83F2-A2236250A6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625" y="4626801"/>
            <a:ext cx="11622088" cy="1060767"/>
          </a:xfrm>
          <a:prstGeom prst="rect">
            <a:avLst/>
          </a:prstGeom>
          <a:solidFill>
            <a:srgbClr val="474C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four – 28pt</a:t>
            </a:r>
          </a:p>
        </p:txBody>
      </p:sp>
    </p:spTree>
    <p:extLst>
      <p:ext uri="{BB962C8B-B14F-4D97-AF65-F5344CB8AC3E}">
        <p14:creationId xmlns:p14="http://schemas.microsoft.com/office/powerpoint/2010/main" val="153654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o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C98113-974C-44CF-8D13-AC0CCF6DC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9024" y="5445224"/>
            <a:ext cx="5486400" cy="6864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 attribution 16pt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76DB9-973F-4FA2-A921-3BB07D66E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439" t="15916" r="13953" b="20422"/>
          <a:stretch/>
        </p:blipFill>
        <p:spPr>
          <a:xfrm>
            <a:off x="10056440" y="5341880"/>
            <a:ext cx="720079" cy="523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50778-D93C-41E2-A44D-13B14999A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439" t="15916" r="13953" b="20422"/>
          <a:stretch/>
        </p:blipFill>
        <p:spPr>
          <a:xfrm rot="10800000">
            <a:off x="1526731" y="1196752"/>
            <a:ext cx="720079" cy="523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23F16-84A7-43C0-A80E-0A92A713AC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1567" y="1864246"/>
            <a:ext cx="962025" cy="62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4BE35-ED9A-487E-B900-AB0ADDC247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5693" y="4713230"/>
            <a:ext cx="962025" cy="628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BDDF9-174E-4D37-837A-F9F92EC50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731" y="1720447"/>
            <a:ext cx="9170987" cy="36214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405439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Short/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49DFF7-238D-4A03-BBBE-D95C27AD7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1567" y="1864246"/>
            <a:ext cx="962025" cy="628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BDDF9-174E-4D37-837A-F9F92EC50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666" y="2178571"/>
            <a:ext cx="7089549" cy="3014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C98113-974C-44CF-8D13-AC0CCF6DC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3542" y="5327723"/>
            <a:ext cx="4667795" cy="5448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Quote attribution 14pt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52E3FD-F880-457B-B758-F934AF0A2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8439" t="15916" r="13953" b="20422"/>
          <a:stretch/>
        </p:blipFill>
        <p:spPr>
          <a:xfrm>
            <a:off x="7392145" y="5264904"/>
            <a:ext cx="720079" cy="523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C7F9C9-4041-4087-BB52-442DE406B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8439" t="15916" r="13953" b="20422"/>
          <a:stretch/>
        </p:blipFill>
        <p:spPr>
          <a:xfrm rot="10800000">
            <a:off x="958116" y="1602399"/>
            <a:ext cx="720079" cy="523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E8CBB-7D1A-4417-9847-750531DF6E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8408" y="4797152"/>
            <a:ext cx="962025" cy="720080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00FB44-B9E9-4ED7-BE09-C304543DC4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00256" y="2043891"/>
            <a:ext cx="2962176" cy="32838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278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57C650-2DBC-419C-B886-012301699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24" y="1380930"/>
            <a:ext cx="11551507" cy="46403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94B58"/>
              </a:buClr>
              <a:buFont typeface="Calibri" panose="020F0502020204030204" pitchFamily="34" charset="0"/>
              <a:buChar char="&gt;"/>
              <a:defRPr>
                <a:solidFill>
                  <a:srgbClr val="3C3C3B"/>
                </a:solidFill>
              </a:defRPr>
            </a:lvl1pPr>
            <a:lvl2pPr marL="685800" indent="-228600">
              <a:buClr>
                <a:srgbClr val="E94B58"/>
              </a:buClr>
              <a:buFont typeface="Calibri" panose="020F0502020204030204" pitchFamily="34" charset="0"/>
              <a:buChar char="&gt;"/>
              <a:defRPr sz="2800">
                <a:solidFill>
                  <a:srgbClr val="3C3C3B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Bullet point Calibri 28pt</a:t>
            </a:r>
          </a:p>
          <a:p>
            <a:pPr lvl="1"/>
            <a:r>
              <a:rPr lang="en-US"/>
              <a:t>Second level bullet point Calibri 28pt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7781503-E411-428E-9D35-D051511BA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D5DCE9-8C1F-4BC8-8A8F-C6DEC010C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45413" y="6237288"/>
            <a:ext cx="3970337" cy="37465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sz="1200"/>
              <a:t>Attribution – 12pt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9CDD1D-55FE-46BD-91D0-B3C0AB5A3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578" y="463327"/>
            <a:ext cx="11577053" cy="733425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 b="1"/>
              <a:t>Slide Heading – bold 48PT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2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E67B-C898-014B-93EA-238ADD9D057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619D-2A86-F447-8873-F2688093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04D43E-9E25-4003-9783-A6A0ADC5586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" y="5954927"/>
            <a:ext cx="1568961" cy="80572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3E0AD1-82CD-4122-9087-92710BC5972E}"/>
              </a:ext>
            </a:extLst>
          </p:cNvPr>
          <p:cNvCxnSpPr>
            <a:cxnSpLocks/>
          </p:cNvCxnSpPr>
          <p:nvPr userDrawn="1"/>
        </p:nvCxnSpPr>
        <p:spPr>
          <a:xfrm>
            <a:off x="326571" y="1165863"/>
            <a:ext cx="11469189" cy="0"/>
          </a:xfrm>
          <a:prstGeom prst="line">
            <a:avLst/>
          </a:prstGeom>
          <a:ln w="19050">
            <a:solidFill>
              <a:srgbClr val="E94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F8B11-B2BC-43B4-9B59-0E589A98A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470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5C595EC-AD6B-4BA9-9536-2D8040DEFD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1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8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>
          <p15:clr>
            <a:srgbClr val="F26B43"/>
          </p15:clr>
        </p15:guide>
        <p15:guide id="2" pos="21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0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n.bruns@alsophigh.org.uk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m.fernandez-perez@alsophigh.org.uk" TargetMode="External"/><Relationship Id="rId12" Type="http://schemas.openxmlformats.org/officeDocument/2006/relationships/image" Target="../media/image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11" Type="http://schemas.openxmlformats.org/officeDocument/2006/relationships/hyperlink" Target="mailto:d.taylor@alsophigh.org.uk" TargetMode="External"/><Relationship Id="rId5" Type="http://schemas.openxmlformats.org/officeDocument/2006/relationships/image" Target="../media/image8.jpeg"/><Relationship Id="rId10" Type="http://schemas.openxmlformats.org/officeDocument/2006/relationships/hyperlink" Target="mailto:r.boylan@alsophigh.org.uk" TargetMode="External"/><Relationship Id="rId4" Type="http://schemas.openxmlformats.org/officeDocument/2006/relationships/notesSlide" Target="../notesSlides/notesSlide9.xml"/><Relationship Id="rId9" Type="http://schemas.openxmlformats.org/officeDocument/2006/relationships/hyperlink" Target="mailto:t.williams@alsophigh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218" y="443344"/>
            <a:ext cx="8402782" cy="4351939"/>
          </a:xfrm>
        </p:spPr>
        <p:txBody>
          <a:bodyPr>
            <a:normAutofit/>
          </a:bodyPr>
          <a:lstStyle/>
          <a:p>
            <a:br>
              <a:rPr lang="en-US">
                <a:cs typeface="Calibri"/>
              </a:rPr>
            </a:br>
            <a:br>
              <a:rPr lang="en-US">
                <a:cs typeface="Calibri"/>
              </a:rPr>
            </a:br>
            <a:endParaRPr lang="en-US" sz="31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195" y="1711841"/>
            <a:ext cx="10079665" cy="39661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b="1" dirty="0"/>
              <a:t>Year 11 </a:t>
            </a:r>
          </a:p>
          <a:p>
            <a:r>
              <a:rPr lang="en-GB" sz="4800" b="1" dirty="0"/>
              <a:t>Effective Revision Presentation</a:t>
            </a:r>
            <a:endParaRPr lang="en-GB" sz="4800" b="1" dirty="0">
              <a:cs typeface="Calibri"/>
            </a:endParaRPr>
          </a:p>
          <a:p>
            <a:endParaRPr lang="en-GB" sz="4800" b="1"/>
          </a:p>
          <a:p>
            <a:r>
              <a:rPr lang="en-GB" sz="4800" b="1" dirty="0"/>
              <a:t>Health and Social Care</a:t>
            </a:r>
            <a:endParaRPr lang="en-GB" sz="4800" b="1" dirty="0">
              <a:cs typeface="Calibri"/>
            </a:endParaRPr>
          </a:p>
          <a:p>
            <a:r>
              <a:rPr lang="en-GB" sz="4800" b="1" dirty="0"/>
              <a:t>Ms. M Fernandez-Perez</a:t>
            </a:r>
            <a:endParaRPr lang="en-GB" sz="4800" b="1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72CE0-58D4-4C5A-9FAD-38F4A63D8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" y="443345"/>
            <a:ext cx="1780884" cy="161405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C0472F-ECF4-44E2-B7D0-BF175C165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0130" y="5373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50"/>
    </mc:Choice>
    <mc:Fallback xmlns="">
      <p:transition spd="slow" advTm="18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4156B0-2C36-4D14-8468-504BB2FB4FC3}"/>
              </a:ext>
            </a:extLst>
          </p:cNvPr>
          <p:cNvSpPr txBox="1"/>
          <p:nvPr/>
        </p:nvSpPr>
        <p:spPr>
          <a:xfrm>
            <a:off x="113750" y="0"/>
            <a:ext cx="12078250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Introduction to the subject</a:t>
            </a:r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Health and Social Care</a:t>
            </a:r>
            <a:endParaRPr lang="en-GB" dirty="0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Level 1/2 BTEC Tech Award</a:t>
            </a: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Pearson</a:t>
            </a:r>
            <a:endParaRPr lang="en-GB" dirty="0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Health and Social Care consists of 3 components:</a:t>
            </a:r>
            <a:endParaRPr lang="en-GB" dirty="0">
              <a:cs typeface="Calibri"/>
            </a:endParaRPr>
          </a:p>
          <a:p>
            <a:r>
              <a:rPr lang="en-US" dirty="0"/>
              <a:t>Component 1</a:t>
            </a:r>
            <a:r>
              <a:rPr lang="en-GB" dirty="0"/>
              <a:t>: Human lifespan development </a:t>
            </a:r>
            <a:endParaRPr lang="en-GB" dirty="0">
              <a:cs typeface="Calibri"/>
            </a:endParaRPr>
          </a:p>
          <a:p>
            <a:r>
              <a:rPr lang="en-US" dirty="0"/>
              <a:t>Component </a:t>
            </a:r>
            <a:r>
              <a:rPr lang="en-GB" dirty="0"/>
              <a:t>2: Health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/>
              <a:t>and social care services and values</a:t>
            </a:r>
            <a:endParaRPr lang="en-GB" dirty="0">
              <a:cs typeface="Calibri"/>
            </a:endParaRPr>
          </a:p>
          <a:p>
            <a:r>
              <a:rPr lang="en-US" dirty="0"/>
              <a:t>Component 3</a:t>
            </a:r>
            <a:r>
              <a:rPr lang="en-GB" dirty="0"/>
              <a:t>: Health and wellbeing 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59F2D6-6C15-43B4-B346-9BB12B0AB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5112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35"/>
    </mc:Choice>
    <mc:Fallback xmlns="">
      <p:transition spd="slow" advTm="39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7ABB5-0488-438D-803A-48E81ED94C13}"/>
              </a:ext>
            </a:extLst>
          </p:cNvPr>
          <p:cNvSpPr txBox="1"/>
          <p:nvPr/>
        </p:nvSpPr>
        <p:spPr>
          <a:xfrm>
            <a:off x="113750" y="127000"/>
            <a:ext cx="11964500" cy="5970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Component 3 Outline</a:t>
            </a:r>
          </a:p>
          <a:p>
            <a:endParaRPr lang="en-GB"/>
          </a:p>
          <a:p>
            <a:r>
              <a:rPr lang="en-US" u="sng" dirty="0">
                <a:cs typeface="Calibri"/>
              </a:rPr>
              <a:t>Learning aim A:</a:t>
            </a:r>
            <a:endParaRPr lang="en-US" dirty="0"/>
          </a:p>
          <a:p>
            <a:endParaRPr lang="en-US" u="sng" dirty="0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cs typeface="Calibri"/>
              </a:rPr>
              <a:t>Covers factors that affect an individual's health and wellbeing 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cs typeface="Calibri"/>
              </a:rPr>
              <a:t>These factors can have a positive or negative impact on an individual's health and wellbeing</a:t>
            </a:r>
          </a:p>
          <a:p>
            <a:endParaRPr lang="en-US" u="sng">
              <a:cs typeface="Calibri"/>
            </a:endParaRPr>
          </a:p>
          <a:p>
            <a:r>
              <a:rPr lang="en-US" u="sng" dirty="0">
                <a:cs typeface="Calibri"/>
              </a:rPr>
              <a:t>Learning aim B:</a:t>
            </a:r>
          </a:p>
          <a:p>
            <a:endParaRPr lang="en-US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cs typeface="Calibri"/>
              </a:rPr>
              <a:t>Focuses on physiological and lifestyle indicators and how they can be used to monitor the health and ill health of an individual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cs typeface="Calibri"/>
              </a:rPr>
              <a:t>Reflect on the impact abnormal measurements is likely to have on current and future risks to an individual's physical health</a:t>
            </a:r>
          </a:p>
          <a:p>
            <a:pPr marL="285750" indent="-285750">
              <a:buFont typeface="Courier New"/>
              <a:buChar char="o"/>
            </a:pPr>
            <a:endParaRPr lang="en-US" dirty="0">
              <a:cs typeface="Calibri"/>
            </a:endParaRPr>
          </a:p>
          <a:p>
            <a:r>
              <a:rPr lang="en-US" u="sng" dirty="0">
                <a:cs typeface="Calibri"/>
              </a:rPr>
              <a:t>Learning aim C:</a:t>
            </a:r>
          </a:p>
          <a:p>
            <a:endParaRPr lang="en-US" dirty="0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cs typeface="Calibri"/>
              </a:rPr>
              <a:t>Considers person-</a:t>
            </a:r>
            <a:r>
              <a:rPr lang="en-US" dirty="0" err="1">
                <a:cs typeface="Calibri"/>
              </a:rPr>
              <a:t>centred</a:t>
            </a:r>
            <a:r>
              <a:rPr lang="en-US" dirty="0">
                <a:cs typeface="Calibri"/>
              </a:rPr>
              <a:t> health and wellbeing improvement plans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cs typeface="Calibri"/>
              </a:rPr>
              <a:t>Considers how plans can meet the needs, wants and wishes of an individual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cs typeface="Calibri"/>
              </a:rPr>
              <a:t>Possible obstacles and barriers that could prevent success</a:t>
            </a:r>
          </a:p>
          <a:p>
            <a:endParaRPr lang="en-US">
              <a:cs typeface="Calibri"/>
            </a:endParaRPr>
          </a:p>
          <a:p>
            <a:endParaRPr lang="en-US" u="sng">
              <a:cs typeface="Calibri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530F35-9FFA-4B7D-9083-1E4E73550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4995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82"/>
    </mc:Choice>
    <mc:Fallback xmlns="">
      <p:transition spd="slow" advTm="58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9AF473-4AE6-47A3-B052-28597F844A05}"/>
              </a:ext>
            </a:extLst>
          </p:cNvPr>
          <p:cNvSpPr txBox="1"/>
          <p:nvPr/>
        </p:nvSpPr>
        <p:spPr>
          <a:xfrm>
            <a:off x="228600" y="114300"/>
            <a:ext cx="11849650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Component 3 Exam</a:t>
            </a:r>
          </a:p>
          <a:p>
            <a:endParaRPr lang="en-GB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GB" dirty="0">
                <a:cs typeface="Calibri"/>
              </a:rPr>
              <a:t>This</a:t>
            </a:r>
            <a:r>
              <a:rPr lang="en-GB" dirty="0"/>
              <a:t> is a 2 hour exam which is marked out of 60</a:t>
            </a:r>
            <a:endParaRPr lang="en-US" dirty="0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GB" dirty="0">
                <a:cs typeface="Calibri"/>
              </a:rPr>
              <a:t>It comprises of 6 questions</a:t>
            </a:r>
          </a:p>
          <a:p>
            <a:pPr marL="285750" indent="-285750">
              <a:buFont typeface="Courier New"/>
              <a:buChar char="o"/>
            </a:pPr>
            <a:r>
              <a:rPr lang="en-GB" dirty="0">
                <a:cs typeface="Calibri"/>
              </a:rPr>
              <a:t>There will be information about an individual spread throughout the paper</a:t>
            </a:r>
          </a:p>
          <a:p>
            <a:pPr marL="285750" indent="-285750">
              <a:buFont typeface="Courier New"/>
              <a:buChar char="o"/>
            </a:pPr>
            <a:r>
              <a:rPr lang="en-GB" dirty="0">
                <a:cs typeface="Calibri"/>
              </a:rPr>
              <a:t>Students who need to resit will have their first chance in February and their second, and final attempt in May 2022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186B69-5276-4628-BFF7-7E30F89ACA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8650" y="50901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28"/>
    </mc:Choice>
    <mc:Fallback xmlns="">
      <p:transition spd="slow" advTm="76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9AF473-4AE6-47A3-B052-28597F844A05}"/>
              </a:ext>
            </a:extLst>
          </p:cNvPr>
          <p:cNvSpPr txBox="1"/>
          <p:nvPr/>
        </p:nvSpPr>
        <p:spPr>
          <a:xfrm>
            <a:off x="228600" y="114300"/>
            <a:ext cx="11849650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>
                <a:solidFill>
                  <a:schemeClr val="accent6">
                    <a:lumMod val="75000"/>
                  </a:schemeClr>
                </a:solidFill>
              </a:rPr>
              <a:t>Key tips for revision</a:t>
            </a:r>
          </a:p>
          <a:p>
            <a:endParaRPr lang="en-GB">
              <a:cs typeface="Calibri"/>
            </a:endParaRPr>
          </a:p>
          <a:p>
            <a:pPr marL="285750" indent="-285750">
              <a:buFont typeface="Courier New"/>
              <a:buChar char="o"/>
            </a:pPr>
            <a:r>
              <a:rPr lang="en-GB">
                <a:cs typeface="Calibri"/>
              </a:rPr>
              <a:t>Always be resilient – revising will get easier</a:t>
            </a:r>
          </a:p>
          <a:p>
            <a:pPr marL="285750" indent="-285750">
              <a:buFont typeface="Courier New"/>
              <a:buChar char="o"/>
            </a:pPr>
            <a:r>
              <a:rPr lang="en-GB">
                <a:cs typeface="Calibri"/>
              </a:rPr>
              <a:t>Use the self-quizzing method to test your knowledge and understanding of key concepts</a:t>
            </a:r>
            <a:endParaRPr lang="en-GB"/>
          </a:p>
          <a:p>
            <a:pPr marL="285750" indent="-285750">
              <a:buFont typeface="Courier New"/>
              <a:buChar char="o"/>
            </a:pPr>
            <a:r>
              <a:rPr lang="en-GB">
                <a:cs typeface="Calibri"/>
              </a:rPr>
              <a:t>Use your notes from class and the revision guide to produce mind maps, cue cards </a:t>
            </a:r>
          </a:p>
          <a:p>
            <a:pPr marL="285750" indent="-285750">
              <a:buFont typeface="Courier New"/>
              <a:buChar char="o"/>
            </a:pPr>
            <a:r>
              <a:rPr lang="en-GB">
                <a:cs typeface="Calibri"/>
              </a:rPr>
              <a:t>Practice answering exam questions</a:t>
            </a:r>
          </a:p>
          <a:p>
            <a:pPr marL="285750" indent="-285750">
              <a:buFont typeface="Courier New"/>
              <a:buChar char="o"/>
            </a:pPr>
            <a:r>
              <a:rPr lang="en-GB">
                <a:cs typeface="Calibri"/>
              </a:rPr>
              <a:t>Use the mark schemes to self-mark your answers</a:t>
            </a:r>
          </a:p>
          <a:p>
            <a:pPr marL="285750" indent="-285750">
              <a:buFont typeface="Courier New"/>
              <a:buChar char="o"/>
            </a:pPr>
            <a:r>
              <a:rPr lang="en-GB">
                <a:cs typeface="Calibri"/>
              </a:rPr>
              <a:t>Repeat and recap as much as you can using all revision materials</a:t>
            </a:r>
          </a:p>
          <a:p>
            <a:pPr marL="285750" indent="-285750">
              <a:buFont typeface="Courier New"/>
              <a:buChar char="o"/>
            </a:pPr>
            <a:endParaRPr lang="en-GB">
              <a:cs typeface="Calibri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B0906B-5906-4915-B9B6-ACC755E75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4995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28"/>
    </mc:Choice>
    <mc:Fallback xmlns="">
      <p:transition spd="slow" advTm="76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43799-F9B2-453E-AB29-1E4668F2C4AA}"/>
              </a:ext>
            </a:extLst>
          </p:cNvPr>
          <p:cNvSpPr txBox="1"/>
          <p:nvPr/>
        </p:nvSpPr>
        <p:spPr>
          <a:xfrm>
            <a:off x="113750" y="127000"/>
            <a:ext cx="11862350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>
                <a:solidFill>
                  <a:schemeClr val="accent6">
                    <a:lumMod val="75000"/>
                  </a:schemeClr>
                </a:solidFill>
              </a:rPr>
              <a:t>Key learning habits for success in this subject</a:t>
            </a:r>
          </a:p>
          <a:p>
            <a:endParaRPr lang="en-US" b="1" u="sng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/>
              <a:t>To be successful our students:</a:t>
            </a:r>
          </a:p>
          <a:p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always have a positive attitude to learning and develop their resilience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listen carefully as we often discuss complex concepts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apply their knowledge by acting on instruction and reflecting on class content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be prepared to learn by having the right equipment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arrive to line ups and lessons on time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/>
              <a:t>Must always be polite and respectful of other's views, opinions and feelings</a:t>
            </a:r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2F6297-5EBC-44FD-BBC0-8A7AE1308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85550" y="4943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86"/>
    </mc:Choice>
    <mc:Fallback xmlns="">
      <p:transition spd="slow" advTm="106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65DB34-727E-418A-81E5-001735BDC964}"/>
              </a:ext>
            </a:extLst>
          </p:cNvPr>
          <p:cNvSpPr txBox="1"/>
          <p:nvPr/>
        </p:nvSpPr>
        <p:spPr>
          <a:xfrm>
            <a:off x="113750" y="88900"/>
            <a:ext cx="11964500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What can I do to support my child?</a:t>
            </a:r>
          </a:p>
          <a:p>
            <a:endParaRPr lang="en-GB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Encourage your child to complete revision using their revision materials</a:t>
            </a:r>
            <a:endParaRPr lang="en-US" dirty="0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Encourage your child to work in a quiet place where possible</a:t>
            </a:r>
            <a:endParaRPr lang="en-US" dirty="0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Encourage your child to revise without their mobile being close by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Reassure your child</a:t>
            </a:r>
            <a:endParaRPr lang="en-GB" dirty="0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AB2EA5-C14E-47FB-A476-220E0F4286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7068" y="4995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90"/>
    </mc:Choice>
    <mc:Fallback xmlns="">
      <p:transition spd="slow" advTm="68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0E22E8-7C4C-4451-94F7-FB34B16FA04F}"/>
              </a:ext>
            </a:extLst>
          </p:cNvPr>
          <p:cNvSpPr txBox="1"/>
          <p:nvPr/>
        </p:nvSpPr>
        <p:spPr>
          <a:xfrm>
            <a:off x="113750" y="101600"/>
            <a:ext cx="11964500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>
                <a:solidFill>
                  <a:schemeClr val="accent6">
                    <a:lumMod val="75000"/>
                  </a:schemeClr>
                </a:solidFill>
              </a:rPr>
              <a:t>Key reading</a:t>
            </a:r>
          </a:p>
          <a:p>
            <a:endParaRPr lang="en-US"/>
          </a:p>
          <a:p>
            <a:r>
              <a:rPr lang="en-US"/>
              <a:t>Revise BTEC Tech Award: Health and Social Care Revision Guide</a:t>
            </a:r>
          </a:p>
          <a:p>
            <a:endParaRPr lang="en-US"/>
          </a:p>
          <a:p>
            <a:r>
              <a:rPr lang="en-US"/>
              <a:t>BTEC Tech Award Health and Social Care Student Book</a:t>
            </a:r>
          </a:p>
          <a:p>
            <a:endParaRPr lang="en-US"/>
          </a:p>
          <a:p>
            <a:endParaRPr lang="en-US"/>
          </a:p>
          <a:p>
            <a:endParaRPr lang="en-GB">
              <a:cs typeface="Calibri" panose="020F0502020204030204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E19938-E991-416B-86F5-D8D1948BE5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00692" y="4995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16"/>
    </mc:Choice>
    <mc:Fallback xmlns="">
      <p:transition spd="slow" advTm="45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79554"/>
          </a:xfrm>
        </p:spPr>
        <p:txBody>
          <a:bodyPr>
            <a:normAutofit fontScale="90000"/>
          </a:bodyPr>
          <a:lstStyle/>
          <a:p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B050"/>
                </a:solidFill>
              </a:rPr>
            </a:br>
            <a:br>
              <a:rPr lang="en-US">
                <a:solidFill>
                  <a:srgbClr val="002060"/>
                </a:solidFill>
                <a:latin typeface="+mn-lt"/>
              </a:rPr>
            </a:br>
            <a:endParaRPr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09" y="6513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56" y="651394"/>
            <a:ext cx="1038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sp>
        <p:nvSpPr>
          <p:cNvPr id="6" name="Rectangle 5"/>
          <p:cNvSpPr/>
          <p:nvPr/>
        </p:nvSpPr>
        <p:spPr>
          <a:xfrm>
            <a:off x="654673" y="365125"/>
            <a:ext cx="10339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4800"/>
            </a:pPr>
            <a:r>
              <a:rPr lang="en-US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endParaRPr lang="en-GB" sz="3200"/>
          </a:p>
          <a:p>
            <a:pPr>
              <a:buClr>
                <a:srgbClr val="000000"/>
              </a:buClr>
              <a:buSzPts val="4800"/>
            </a:pPr>
            <a:r>
              <a:rPr lang="en-US" sz="3200" b="1">
                <a:solidFill>
                  <a:srgbClr val="000000"/>
                </a:solidFill>
                <a:latin typeface="Arial Nova Cond" pitchFamily="34" charset="0"/>
                <a:sym typeface="Arial"/>
              </a:rPr>
              <a:t> </a:t>
            </a:r>
            <a:endParaRPr lang="en-GB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75FEF-43CB-4204-B440-8AB002A8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50" y="5604785"/>
            <a:ext cx="1266580" cy="114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0E22E8-7C4C-4451-94F7-FB34B16FA04F}"/>
              </a:ext>
            </a:extLst>
          </p:cNvPr>
          <p:cNvSpPr txBox="1"/>
          <p:nvPr/>
        </p:nvSpPr>
        <p:spPr>
          <a:xfrm>
            <a:off x="113750" y="101600"/>
            <a:ext cx="11964500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</a:rPr>
              <a:t>Any questions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have any questions regarding Health and Social Care please email me directly at </a:t>
            </a:r>
            <a:r>
              <a:rPr lang="en-GB" dirty="0">
                <a:hlinkClick r:id="rId7"/>
              </a:rPr>
              <a:t>m.fernandez-perez@alsophigh.org.uk</a:t>
            </a:r>
            <a:r>
              <a:rPr lang="en-GB" dirty="0"/>
              <a:t> </a:t>
            </a:r>
          </a:p>
          <a:p>
            <a:endParaRPr lang="en-GB" dirty="0"/>
          </a:p>
          <a:p>
            <a:r>
              <a:rPr lang="en-GB" dirty="0"/>
              <a:t>If you have any general queries, please email one of the Year 11 pastoral leads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Ms. Bruns Senior line manager for Year 11 </a:t>
            </a:r>
            <a:r>
              <a:rPr lang="en-GB" dirty="0">
                <a:hlinkClick r:id="rId8"/>
              </a:rPr>
              <a:t>n.bruns@alsophigh.org.uk</a:t>
            </a:r>
            <a:r>
              <a:rPr lang="en-GB" dirty="0"/>
              <a:t> </a:t>
            </a:r>
            <a:endParaRPr lang="en-GB" dirty="0">
              <a:cs typeface="Calibri" panose="020F0502020204030204"/>
            </a:endParaRPr>
          </a:p>
          <a:p>
            <a:endParaRPr lang="en-GB" dirty="0"/>
          </a:p>
          <a:p>
            <a:r>
              <a:rPr lang="en-GB" dirty="0"/>
              <a:t>Mr. Williams Head of Year 11 </a:t>
            </a:r>
            <a:r>
              <a:rPr lang="en-GB" dirty="0">
                <a:hlinkClick r:id="rId9"/>
              </a:rPr>
              <a:t>t.williams@alsophigh.org.uk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Ms. Boylan Assistant Head of Year 11 </a:t>
            </a:r>
            <a:r>
              <a:rPr lang="en-GB" dirty="0">
                <a:hlinkClick r:id="rId10"/>
              </a:rPr>
              <a:t>r.boylan@alsophigh.org.uk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Mr Taylor Pastoral Mentor for Year 11  </a:t>
            </a:r>
            <a:r>
              <a:rPr lang="en-GB" dirty="0">
                <a:hlinkClick r:id="rId11"/>
              </a:rPr>
              <a:t>d.taylor@alsophigh.org.uk</a:t>
            </a:r>
            <a:r>
              <a:rPr lang="en-GB" dirty="0"/>
              <a:t> 	</a:t>
            </a:r>
            <a:endParaRPr lang="en-GB" dirty="0">
              <a:cs typeface="Calibri"/>
            </a:endParaRPr>
          </a:p>
          <a:p>
            <a:endParaRPr lang="en-GB" dirty="0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EFB488-CF91-4C46-B45B-BDA7FEA53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53800" y="4995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57"/>
    </mc:Choice>
    <mc:Fallback xmlns="">
      <p:transition spd="slow" advTm="24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F5D0A58-F628-D743-952D-D336DD29282F}" vid="{BA392E08-4E7F-8E4C-B67E-31C4162AC0EB}"/>
    </a:ext>
  </a:extLst>
</a:theme>
</file>

<file path=ppt/theme/theme2.xml><?xml version="1.0" encoding="utf-8"?>
<a:theme xmlns:a="http://schemas.openxmlformats.org/drawingml/2006/main" name="Content slides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e Slides">
  <a:themeElements>
    <a:clrScheme name="Ambition Institute">
      <a:dk1>
        <a:sysClr val="windowText" lastClr="000000"/>
      </a:dk1>
      <a:lt1>
        <a:sysClr val="window" lastClr="FFFFFF"/>
      </a:lt1>
      <a:dk2>
        <a:srgbClr val="474C68"/>
      </a:dk2>
      <a:lt2>
        <a:srgbClr val="E7E6E6"/>
      </a:lt2>
      <a:accent1>
        <a:srgbClr val="E94B58"/>
      </a:accent1>
      <a:accent2>
        <a:srgbClr val="FFCD00"/>
      </a:accent2>
      <a:accent3>
        <a:srgbClr val="EC642E"/>
      </a:accent3>
      <a:accent4>
        <a:srgbClr val="672160"/>
      </a:accent4>
      <a:accent5>
        <a:srgbClr val="474C68"/>
      </a:accent5>
      <a:accent6>
        <a:srgbClr val="3C3C3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05A6ED4625343AD676834619835A8" ma:contentTypeVersion="6" ma:contentTypeDescription="Create a new document." ma:contentTypeScope="" ma:versionID="275f0d4c76b3cbd060e514e9c4fe557e">
  <xsd:schema xmlns:xsd="http://www.w3.org/2001/XMLSchema" xmlns:xs="http://www.w3.org/2001/XMLSchema" xmlns:p="http://schemas.microsoft.com/office/2006/metadata/properties" xmlns:ns2="002d8088-7e6c-4dc7-8129-7374f75bed24" xmlns:ns3="a9590a8c-025a-41c0-a4ab-43a660aa74bf" targetNamespace="http://schemas.microsoft.com/office/2006/metadata/properties" ma:root="true" ma:fieldsID="e7a7379ba549afb25aafdc4eb3ff8186" ns2:_="" ns3:_="">
    <xsd:import namespace="002d8088-7e6c-4dc7-8129-7374f75bed24"/>
    <xsd:import namespace="a9590a8c-025a-41c0-a4ab-43a660aa7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d8088-7e6c-4dc7-8129-7374f75be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90a8c-025a-41c0-a4ab-43a660aa74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EA1D3C-BA94-4D40-AC5F-386EC439A744}">
  <ds:schemaRefs>
    <ds:schemaRef ds:uri="002d8088-7e6c-4dc7-8129-7374f75bed24"/>
    <ds:schemaRef ds:uri="a9590a8c-025a-41c0-a4ab-43a660aa74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2B870B-4593-48F0-B204-95D0B495FA12}">
  <ds:schemaRefs>
    <ds:schemaRef ds:uri="a9590a8c-025a-41c0-a4ab-43a660aa74b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02d8088-7e6c-4dc7-8129-7374f75bed2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9282B7-E282-419F-B197-A57E1ABA8F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Omega ppt</Template>
  <TotalTime>20</TotalTime>
  <Words>641</Words>
  <Application>Microsoft Office PowerPoint</Application>
  <PresentationFormat>Widescreen</PresentationFormat>
  <Paragraphs>159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Nova Cond</vt:lpstr>
      <vt:lpstr>Avenir</vt:lpstr>
      <vt:lpstr>Calibri</vt:lpstr>
      <vt:lpstr>Calibri Light</vt:lpstr>
      <vt:lpstr>Courier New</vt:lpstr>
      <vt:lpstr>Helvetica Neue</vt:lpstr>
      <vt:lpstr>Office Theme</vt:lpstr>
      <vt:lpstr>Content slides</vt:lpstr>
      <vt:lpstr>Quote Slides</vt:lpstr>
      <vt:lpstr>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</vt:vector>
  </TitlesOfParts>
  <Company>Omega Multi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School Direct Conference Friday 18th December 2020</dc:title>
  <dc:creator>Roe Lynn</dc:creator>
  <cp:lastModifiedBy>James Thompson</cp:lastModifiedBy>
  <cp:revision>59</cp:revision>
  <cp:lastPrinted>2021-09-07T09:26:35Z</cp:lastPrinted>
  <dcterms:created xsi:type="dcterms:W3CDTF">2020-09-21T11:59:14Z</dcterms:created>
  <dcterms:modified xsi:type="dcterms:W3CDTF">2021-11-22T09:51:19Z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0x01010081F05A6ED4625343AD676834619835A8</vt:lpwstr>
  </property>
  <property fmtid="{D5CDD505-2E9C-101B-9397-08002B2CF9AE}" pid="3" name="Order">
    <vt:r8>1120500</vt:r8>
  </property>
  <property fmtid="{D5CDD505-2E9C-101B-9397-08002B2CF9AE}" pid="4" name="ComplianceAssetId">
    <vt:lpwstr/>
  </property>
</Properties>
</file>