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0" r:id="rId6"/>
  </p:sldMasterIdLst>
  <p:notesMasterIdLst>
    <p:notesMasterId r:id="rId15"/>
  </p:notesMasterIdLst>
  <p:sldIdLst>
    <p:sldId id="256" r:id="rId7"/>
    <p:sldId id="879" r:id="rId8"/>
    <p:sldId id="895" r:id="rId9"/>
    <p:sldId id="896" r:id="rId10"/>
    <p:sldId id="897" r:id="rId11"/>
    <p:sldId id="898" r:id="rId12"/>
    <p:sldId id="899" r:id="rId13"/>
    <p:sldId id="90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1810" autoAdjust="0"/>
  </p:normalViewPr>
  <p:slideViewPr>
    <p:cSldViewPr snapToGrid="0" snapToObjects="1">
      <p:cViewPr varScale="1">
        <p:scale>
          <a:sx n="61" d="100"/>
          <a:sy n="61" d="100"/>
        </p:scale>
        <p:origin x="989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A7453-6EEA-4F81-9A70-C97343788215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5A4F4-B158-47F9-914B-D0BE9C0275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839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5A4F4-B158-47F9-914B-D0BE9C02754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412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endParaRPr lang="en-GB" sz="1200" b="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120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A4F4-B158-47F9-914B-D0BE9C02754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802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endParaRPr lang="en-GB" sz="1200" b="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120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A4F4-B158-47F9-914B-D0BE9C02754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568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endParaRPr lang="en-GB" sz="1200" b="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120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A4F4-B158-47F9-914B-D0BE9C02754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118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endParaRPr lang="en-GB" sz="1200" b="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120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A4F4-B158-47F9-914B-D0BE9C02754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27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endParaRPr lang="en-GB" sz="1200" b="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120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A4F4-B158-47F9-914B-D0BE9C02754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778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120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A4F4-B158-47F9-914B-D0BE9C02754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148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endParaRPr lang="en-GB" sz="1200" b="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120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A4F4-B158-47F9-914B-D0BE9C02754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01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C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BBAFE-8CFE-4C7D-9FC5-F44CFAC90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/>
              <a:t>SLIDE HEADING - CAPS BOLD 48PT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35524B-8F37-445C-93A1-E8CDF0214F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AC586-ECC4-4C7E-8FB6-000C13037A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/>
              <a:t>Attribution – 12pt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CC7FA81-F1BD-43CE-B9BB-4F152BB52C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3125" y="1380930"/>
            <a:ext cx="11551507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/>
              <a:t>Body copy Calibri 28pt</a:t>
            </a:r>
          </a:p>
        </p:txBody>
      </p:sp>
    </p:spTree>
    <p:extLst>
      <p:ext uri="{BB962C8B-B14F-4D97-AF65-F5344CB8AC3E}">
        <p14:creationId xmlns:p14="http://schemas.microsoft.com/office/powerpoint/2010/main" val="4158140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457C650-2DBC-419C-B886-012301699C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24" y="1380930"/>
            <a:ext cx="11551507" cy="464035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94B58"/>
              </a:buClr>
              <a:buFont typeface="Calibri" panose="020F0502020204030204" pitchFamily="34" charset="0"/>
              <a:buChar char="&gt;"/>
              <a:defRPr>
                <a:solidFill>
                  <a:srgbClr val="3C3C3B"/>
                </a:solidFill>
              </a:defRPr>
            </a:lvl1pPr>
            <a:lvl2pPr marL="685800" indent="-228600">
              <a:buClr>
                <a:srgbClr val="E94B58"/>
              </a:buClr>
              <a:buFont typeface="Calibri" panose="020F0502020204030204" pitchFamily="34" charset="0"/>
              <a:buChar char="&gt;"/>
              <a:defRPr sz="2800">
                <a:solidFill>
                  <a:srgbClr val="3C3C3B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Bullet point Calibri 28pt</a:t>
            </a:r>
          </a:p>
          <a:p>
            <a:pPr lvl="1"/>
            <a:r>
              <a:rPr lang="en-US"/>
              <a:t>Second level bullet point Calibri 28pt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7781503-E411-428E-9D35-D051511BA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7D5DCE9-8C1F-4BC8-8A8F-C6DEC010CA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/>
              <a:t>Attribution – 12pt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9CDD1D-55FE-46BD-91D0-B3C0AB5A38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/>
              <a:t>SLIDE HEADING - CAPS BOLD 48PT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329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1A50D36-8CBC-472F-8E92-72BFA1282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C2718ED-DA65-42D9-9601-990DBA5E9E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/>
              <a:t>Attribution – 12pt</a:t>
            </a:r>
            <a:endParaRPr lang="en-GB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994BB12-4E19-4A41-B0EC-E0769322A8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3125" y="1380930"/>
            <a:ext cx="5646851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/>
              <a:t>Body copy Calibri 28pt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D2A49F5-79E5-4A13-9B67-97E2477CF7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43897" y="1380930"/>
            <a:ext cx="5646851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/>
              <a:t>Body copy Calibri 28pt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296B7B-9C2F-4566-8BCE-7911BBD22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/>
              <a:t>SLIDE HEADING - CAPS BOLD 48PT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156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eft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FCE04CD-A310-4FAE-A9B7-98D01A0680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40216" y="1385744"/>
            <a:ext cx="3744416" cy="4635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3AE2C05-D29C-4169-B077-7BC98BB40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F0E271-1104-4054-818B-712DFEE872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/>
              <a:t>Attribution – 12pt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B9E174C-5135-4F10-A88C-700EEE39E4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3125" y="1380930"/>
            <a:ext cx="7512288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/>
              <a:t>Body copy Calibri 28pt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4F12A6-D993-45D3-BD3C-02298DE89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/>
              <a:t>SLIDE HEADING - CAPS BOLD 48PT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732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Right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0C62E33-2AC2-4540-BF6B-2404C60C7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CD2974-7E36-40D9-A823-3AAF68D2D7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/>
              <a:t>Attribution – 12pt</a:t>
            </a:r>
            <a:endParaRPr lang="en-GB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06004363-12E5-4C2B-8DAB-85A05253E47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3125" y="1380930"/>
            <a:ext cx="3744416" cy="4635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2C65264-6EC1-413D-A455-A25E06D4C3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95800" y="1380930"/>
            <a:ext cx="7488832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/>
              <a:t>Body copy Calibri 28pt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F150AA-27AB-449C-9796-F5A457DD8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/>
              <a:t>SLIDE HEADING - CAPS BOLD 48PT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336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C593CA-8A4A-4B7F-9D75-04B8170DC7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DB1A7C4-FD04-4794-9540-0AB6C97C1B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/>
              <a:t>Attribution – 12pt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04FBB5-115A-4903-8C93-FBC550F86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/>
              <a:t>SLIDE HEADING - CAPS BOLD 48PT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279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C593CA-8A4A-4B7F-9D75-04B8170DC7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DB1A7C4-FD04-4794-9540-0AB6C97C1B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/>
              <a:t>Attribution – 12pt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AFBE3F-8131-4F27-9734-4B7FD19BDB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60512" y="1376362"/>
            <a:ext cx="9070975" cy="4384357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5AB15E-56B5-4CF8-BFAC-78E1EE17E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/>
              <a:t>SLIDE HEADING - CAPS BOLD 48PT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833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B4C2B4-B580-46AF-A633-8C12A888F5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C9508D6-2A92-48EF-9966-F432A063E7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1440" y="-100584"/>
            <a:ext cx="12353544" cy="702208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072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695B7D1-B9B9-4DF4-9027-1C07BEB36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209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F5C595EC-AD6B-4BA9-9536-2D8040DEFD2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B04C1-A66C-492A-83ED-7FDBD9D8BE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625" y="603441"/>
            <a:ext cx="11622088" cy="1060767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one – 28pt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B02DB1C-6AF7-4D3D-89F4-7DD47A9F9F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1625" y="1944561"/>
            <a:ext cx="11622088" cy="1060767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two – 28pt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6F20896-3637-4989-AFB4-E74B4D031A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1625" y="3285681"/>
            <a:ext cx="11622088" cy="1060767"/>
          </a:xfrm>
          <a:prstGeom prst="rect">
            <a:avLst/>
          </a:prstGeom>
          <a:solidFill>
            <a:srgbClr val="E94B5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three – 28pt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9D926AD-F6BD-47CE-83F2-A2236250A6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25" y="4626801"/>
            <a:ext cx="11622088" cy="1060767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four – 28pt</a:t>
            </a:r>
          </a:p>
        </p:txBody>
      </p:sp>
    </p:spTree>
    <p:extLst>
      <p:ext uri="{BB962C8B-B14F-4D97-AF65-F5344CB8AC3E}">
        <p14:creationId xmlns:p14="http://schemas.microsoft.com/office/powerpoint/2010/main" val="1536544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Lo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8C98113-974C-44CF-8D13-AC0CCF6DCD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9024" y="5445224"/>
            <a:ext cx="5486400" cy="6864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Quote attribution 16pt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76DB9-973F-4FA2-A921-3BB07D66E0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439" t="15916" r="13953" b="20422"/>
          <a:stretch/>
        </p:blipFill>
        <p:spPr>
          <a:xfrm>
            <a:off x="10056440" y="5341880"/>
            <a:ext cx="720079" cy="5236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50778-D93C-41E2-A44D-13B14999A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439" t="15916" r="13953" b="20422"/>
          <a:stretch/>
        </p:blipFill>
        <p:spPr>
          <a:xfrm rot="10800000">
            <a:off x="1526731" y="1196752"/>
            <a:ext cx="720079" cy="523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F23F16-84A7-43C0-A80E-0A92A713AC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61567" y="1864246"/>
            <a:ext cx="962025" cy="628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B4BE35-ED9A-487E-B900-AB0ADDC247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35693" y="4713230"/>
            <a:ext cx="962025" cy="628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BDDF9-174E-4D37-837A-F9F92EC506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6731" y="1720447"/>
            <a:ext cx="9170987" cy="36214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4054395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Short/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49DFF7-238D-4A03-BBBE-D95C27AD7A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61567" y="1864246"/>
            <a:ext cx="962025" cy="628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BDDF9-174E-4D37-837A-F9F92EC506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2666" y="2178571"/>
            <a:ext cx="7089549" cy="30144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Quote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8C98113-974C-44CF-8D13-AC0CCF6DCD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3542" y="5327723"/>
            <a:ext cx="4667795" cy="5448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Quote attribution 14pt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52E3FD-F880-457B-B758-F934AF0A2F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439" t="15916" r="13953" b="20422"/>
          <a:stretch/>
        </p:blipFill>
        <p:spPr>
          <a:xfrm>
            <a:off x="7392145" y="5264904"/>
            <a:ext cx="720079" cy="523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C7F9C9-4041-4087-BB52-442DE406B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439" t="15916" r="13953" b="20422"/>
          <a:stretch/>
        </p:blipFill>
        <p:spPr>
          <a:xfrm rot="10800000">
            <a:off x="958116" y="1602399"/>
            <a:ext cx="720079" cy="523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CE8CBB-7D1A-4417-9847-750531DF6E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8408" y="4797152"/>
            <a:ext cx="962025" cy="720080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00FB44-B9E9-4ED7-BE09-C304543DC4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00256" y="2043891"/>
            <a:ext cx="2962176" cy="328383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3278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457C650-2DBC-419C-B886-012301699C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24" y="1380930"/>
            <a:ext cx="11551507" cy="464035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94B58"/>
              </a:buClr>
              <a:buFont typeface="Calibri" panose="020F0502020204030204" pitchFamily="34" charset="0"/>
              <a:buChar char="&gt;"/>
              <a:defRPr>
                <a:solidFill>
                  <a:srgbClr val="3C3C3B"/>
                </a:solidFill>
              </a:defRPr>
            </a:lvl1pPr>
            <a:lvl2pPr marL="685800" indent="-228600">
              <a:buClr>
                <a:srgbClr val="E94B58"/>
              </a:buClr>
              <a:buFont typeface="Calibri" panose="020F0502020204030204" pitchFamily="34" charset="0"/>
              <a:buChar char="&gt;"/>
              <a:defRPr sz="2800">
                <a:solidFill>
                  <a:srgbClr val="3C3C3B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Bullet point Calibri 28pt</a:t>
            </a:r>
          </a:p>
          <a:p>
            <a:pPr lvl="1"/>
            <a:r>
              <a:rPr lang="en-US"/>
              <a:t>Second level bullet point Calibri 28pt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7781503-E411-428E-9D35-D051511BA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7D5DCE9-8C1F-4BC8-8A8F-C6DEC010CA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/>
              <a:t>Attribution – 12pt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9CDD1D-55FE-46BD-91D0-B3C0AB5A38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/>
              <a:t>Slide Heading – bold 48PT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72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04D43E-9E25-4003-9783-A6A0ADC5586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1" y="5954927"/>
            <a:ext cx="1568961" cy="80572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3E0AD1-82CD-4122-9087-92710BC5972E}"/>
              </a:ext>
            </a:extLst>
          </p:cNvPr>
          <p:cNvCxnSpPr>
            <a:cxnSpLocks/>
          </p:cNvCxnSpPr>
          <p:nvPr userDrawn="1"/>
        </p:nvCxnSpPr>
        <p:spPr>
          <a:xfrm>
            <a:off x="326571" y="1165863"/>
            <a:ext cx="11469189" cy="0"/>
          </a:xfrm>
          <a:prstGeom prst="line">
            <a:avLst/>
          </a:prstGeom>
          <a:ln w="19050">
            <a:solidFill>
              <a:srgbClr val="E94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F8B11-B2BC-43B4-9B59-0E589A98A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51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18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30400" indent="-2304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7">
          <p15:clr>
            <a:srgbClr val="F26B43"/>
          </p15:clr>
        </p15:guide>
        <p15:guide id="2" pos="21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07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0">
          <p15:clr>
            <a:srgbClr val="F26B43"/>
          </p15:clr>
        </p15:guide>
        <p15:guide id="2" pos="5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n.bruns@alsophigh.org.uk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e.potter@alsophigh.org.uk" TargetMode="External"/><Relationship Id="rId12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11" Type="http://schemas.openxmlformats.org/officeDocument/2006/relationships/hyperlink" Target="mailto:d.taylor@alsophigh.org.uk" TargetMode="External"/><Relationship Id="rId5" Type="http://schemas.openxmlformats.org/officeDocument/2006/relationships/image" Target="../media/image8.jpg"/><Relationship Id="rId10" Type="http://schemas.openxmlformats.org/officeDocument/2006/relationships/hyperlink" Target="mailto:r.boylan@alsophigh.org.uk" TargetMode="External"/><Relationship Id="rId4" Type="http://schemas.openxmlformats.org/officeDocument/2006/relationships/notesSlide" Target="../notesSlides/notesSlide8.xml"/><Relationship Id="rId9" Type="http://schemas.openxmlformats.org/officeDocument/2006/relationships/hyperlink" Target="mailto:t.williams@alsophigh.org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5218" y="443344"/>
            <a:ext cx="8402782" cy="4351939"/>
          </a:xfrm>
        </p:spPr>
        <p:txBody>
          <a:bodyPr>
            <a:normAutofit/>
          </a:bodyPr>
          <a:lstStyle/>
          <a:p>
            <a:br>
              <a:rPr lang="en-US" dirty="0">
                <a:cs typeface="Calibri"/>
              </a:rPr>
            </a:br>
            <a:br>
              <a:rPr lang="en-US" dirty="0">
                <a:cs typeface="Calibri"/>
              </a:rPr>
            </a:b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8195" y="1711841"/>
            <a:ext cx="10079665" cy="39661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4800" b="1" dirty="0"/>
              <a:t>Year 11 </a:t>
            </a:r>
          </a:p>
          <a:p>
            <a:r>
              <a:rPr lang="en-GB" sz="4800" b="1" dirty="0"/>
              <a:t>Revising for Music</a:t>
            </a:r>
          </a:p>
          <a:p>
            <a:endParaRPr lang="en-GB" sz="4800" b="1" dirty="0"/>
          </a:p>
          <a:p>
            <a:r>
              <a:rPr lang="en-GB" sz="4800" b="1" dirty="0"/>
              <a:t>Music</a:t>
            </a:r>
          </a:p>
          <a:p>
            <a:r>
              <a:rPr lang="en-GB" sz="4800" b="1" dirty="0"/>
              <a:t>Mrs Potter– Head of Faculty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72CE0-58D4-4C5A-9FAD-38F4A63D8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0" y="443345"/>
            <a:ext cx="1780884" cy="1614056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1AD41E-E857-4B46-942D-460DAA4C1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7182" y="219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79554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2060"/>
                </a:solidFill>
                <a:latin typeface="+mn-lt"/>
              </a:rPr>
            </a:br>
            <a:endParaRPr lang="en-US" sz="4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309" y="65139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3256" y="651394"/>
            <a:ext cx="10381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654673" y="365125"/>
            <a:ext cx="103393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en-US" b="1" dirty="0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3200" dirty="0"/>
          </a:p>
          <a:p>
            <a:pPr>
              <a:buClr>
                <a:srgbClr val="000000"/>
              </a:buClr>
              <a:buSzPts val="4800"/>
            </a:pPr>
            <a:r>
              <a:rPr lang="en-US" sz="3200" b="1" dirty="0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75FEF-43CB-4204-B440-8AB002A82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50" y="5604785"/>
            <a:ext cx="1266580" cy="114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4156B0-2C36-4D14-8468-504BB2FB4FC3}"/>
              </a:ext>
            </a:extLst>
          </p:cNvPr>
          <p:cNvSpPr txBox="1"/>
          <p:nvPr/>
        </p:nvSpPr>
        <p:spPr>
          <a:xfrm>
            <a:off x="113750" y="0"/>
            <a:ext cx="1207825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>
                <a:solidFill>
                  <a:schemeClr val="accent6">
                    <a:lumMod val="75000"/>
                  </a:schemeClr>
                </a:solidFill>
              </a:rPr>
              <a:t>Introduction to the subject</a:t>
            </a:r>
          </a:p>
          <a:p>
            <a:endParaRPr lang="en-GB" dirty="0"/>
          </a:p>
          <a:p>
            <a:r>
              <a:rPr lang="en-GB" dirty="0"/>
              <a:t>Name of subject-Music</a:t>
            </a:r>
          </a:p>
          <a:p>
            <a:endParaRPr lang="en-GB" dirty="0"/>
          </a:p>
          <a:p>
            <a:r>
              <a:rPr lang="en-GB" dirty="0"/>
              <a:t>Type of qualification-GCSE</a:t>
            </a:r>
          </a:p>
          <a:p>
            <a:endParaRPr lang="en-GB" dirty="0"/>
          </a:p>
          <a:p>
            <a:r>
              <a:rPr lang="en-GB" dirty="0"/>
              <a:t>Exam board-AQA</a:t>
            </a:r>
          </a:p>
          <a:p>
            <a:endParaRPr lang="en-GB" dirty="0"/>
          </a:p>
          <a:p>
            <a:r>
              <a:rPr lang="en-GB" b="1" u="sng" dirty="0"/>
              <a:t>The components of the qualification</a:t>
            </a:r>
            <a:r>
              <a:rPr lang="en-GB" dirty="0"/>
              <a:t>	</a:t>
            </a:r>
          </a:p>
          <a:p>
            <a:r>
              <a:rPr lang="en-GB" dirty="0"/>
              <a:t>	</a:t>
            </a:r>
          </a:p>
          <a:p>
            <a:r>
              <a:rPr lang="en-GB" dirty="0"/>
              <a:t>Unit 1-Listening and Appraising (External Examination-40%)</a:t>
            </a:r>
          </a:p>
          <a:p>
            <a:endParaRPr lang="en-GB" dirty="0"/>
          </a:p>
          <a:p>
            <a:r>
              <a:rPr lang="en-GB" dirty="0"/>
              <a:t>Unit 2-Composing Music (Coursework-30%)</a:t>
            </a:r>
          </a:p>
          <a:p>
            <a:endParaRPr lang="en-GB" dirty="0"/>
          </a:p>
          <a:p>
            <a:r>
              <a:rPr lang="en-GB" dirty="0"/>
              <a:t>Unit 3-Performing Music (Coursework-30%)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ABF5DA-93D0-4695-B416-9C3C0E3F8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0187" y="179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8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79554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2060"/>
                </a:solidFill>
                <a:latin typeface="+mn-lt"/>
              </a:rPr>
            </a:br>
            <a:endParaRPr lang="en-US" sz="4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309" y="65139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3256" y="651394"/>
            <a:ext cx="10381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654673" y="365125"/>
            <a:ext cx="103393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en-US" b="1" dirty="0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3200" dirty="0"/>
          </a:p>
          <a:p>
            <a:pPr>
              <a:buClr>
                <a:srgbClr val="000000"/>
              </a:buClr>
              <a:buSzPts val="4800"/>
            </a:pPr>
            <a:r>
              <a:rPr lang="en-US" sz="3200" b="1" dirty="0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75FEF-43CB-4204-B440-8AB002A82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50" y="5604785"/>
            <a:ext cx="1266580" cy="114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F7ABB5-0488-438D-803A-48E81ED94C13}"/>
              </a:ext>
            </a:extLst>
          </p:cNvPr>
          <p:cNvSpPr txBox="1"/>
          <p:nvPr/>
        </p:nvSpPr>
        <p:spPr>
          <a:xfrm>
            <a:off x="113750" y="0"/>
            <a:ext cx="119645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>
                <a:solidFill>
                  <a:schemeClr val="accent6">
                    <a:lumMod val="75000"/>
                  </a:schemeClr>
                </a:solidFill>
              </a:rPr>
              <a:t>Composition Coursework</a:t>
            </a:r>
          </a:p>
          <a:p>
            <a:endParaRPr lang="en-GB" dirty="0"/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Worth 30% of the overall 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Attendance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Intervention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Support in lessons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Deadline-22</a:t>
            </a:r>
            <a:r>
              <a:rPr lang="en-GB" sz="2400" baseline="30000" dirty="0"/>
              <a:t>nd</a:t>
            </a:r>
            <a:r>
              <a:rPr lang="en-GB" sz="2400" dirty="0"/>
              <a:t> December</a:t>
            </a:r>
          </a:p>
          <a:p>
            <a:endParaRPr lang="en-GB" dirty="0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7C436C-93BA-4240-A4CC-97C511D5D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1154" y="164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79554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2060"/>
                </a:solidFill>
                <a:latin typeface="+mn-lt"/>
              </a:rPr>
            </a:br>
            <a:endParaRPr lang="en-US" sz="4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309" y="65139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3256" y="651394"/>
            <a:ext cx="10381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654673" y="365125"/>
            <a:ext cx="103393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en-US" b="1" dirty="0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3200" dirty="0"/>
          </a:p>
          <a:p>
            <a:pPr>
              <a:buClr>
                <a:srgbClr val="000000"/>
              </a:buClr>
              <a:buSzPts val="4800"/>
            </a:pPr>
            <a:r>
              <a:rPr lang="en-US" sz="3200" b="1" dirty="0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75FEF-43CB-4204-B440-8AB002A82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50" y="5604785"/>
            <a:ext cx="1266580" cy="114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9AF473-4AE6-47A3-B052-28597F844A05}"/>
              </a:ext>
            </a:extLst>
          </p:cNvPr>
          <p:cNvSpPr txBox="1"/>
          <p:nvPr/>
        </p:nvSpPr>
        <p:spPr>
          <a:xfrm>
            <a:off x="228600" y="114300"/>
            <a:ext cx="1184965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>
                <a:solidFill>
                  <a:schemeClr val="accent6">
                    <a:lumMod val="75000"/>
                  </a:schemeClr>
                </a:solidFill>
              </a:rPr>
              <a:t>Performance Component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Preparation in peripatetic music lessons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Use of the practice 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Mock performance exam-week beginning 22</a:t>
            </a:r>
            <a:r>
              <a:rPr lang="en-GB" sz="2400" baseline="30000" dirty="0"/>
              <a:t>nd</a:t>
            </a:r>
            <a:r>
              <a:rPr lang="en-GB" sz="2400" dirty="0"/>
              <a:t> November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Final performance exam-week beginning 7</a:t>
            </a:r>
            <a:r>
              <a:rPr lang="en-GB" sz="2400" baseline="30000" dirty="0"/>
              <a:t>th</a:t>
            </a:r>
            <a:r>
              <a:rPr lang="en-GB" sz="2400" dirty="0"/>
              <a:t> February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457AEA-4CC8-4E28-9BC3-32BED3002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7591" y="122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4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79554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2060"/>
                </a:solidFill>
                <a:latin typeface="+mn-lt"/>
              </a:rPr>
            </a:br>
            <a:endParaRPr lang="en-US" sz="4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309" y="65139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3256" y="651394"/>
            <a:ext cx="10381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654673" y="365125"/>
            <a:ext cx="103393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en-US" b="1" dirty="0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3200" dirty="0"/>
          </a:p>
          <a:p>
            <a:pPr>
              <a:buClr>
                <a:srgbClr val="000000"/>
              </a:buClr>
              <a:buSzPts val="4800"/>
            </a:pPr>
            <a:r>
              <a:rPr lang="en-US" sz="3200" b="1" dirty="0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75FEF-43CB-4204-B440-8AB002A82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50" y="5604785"/>
            <a:ext cx="1266580" cy="11479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B43799-F9B2-453E-AB29-1E4668F2C4AA}"/>
              </a:ext>
            </a:extLst>
          </p:cNvPr>
          <p:cNvSpPr txBox="1"/>
          <p:nvPr/>
        </p:nvSpPr>
        <p:spPr>
          <a:xfrm>
            <a:off x="113750" y="127000"/>
            <a:ext cx="1186235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>
                <a:solidFill>
                  <a:schemeClr val="accent6">
                    <a:lumMod val="75000"/>
                  </a:schemeClr>
                </a:solidFill>
              </a:rPr>
              <a:t>Listening and Appraising Examination</a:t>
            </a:r>
          </a:p>
          <a:p>
            <a:endParaRPr lang="en-GB" sz="4000" b="1" u="sng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800" b="1" u="sng" dirty="0"/>
              <a:t>What Can You Do To Prepare?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Learn your vocabulary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Listen to a wide variety of styles of music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Complete the listening homework set once a week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CGP Listening Books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A4AE2A-38B8-4C6E-AE27-708BFB663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7591" y="1270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F071DF-88CD-42BE-AA01-7CA6DF399E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0543" y="1743804"/>
            <a:ext cx="2626596" cy="371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1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79554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2060"/>
                </a:solidFill>
                <a:latin typeface="+mn-lt"/>
              </a:rPr>
            </a:br>
            <a:endParaRPr lang="en-US" sz="4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309" y="65139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3256" y="651394"/>
            <a:ext cx="10381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654673" y="365125"/>
            <a:ext cx="103393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en-US" b="1" dirty="0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3200" dirty="0"/>
          </a:p>
          <a:p>
            <a:pPr>
              <a:buClr>
                <a:srgbClr val="000000"/>
              </a:buClr>
              <a:buSzPts val="4800"/>
            </a:pPr>
            <a:r>
              <a:rPr lang="en-US" sz="3200" b="1" dirty="0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75FEF-43CB-4204-B440-8AB002A82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50" y="5604785"/>
            <a:ext cx="1266580" cy="114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65DB34-727E-418A-81E5-001735BDC964}"/>
              </a:ext>
            </a:extLst>
          </p:cNvPr>
          <p:cNvSpPr txBox="1"/>
          <p:nvPr/>
        </p:nvSpPr>
        <p:spPr>
          <a:xfrm>
            <a:off x="113750" y="88900"/>
            <a:ext cx="119645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>
                <a:solidFill>
                  <a:schemeClr val="accent6">
                    <a:lumMod val="75000"/>
                  </a:schemeClr>
                </a:solidFill>
              </a:rPr>
              <a:t>What can I do to support my child?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Encourage practice on their chosen instrument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Encourage your child to take part in the extra-curricular activities offered within the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Ensure listening homework is completed once a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Offer them opportunities to listen to a wide variety of musical styles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	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9120" y="106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3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79554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2060"/>
                </a:solidFill>
                <a:latin typeface="+mn-lt"/>
              </a:rPr>
            </a:br>
            <a:endParaRPr lang="en-US" sz="4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309" y="65139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3256" y="651394"/>
            <a:ext cx="10381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654673" y="365125"/>
            <a:ext cx="103393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en-US" b="1" dirty="0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3200" dirty="0"/>
          </a:p>
          <a:p>
            <a:pPr>
              <a:buClr>
                <a:srgbClr val="000000"/>
              </a:buClr>
              <a:buSzPts val="4800"/>
            </a:pPr>
            <a:r>
              <a:rPr lang="en-US" sz="3200" b="1" dirty="0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75FEF-43CB-4204-B440-8AB002A82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50" y="5604785"/>
            <a:ext cx="1266580" cy="114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0E22E8-7C4C-4451-94F7-FB34B16FA04F}"/>
              </a:ext>
            </a:extLst>
          </p:cNvPr>
          <p:cNvSpPr txBox="1"/>
          <p:nvPr/>
        </p:nvSpPr>
        <p:spPr>
          <a:xfrm>
            <a:off x="113750" y="101600"/>
            <a:ext cx="119645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>
                <a:solidFill>
                  <a:schemeClr val="accent6">
                    <a:lumMod val="75000"/>
                  </a:schemeClr>
                </a:solidFill>
              </a:rPr>
              <a:t>Key reading</a:t>
            </a:r>
          </a:p>
          <a:p>
            <a:endParaRPr lang="en-GB" sz="4000" b="1" u="sng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The AB Guide to Music Theory Part 1-Eric Taylor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AQA GCSE Music Study Guide-</a:t>
            </a:r>
            <a:r>
              <a:rPr lang="en-GB" sz="3200" b="1" dirty="0" err="1"/>
              <a:t>Rhinegold</a:t>
            </a:r>
            <a:r>
              <a:rPr lang="en-GB" sz="3200" b="1" dirty="0"/>
              <a:t> Education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AQA GCSE Music Complete Revision and Practice-CGP</a:t>
            </a:r>
          </a:p>
          <a:p>
            <a:endParaRPr lang="en-GB" sz="4000" b="1" u="sng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sz="4000" b="1" u="sng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2750" y="10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5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79554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2060"/>
                </a:solidFill>
                <a:latin typeface="+mn-lt"/>
              </a:rPr>
            </a:br>
            <a:endParaRPr lang="en-US" sz="4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309" y="65139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3256" y="651394"/>
            <a:ext cx="10381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654673" y="365125"/>
            <a:ext cx="103393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en-US" b="1" dirty="0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3200" dirty="0"/>
          </a:p>
          <a:p>
            <a:pPr>
              <a:buClr>
                <a:srgbClr val="000000"/>
              </a:buClr>
              <a:buSzPts val="4800"/>
            </a:pPr>
            <a:r>
              <a:rPr lang="en-US" sz="3200" b="1" dirty="0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75FEF-43CB-4204-B440-8AB002A82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50" y="5604785"/>
            <a:ext cx="1266580" cy="114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0E22E8-7C4C-4451-94F7-FB34B16FA04F}"/>
              </a:ext>
            </a:extLst>
          </p:cNvPr>
          <p:cNvSpPr txBox="1"/>
          <p:nvPr/>
        </p:nvSpPr>
        <p:spPr>
          <a:xfrm>
            <a:off x="113750" y="101600"/>
            <a:ext cx="119645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>
                <a:solidFill>
                  <a:schemeClr val="accent6">
                    <a:lumMod val="75000"/>
                  </a:schemeClr>
                </a:solidFill>
              </a:rPr>
              <a:t>Any questions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If you have any questions regarding music please email me directly </a:t>
            </a:r>
            <a:r>
              <a:rPr lang="en-GB" dirty="0">
                <a:hlinkClick r:id="rId7"/>
              </a:rPr>
              <a:t>e.potter@alsophigh.org.uk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If you have any general queries please email one of the Year 11 pastoral leads</a:t>
            </a:r>
          </a:p>
          <a:p>
            <a:endParaRPr lang="en-GB" dirty="0"/>
          </a:p>
          <a:p>
            <a:r>
              <a:rPr lang="en-GB" dirty="0"/>
              <a:t>Ms Bruns		Deputy Head and Senior line manager for Year 11	</a:t>
            </a:r>
            <a:r>
              <a:rPr lang="en-GB" dirty="0">
                <a:hlinkClick r:id="rId8"/>
              </a:rPr>
              <a:t>n.bruns@alsophigh.org.uk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Mr Williams	Head of Year 11					</a:t>
            </a:r>
            <a:r>
              <a:rPr lang="en-GB" dirty="0">
                <a:hlinkClick r:id="rId9"/>
              </a:rPr>
              <a:t>t.williams@alsophigh.org.uk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Ms Boylan	Assistant Head of Year 11				</a:t>
            </a:r>
            <a:r>
              <a:rPr lang="en-GB" dirty="0">
                <a:hlinkClick r:id="rId10"/>
              </a:rPr>
              <a:t>r.boylan@alsophigh.org.uk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Mr Taylor 	Pastoral Mentor for Year 11				</a:t>
            </a:r>
            <a:r>
              <a:rPr lang="en-GB" dirty="0">
                <a:hlinkClick r:id="rId11"/>
              </a:rPr>
              <a:t>d.taylor@alsophigh.org.uk</a:t>
            </a:r>
            <a:r>
              <a:rPr lang="en-GB" dirty="0"/>
              <a:t> 		</a:t>
            </a:r>
          </a:p>
          <a:p>
            <a:endParaRPr lang="en-GB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72C725-DBEF-4C4A-9F1F-A713B0ABA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19120" y="938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F5D0A58-F628-D743-952D-D336DD29282F}" vid="{BA392E08-4E7F-8E4C-B67E-31C4162AC0EB}"/>
    </a:ext>
  </a:extLst>
</a:theme>
</file>

<file path=ppt/theme/theme2.xml><?xml version="1.0" encoding="utf-8"?>
<a:theme xmlns:a="http://schemas.openxmlformats.org/drawingml/2006/main" name="Content slides">
  <a:themeElements>
    <a:clrScheme name="Ambition Institute">
      <a:dk1>
        <a:sysClr val="windowText" lastClr="000000"/>
      </a:dk1>
      <a:lt1>
        <a:sysClr val="window" lastClr="FFFFFF"/>
      </a:lt1>
      <a:dk2>
        <a:srgbClr val="474C68"/>
      </a:dk2>
      <a:lt2>
        <a:srgbClr val="E7E6E6"/>
      </a:lt2>
      <a:accent1>
        <a:srgbClr val="E94B58"/>
      </a:accent1>
      <a:accent2>
        <a:srgbClr val="FFCD00"/>
      </a:accent2>
      <a:accent3>
        <a:srgbClr val="EC642E"/>
      </a:accent3>
      <a:accent4>
        <a:srgbClr val="672160"/>
      </a:accent4>
      <a:accent5>
        <a:srgbClr val="474C68"/>
      </a:accent5>
      <a:accent6>
        <a:srgbClr val="3C3C3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Quote Slides">
  <a:themeElements>
    <a:clrScheme name="Ambition Institute">
      <a:dk1>
        <a:sysClr val="windowText" lastClr="000000"/>
      </a:dk1>
      <a:lt1>
        <a:sysClr val="window" lastClr="FFFFFF"/>
      </a:lt1>
      <a:dk2>
        <a:srgbClr val="474C68"/>
      </a:dk2>
      <a:lt2>
        <a:srgbClr val="E7E6E6"/>
      </a:lt2>
      <a:accent1>
        <a:srgbClr val="E94B58"/>
      </a:accent1>
      <a:accent2>
        <a:srgbClr val="FFCD00"/>
      </a:accent2>
      <a:accent3>
        <a:srgbClr val="EC642E"/>
      </a:accent3>
      <a:accent4>
        <a:srgbClr val="672160"/>
      </a:accent4>
      <a:accent5>
        <a:srgbClr val="474C68"/>
      </a:accent5>
      <a:accent6>
        <a:srgbClr val="3C3C3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05A6ED4625343AD676834619835A8" ma:contentTypeVersion="6" ma:contentTypeDescription="Create a new document." ma:contentTypeScope="" ma:versionID="275f0d4c76b3cbd060e514e9c4fe557e">
  <xsd:schema xmlns:xsd="http://www.w3.org/2001/XMLSchema" xmlns:xs="http://www.w3.org/2001/XMLSchema" xmlns:p="http://schemas.microsoft.com/office/2006/metadata/properties" xmlns:ns2="002d8088-7e6c-4dc7-8129-7374f75bed24" xmlns:ns3="a9590a8c-025a-41c0-a4ab-43a660aa74bf" targetNamespace="http://schemas.microsoft.com/office/2006/metadata/properties" ma:root="true" ma:fieldsID="e7a7379ba549afb25aafdc4eb3ff8186" ns2:_="" ns3:_="">
    <xsd:import namespace="002d8088-7e6c-4dc7-8129-7374f75bed24"/>
    <xsd:import namespace="a9590a8c-025a-41c0-a4ab-43a660aa74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2d8088-7e6c-4dc7-8129-7374f75bed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590a8c-025a-41c0-a4ab-43a660aa74b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2B870B-4593-48F0-B204-95D0B495FA12}">
  <ds:schemaRefs>
    <ds:schemaRef ds:uri="http://schemas.microsoft.com/office/2006/metadata/properties"/>
    <ds:schemaRef ds:uri="a9590a8c-025a-41c0-a4ab-43a660aa74bf"/>
    <ds:schemaRef ds:uri="002d8088-7e6c-4dc7-8129-7374f75bed24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39282B7-E282-419F-B197-A57E1ABA8F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EA1D3C-BA94-4D40-AC5F-386EC439A7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2d8088-7e6c-4dc7-8129-7374f75bed24"/>
    <ds:schemaRef ds:uri="a9590a8c-025a-41c0-a4ab-43a660aa74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Omega ppt</Template>
  <TotalTime>5635</TotalTime>
  <Words>398</Words>
  <Application>Microsoft Office PowerPoint</Application>
  <PresentationFormat>Widescreen</PresentationFormat>
  <Paragraphs>145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Arial Nova Cond</vt:lpstr>
      <vt:lpstr>Avenir</vt:lpstr>
      <vt:lpstr>Calibri</vt:lpstr>
      <vt:lpstr>Calibri Light</vt:lpstr>
      <vt:lpstr>Helvetica Neue</vt:lpstr>
      <vt:lpstr>Office Theme</vt:lpstr>
      <vt:lpstr>Content slides</vt:lpstr>
      <vt:lpstr>Quote Slides</vt:lpstr>
      <vt:lpstr>  </vt:lpstr>
      <vt:lpstr>       </vt:lpstr>
      <vt:lpstr>       </vt:lpstr>
      <vt:lpstr>       </vt:lpstr>
      <vt:lpstr>       </vt:lpstr>
      <vt:lpstr>       </vt:lpstr>
      <vt:lpstr>       </vt:lpstr>
      <vt:lpstr>       </vt:lpstr>
    </vt:vector>
  </TitlesOfParts>
  <Company>Omega Multi Academy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School Direct Conference Friday 18th December 2020</dc:title>
  <dc:creator>Roe Lynn</dc:creator>
  <cp:lastModifiedBy>James Thompson</cp:lastModifiedBy>
  <cp:revision>382</cp:revision>
  <cp:lastPrinted>2021-09-07T09:26:35Z</cp:lastPrinted>
  <dcterms:created xsi:type="dcterms:W3CDTF">2020-09-21T11:59:14Z</dcterms:created>
  <dcterms:modified xsi:type="dcterms:W3CDTF">2021-11-22T09:50:03Z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0x01010081F05A6ED4625343AD676834619835A8</vt:lpwstr>
  </property>
  <property fmtid="{D5CDD505-2E9C-101B-9397-08002B2CF9AE}" pid="3" name="Order">
    <vt:r8>1120500</vt:r8>
  </property>
  <property fmtid="{D5CDD505-2E9C-101B-9397-08002B2CF9AE}" pid="4" name="ComplianceAssetId">
    <vt:lpwstr/>
  </property>
</Properties>
</file>