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0" r:id="rId6"/>
  </p:sldMasterIdLst>
  <p:notesMasterIdLst>
    <p:notesMasterId r:id="rId17"/>
  </p:notesMasterIdLst>
  <p:sldIdLst>
    <p:sldId id="256" r:id="rId7"/>
    <p:sldId id="879" r:id="rId8"/>
    <p:sldId id="895" r:id="rId9"/>
    <p:sldId id="896" r:id="rId10"/>
    <p:sldId id="902" r:id="rId11"/>
    <p:sldId id="904" r:id="rId12"/>
    <p:sldId id="905" r:id="rId13"/>
    <p:sldId id="897" r:id="rId14"/>
    <p:sldId id="898" r:id="rId15"/>
    <p:sldId id="9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1697" autoAdjust="0"/>
  </p:normalViewPr>
  <p:slideViewPr>
    <p:cSldViewPr snapToGrid="0" snapToObjects="1">
      <p:cViewPr varScale="1">
        <p:scale>
          <a:sx n="69" d="100"/>
          <a:sy n="69" d="100"/>
        </p:scale>
        <p:origin x="7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A7453-6EEA-4F81-9A70-C97343788215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5A4F4-B158-47F9-914B-D0BE9C027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83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A4F4-B158-47F9-914B-D0BE9C0275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12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01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80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56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11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7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91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27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77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BAFE-8CFE-4C7D-9FC5-F44CFAC90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5524B-8F37-445C-93A1-E8CDF0214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AC586-ECC4-4C7E-8FB6-000C13037A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CC7FA81-F1BD-43CE-B9BB-4F152BB52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125" y="1380930"/>
            <a:ext cx="11551507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Body copy Calibri 28pt</a:t>
            </a:r>
          </a:p>
        </p:txBody>
      </p:sp>
    </p:spTree>
    <p:extLst>
      <p:ext uri="{BB962C8B-B14F-4D97-AF65-F5344CB8AC3E}">
        <p14:creationId xmlns:p14="http://schemas.microsoft.com/office/powerpoint/2010/main" val="4158140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57C650-2DBC-419C-B886-012301699C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24" y="1380930"/>
            <a:ext cx="11551507" cy="46403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94B58"/>
              </a:buClr>
              <a:buFont typeface="Calibri" panose="020F0502020204030204" pitchFamily="34" charset="0"/>
              <a:buChar char="&gt;"/>
              <a:defRPr>
                <a:solidFill>
                  <a:srgbClr val="3C3C3B"/>
                </a:solidFill>
              </a:defRPr>
            </a:lvl1pPr>
            <a:lvl2pPr marL="685800" indent="-228600">
              <a:buClr>
                <a:srgbClr val="E94B58"/>
              </a:buClr>
              <a:buFont typeface="Calibri" panose="020F0502020204030204" pitchFamily="34" charset="0"/>
              <a:buChar char="&gt;"/>
              <a:defRPr sz="2800">
                <a:solidFill>
                  <a:srgbClr val="3C3C3B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Bullet point Calibri 28pt</a:t>
            </a:r>
          </a:p>
          <a:p>
            <a:pPr lvl="1"/>
            <a:r>
              <a:rPr lang="en-US"/>
              <a:t>Second level bullet point Calibri 28pt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7781503-E411-428E-9D35-D051511BA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7D5DCE9-8C1F-4BC8-8A8F-C6DEC010C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9CDD1D-55FE-46BD-91D0-B3C0AB5A3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29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1A50D36-8CBC-472F-8E92-72BFA1282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2718ED-DA65-42D9-9601-990DBA5E9E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994BB12-4E19-4A41-B0EC-E0769322A8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125" y="1380930"/>
            <a:ext cx="5646851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Body copy Calibri 28pt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D2A49F5-79E5-4A13-9B67-97E2477CF7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3897" y="1380930"/>
            <a:ext cx="5646851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Body copy Calibri 28pt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296B7B-9C2F-4566-8BCE-7911BBD22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15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ef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FCE04CD-A310-4FAE-A9B7-98D01A0680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0216" y="1385744"/>
            <a:ext cx="3744416" cy="4635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3AE2C05-D29C-4169-B077-7BC98BB40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F0E271-1104-4054-818B-712DFEE872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B9E174C-5135-4F10-A88C-700EEE39E4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3125" y="1380930"/>
            <a:ext cx="7512288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Body copy Calibri 28pt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4F12A6-D993-45D3-BD3C-02298DE89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32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igh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0C62E33-2AC2-4540-BF6B-2404C60C7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CD2974-7E36-40D9-A823-3AAF68D2D7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6004363-12E5-4C2B-8DAB-85A05253E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3125" y="1380930"/>
            <a:ext cx="3744416" cy="4635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2C65264-6EC1-413D-A455-A25E06D4C3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5800" y="1380930"/>
            <a:ext cx="7488832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Body copy Calibri 28pt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F150AA-27AB-449C-9796-F5A457DD8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36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593CA-8A4A-4B7F-9D75-04B8170DC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B1A7C4-FD04-4794-9540-0AB6C97C1B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04FBB5-115A-4903-8C93-FBC550F86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79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593CA-8A4A-4B7F-9D75-04B8170DC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B1A7C4-FD04-4794-9540-0AB6C97C1B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AFBE3F-8131-4F27-9734-4B7FD19BDB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60512" y="1376362"/>
            <a:ext cx="9070975" cy="438435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5AB15E-56B5-4CF8-BFAC-78E1EE17E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3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B4C2B4-B580-46AF-A633-8C12A888F5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9508D6-2A92-48EF-9966-F432A063E7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1440" y="-100584"/>
            <a:ext cx="12353544" cy="702208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72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695B7D1-B9B9-4DF4-9027-1C07BEB3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209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5C595EC-AD6B-4BA9-9536-2D8040DEFD2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B04C1-A66C-492A-83ED-7FDBD9D8B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603441"/>
            <a:ext cx="11622088" cy="106076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one – 28pt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B02DB1C-6AF7-4D3D-89F4-7DD47A9F9F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1625" y="1944561"/>
            <a:ext cx="11622088" cy="106076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two – 28pt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F20896-3637-4989-AFB4-E74B4D031A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3285681"/>
            <a:ext cx="11622088" cy="1060767"/>
          </a:xfrm>
          <a:prstGeom prst="rect">
            <a:avLst/>
          </a:prstGeom>
          <a:solidFill>
            <a:srgbClr val="E94B5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three – 28pt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9D926AD-F6BD-47CE-83F2-A2236250A6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625" y="4626801"/>
            <a:ext cx="11622088" cy="106076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four – 28pt</a:t>
            </a:r>
          </a:p>
        </p:txBody>
      </p:sp>
    </p:spTree>
    <p:extLst>
      <p:ext uri="{BB962C8B-B14F-4D97-AF65-F5344CB8AC3E}">
        <p14:creationId xmlns:p14="http://schemas.microsoft.com/office/powerpoint/2010/main" val="1536544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Lo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C98113-974C-44CF-8D13-AC0CCF6DC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9024" y="5445224"/>
            <a:ext cx="5486400" cy="6864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Quote attribution 16pt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76DB9-973F-4FA2-A921-3BB07D66E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439" t="15916" r="13953" b="20422"/>
          <a:stretch/>
        </p:blipFill>
        <p:spPr>
          <a:xfrm>
            <a:off x="10056440" y="5341880"/>
            <a:ext cx="720079" cy="523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A50778-D93C-41E2-A44D-13B14999A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439" t="15916" r="13953" b="20422"/>
          <a:stretch/>
        </p:blipFill>
        <p:spPr>
          <a:xfrm rot="10800000">
            <a:off x="1526731" y="1196752"/>
            <a:ext cx="720079" cy="523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23F16-84A7-43C0-A80E-0A92A713AC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61567" y="1864246"/>
            <a:ext cx="962025" cy="62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B4BE35-ED9A-487E-B900-AB0ADDC247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5693" y="4713230"/>
            <a:ext cx="962025" cy="6286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BDDF9-174E-4D37-837A-F9F92EC506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6731" y="1720447"/>
            <a:ext cx="9170987" cy="36214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4054395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Short/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49DFF7-238D-4A03-BBBE-D95C27AD7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1567" y="1864246"/>
            <a:ext cx="962025" cy="6286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BDDF9-174E-4D37-837A-F9F92EC506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666" y="2178571"/>
            <a:ext cx="7089549" cy="30144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Quote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C98113-974C-44CF-8D13-AC0CCF6DC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3542" y="5327723"/>
            <a:ext cx="4667795" cy="5448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Quote attribution 14pt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52E3FD-F880-457B-B758-F934AF0A2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8439" t="15916" r="13953" b="20422"/>
          <a:stretch/>
        </p:blipFill>
        <p:spPr>
          <a:xfrm>
            <a:off x="7392145" y="5264904"/>
            <a:ext cx="720079" cy="523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C7F9C9-4041-4087-BB52-442DE406B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8439" t="15916" r="13953" b="20422"/>
          <a:stretch/>
        </p:blipFill>
        <p:spPr>
          <a:xfrm rot="10800000">
            <a:off x="958116" y="1602399"/>
            <a:ext cx="720079" cy="523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CE8CBB-7D1A-4417-9847-750531DF6E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8408" y="4797152"/>
            <a:ext cx="962025" cy="720080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00FB44-B9E9-4ED7-BE09-C304543DC4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00256" y="2043891"/>
            <a:ext cx="2962176" cy="328383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278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57C650-2DBC-419C-B886-012301699C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24" y="1380930"/>
            <a:ext cx="11551507" cy="46403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94B58"/>
              </a:buClr>
              <a:buFont typeface="Calibri" panose="020F0502020204030204" pitchFamily="34" charset="0"/>
              <a:buChar char="&gt;"/>
              <a:defRPr>
                <a:solidFill>
                  <a:srgbClr val="3C3C3B"/>
                </a:solidFill>
              </a:defRPr>
            </a:lvl1pPr>
            <a:lvl2pPr marL="685800" indent="-228600">
              <a:buClr>
                <a:srgbClr val="E94B58"/>
              </a:buClr>
              <a:buFont typeface="Calibri" panose="020F0502020204030204" pitchFamily="34" charset="0"/>
              <a:buChar char="&gt;"/>
              <a:defRPr sz="2800">
                <a:solidFill>
                  <a:srgbClr val="3C3C3B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Bullet point Calibri 28pt</a:t>
            </a:r>
          </a:p>
          <a:p>
            <a:pPr lvl="1"/>
            <a:r>
              <a:rPr lang="en-US"/>
              <a:t>Second level bullet point Calibri 28pt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7781503-E411-428E-9D35-D051511BA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7D5DCE9-8C1F-4BC8-8A8F-C6DEC010C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9CDD1D-55FE-46BD-91D0-B3C0AB5A3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–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72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04D43E-9E25-4003-9783-A6A0ADC5586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1" y="5954927"/>
            <a:ext cx="1568961" cy="80572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3E0AD1-82CD-4122-9087-92710BC5972E}"/>
              </a:ext>
            </a:extLst>
          </p:cNvPr>
          <p:cNvCxnSpPr>
            <a:cxnSpLocks/>
          </p:cNvCxnSpPr>
          <p:nvPr userDrawn="1"/>
        </p:nvCxnSpPr>
        <p:spPr>
          <a:xfrm>
            <a:off x="326571" y="1165863"/>
            <a:ext cx="11469189" cy="0"/>
          </a:xfrm>
          <a:prstGeom prst="line">
            <a:avLst/>
          </a:prstGeom>
          <a:ln w="19050">
            <a:solidFill>
              <a:srgbClr val="E94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F8B11-B2BC-43B4-9B59-0E589A98A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51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18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7">
          <p15:clr>
            <a:srgbClr val="F26B43"/>
          </p15:clr>
        </p15:guide>
        <p15:guide id="2" pos="21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07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s.bohan@alsophigh.org.uk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lassroom.thenational.academy/subjects-by-key-stage/key-stage-4/subjects/combined-science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channel/UCqbOeHaAUXw9Il7sBVG3_bw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9.xml"/><Relationship Id="rId9" Type="http://schemas.openxmlformats.org/officeDocument/2006/relationships/hyperlink" Target="https://www.bbc.co.uk/bitesize/examspecs/z8r997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218" y="443344"/>
            <a:ext cx="8402782" cy="4351939"/>
          </a:xfrm>
        </p:spPr>
        <p:txBody>
          <a:bodyPr>
            <a:normAutofit/>
          </a:bodyPr>
          <a:lstStyle/>
          <a:p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8195" y="1711841"/>
            <a:ext cx="10079665" cy="39661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800" b="1" dirty="0"/>
              <a:t>Year 11 </a:t>
            </a:r>
          </a:p>
          <a:p>
            <a:r>
              <a:rPr lang="en-US" sz="4800" b="1" dirty="0"/>
              <a:t>E</a:t>
            </a:r>
            <a:r>
              <a:rPr lang="en-GB" sz="4800" b="1" dirty="0" err="1"/>
              <a:t>xamination</a:t>
            </a:r>
            <a:r>
              <a:rPr lang="en-GB" sz="4800" b="1" dirty="0"/>
              <a:t> Preparation</a:t>
            </a:r>
          </a:p>
          <a:p>
            <a:endParaRPr lang="en-GB" sz="4800" b="1" dirty="0"/>
          </a:p>
          <a:p>
            <a:r>
              <a:rPr lang="en-US" sz="4800" b="1" dirty="0"/>
              <a:t>S</a:t>
            </a:r>
            <a:r>
              <a:rPr lang="en-GB" sz="4800" b="1" dirty="0" err="1"/>
              <a:t>cience</a:t>
            </a:r>
            <a:endParaRPr lang="en-GB" sz="4800" b="1" dirty="0"/>
          </a:p>
          <a:p>
            <a:r>
              <a:rPr lang="en-GB" sz="4800" b="1" dirty="0"/>
              <a:t>Miss Bohan– Head of Faculty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72CE0-58D4-4C5A-9FAD-38F4A63D8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0" y="443345"/>
            <a:ext cx="1780884" cy="161405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0CA5024-8A65-4707-81A9-1B6432339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8"/>
    </mc:Choice>
    <mc:Fallback xmlns="">
      <p:transition spd="slow" advTm="7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 dirty="0"/>
          </a:p>
          <a:p>
            <a:pPr>
              <a:buClr>
                <a:srgbClr val="000000"/>
              </a:buClr>
              <a:buSzPts val="4800"/>
            </a:pPr>
            <a:r>
              <a:rPr lang="en-US" sz="3200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0E22E8-7C4C-4451-94F7-FB34B16FA04F}"/>
              </a:ext>
            </a:extLst>
          </p:cNvPr>
          <p:cNvSpPr txBox="1"/>
          <p:nvPr/>
        </p:nvSpPr>
        <p:spPr>
          <a:xfrm>
            <a:off x="113750" y="101600"/>
            <a:ext cx="11964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Any questions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have any questions regarding Science please email me directly </a:t>
            </a:r>
            <a:r>
              <a:rPr lang="en-GB" dirty="0">
                <a:hlinkClick r:id="rId7"/>
              </a:rPr>
              <a:t>s.bohan@alsophigh.org.uk</a:t>
            </a:r>
            <a:endParaRPr lang="en-GB" dirty="0"/>
          </a:p>
          <a:p>
            <a:endParaRPr lang="en-GB" dirty="0"/>
          </a:p>
          <a:p>
            <a:r>
              <a:rPr lang="en-GB" dirty="0"/>
              <a:t>Or speak to your teacher</a:t>
            </a:r>
          </a:p>
          <a:p>
            <a:endParaRPr lang="en-GB" dirty="0"/>
          </a:p>
          <a:p>
            <a:r>
              <a:rPr lang="en-GB" dirty="0"/>
              <a:t>Good Luck! </a:t>
            </a:r>
          </a:p>
          <a:p>
            <a:endParaRPr lang="en-GB" dirty="0"/>
          </a:p>
          <a:p>
            <a:r>
              <a:rPr lang="en-GB" dirty="0"/>
              <a:t>		</a:t>
            </a:r>
          </a:p>
          <a:p>
            <a:endParaRPr lang="en-GB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090FE36-034E-4A2F-8D44-99886DBE7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8"/>
    </mc:Choice>
    <mc:Fallback xmlns="">
      <p:transition spd="slow" advTm="12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 dirty="0"/>
          </a:p>
          <a:p>
            <a:pPr>
              <a:buClr>
                <a:srgbClr val="000000"/>
              </a:buClr>
              <a:buSzPts val="4800"/>
            </a:pPr>
            <a:r>
              <a:rPr lang="en-US" sz="3200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4156B0-2C36-4D14-8468-504BB2FB4FC3}"/>
              </a:ext>
            </a:extLst>
          </p:cNvPr>
          <p:cNvSpPr txBox="1"/>
          <p:nvPr/>
        </p:nvSpPr>
        <p:spPr>
          <a:xfrm>
            <a:off x="113750" y="0"/>
            <a:ext cx="120782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Introduction to the subject to help with revision</a:t>
            </a:r>
          </a:p>
          <a:p>
            <a:r>
              <a:rPr lang="en-GB" dirty="0"/>
              <a:t>Name of subject</a:t>
            </a:r>
          </a:p>
          <a:p>
            <a:r>
              <a:rPr lang="en-GB" b="1" dirty="0"/>
              <a:t>GCSE Science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Type of qualification</a:t>
            </a:r>
          </a:p>
          <a:p>
            <a:r>
              <a:rPr lang="en-GB" b="1" dirty="0"/>
              <a:t>GCSE Science Qualifications received will be 2 GCSE Science grades 9-1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Exam board</a:t>
            </a:r>
          </a:p>
          <a:p>
            <a:r>
              <a:rPr lang="en-GB" b="1" dirty="0"/>
              <a:t>AQA Syllabus, 9-1 AQA Trilogy specification for GCSE Combined Science</a:t>
            </a:r>
          </a:p>
          <a:p>
            <a:endParaRPr lang="en-GB" b="1" dirty="0"/>
          </a:p>
          <a:p>
            <a:endParaRPr lang="en-GB" dirty="0"/>
          </a:p>
          <a:p>
            <a:r>
              <a:rPr lang="en-GB" dirty="0"/>
              <a:t>The components of the qualification</a:t>
            </a:r>
          </a:p>
          <a:p>
            <a:r>
              <a:rPr lang="en-GB" b="1" dirty="0"/>
              <a:t>The course includes Biology Chemistry and Physics and Required practical components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C3597FD-A274-40B2-938A-31F33FD1B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8"/>
    </mc:Choice>
    <mc:Fallback xmlns="">
      <p:transition spd="slow" advTm="32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34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 dirty="0"/>
          </a:p>
          <a:p>
            <a:pPr>
              <a:buClr>
                <a:srgbClr val="000000"/>
              </a:buClr>
              <a:buSzPts val="4800"/>
            </a:pPr>
            <a:r>
              <a:rPr lang="en-US" sz="3200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7ABB5-0488-438D-803A-48E81ED94C13}"/>
              </a:ext>
            </a:extLst>
          </p:cNvPr>
          <p:cNvSpPr txBox="1"/>
          <p:nvPr/>
        </p:nvSpPr>
        <p:spPr>
          <a:xfrm>
            <a:off x="113750" y="127000"/>
            <a:ext cx="119645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Course Outline</a:t>
            </a:r>
          </a:p>
          <a:p>
            <a:endParaRPr lang="en-GB" dirty="0"/>
          </a:p>
          <a:p>
            <a:r>
              <a:rPr lang="en-US" dirty="0"/>
              <a:t>The AQA combined Science course components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49282E6-8280-4CE3-B2F8-66A48D0BC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631892"/>
              </p:ext>
            </p:extLst>
          </p:nvPr>
        </p:nvGraphicFramePr>
        <p:xfrm>
          <a:off x="1471490" y="2164403"/>
          <a:ext cx="9363087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029">
                  <a:extLst>
                    <a:ext uri="{9D8B030D-6E8A-4147-A177-3AD203B41FA5}">
                      <a16:colId xmlns:a16="http://schemas.microsoft.com/office/drawing/2014/main" val="4059526941"/>
                    </a:ext>
                  </a:extLst>
                </a:gridCol>
                <a:gridCol w="3121029">
                  <a:extLst>
                    <a:ext uri="{9D8B030D-6E8A-4147-A177-3AD203B41FA5}">
                      <a16:colId xmlns:a16="http://schemas.microsoft.com/office/drawing/2014/main" val="2306557338"/>
                    </a:ext>
                  </a:extLst>
                </a:gridCol>
                <a:gridCol w="3121029">
                  <a:extLst>
                    <a:ext uri="{9D8B030D-6E8A-4147-A177-3AD203B41FA5}">
                      <a16:colId xmlns:a16="http://schemas.microsoft.com/office/drawing/2014/main" val="2903936002"/>
                    </a:ext>
                  </a:extLst>
                </a:gridCol>
              </a:tblGrid>
              <a:tr h="4193868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Biology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Cell biology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Infection and response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Bioenergetics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Homeostasis and response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Inheritance, variation and evolution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Ecology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Chemistry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Atomic structure and the periodic table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Bonding, structure, and the properties of matter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Quantitative chemistry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Chemical changes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Energy changes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The rate and extent of chemical change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Organic chemistry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Chemical analysis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Chemistry of the atmosphere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 Using resources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 Energy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 Electricity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 Particle model of matter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 Atomic structure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 Forces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 Waves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 Magnetism and electromagnetism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19479"/>
                  </a:ext>
                </a:extLst>
              </a:tr>
            </a:tbl>
          </a:graphicData>
        </a:graphic>
      </p:graphicFrame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82A2DAD-C07F-49BB-A7F3-BF1DCAF332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1"/>
    </mc:Choice>
    <mc:Fallback xmlns="">
      <p:transition spd="slow" advTm="23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 dirty="0"/>
          </a:p>
          <a:p>
            <a:pPr>
              <a:buClr>
                <a:srgbClr val="000000"/>
              </a:buClr>
              <a:buSzPts val="4800"/>
            </a:pPr>
            <a:r>
              <a:rPr lang="en-US" sz="3200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9AF473-4AE6-47A3-B052-28597F844A05}"/>
              </a:ext>
            </a:extLst>
          </p:cNvPr>
          <p:cNvSpPr txBox="1"/>
          <p:nvPr/>
        </p:nvSpPr>
        <p:spPr>
          <a:xfrm>
            <a:off x="228600" y="114300"/>
            <a:ext cx="118496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GB" sz="4000" b="1" u="sng" dirty="0" err="1">
                <a:solidFill>
                  <a:schemeClr val="accent6">
                    <a:lumMod val="75000"/>
                  </a:schemeClr>
                </a:solidFill>
              </a:rPr>
              <a:t>ock</a:t>
            </a:r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 examinations</a:t>
            </a:r>
          </a:p>
          <a:p>
            <a:endParaRPr lang="en-GB" dirty="0"/>
          </a:p>
          <a:p>
            <a:r>
              <a:rPr lang="en-US" dirty="0"/>
              <a:t>You will have 3 mock examination papers</a:t>
            </a:r>
          </a:p>
          <a:p>
            <a:r>
              <a:rPr lang="en-US" dirty="0"/>
              <a:t>Each will be 1 hour 15 minutes long</a:t>
            </a:r>
          </a:p>
          <a:p>
            <a:r>
              <a:rPr lang="en-US"/>
              <a:t>1 Biology </a:t>
            </a:r>
            <a:endParaRPr lang="en-US" dirty="0"/>
          </a:p>
          <a:p>
            <a:r>
              <a:rPr lang="en-US" dirty="0"/>
              <a:t>1 Chemistry</a:t>
            </a:r>
          </a:p>
          <a:p>
            <a:r>
              <a:rPr lang="en-US" dirty="0"/>
              <a:t>1 Physics</a:t>
            </a:r>
          </a:p>
          <a:p>
            <a:endParaRPr lang="en-US" dirty="0"/>
          </a:p>
          <a:p>
            <a:r>
              <a:rPr lang="en-US" dirty="0"/>
              <a:t>Example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82E0D2-DB58-48CC-8D0E-92B903012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49777"/>
              </p:ext>
            </p:extLst>
          </p:nvPr>
        </p:nvGraphicFramePr>
        <p:xfrm>
          <a:off x="2218530" y="2597082"/>
          <a:ext cx="6600290" cy="3383280"/>
        </p:xfrm>
        <a:graphic>
          <a:graphicData uri="http://schemas.openxmlformats.org/drawingml/2006/table">
            <a:tbl>
              <a:tblPr/>
              <a:tblGrid>
                <a:gridCol w="6600290">
                  <a:extLst>
                    <a:ext uri="{9D8B030D-6E8A-4147-A177-3AD203B41FA5}">
                      <a16:colId xmlns:a16="http://schemas.microsoft.com/office/drawing/2014/main" val="3742974432"/>
                    </a:ext>
                  </a:extLst>
                </a:gridCol>
              </a:tblGrid>
              <a:tr h="314377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Biology Paper 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907429"/>
                  </a:ext>
                </a:extLst>
              </a:tr>
              <a:tr h="78594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What's assessed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Biology topics 1–4: Cell Biology;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Organisation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Infection and response; and Bioenergetics.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98592"/>
                  </a:ext>
                </a:extLst>
              </a:tr>
              <a:tr h="125751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How it's assessed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Written exam: 1 hour 15 minutes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Foundation and Higher Tier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 marks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16.7% of GCSE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3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547929"/>
                  </a:ext>
                </a:extLst>
              </a:tr>
              <a:tr h="55016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Questions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Multiple choice, structured, closed short answer, and open response.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816758"/>
                  </a:ext>
                </a:extLst>
              </a:tr>
            </a:tbl>
          </a:graphicData>
        </a:graphic>
      </p:graphicFrame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A094034-474F-43F8-9C48-77504A8AB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18"/>
    </mc:Choice>
    <mc:Fallback xmlns="">
      <p:transition spd="slow" advTm="72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 dirty="0"/>
          </a:p>
          <a:p>
            <a:pPr>
              <a:buClr>
                <a:srgbClr val="000000"/>
              </a:buClr>
              <a:buSzPts val="4800"/>
            </a:pPr>
            <a:r>
              <a:rPr lang="en-US" sz="3200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A094034-474F-43F8-9C48-77504A8AB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82CDB2BE-6582-4940-98A5-E69D730E6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2" y="387927"/>
            <a:ext cx="5658180" cy="57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07F226-A726-4636-A2EB-BC778C21FDF4}"/>
              </a:ext>
            </a:extLst>
          </p:cNvPr>
          <p:cNvSpPr/>
          <p:nvPr/>
        </p:nvSpPr>
        <p:spPr>
          <a:xfrm>
            <a:off x="799252" y="908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Adamsky SF"/>
                <a:ea typeface="Times New Roman" panose="02020603050405020304" pitchFamily="18" charset="0"/>
              </a:rPr>
              <a:t>Year 11 Revision 2020-21</a:t>
            </a:r>
            <a:endParaRPr lang="en-GB" altLang="en-US" sz="1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Adamsky SF"/>
                <a:ea typeface="Times New Roman" panose="02020603050405020304" pitchFamily="18" charset="0"/>
              </a:rPr>
              <a:t>Mastering Science</a:t>
            </a:r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400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18"/>
    </mc:Choice>
    <mc:Fallback xmlns="">
      <p:transition spd="slow" advTm="72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 dirty="0"/>
          </a:p>
          <a:p>
            <a:pPr>
              <a:buClr>
                <a:srgbClr val="000000"/>
              </a:buClr>
              <a:buSzPts val="4800"/>
            </a:pPr>
            <a:r>
              <a:rPr lang="en-US" sz="3200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A094034-474F-43F8-9C48-77504A8AB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07F226-A726-4636-A2EB-BC778C21FDF4}"/>
              </a:ext>
            </a:extLst>
          </p:cNvPr>
          <p:cNvSpPr/>
          <p:nvPr/>
        </p:nvSpPr>
        <p:spPr>
          <a:xfrm>
            <a:off x="799252" y="9083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A81BBB-C3AB-4584-A7A5-309E36F46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59080"/>
              </p:ext>
            </p:extLst>
          </p:nvPr>
        </p:nvGraphicFramePr>
        <p:xfrm>
          <a:off x="747040" y="908370"/>
          <a:ext cx="10697920" cy="4807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550">
                  <a:extLst>
                    <a:ext uri="{9D8B030D-6E8A-4147-A177-3AD203B41FA5}">
                      <a16:colId xmlns:a16="http://schemas.microsoft.com/office/drawing/2014/main" val="4271589410"/>
                    </a:ext>
                  </a:extLst>
                </a:gridCol>
                <a:gridCol w="924088">
                  <a:extLst>
                    <a:ext uri="{9D8B030D-6E8A-4147-A177-3AD203B41FA5}">
                      <a16:colId xmlns:a16="http://schemas.microsoft.com/office/drawing/2014/main" val="3106762534"/>
                    </a:ext>
                  </a:extLst>
                </a:gridCol>
                <a:gridCol w="3720490">
                  <a:extLst>
                    <a:ext uri="{9D8B030D-6E8A-4147-A177-3AD203B41FA5}">
                      <a16:colId xmlns:a16="http://schemas.microsoft.com/office/drawing/2014/main" val="1578270921"/>
                    </a:ext>
                  </a:extLst>
                </a:gridCol>
                <a:gridCol w="1288096">
                  <a:extLst>
                    <a:ext uri="{9D8B030D-6E8A-4147-A177-3AD203B41FA5}">
                      <a16:colId xmlns:a16="http://schemas.microsoft.com/office/drawing/2014/main" val="1132735314"/>
                    </a:ext>
                  </a:extLst>
                </a:gridCol>
                <a:gridCol w="1144300">
                  <a:extLst>
                    <a:ext uri="{9D8B030D-6E8A-4147-A177-3AD203B41FA5}">
                      <a16:colId xmlns:a16="http://schemas.microsoft.com/office/drawing/2014/main" val="2508994604"/>
                    </a:ext>
                  </a:extLst>
                </a:gridCol>
                <a:gridCol w="1144300">
                  <a:extLst>
                    <a:ext uri="{9D8B030D-6E8A-4147-A177-3AD203B41FA5}">
                      <a16:colId xmlns:a16="http://schemas.microsoft.com/office/drawing/2014/main" val="2292195614"/>
                    </a:ext>
                  </a:extLst>
                </a:gridCol>
                <a:gridCol w="1288096">
                  <a:extLst>
                    <a:ext uri="{9D8B030D-6E8A-4147-A177-3AD203B41FA5}">
                      <a16:colId xmlns:a16="http://schemas.microsoft.com/office/drawing/2014/main" val="797880027"/>
                    </a:ext>
                  </a:extLst>
                </a:gridCol>
              </a:tblGrid>
              <a:tr h="296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DATE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Paper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Topics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Revise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Practice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Review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Completed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extLst>
                  <a:ext uri="{0D108BD9-81ED-4DB2-BD59-A6C34878D82A}">
                    <a16:rowId xmlns:a16="http://schemas.microsoft.com/office/drawing/2014/main" val="1413528516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Atomic structure and the periodic table</a:t>
                      </a:r>
                      <a:endParaRPr lang="en-GB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88-93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110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128-129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/>
                </a:tc>
                <a:extLst>
                  <a:ext uri="{0D108BD9-81ED-4DB2-BD59-A6C34878D82A}">
                    <a16:rowId xmlns:a16="http://schemas.microsoft.com/office/drawing/2014/main" val="1158121465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Cell biology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16-23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34-35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56-57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/>
                </a:tc>
                <a:extLst>
                  <a:ext uri="{0D108BD9-81ED-4DB2-BD59-A6C34878D82A}">
                    <a16:rowId xmlns:a16="http://schemas.microsoft.com/office/drawing/2014/main" val="341773788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Energy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170-173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181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201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/>
                </a:tc>
                <a:extLst>
                  <a:ext uri="{0D108BD9-81ED-4DB2-BD59-A6C34878D82A}">
                    <a16:rowId xmlns:a16="http://schemas.microsoft.com/office/drawing/2014/main" val="1609840393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Bioenergetics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46-49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61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82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/>
                </a:tc>
                <a:extLst>
                  <a:ext uri="{0D108BD9-81ED-4DB2-BD59-A6C34878D82A}">
                    <a16:rowId xmlns:a16="http://schemas.microsoft.com/office/drawing/2014/main" val="3961136617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>
                          <a:effectLst/>
                        </a:rPr>
                        <a:t>Chemical changes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114-119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132-133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150-151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/>
                </a:tc>
                <a:extLst>
                  <a:ext uri="{0D108BD9-81ED-4DB2-BD59-A6C34878D82A}">
                    <a16:rowId xmlns:a16="http://schemas.microsoft.com/office/drawing/2014/main" val="1146297813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Organisation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24-31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37-38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58-59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/>
                </a:tc>
                <a:extLst>
                  <a:ext uri="{0D108BD9-81ED-4DB2-BD59-A6C34878D82A}">
                    <a16:rowId xmlns:a16="http://schemas.microsoft.com/office/drawing/2014/main" val="1531199784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Structure bonding and the properties of matter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94-101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111-112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129-130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/>
                </a:tc>
                <a:extLst>
                  <a:ext uri="{0D108BD9-81ED-4DB2-BD59-A6C34878D82A}">
                    <a16:rowId xmlns:a16="http://schemas.microsoft.com/office/drawing/2014/main" val="3458211137"/>
                  </a:ext>
                </a:extLst>
              </a:tr>
              <a:tr h="378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Atomic structure </a:t>
                      </a:r>
                      <a:endParaRPr lang="en-GB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Particle model of matter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212-217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210-211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224-225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222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228-229</a:t>
                      </a:r>
                      <a:endParaRPr lang="en-GB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227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/>
                </a:tc>
                <a:extLst>
                  <a:ext uri="{0D108BD9-81ED-4DB2-BD59-A6C34878D82A}">
                    <a16:rowId xmlns:a16="http://schemas.microsoft.com/office/drawing/2014/main" val="1907294624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Infection and response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40-45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60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80-81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/>
                </a:tc>
                <a:extLst>
                  <a:ext uri="{0D108BD9-81ED-4DB2-BD59-A6C34878D82A}">
                    <a16:rowId xmlns:a16="http://schemas.microsoft.com/office/drawing/2014/main" val="4057486944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Quantitate chemistry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102-105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112-113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131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/>
                </a:tc>
                <a:extLst>
                  <a:ext uri="{0D108BD9-81ED-4DB2-BD59-A6C34878D82A}">
                    <a16:rowId xmlns:a16="http://schemas.microsoft.com/office/drawing/2014/main" val="2500065097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Energy changes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120-121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134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152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/>
                </a:tc>
                <a:extLst>
                  <a:ext uri="{0D108BD9-81ED-4DB2-BD59-A6C34878D82A}">
                    <a16:rowId xmlns:a16="http://schemas.microsoft.com/office/drawing/2014/main" val="634992894"/>
                  </a:ext>
                </a:extLst>
              </a:tr>
              <a:tr h="375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Electricity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188-197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204-205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219-221</a:t>
                      </a:r>
                      <a:endParaRPr lang="en-GB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851" marR="42851" marT="0" marB="0"/>
                </a:tc>
                <a:extLst>
                  <a:ext uri="{0D108BD9-81ED-4DB2-BD59-A6C34878D82A}">
                    <a16:rowId xmlns:a16="http://schemas.microsoft.com/office/drawing/2014/main" val="1422764746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6446C593-6AD1-4B27-9BCF-A28B13307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09" y="303796"/>
            <a:ext cx="732350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Paper 1 Revision Timetable 11–Science GCSE (Higher and Foundation)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Put in your own dates to map out your revision. You should spend about 15-45 minutes on revision each day.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18"/>
    </mc:Choice>
    <mc:Fallback xmlns="">
      <p:transition spd="slow" advTm="72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 dirty="0"/>
          </a:p>
          <a:p>
            <a:pPr>
              <a:buClr>
                <a:srgbClr val="000000"/>
              </a:buClr>
              <a:buSzPts val="4800"/>
            </a:pPr>
            <a:r>
              <a:rPr lang="en-US" sz="3200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A094034-474F-43F8-9C48-77504A8AB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07F226-A726-4636-A2EB-BC778C21FDF4}"/>
              </a:ext>
            </a:extLst>
          </p:cNvPr>
          <p:cNvSpPr/>
          <p:nvPr/>
        </p:nvSpPr>
        <p:spPr>
          <a:xfrm>
            <a:off x="799252" y="908369"/>
            <a:ext cx="6096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 dirty="0">
                <a:latin typeface="Adamsky SF"/>
                <a:ea typeface="Times New Roman" panose="02020603050405020304" pitchFamily="18" charset="0"/>
              </a:rPr>
              <a:t>Year 11 Revision 2020-21</a:t>
            </a:r>
            <a:endParaRPr lang="en-GB" altLang="en-US" sz="4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 dirty="0">
                <a:latin typeface="Adamsky SF"/>
                <a:ea typeface="Times New Roman" panose="02020603050405020304" pitchFamily="18" charset="0"/>
              </a:rPr>
              <a:t>Mastering Science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 dirty="0">
                <a:latin typeface="Adamsky SF"/>
                <a:ea typeface="Times New Roman" panose="02020603050405020304" pitchFamily="18" charset="0"/>
              </a:rPr>
              <a:t>Top Tips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00" b="1" dirty="0">
              <a:latin typeface="Adamsky SF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00" b="1" dirty="0">
              <a:latin typeface="Adamsky SF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damsky SF"/>
              </a:rPr>
              <a:t>R</a:t>
            </a:r>
            <a:r>
              <a:rPr lang="en-GB" altLang="en-US" sz="2400" b="1" dirty="0" err="1">
                <a:latin typeface="Adamsky SF"/>
              </a:rPr>
              <a:t>ead</a:t>
            </a:r>
            <a:r>
              <a:rPr lang="en-GB" altLang="en-US" sz="2400" b="1" dirty="0">
                <a:latin typeface="Adamsky SF"/>
              </a:rPr>
              <a:t> the information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damsky SF"/>
              </a:rPr>
              <a:t>M</a:t>
            </a:r>
            <a:r>
              <a:rPr lang="en-GB" altLang="en-US" sz="2400" b="1" dirty="0" err="1">
                <a:latin typeface="Adamsky SF"/>
              </a:rPr>
              <a:t>ake</a:t>
            </a:r>
            <a:r>
              <a:rPr lang="en-GB" altLang="en-US" sz="2400" b="1" dirty="0">
                <a:latin typeface="Adamsky SF"/>
              </a:rPr>
              <a:t> any relevant notes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damsky SF"/>
              </a:rPr>
              <a:t>C</a:t>
            </a:r>
            <a:r>
              <a:rPr lang="en-GB" altLang="en-US" sz="2400" b="1" dirty="0" err="1">
                <a:latin typeface="Adamsky SF"/>
              </a:rPr>
              <a:t>omplete</a:t>
            </a:r>
            <a:r>
              <a:rPr lang="en-GB" altLang="en-US" sz="2400" b="1" dirty="0">
                <a:latin typeface="Adamsky SF"/>
              </a:rPr>
              <a:t> quick test questions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damsky SF"/>
              </a:rPr>
              <a:t>P</a:t>
            </a:r>
            <a:r>
              <a:rPr lang="en-GB" altLang="en-US" sz="2400" b="1" dirty="0" err="1">
                <a:latin typeface="Adamsky SF"/>
              </a:rPr>
              <a:t>ractice</a:t>
            </a:r>
            <a:endParaRPr lang="en-GB" altLang="en-US" sz="2400" b="1" dirty="0">
              <a:latin typeface="Adamsky SF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damsky SF"/>
              </a:rPr>
              <a:t>R</a:t>
            </a:r>
            <a:r>
              <a:rPr lang="en-GB" altLang="en-US" sz="2400" b="1" dirty="0" err="1">
                <a:latin typeface="Adamsky SF"/>
              </a:rPr>
              <a:t>eview</a:t>
            </a:r>
            <a:endParaRPr lang="en-GB" altLang="en-US" sz="2400" b="1" dirty="0">
              <a:latin typeface="Adamsky SF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01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18"/>
    </mc:Choice>
    <mc:Fallback xmlns="">
      <p:transition spd="slow" advTm="72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 dirty="0"/>
          </a:p>
          <a:p>
            <a:pPr>
              <a:buClr>
                <a:srgbClr val="000000"/>
              </a:buClr>
              <a:buSzPts val="4800"/>
            </a:pPr>
            <a:r>
              <a:rPr lang="en-US" sz="3200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B43799-F9B2-453E-AB29-1E4668F2C4AA}"/>
              </a:ext>
            </a:extLst>
          </p:cNvPr>
          <p:cNvSpPr txBox="1"/>
          <p:nvPr/>
        </p:nvSpPr>
        <p:spPr>
          <a:xfrm>
            <a:off x="113750" y="127000"/>
            <a:ext cx="118623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Key revision for success in this subject</a:t>
            </a:r>
          </a:p>
          <a:p>
            <a:endParaRPr lang="en-GB" sz="4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Knowledge organisers for scientific terminology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All students have access to a Combined Science revision guide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Weekly Revision schedule linked to revision guide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Key questions outlined for completion in Revision guide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After school intervention sessions with a focus on required practical’s which is a vital component of the course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312120-1045-4D38-AA7C-E3753C02A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5534" y="3753854"/>
            <a:ext cx="2509914" cy="287089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D9116DB-00C7-4CD7-BA94-C223A08041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1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71"/>
    </mc:Choice>
    <mc:Fallback xmlns="">
      <p:transition spd="slow" advTm="53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2060"/>
                </a:solidFill>
                <a:latin typeface="+mn-lt"/>
              </a:rPr>
            </a:b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 dirty="0"/>
          </a:p>
          <a:p>
            <a:pPr>
              <a:buClr>
                <a:srgbClr val="000000"/>
              </a:buClr>
              <a:buSzPts val="4800"/>
            </a:pPr>
            <a:r>
              <a:rPr lang="en-US" sz="3200" b="1" dirty="0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65DB34-727E-418A-81E5-001735BDC964}"/>
              </a:ext>
            </a:extLst>
          </p:cNvPr>
          <p:cNvSpPr txBox="1"/>
          <p:nvPr/>
        </p:nvSpPr>
        <p:spPr>
          <a:xfrm>
            <a:off x="113750" y="88900"/>
            <a:ext cx="119645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What can you do?</a:t>
            </a:r>
          </a:p>
          <a:p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Completing revision schedule with Combined Science revision guide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Using </a:t>
            </a:r>
            <a:r>
              <a:rPr lang="en-GB" dirty="0" err="1"/>
              <a:t>Freescience</a:t>
            </a:r>
            <a:r>
              <a:rPr lang="en-GB" dirty="0"/>
              <a:t> videos to revisit required practical lessons</a:t>
            </a:r>
          </a:p>
          <a:p>
            <a:pPr lvl="2"/>
            <a:r>
              <a:rPr lang="en-GB" dirty="0"/>
              <a:t>      </a:t>
            </a:r>
            <a:r>
              <a:rPr lang="en-GB" dirty="0">
                <a:hlinkClick r:id="rId7"/>
              </a:rPr>
              <a:t>https://www.youtube.com/channel/UCqbOeHaAUXw9Il7sBVG3_bw</a:t>
            </a:r>
            <a:r>
              <a:rPr lang="en-GB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GB" dirty="0"/>
              <a:t>sing the National Oak academy lessons by topic</a:t>
            </a:r>
            <a:endParaRPr lang="en-GB" u="sng" dirty="0"/>
          </a:p>
          <a:p>
            <a:pPr lvl="2"/>
            <a:r>
              <a:rPr lang="en-GB" u="sng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</a:t>
            </a:r>
            <a:r>
              <a:rPr lang="en-GB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https://classroom.thenational.academy/subjects-by-key-stage/key-stage-4/subjects/combined-science</a:t>
            </a:r>
            <a:endParaRPr lang="en-GB" dirty="0">
              <a:solidFill>
                <a:schemeClr val="accent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BBC Bitesize Combined trilogy multiple choice practice questions</a:t>
            </a:r>
          </a:p>
          <a:p>
            <a:pPr lvl="2"/>
            <a:r>
              <a:rPr lang="en-GB" dirty="0">
                <a:hlinkClick r:id="rId9"/>
              </a:rPr>
              <a:t>     https://www.bbc.co.uk/bitesize/examspecs/z8r997h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Ensuring definitions of scientific terminology is revisited using Knowledge organisers and homework application questions are completed</a:t>
            </a:r>
          </a:p>
          <a:p>
            <a:endParaRPr lang="en-GB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3055B18-85C4-4656-9F5F-ED352DC45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09"/>
    </mc:Choice>
    <mc:Fallback xmlns="">
      <p:transition spd="slow" advTm="55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F5D0A58-F628-D743-952D-D336DD29282F}" vid="{BA392E08-4E7F-8E4C-B67E-31C4162AC0EB}"/>
    </a:ext>
  </a:extLst>
</a:theme>
</file>

<file path=ppt/theme/theme2.xml><?xml version="1.0" encoding="utf-8"?>
<a:theme xmlns:a="http://schemas.openxmlformats.org/drawingml/2006/main" name="Content slides">
  <a:themeElements>
    <a:clrScheme name="Ambition Institute">
      <a:dk1>
        <a:sysClr val="windowText" lastClr="000000"/>
      </a:dk1>
      <a:lt1>
        <a:sysClr val="window" lastClr="FFFFFF"/>
      </a:lt1>
      <a:dk2>
        <a:srgbClr val="474C68"/>
      </a:dk2>
      <a:lt2>
        <a:srgbClr val="E7E6E6"/>
      </a:lt2>
      <a:accent1>
        <a:srgbClr val="E94B58"/>
      </a:accent1>
      <a:accent2>
        <a:srgbClr val="FFCD00"/>
      </a:accent2>
      <a:accent3>
        <a:srgbClr val="EC642E"/>
      </a:accent3>
      <a:accent4>
        <a:srgbClr val="672160"/>
      </a:accent4>
      <a:accent5>
        <a:srgbClr val="474C68"/>
      </a:accent5>
      <a:accent6>
        <a:srgbClr val="3C3C3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ote Slides">
  <a:themeElements>
    <a:clrScheme name="Ambition Institute">
      <a:dk1>
        <a:sysClr val="windowText" lastClr="000000"/>
      </a:dk1>
      <a:lt1>
        <a:sysClr val="window" lastClr="FFFFFF"/>
      </a:lt1>
      <a:dk2>
        <a:srgbClr val="474C68"/>
      </a:dk2>
      <a:lt2>
        <a:srgbClr val="E7E6E6"/>
      </a:lt2>
      <a:accent1>
        <a:srgbClr val="E94B58"/>
      </a:accent1>
      <a:accent2>
        <a:srgbClr val="FFCD00"/>
      </a:accent2>
      <a:accent3>
        <a:srgbClr val="EC642E"/>
      </a:accent3>
      <a:accent4>
        <a:srgbClr val="672160"/>
      </a:accent4>
      <a:accent5>
        <a:srgbClr val="474C68"/>
      </a:accent5>
      <a:accent6>
        <a:srgbClr val="3C3C3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05A6ED4625343AD676834619835A8" ma:contentTypeVersion="6" ma:contentTypeDescription="Create a new document." ma:contentTypeScope="" ma:versionID="275f0d4c76b3cbd060e514e9c4fe557e">
  <xsd:schema xmlns:xsd="http://www.w3.org/2001/XMLSchema" xmlns:xs="http://www.w3.org/2001/XMLSchema" xmlns:p="http://schemas.microsoft.com/office/2006/metadata/properties" xmlns:ns2="002d8088-7e6c-4dc7-8129-7374f75bed24" xmlns:ns3="a9590a8c-025a-41c0-a4ab-43a660aa74bf" targetNamespace="http://schemas.microsoft.com/office/2006/metadata/properties" ma:root="true" ma:fieldsID="e7a7379ba549afb25aafdc4eb3ff8186" ns2:_="" ns3:_="">
    <xsd:import namespace="002d8088-7e6c-4dc7-8129-7374f75bed24"/>
    <xsd:import namespace="a9590a8c-025a-41c0-a4ab-43a660aa7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d8088-7e6c-4dc7-8129-7374f75be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90a8c-025a-41c0-a4ab-43a660aa74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2B870B-4593-48F0-B204-95D0B495FA1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9590a8c-025a-41c0-a4ab-43a660aa74b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02d8088-7e6c-4dc7-8129-7374f75bed2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9282B7-E282-419F-B197-A57E1ABA8F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EA1D3C-BA94-4D40-AC5F-386EC439A7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2d8088-7e6c-4dc7-8129-7374f75bed24"/>
    <ds:schemaRef ds:uri="a9590a8c-025a-41c0-a4ab-43a660aa7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Omega ppt</Template>
  <TotalTime>5518</TotalTime>
  <Words>738</Words>
  <Application>Microsoft Office PowerPoint</Application>
  <PresentationFormat>Widescreen</PresentationFormat>
  <Paragraphs>289</Paragraphs>
  <Slides>10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Adamsky SF</vt:lpstr>
      <vt:lpstr>Arial</vt:lpstr>
      <vt:lpstr>Arial Nova Cond</vt:lpstr>
      <vt:lpstr>Avenir</vt:lpstr>
      <vt:lpstr>Calibri</vt:lpstr>
      <vt:lpstr>Calibri Light</vt:lpstr>
      <vt:lpstr>Comic Sans MS</vt:lpstr>
      <vt:lpstr>Helvetica Neue</vt:lpstr>
      <vt:lpstr>Times New Roman</vt:lpstr>
      <vt:lpstr>Wingdings</vt:lpstr>
      <vt:lpstr>Office Theme</vt:lpstr>
      <vt:lpstr>Content slides</vt:lpstr>
      <vt:lpstr>Quote Slides</vt:lpstr>
      <vt:lpstr>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</vt:vector>
  </TitlesOfParts>
  <Company>Omega Multi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School Direct Conference Friday 18th December 2020</dc:title>
  <dc:creator>Roe Lynn</dc:creator>
  <cp:lastModifiedBy>James Thompson</cp:lastModifiedBy>
  <cp:revision>366</cp:revision>
  <cp:lastPrinted>2021-09-07T09:26:35Z</cp:lastPrinted>
  <dcterms:created xsi:type="dcterms:W3CDTF">2020-09-21T11:59:14Z</dcterms:created>
  <dcterms:modified xsi:type="dcterms:W3CDTF">2021-11-22T10:55:19Z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0x01010081F05A6ED4625343AD676834619835A8</vt:lpwstr>
  </property>
  <property fmtid="{D5CDD505-2E9C-101B-9397-08002B2CF9AE}" pid="3" name="Order">
    <vt:r8>1120500</vt:r8>
  </property>
  <property fmtid="{D5CDD505-2E9C-101B-9397-08002B2CF9AE}" pid="4" name="ComplianceAssetId">
    <vt:lpwstr/>
  </property>
</Properties>
</file>