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4" d="100"/>
          <a:sy n="84" d="100"/>
        </p:scale>
        <p:origin x="86"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F5E-1F46-4C5E-AAA6-E33F1CB63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328A00F-A0C9-4210-96FD-D17FF81FAE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51700A-EAC5-4E85-846C-6B8BEED932FB}"/>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5" name="Footer Placeholder 4">
            <a:extLst>
              <a:ext uri="{FF2B5EF4-FFF2-40B4-BE49-F238E27FC236}">
                <a16:creationId xmlns:a16="http://schemas.microsoft.com/office/drawing/2014/main" id="{A200BA9C-46B5-41E9-BC63-88856B6157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9367A-9959-4A8F-B54E-D5BE992A923A}"/>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969592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5649-32CE-46CE-9522-04E874D4CC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41F890-C9B6-4FB5-B038-7A453E53A4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71B7F-0F73-4ADB-A62A-54DD0A078903}"/>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5" name="Footer Placeholder 4">
            <a:extLst>
              <a:ext uri="{FF2B5EF4-FFF2-40B4-BE49-F238E27FC236}">
                <a16:creationId xmlns:a16="http://schemas.microsoft.com/office/drawing/2014/main" id="{55246AA3-03D7-45A0-959D-38106510B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570A04-CC49-4592-A0B8-602937AAAD68}"/>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134746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90F68-1353-475F-BED6-0A95ADB7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D1FDF-CF14-45B5-A976-3827BF74E4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45AB68-AE51-4603-B57C-FAE4514A8402}"/>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5" name="Footer Placeholder 4">
            <a:extLst>
              <a:ext uri="{FF2B5EF4-FFF2-40B4-BE49-F238E27FC236}">
                <a16:creationId xmlns:a16="http://schemas.microsoft.com/office/drawing/2014/main" id="{D3D2266C-A3B3-4CE7-811F-7AAA63A8FF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991F01-9421-47DA-A69F-80F16CCC2CCA}"/>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346848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7D059-70A3-4EC5-A835-B2CF24F034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ECBE81-DA4C-4AAC-8008-BD0E62229A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D8BE7A-C63C-463A-BC2A-0648610B6131}"/>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5" name="Footer Placeholder 4">
            <a:extLst>
              <a:ext uri="{FF2B5EF4-FFF2-40B4-BE49-F238E27FC236}">
                <a16:creationId xmlns:a16="http://schemas.microsoft.com/office/drawing/2014/main" id="{13845358-5C6A-4F5F-A296-85653DE5A2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6E7B8-AA96-4887-81E9-C1CDCB96F89C}"/>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211131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0970-331F-40D4-9D48-BB4D556C2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A45A76-F52E-4849-B1C6-D246E8448B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5F8418-04A6-4AD9-A881-2925E4003A91}"/>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5" name="Footer Placeholder 4">
            <a:extLst>
              <a:ext uri="{FF2B5EF4-FFF2-40B4-BE49-F238E27FC236}">
                <a16:creationId xmlns:a16="http://schemas.microsoft.com/office/drawing/2014/main" id="{B411821D-39B2-4D35-A9DC-02029801A1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AC1808-A382-477D-A2CD-A4EC884E5F96}"/>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308074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4AB0-3D81-4D0F-9E2C-983C217150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AD357E-D358-4EFD-B49F-22706ED763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2B102D-52F2-41D0-85B5-A218022923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C03315-C3DB-4356-AA18-969B8C5F5E39}"/>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6" name="Footer Placeholder 5">
            <a:extLst>
              <a:ext uri="{FF2B5EF4-FFF2-40B4-BE49-F238E27FC236}">
                <a16:creationId xmlns:a16="http://schemas.microsoft.com/office/drawing/2014/main" id="{1429E210-FB30-484B-893A-01F661B8B1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E15694-A1CE-484D-94E5-8521100C2C1D}"/>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50334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743D-2BE1-4243-9AA0-4AA296AF4F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93C48B-77B8-4A62-B5CD-3240B6428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06A01D-11AD-4695-A0FD-B584DD0C17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A2D76C-64FD-4919-ACFD-AC87F1A34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382457-3F20-4143-AF6F-E36B114611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6B4A62-745A-45B5-B9A7-9FB47D523566}"/>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8" name="Footer Placeholder 7">
            <a:extLst>
              <a:ext uri="{FF2B5EF4-FFF2-40B4-BE49-F238E27FC236}">
                <a16:creationId xmlns:a16="http://schemas.microsoft.com/office/drawing/2014/main" id="{E2D0D66D-C4C1-4025-B733-A27FCA0042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1E5BD9D-81F0-45C4-8DE5-B9BB02F88A58}"/>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338568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95C9-A31F-496A-A30F-96E6EC2F37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9FB222-E4A6-42BA-B7DA-8794CB54B3F7}"/>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4" name="Footer Placeholder 3">
            <a:extLst>
              <a:ext uri="{FF2B5EF4-FFF2-40B4-BE49-F238E27FC236}">
                <a16:creationId xmlns:a16="http://schemas.microsoft.com/office/drawing/2014/main" id="{10BBC770-CB33-4FE4-A299-48DF4CB5F2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F652EC-5DA3-4287-B8B2-02E65B174FA2}"/>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3322460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EEB8A-3528-47EF-9A77-A8B627491AEC}"/>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3" name="Footer Placeholder 2">
            <a:extLst>
              <a:ext uri="{FF2B5EF4-FFF2-40B4-BE49-F238E27FC236}">
                <a16:creationId xmlns:a16="http://schemas.microsoft.com/office/drawing/2014/main" id="{C17CF1D6-061A-43DC-8F1D-C50F7C6083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2458C2-7A27-445E-8EE8-AE334293F409}"/>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1717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7662-3469-4E24-8EA1-97C9C2BC2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6123C0-FBC4-4CB4-A939-0FEC5FD5FB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534CC0-9D1D-42D2-AD27-F8CD70F02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9FF8EF-6B3F-4495-A6D5-5D3BDF934D59}"/>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6" name="Footer Placeholder 5">
            <a:extLst>
              <a:ext uri="{FF2B5EF4-FFF2-40B4-BE49-F238E27FC236}">
                <a16:creationId xmlns:a16="http://schemas.microsoft.com/office/drawing/2014/main" id="{756F28D5-31B8-426D-A47B-5169BE68C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7AA30A-81C6-4000-AE2F-9A251FC62574}"/>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267407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85A2-FC7D-40E1-8627-9A1A5FF5A5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47938F-ABB0-4400-8936-B66F3E8C1C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2C4456-5B6B-4E5F-9320-BC892C223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4EF00B-E249-4BFB-A1CA-309BC5D887DE}"/>
              </a:ext>
            </a:extLst>
          </p:cNvPr>
          <p:cNvSpPr>
            <a:spLocks noGrp="1"/>
          </p:cNvSpPr>
          <p:nvPr>
            <p:ph type="dt" sz="half" idx="10"/>
          </p:nvPr>
        </p:nvSpPr>
        <p:spPr/>
        <p:txBody>
          <a:bodyPr/>
          <a:lstStyle/>
          <a:p>
            <a:fld id="{FF3F9551-C910-4072-BA26-97101D9817E2}" type="datetimeFigureOut">
              <a:rPr lang="en-GB" smtClean="0"/>
              <a:t>25/11/2021</a:t>
            </a:fld>
            <a:endParaRPr lang="en-GB"/>
          </a:p>
        </p:txBody>
      </p:sp>
      <p:sp>
        <p:nvSpPr>
          <p:cNvPr id="6" name="Footer Placeholder 5">
            <a:extLst>
              <a:ext uri="{FF2B5EF4-FFF2-40B4-BE49-F238E27FC236}">
                <a16:creationId xmlns:a16="http://schemas.microsoft.com/office/drawing/2014/main" id="{02DE15C5-4D58-4650-AD12-E728718EE2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41EF6A-0216-4B04-A84E-F3142B525873}"/>
              </a:ext>
            </a:extLst>
          </p:cNvPr>
          <p:cNvSpPr>
            <a:spLocks noGrp="1"/>
          </p:cNvSpPr>
          <p:nvPr>
            <p:ph type="sldNum" sz="quarter" idx="12"/>
          </p:nvPr>
        </p:nvSpPr>
        <p:spPr/>
        <p:txBody>
          <a:bodyPr/>
          <a:lstStyle/>
          <a:p>
            <a:fld id="{6BBF8A03-4C4C-42FA-92D5-A7216A3FAD45}" type="slidenum">
              <a:rPr lang="en-GB" smtClean="0"/>
              <a:t>‹#›</a:t>
            </a:fld>
            <a:endParaRPr lang="en-GB"/>
          </a:p>
        </p:txBody>
      </p:sp>
    </p:spTree>
    <p:extLst>
      <p:ext uri="{BB962C8B-B14F-4D97-AF65-F5344CB8AC3E}">
        <p14:creationId xmlns:p14="http://schemas.microsoft.com/office/powerpoint/2010/main" val="257684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7ECE4-93C0-43E7-B3B9-751F8246A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19257F-F9DD-4661-99D4-7DBC47C6F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9FE951-5327-485A-9FC4-A8A3E3279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F9551-C910-4072-BA26-97101D9817E2}" type="datetimeFigureOut">
              <a:rPr lang="en-GB" smtClean="0"/>
              <a:t>25/11/2021</a:t>
            </a:fld>
            <a:endParaRPr lang="en-GB"/>
          </a:p>
        </p:txBody>
      </p:sp>
      <p:sp>
        <p:nvSpPr>
          <p:cNvPr id="5" name="Footer Placeholder 4">
            <a:extLst>
              <a:ext uri="{FF2B5EF4-FFF2-40B4-BE49-F238E27FC236}">
                <a16:creationId xmlns:a16="http://schemas.microsoft.com/office/drawing/2014/main" id="{08228DE4-2358-4687-AD55-456D56BF4A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17A925-65DB-41A0-A3C7-19309E767F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F8A03-4C4C-42FA-92D5-A7216A3FAD45}" type="slidenum">
              <a:rPr lang="en-GB" smtClean="0"/>
              <a:t>‹#›</a:t>
            </a:fld>
            <a:endParaRPr lang="en-GB"/>
          </a:p>
        </p:txBody>
      </p:sp>
    </p:spTree>
    <p:extLst>
      <p:ext uri="{BB962C8B-B14F-4D97-AF65-F5344CB8AC3E}">
        <p14:creationId xmlns:p14="http://schemas.microsoft.com/office/powerpoint/2010/main" val="3923100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4509-3CB5-4D45-9060-91A66CEE590C}"/>
              </a:ext>
            </a:extLst>
          </p:cNvPr>
          <p:cNvSpPr>
            <a:spLocks noGrp="1"/>
          </p:cNvSpPr>
          <p:nvPr>
            <p:ph type="ctrTitle"/>
          </p:nvPr>
        </p:nvSpPr>
        <p:spPr/>
        <p:txBody>
          <a:bodyPr/>
          <a:lstStyle/>
          <a:p>
            <a:r>
              <a:rPr lang="en-US" b="1" dirty="0"/>
              <a:t>Year 13 Revision </a:t>
            </a:r>
            <a:endParaRPr lang="en-GB" b="1" dirty="0"/>
          </a:p>
        </p:txBody>
      </p:sp>
      <p:sp>
        <p:nvSpPr>
          <p:cNvPr id="3" name="Subtitle 2">
            <a:extLst>
              <a:ext uri="{FF2B5EF4-FFF2-40B4-BE49-F238E27FC236}">
                <a16:creationId xmlns:a16="http://schemas.microsoft.com/office/drawing/2014/main" id="{9DA8F1ED-D3BA-428F-8DA3-E968C439B325}"/>
              </a:ext>
            </a:extLst>
          </p:cNvPr>
          <p:cNvSpPr>
            <a:spLocks noGrp="1"/>
          </p:cNvSpPr>
          <p:nvPr>
            <p:ph type="subTitle" idx="1"/>
          </p:nvPr>
        </p:nvSpPr>
        <p:spPr/>
        <p:txBody>
          <a:bodyPr>
            <a:normAutofit/>
          </a:bodyPr>
          <a:lstStyle/>
          <a:p>
            <a:r>
              <a:rPr lang="en-US" sz="3200" dirty="0"/>
              <a:t>African American Civil Rights</a:t>
            </a:r>
          </a:p>
          <a:p>
            <a:r>
              <a:rPr lang="en-US" sz="3200" dirty="0"/>
              <a:t> 1865-1992</a:t>
            </a:r>
            <a:endParaRPr lang="en-GB" sz="3200" dirty="0"/>
          </a:p>
        </p:txBody>
      </p:sp>
      <p:pic>
        <p:nvPicPr>
          <p:cNvPr id="4" name="Picture 4" descr="http://www.worldfuturefund.org/wffmaster/Reading/Religion/slave.jpg">
            <a:extLst>
              <a:ext uri="{FF2B5EF4-FFF2-40B4-BE49-F238E27FC236}">
                <a16:creationId xmlns:a16="http://schemas.microsoft.com/office/drawing/2014/main" id="{38614B9E-2848-469B-A2C2-1B35BB236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70735" y="0"/>
            <a:ext cx="3421265"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125FC3-AB7E-4BF5-888E-C5EA6E710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5821" y="2825544"/>
            <a:ext cx="2556289" cy="4032456"/>
          </a:xfrm>
          <a:prstGeom prst="rect">
            <a:avLst/>
          </a:prstGeom>
        </p:spPr>
      </p:pic>
      <p:pic>
        <p:nvPicPr>
          <p:cNvPr id="6" name="Picture 5">
            <a:extLst>
              <a:ext uri="{FF2B5EF4-FFF2-40B4-BE49-F238E27FC236}">
                <a16:creationId xmlns:a16="http://schemas.microsoft.com/office/drawing/2014/main" id="{A1635EF0-9EF2-4E6D-937A-8057C1344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373"/>
            <a:ext cx="3786865" cy="2388249"/>
          </a:xfrm>
          <a:prstGeom prst="rect">
            <a:avLst/>
          </a:prstGeom>
        </p:spPr>
      </p:pic>
      <p:pic>
        <p:nvPicPr>
          <p:cNvPr id="7" name="Picture 2" descr="\\alsop1005\Data\UserFolders\Staff$\STCM24\Pictures\segregated park.jpg">
            <a:extLst>
              <a:ext uri="{FF2B5EF4-FFF2-40B4-BE49-F238E27FC236}">
                <a16:creationId xmlns:a16="http://schemas.microsoft.com/office/drawing/2014/main" id="{F321E93E-4D09-4C05-BD7F-451351D29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09963"/>
            <a:ext cx="3295878" cy="331297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8587BAD9-9627-4ED5-B378-FC136CA4AF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9892176"/>
      </p:ext>
    </p:extLst>
  </p:cSld>
  <p:clrMapOvr>
    <a:masterClrMapping/>
  </p:clrMapOvr>
  <mc:AlternateContent xmlns:mc="http://schemas.openxmlformats.org/markup-compatibility/2006" xmlns:p14="http://schemas.microsoft.com/office/powerpoint/2010/main">
    <mc:Choice Requires="p14">
      <p:transition spd="slow" p14:dur="2000" advTm="56255"/>
    </mc:Choice>
    <mc:Fallback xmlns="">
      <p:transition spd="slow" advTm="5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EA67-436C-4711-87FC-3BCE2668EFCD}"/>
              </a:ext>
            </a:extLst>
          </p:cNvPr>
          <p:cNvSpPr>
            <a:spLocks noGrp="1"/>
          </p:cNvSpPr>
          <p:nvPr>
            <p:ph type="title"/>
          </p:nvPr>
        </p:nvSpPr>
        <p:spPr/>
        <p:txBody>
          <a:bodyPr/>
          <a:lstStyle/>
          <a:p>
            <a:pPr algn="ctr"/>
            <a:r>
              <a:rPr lang="en-US" b="1" dirty="0"/>
              <a:t>Thematic Study - 1865 - 1992</a:t>
            </a:r>
            <a:endParaRPr lang="en-GB" b="1" dirty="0"/>
          </a:p>
        </p:txBody>
      </p:sp>
      <p:sp>
        <p:nvSpPr>
          <p:cNvPr id="3" name="Content Placeholder 2">
            <a:extLst>
              <a:ext uri="{FF2B5EF4-FFF2-40B4-BE49-F238E27FC236}">
                <a16:creationId xmlns:a16="http://schemas.microsoft.com/office/drawing/2014/main" id="{64C8D338-20E4-4077-9B56-56C332023909}"/>
              </a:ext>
            </a:extLst>
          </p:cNvPr>
          <p:cNvSpPr>
            <a:spLocks noGrp="1"/>
          </p:cNvSpPr>
          <p:nvPr>
            <p:ph idx="1"/>
          </p:nvPr>
        </p:nvSpPr>
        <p:spPr/>
        <p:txBody>
          <a:bodyPr/>
          <a:lstStyle/>
          <a:p>
            <a:r>
              <a:rPr lang="en-US" dirty="0"/>
              <a:t>Threads / themes that affect </a:t>
            </a:r>
            <a:r>
              <a:rPr lang="en-US" b="1" dirty="0"/>
              <a:t>African American Civil Rights</a:t>
            </a:r>
          </a:p>
          <a:p>
            <a:r>
              <a:rPr lang="en-US" b="1" dirty="0"/>
              <a:t>Social</a:t>
            </a:r>
            <a:r>
              <a:rPr lang="en-US" dirty="0"/>
              <a:t> (education, poverty ‘society’)</a:t>
            </a:r>
          </a:p>
          <a:p>
            <a:r>
              <a:rPr lang="en-US" b="1" dirty="0"/>
              <a:t>Economic</a:t>
            </a:r>
            <a:r>
              <a:rPr lang="en-US" dirty="0"/>
              <a:t> (employment, jobs, finance)</a:t>
            </a:r>
          </a:p>
          <a:p>
            <a:r>
              <a:rPr lang="en-US" b="1" dirty="0"/>
              <a:t>Political</a:t>
            </a:r>
            <a:r>
              <a:rPr lang="en-US" dirty="0"/>
              <a:t> (Federal Government ‘legislative, executive, judiciary’</a:t>
            </a:r>
          </a:p>
          <a:p>
            <a:r>
              <a:rPr lang="en-US" b="1" dirty="0"/>
              <a:t>Black leaders </a:t>
            </a:r>
            <a:r>
              <a:rPr lang="en-US" dirty="0"/>
              <a:t>– Dr King, Malcolm X, Booker T</a:t>
            </a:r>
          </a:p>
          <a:p>
            <a:r>
              <a:rPr lang="en-US" dirty="0"/>
              <a:t>White opposition – KKK, Mother’s League</a:t>
            </a:r>
          </a:p>
          <a:p>
            <a:r>
              <a:rPr lang="en-US" b="1" dirty="0"/>
              <a:t>Black groups </a:t>
            </a:r>
            <a:r>
              <a:rPr lang="en-US" dirty="0"/>
              <a:t>– NAACP, SNCC etc.</a:t>
            </a:r>
            <a:endParaRPr lang="en-GB" dirty="0"/>
          </a:p>
        </p:txBody>
      </p:sp>
      <p:pic>
        <p:nvPicPr>
          <p:cNvPr id="4" name="Audio 3">
            <a:hlinkClick r:id="" action="ppaction://media"/>
            <a:extLst>
              <a:ext uri="{FF2B5EF4-FFF2-40B4-BE49-F238E27FC236}">
                <a16:creationId xmlns:a16="http://schemas.microsoft.com/office/drawing/2014/main" id="{AC4B943F-300D-4EF8-A87C-BB63FB2496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9527661"/>
      </p:ext>
    </p:extLst>
  </p:cSld>
  <p:clrMapOvr>
    <a:masterClrMapping/>
  </p:clrMapOvr>
  <mc:AlternateContent xmlns:mc="http://schemas.openxmlformats.org/markup-compatibility/2006" xmlns:p14="http://schemas.microsoft.com/office/powerpoint/2010/main">
    <mc:Choice Requires="p14">
      <p:transition spd="slow" p14:dur="2000" advTm="159363"/>
    </mc:Choice>
    <mc:Fallback xmlns="">
      <p:transition spd="slow" advTm="15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67AD-B827-4C1A-B423-72C9B53C0612}"/>
              </a:ext>
            </a:extLst>
          </p:cNvPr>
          <p:cNvSpPr>
            <a:spLocks noGrp="1"/>
          </p:cNvSpPr>
          <p:nvPr>
            <p:ph type="title"/>
          </p:nvPr>
        </p:nvSpPr>
        <p:spPr/>
        <p:txBody>
          <a:bodyPr/>
          <a:lstStyle/>
          <a:p>
            <a:r>
              <a:rPr lang="en-US" dirty="0"/>
              <a:t>Exam Tips</a:t>
            </a:r>
            <a:endParaRPr lang="en-GB" dirty="0"/>
          </a:p>
        </p:txBody>
      </p:sp>
      <p:sp>
        <p:nvSpPr>
          <p:cNvPr id="3" name="Content Placeholder 2">
            <a:extLst>
              <a:ext uri="{FF2B5EF4-FFF2-40B4-BE49-F238E27FC236}">
                <a16:creationId xmlns:a16="http://schemas.microsoft.com/office/drawing/2014/main" id="{5732E006-79CE-457A-951B-DB984E92D807}"/>
              </a:ext>
            </a:extLst>
          </p:cNvPr>
          <p:cNvSpPr>
            <a:spLocks noGrp="1"/>
          </p:cNvSpPr>
          <p:nvPr>
            <p:ph idx="1"/>
          </p:nvPr>
        </p:nvSpPr>
        <p:spPr/>
        <p:txBody>
          <a:bodyPr/>
          <a:lstStyle/>
          <a:p>
            <a:r>
              <a:rPr lang="en-US" dirty="0"/>
              <a:t>1 hour</a:t>
            </a:r>
          </a:p>
          <a:p>
            <a:r>
              <a:rPr lang="en-US" dirty="0"/>
              <a:t>3 main points – developed</a:t>
            </a:r>
          </a:p>
          <a:p>
            <a:r>
              <a:rPr lang="en-US" dirty="0"/>
              <a:t>Comparisons made across the period – similarly / conversely etc.</a:t>
            </a:r>
          </a:p>
          <a:p>
            <a:r>
              <a:rPr lang="en-US" dirty="0"/>
              <a:t>Show how Civil Rights was afforded and denied, won or lost</a:t>
            </a:r>
          </a:p>
          <a:p>
            <a:r>
              <a:rPr lang="en-US" dirty="0"/>
              <a:t>Comment / write from a helicopter perspective – the ‘Big Picture’</a:t>
            </a:r>
          </a:p>
          <a:p>
            <a:r>
              <a:rPr lang="en-US" dirty="0"/>
              <a:t>You have to cover the WHOLE period ACROSS the essay NOT in every paragraph.</a:t>
            </a:r>
          </a:p>
          <a:p>
            <a:r>
              <a:rPr lang="en-US" dirty="0"/>
              <a:t>12 minutes approximately for each paragraph</a:t>
            </a:r>
          </a:p>
          <a:p>
            <a:endParaRPr lang="en-US" dirty="0"/>
          </a:p>
          <a:p>
            <a:endParaRPr lang="en-GB" dirty="0"/>
          </a:p>
        </p:txBody>
      </p:sp>
      <p:pic>
        <p:nvPicPr>
          <p:cNvPr id="4" name="Audio 3">
            <a:hlinkClick r:id="" action="ppaction://media"/>
            <a:extLst>
              <a:ext uri="{FF2B5EF4-FFF2-40B4-BE49-F238E27FC236}">
                <a16:creationId xmlns:a16="http://schemas.microsoft.com/office/drawing/2014/main" id="{65B48FAB-E955-4EBB-9E17-ADE354C51C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6292791"/>
      </p:ext>
    </p:extLst>
  </p:cSld>
  <p:clrMapOvr>
    <a:masterClrMapping/>
  </p:clrMapOvr>
  <mc:AlternateContent xmlns:mc="http://schemas.openxmlformats.org/markup-compatibility/2006" xmlns:p14="http://schemas.microsoft.com/office/powerpoint/2010/main">
    <mc:Choice Requires="p14">
      <p:transition spd="slow" p14:dur="2000" advTm="87149"/>
    </mc:Choice>
    <mc:Fallback xmlns="">
      <p:transition spd="slow" advTm="87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9EA1-72AB-4B64-8A02-641C03859F54}"/>
              </a:ext>
            </a:extLst>
          </p:cNvPr>
          <p:cNvSpPr>
            <a:spLocks noGrp="1"/>
          </p:cNvSpPr>
          <p:nvPr>
            <p:ph type="title"/>
          </p:nvPr>
        </p:nvSpPr>
        <p:spPr/>
        <p:txBody>
          <a:bodyPr/>
          <a:lstStyle/>
          <a:p>
            <a:r>
              <a:rPr lang="en-US" dirty="0"/>
              <a:t>‘Black leaders’ exam question – paragraph model</a:t>
            </a:r>
            <a:endParaRPr lang="en-GB" dirty="0"/>
          </a:p>
        </p:txBody>
      </p:sp>
      <p:sp>
        <p:nvSpPr>
          <p:cNvPr id="3" name="Content Placeholder 2">
            <a:extLst>
              <a:ext uri="{FF2B5EF4-FFF2-40B4-BE49-F238E27FC236}">
                <a16:creationId xmlns:a16="http://schemas.microsoft.com/office/drawing/2014/main" id="{55730AAA-EAF3-447E-BC41-D016E8B6DBDF}"/>
              </a:ext>
            </a:extLst>
          </p:cNvPr>
          <p:cNvSpPr>
            <a:spLocks noGrp="1"/>
          </p:cNvSpPr>
          <p:nvPr>
            <p:ph idx="1"/>
          </p:nvPr>
        </p:nvSpPr>
        <p:spPr/>
        <p:txBody>
          <a:bodyPr>
            <a:normAutofit fontScale="70000" lnSpcReduction="20000"/>
          </a:bodyPr>
          <a:lstStyle/>
          <a:p>
            <a:pPr marL="0" indent="0">
              <a:buNone/>
            </a:pPr>
            <a:r>
              <a:rPr lang="en-GB" dirty="0"/>
              <a:t>When analysing the period 1865-1992 from a </a:t>
            </a:r>
            <a:r>
              <a:rPr lang="en-GB" dirty="0">
                <a:highlight>
                  <a:srgbClr val="FFFF00"/>
                </a:highlight>
              </a:rPr>
              <a:t>social perspective </a:t>
            </a:r>
            <a:r>
              <a:rPr lang="en-GB" dirty="0"/>
              <a:t>Dr King made an </a:t>
            </a:r>
            <a:r>
              <a:rPr lang="en-GB" dirty="0">
                <a:highlight>
                  <a:srgbClr val="FFFF00"/>
                </a:highlight>
              </a:rPr>
              <a:t>enormous, unparalleled impact </a:t>
            </a:r>
            <a:r>
              <a:rPr lang="en-GB" dirty="0"/>
              <a:t>on the African American Civil Rights movement. Like no other leader Dr king’s words and actions hit America’s conscience and his Birmingham and Washington campaigns in 1963 are emblematic of this nationwide impact. His conflict with Bull Connor and his ‘I have a dream’ speech did more to combat racist attitudes across the period than any other black leader as upon hearing his speech and seeing his confrontation with vicious racists like Connor </a:t>
            </a:r>
            <a:r>
              <a:rPr lang="en-GB" dirty="0">
                <a:highlight>
                  <a:srgbClr val="FFFF00"/>
                </a:highlight>
              </a:rPr>
              <a:t>many people’s racist attitudes changed as a result</a:t>
            </a:r>
            <a:r>
              <a:rPr lang="en-GB" dirty="0"/>
              <a:t>.</a:t>
            </a:r>
            <a:r>
              <a:rPr lang="en-GB" dirty="0">
                <a:highlight>
                  <a:srgbClr val="FFFF00"/>
                </a:highlight>
              </a:rPr>
              <a:t> Similarly</a:t>
            </a:r>
            <a:r>
              <a:rPr lang="en-GB" dirty="0"/>
              <a:t>, but perhaps </a:t>
            </a:r>
            <a:r>
              <a:rPr lang="en-GB" dirty="0">
                <a:highlight>
                  <a:srgbClr val="FFFF00"/>
                </a:highlight>
              </a:rPr>
              <a:t>less impactful on a social level was Booker T Washington</a:t>
            </a:r>
            <a:r>
              <a:rPr lang="en-GB" dirty="0"/>
              <a:t> in the 1800s who set up the Tuskegee Institute which provided a vital education for black society. This provided many black students with more social opportunities which allowed society to battle Social Darwinism and hierarchal supremacy proving to the white community it was a myth. Another prominent black leader who had a significant impact on a social level was </a:t>
            </a:r>
            <a:r>
              <a:rPr lang="en-GB" dirty="0">
                <a:highlight>
                  <a:srgbClr val="FFFF00"/>
                </a:highlight>
              </a:rPr>
              <a:t>Ida B. Wells </a:t>
            </a:r>
            <a:r>
              <a:rPr lang="en-GB" dirty="0"/>
              <a:t>who bravely published the horrors of lynching in her journal </a:t>
            </a:r>
            <a:r>
              <a:rPr lang="en-GB" i="1" dirty="0"/>
              <a:t>A Red Record</a:t>
            </a:r>
            <a:r>
              <a:rPr lang="en-GB" dirty="0"/>
              <a:t>. Wells was impactful because the said publicity helped change attitudes as people were appalled by the horrors of lynching and garnered more support across America for the Civil Rights Movement. Although Wells and Booker T had an important impact socially on changing racist attitudes in society it was </a:t>
            </a:r>
            <a:r>
              <a:rPr lang="en-GB" dirty="0">
                <a:highlight>
                  <a:srgbClr val="FFFF00"/>
                </a:highlight>
              </a:rPr>
              <a:t>Dr King who was the most important black leader in a social sense because in the 1960’s the mass media allowed his non-violent, impassioned messages to explode across the nation an hit the conscience of the people on a level never seen before or since</a:t>
            </a:r>
            <a:r>
              <a:rPr lang="en-GB" dirty="0"/>
              <a:t>.  </a:t>
            </a:r>
          </a:p>
          <a:p>
            <a:endParaRPr lang="en-GB" dirty="0"/>
          </a:p>
        </p:txBody>
      </p:sp>
      <p:pic>
        <p:nvPicPr>
          <p:cNvPr id="4" name="Audio 3">
            <a:hlinkClick r:id="" action="ppaction://media"/>
            <a:extLst>
              <a:ext uri="{FF2B5EF4-FFF2-40B4-BE49-F238E27FC236}">
                <a16:creationId xmlns:a16="http://schemas.microsoft.com/office/drawing/2014/main" id="{E8CBBF09-E5BF-4ECD-9B5C-09552BF3D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2728362"/>
      </p:ext>
    </p:extLst>
  </p:cSld>
  <p:clrMapOvr>
    <a:masterClrMapping/>
  </p:clrMapOvr>
  <mc:AlternateContent xmlns:mc="http://schemas.openxmlformats.org/markup-compatibility/2006" xmlns:p14="http://schemas.microsoft.com/office/powerpoint/2010/main">
    <mc:Choice Requires="p14">
      <p:transition spd="slow" p14:dur="2000" advTm="159997"/>
    </mc:Choice>
    <mc:Fallback xmlns="">
      <p:transition spd="slow" advTm="15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6ECD-37BD-46F3-A171-5F0A39AD4C29}"/>
              </a:ext>
            </a:extLst>
          </p:cNvPr>
          <p:cNvSpPr>
            <a:spLocks noGrp="1"/>
          </p:cNvSpPr>
          <p:nvPr>
            <p:ph type="title"/>
          </p:nvPr>
        </p:nvSpPr>
        <p:spPr/>
        <p:txBody>
          <a:bodyPr/>
          <a:lstStyle/>
          <a:p>
            <a:r>
              <a:rPr lang="en-US" dirty="0"/>
              <a:t>Revision Books – everyone should have these</a:t>
            </a:r>
            <a:endParaRPr lang="en-GB" dirty="0"/>
          </a:p>
        </p:txBody>
      </p:sp>
      <p:pic>
        <p:nvPicPr>
          <p:cNvPr id="4" name="Picture 3">
            <a:extLst>
              <a:ext uri="{FF2B5EF4-FFF2-40B4-BE49-F238E27FC236}">
                <a16:creationId xmlns:a16="http://schemas.microsoft.com/office/drawing/2014/main" id="{5560E663-486D-47DC-88DD-3A67688B3D4E}"/>
              </a:ext>
            </a:extLst>
          </p:cNvPr>
          <p:cNvPicPr>
            <a:picLocks noChangeAspect="1"/>
          </p:cNvPicPr>
          <p:nvPr/>
        </p:nvPicPr>
        <p:blipFill>
          <a:blip r:embed="rId4"/>
          <a:stretch>
            <a:fillRect/>
          </a:stretch>
        </p:blipFill>
        <p:spPr>
          <a:xfrm>
            <a:off x="616442" y="1558634"/>
            <a:ext cx="4052377" cy="4934241"/>
          </a:xfrm>
          <a:prstGeom prst="rect">
            <a:avLst/>
          </a:prstGeom>
        </p:spPr>
      </p:pic>
      <p:pic>
        <p:nvPicPr>
          <p:cNvPr id="5" name="Picture 4">
            <a:extLst>
              <a:ext uri="{FF2B5EF4-FFF2-40B4-BE49-F238E27FC236}">
                <a16:creationId xmlns:a16="http://schemas.microsoft.com/office/drawing/2014/main" id="{667C3B75-0435-4911-A3BB-4B14943D5BBF}"/>
              </a:ext>
            </a:extLst>
          </p:cNvPr>
          <p:cNvPicPr>
            <a:picLocks noChangeAspect="1"/>
          </p:cNvPicPr>
          <p:nvPr/>
        </p:nvPicPr>
        <p:blipFill>
          <a:blip r:embed="rId5"/>
          <a:stretch>
            <a:fillRect/>
          </a:stretch>
        </p:blipFill>
        <p:spPr>
          <a:xfrm>
            <a:off x="7679144" y="2455135"/>
            <a:ext cx="3674656" cy="4037740"/>
          </a:xfrm>
          <a:prstGeom prst="rect">
            <a:avLst/>
          </a:prstGeom>
        </p:spPr>
      </p:pic>
      <p:pic>
        <p:nvPicPr>
          <p:cNvPr id="6" name="Audio 5">
            <a:hlinkClick r:id="" action="ppaction://media"/>
            <a:extLst>
              <a:ext uri="{FF2B5EF4-FFF2-40B4-BE49-F238E27FC236}">
                <a16:creationId xmlns:a16="http://schemas.microsoft.com/office/drawing/2014/main" id="{8E19B460-EE0E-4F2D-A837-5F73A3BE38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3953730"/>
      </p:ext>
    </p:extLst>
  </p:cSld>
  <p:clrMapOvr>
    <a:masterClrMapping/>
  </p:clrMapOvr>
  <mc:AlternateContent xmlns:mc="http://schemas.openxmlformats.org/markup-compatibility/2006" xmlns:p14="http://schemas.microsoft.com/office/powerpoint/2010/main">
    <mc:Choice Requires="p14">
      <p:transition spd="slow" p14:dur="2000" advTm="18983"/>
    </mc:Choice>
    <mc:Fallback xmlns="">
      <p:transition spd="slow" advTm="1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451</Words>
  <Application>Microsoft Office PowerPoint</Application>
  <PresentationFormat>Widescreen</PresentationFormat>
  <Paragraphs>22</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Year 13 Revision </vt:lpstr>
      <vt:lpstr>Thematic Study - 1865 - 1992</vt:lpstr>
      <vt:lpstr>Exam Tips</vt:lpstr>
      <vt:lpstr>‘Black leaders’ exam question – paragraph model</vt:lpstr>
      <vt:lpstr>Revision Books – everyone should have these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13 Revision</dc:title>
  <dc:creator>Colin McCormick</dc:creator>
  <cp:lastModifiedBy>James Thompson</cp:lastModifiedBy>
  <cp:revision>5</cp:revision>
  <dcterms:created xsi:type="dcterms:W3CDTF">2021-11-24T11:55:33Z</dcterms:created>
  <dcterms:modified xsi:type="dcterms:W3CDTF">2021-11-25T10:13:16Z</dcterms:modified>
</cp:coreProperties>
</file>