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notesMasterIdLst>
    <p:notesMasterId r:id="rId15"/>
  </p:notesMasterIdLst>
  <p:sldIdLst>
    <p:sldId id="330" r:id="rId2"/>
    <p:sldId id="328" r:id="rId3"/>
    <p:sldId id="327" r:id="rId4"/>
    <p:sldId id="301" r:id="rId5"/>
    <p:sldId id="302" r:id="rId6"/>
    <p:sldId id="292" r:id="rId7"/>
    <p:sldId id="308" r:id="rId8"/>
    <p:sldId id="309" r:id="rId9"/>
    <p:sldId id="317" r:id="rId10"/>
    <p:sldId id="326" r:id="rId11"/>
    <p:sldId id="318" r:id="rId12"/>
    <p:sldId id="319" r:id="rId13"/>
    <p:sldId id="32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B36735C5-6005-4288-BF64-323F964D7DA9}">
          <p14:sldIdLst>
            <p14:sldId id="330"/>
            <p14:sldId id="328"/>
            <p14:sldId id="327"/>
          </p14:sldIdLst>
        </p14:section>
        <p14:section name="AO1" id="{7F44CF62-7822-4F84-8752-E3CC5DB43173}">
          <p14:sldIdLst>
            <p14:sldId id="301"/>
            <p14:sldId id="302"/>
            <p14:sldId id="292"/>
          </p14:sldIdLst>
        </p14:section>
        <p14:section name="AO3" id="{430FCA29-CB55-453F-8F0F-2890D3284D9B}">
          <p14:sldIdLst>
            <p14:sldId id="308"/>
            <p14:sldId id="309"/>
          </p14:sldIdLst>
        </p14:section>
        <p14:section name="AO2" id="{BA132FE0-F2B9-4899-BF87-B9C4C0C8D080}">
          <p14:sldIdLst>
            <p14:sldId id="317"/>
            <p14:sldId id="326"/>
          </p14:sldIdLst>
        </p14:section>
        <p14:section name="AO4" id="{4905B95B-712C-4F97-AB10-E9A20DF99F28}">
          <p14:sldIdLst>
            <p14:sldId id="318"/>
            <p14:sldId id="319"/>
          </p14:sldIdLst>
        </p14:section>
        <p14:section name="Mark bands" id="{7B54A131-7306-481F-B72C-F525FC716D0D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1264" autoAdjust="0"/>
  </p:normalViewPr>
  <p:slideViewPr>
    <p:cSldViewPr snapToGrid="0">
      <p:cViewPr varScale="1">
        <p:scale>
          <a:sx n="77" d="100"/>
          <a:sy n="77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AAA0E-9934-4EE3-94EE-0B0376D70452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0BBC4-96AA-4FA1-84A0-474C96E77E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6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4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62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993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94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71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5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5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46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37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8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4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42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00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13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9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38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D902B26-CA45-4D47-B25B-C072BE944A3F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4FE6B4F-9C41-418B-BFFA-B428831E24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7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09069-F1F4-4324-AC1E-8D0101A21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level Photography Revision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470CFE-FA7A-4893-9954-BCAA080811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19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16630" cy="706964"/>
          </a:xfrm>
        </p:spPr>
        <p:txBody>
          <a:bodyPr/>
          <a:lstStyle/>
          <a:p>
            <a:r>
              <a:rPr lang="en-GB" dirty="0"/>
              <a:t>AO2 - Covering the assessment objective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54209"/>
            <a:ext cx="8825659" cy="39932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Explore and select appropriate materials</a:t>
            </a:r>
          </a:p>
          <a:p>
            <a:r>
              <a:rPr lang="en-GB" dirty="0"/>
              <a:t>Mixed media style with paints, various paper </a:t>
            </a:r>
            <a:r>
              <a:rPr lang="en-GB" dirty="0" err="1"/>
              <a:t>etc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Explore and select appropriate techniques</a:t>
            </a:r>
          </a:p>
          <a:p>
            <a:r>
              <a:rPr lang="en-GB" dirty="0"/>
              <a:t>What editing techniques work with intentions?</a:t>
            </a:r>
          </a:p>
          <a:p>
            <a:r>
              <a:rPr lang="en-GB" dirty="0"/>
              <a:t>Research techniques on the internet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Explore and select appropriate processes</a:t>
            </a:r>
          </a:p>
          <a:p>
            <a:r>
              <a:rPr lang="en-GB" dirty="0"/>
              <a:t>Darkroom printing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Review and refine work with purpose</a:t>
            </a:r>
          </a:p>
          <a:p>
            <a:pPr lvl="0"/>
            <a:r>
              <a:rPr lang="en-GB" dirty="0"/>
              <a:t>In camera</a:t>
            </a:r>
          </a:p>
          <a:p>
            <a:pPr lvl="0"/>
            <a:r>
              <a:rPr lang="en-GB" dirty="0"/>
              <a:t>After shoot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0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AO4</a:t>
            </a:r>
            <a:r>
              <a:rPr lang="en-GB" dirty="0"/>
              <a:t> - Portfolio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3"/>
            <a:ext cx="4668084" cy="3118245"/>
          </a:xfrm>
        </p:spPr>
        <p:txBody>
          <a:bodyPr>
            <a:noAutofit/>
          </a:bodyPr>
          <a:lstStyle/>
          <a:p>
            <a:r>
              <a:rPr lang="en-GB" sz="2400" b="1" dirty="0"/>
              <a:t>AO4 – “</a:t>
            </a:r>
            <a:r>
              <a:rPr lang="en-GB" sz="2400" dirty="0"/>
              <a:t>Present a personal and meaningful response that realises intentions and, where appropriate, makes connections between visual and other elements”</a:t>
            </a:r>
          </a:p>
        </p:txBody>
      </p:sp>
    </p:spTree>
    <p:extLst>
      <p:ext uri="{BB962C8B-B14F-4D97-AF65-F5344CB8AC3E}">
        <p14:creationId xmlns:p14="http://schemas.microsoft.com/office/powerpoint/2010/main" val="329193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719372" cy="706964"/>
          </a:xfrm>
        </p:spPr>
        <p:txBody>
          <a:bodyPr/>
          <a:lstStyle/>
          <a:p>
            <a:r>
              <a:rPr lang="en-GB" b="1" dirty="0"/>
              <a:t>AO4</a:t>
            </a:r>
            <a:r>
              <a:rPr lang="en-GB" dirty="0"/>
              <a:t> - Covering the assessment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Present a personal and meaningful response</a:t>
            </a:r>
          </a:p>
          <a:p>
            <a:r>
              <a:rPr lang="en-GB" dirty="0"/>
              <a:t>Selection of best images after each shoot</a:t>
            </a:r>
          </a:p>
          <a:p>
            <a:r>
              <a:rPr lang="en-GB" dirty="0"/>
              <a:t>Portfolio of developed work, including outcomes.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Successfully realise intentions</a:t>
            </a:r>
          </a:p>
          <a:p>
            <a:r>
              <a:rPr lang="en-GB" dirty="0"/>
              <a:t>Does the work created reflect what was planned?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Where appropriate, make connections between visual and other elements</a:t>
            </a:r>
          </a:p>
          <a:p>
            <a:r>
              <a:rPr lang="en-GB" dirty="0"/>
              <a:t>Make connections between own work and that of other artists.</a:t>
            </a:r>
          </a:p>
        </p:txBody>
      </p:sp>
    </p:spTree>
    <p:extLst>
      <p:ext uri="{BB962C8B-B14F-4D97-AF65-F5344CB8AC3E}">
        <p14:creationId xmlns:p14="http://schemas.microsoft.com/office/powerpoint/2010/main" val="2928057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969C6-11E3-4D45-8DC8-086BF345E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criteria &amp; Mark bands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CA44B6-92D2-432C-A8D2-AB59875B2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71212"/>
              </p:ext>
            </p:extLst>
          </p:nvPr>
        </p:nvGraphicFramePr>
        <p:xfrm>
          <a:off x="4110182" y="2682020"/>
          <a:ext cx="7749307" cy="368923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1818">
                  <a:extLst>
                    <a:ext uri="{9D8B030D-6E8A-4147-A177-3AD203B41FA5}">
                      <a16:colId xmlns:a16="http://schemas.microsoft.com/office/drawing/2014/main" val="3147927613"/>
                    </a:ext>
                  </a:extLst>
                </a:gridCol>
                <a:gridCol w="1888505">
                  <a:extLst>
                    <a:ext uri="{9D8B030D-6E8A-4147-A177-3AD203B41FA5}">
                      <a16:colId xmlns:a16="http://schemas.microsoft.com/office/drawing/2014/main" val="1817984822"/>
                    </a:ext>
                  </a:extLst>
                </a:gridCol>
                <a:gridCol w="1787847">
                  <a:extLst>
                    <a:ext uri="{9D8B030D-6E8A-4147-A177-3AD203B41FA5}">
                      <a16:colId xmlns:a16="http://schemas.microsoft.com/office/drawing/2014/main" val="890654554"/>
                    </a:ext>
                  </a:extLst>
                </a:gridCol>
                <a:gridCol w="1703373">
                  <a:extLst>
                    <a:ext uri="{9D8B030D-6E8A-4147-A177-3AD203B41FA5}">
                      <a16:colId xmlns:a16="http://schemas.microsoft.com/office/drawing/2014/main" val="2530268209"/>
                    </a:ext>
                  </a:extLst>
                </a:gridCol>
                <a:gridCol w="1907764">
                  <a:extLst>
                    <a:ext uri="{9D8B030D-6E8A-4147-A177-3AD203B41FA5}">
                      <a16:colId xmlns:a16="http://schemas.microsoft.com/office/drawing/2014/main" val="921531912"/>
                    </a:ext>
                  </a:extLst>
                </a:gridCol>
              </a:tblGrid>
              <a:tr h="15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AO 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AO 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AO 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AO 4</a:t>
                      </a:r>
                      <a:endParaRPr lang="en-GB" dirty="0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59056244"/>
                  </a:ext>
                </a:extLst>
              </a:tr>
              <a:tr h="1463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Develop ideas through sustained and focused investigations informed by contextual and other sources, demonstrating analytical and critical understanding</a:t>
                      </a:r>
                      <a:endParaRPr lang="en-US" sz="1200" b="0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Explore and select appropriate resources, media, materials, techniques and processes, reviewing and refining ideas as work develops</a:t>
                      </a:r>
                      <a:endParaRPr lang="en-GB" dirty="0"/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Record ideas, observations and insights relevant to intentions, reflecting critically on work and progress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Present a personal and meaningful response that </a:t>
                      </a:r>
                      <a:r>
                        <a:rPr lang="en-US" sz="1200" dirty="0" err="1">
                          <a:effectLst/>
                        </a:rPr>
                        <a:t>realises</a:t>
                      </a:r>
                      <a:r>
                        <a:rPr lang="en-US" sz="1200" dirty="0">
                          <a:effectLst/>
                        </a:rPr>
                        <a:t> intentions and, where appropriate, makes connections between visual and other elements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dirty="0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56541785"/>
                  </a:ext>
                </a:extLst>
              </a:tr>
              <a:tr h="32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21-24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 exceptional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An exceptional ability</a:t>
                      </a:r>
                      <a:endParaRPr lang="en-GB"/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An exceptional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An exceptional ability</a:t>
                      </a:r>
                      <a:endParaRPr lang="en-GB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93941830"/>
                  </a:ext>
                </a:extLst>
              </a:tr>
              <a:tr h="491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17-20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confident and highly developed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 confident and highly developed ability</a:t>
                      </a:r>
                      <a:endParaRPr lang="en-GB"/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confident and highly developed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 confident and highly developed ability</a:t>
                      </a:r>
                      <a:endParaRPr lang="en-GB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19770120"/>
                  </a:ext>
                </a:extLst>
              </a:tr>
              <a:tr h="169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13-16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consistent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 consistent ability</a:t>
                      </a:r>
                      <a:endParaRPr lang="en-GB"/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consistent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 consistent ability</a:t>
                      </a:r>
                      <a:endParaRPr lang="en-GB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4665204"/>
                  </a:ext>
                </a:extLst>
              </a:tr>
              <a:tr h="323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9-12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reasonably consistent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 reasonably consistent ability</a:t>
                      </a:r>
                      <a:endParaRPr lang="en-GB"/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 reasonably consistent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A reasonably consistent ability</a:t>
                      </a:r>
                      <a:endParaRPr lang="en-GB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3444518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5-8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Some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Some ability</a:t>
                      </a:r>
                      <a:endParaRPr lang="en-GB"/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Some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effectLst/>
                        </a:rPr>
                        <a:t>Some ability</a:t>
                      </a:r>
                      <a:endParaRPr lang="en-GB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1634730"/>
                  </a:ext>
                </a:extLst>
              </a:tr>
              <a:tr h="156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1-4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Minimal ability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Minimal ability</a:t>
                      </a:r>
                      <a:endParaRPr lang="en-GB" dirty="0"/>
                    </a:p>
                  </a:txBody>
                  <a:tcPr marL="25682" marR="2568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Minimal ability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682" marR="2568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</a:rPr>
                        <a:t>Minimal ability</a:t>
                      </a:r>
                      <a:endParaRPr lang="en-GB" dirty="0"/>
                    </a:p>
                  </a:txBody>
                  <a:tcPr marL="25682" marR="2568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486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EA91B4-D637-4FE5-AC42-A6C1629E07CE}"/>
              </a:ext>
            </a:extLst>
          </p:cNvPr>
          <p:cNvSpPr txBox="1"/>
          <p:nvPr/>
        </p:nvSpPr>
        <p:spPr>
          <a:xfrm>
            <a:off x="526474" y="2927927"/>
            <a:ext cx="30018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you can see how the marks are applied. For each assessment objective there is a descriptor and depending on how well you meet that description determines the mark.</a:t>
            </a:r>
          </a:p>
        </p:txBody>
      </p:sp>
    </p:spTree>
    <p:extLst>
      <p:ext uri="{BB962C8B-B14F-4D97-AF65-F5344CB8AC3E}">
        <p14:creationId xmlns:p14="http://schemas.microsoft.com/office/powerpoint/2010/main" val="366442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30F5A-B98F-4818-8EC5-4504EDA09EA9}"/>
              </a:ext>
            </a:extLst>
          </p:cNvPr>
          <p:cNvSpPr/>
          <p:nvPr/>
        </p:nvSpPr>
        <p:spPr>
          <a:xfrm>
            <a:off x="461817" y="1166842"/>
            <a:ext cx="1108363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following information will assist you in completing and updating your personal project for the mock exam.</a:t>
            </a:r>
          </a:p>
          <a:p>
            <a:endParaRPr lang="en-US" dirty="0"/>
          </a:p>
          <a:p>
            <a:r>
              <a:rPr lang="en-US" dirty="0"/>
              <a:t>You need to submit evidence for each of the assessment objectives and there are 4 in total. Each of the assessment objectives carries a top mark of 24 with a combined total of 96.</a:t>
            </a:r>
          </a:p>
          <a:p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Below is a breakdown of each assessment objective along with a description of what they cover: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Assessment objective 1 - </a:t>
            </a:r>
            <a:r>
              <a:rPr lang="en-US" b="1" dirty="0"/>
              <a:t>Develop ideas through investigations, demonstrating critical understanding of sources.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Assessment objective 2 - </a:t>
            </a:r>
            <a:r>
              <a:rPr lang="en-US" b="1" dirty="0"/>
              <a:t>Refine work by exploring ideas, selecting and experimenting with appropriate media, materials, techniques and processes.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Assessment objective 3 - </a:t>
            </a:r>
            <a:r>
              <a:rPr lang="en-US" b="1" dirty="0"/>
              <a:t>Record ideas, observations and insights relevant to intentions as work progresses.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Assessment objective 4 - </a:t>
            </a:r>
            <a:r>
              <a:rPr lang="en-US" b="1" dirty="0"/>
              <a:t>Present a personal and meaningful response that </a:t>
            </a:r>
            <a:r>
              <a:rPr lang="en-US" b="1" dirty="0" err="1"/>
              <a:t>realises</a:t>
            </a:r>
            <a:r>
              <a:rPr lang="en-US" b="1" dirty="0"/>
              <a:t> intentions and demonstrates understanding of visual language.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69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29477" y="1669468"/>
            <a:ext cx="4805363" cy="2193604"/>
          </a:xfr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1600" dirty="0"/>
              <a:t>AO1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29476" y="258763"/>
            <a:ext cx="9786123" cy="37191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Assessment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11721" y="1669596"/>
            <a:ext cx="4804719" cy="21934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AO2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30121" y="4029364"/>
            <a:ext cx="4804719" cy="2500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AO3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11721" y="4029364"/>
            <a:ext cx="4804719" cy="2500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dirty="0"/>
              <a:t>AO4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2884" y="2298847"/>
            <a:ext cx="40942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Developing ideas led by artists or other Inspiration (artist Research)</a:t>
            </a:r>
          </a:p>
          <a:p>
            <a:endParaRPr lang="en-GB" sz="1600" dirty="0"/>
          </a:p>
          <a:p>
            <a:r>
              <a:rPr lang="en-GB" sz="1600" dirty="0"/>
              <a:t>Analyse the work of artists and techniques using technical terminology</a:t>
            </a:r>
          </a:p>
          <a:p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152311" y="4584476"/>
            <a:ext cx="4094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Record ideas relevant to intentions (plan)</a:t>
            </a:r>
          </a:p>
          <a:p>
            <a:endParaRPr lang="en-GB" sz="1600" dirty="0"/>
          </a:p>
          <a:p>
            <a:r>
              <a:rPr lang="en-GB" sz="1600" dirty="0"/>
              <a:t>Reflect critically on work (success &amp; improvements)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6246" y="2298847"/>
            <a:ext cx="4094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Explore appropriate techniques (Photoshop &amp; Camera)</a:t>
            </a:r>
          </a:p>
          <a:p>
            <a:endParaRPr lang="en-GB" sz="1600" dirty="0"/>
          </a:p>
          <a:p>
            <a:r>
              <a:rPr lang="en-GB" sz="1600" dirty="0"/>
              <a:t>Review &amp; Refine work (purpose)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5673" y="4584476"/>
            <a:ext cx="41899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Present a personal &amp; meaningful response. (does your work look like what you planned</a:t>
            </a:r>
          </a:p>
          <a:p>
            <a:endParaRPr lang="en-GB" sz="1600" dirty="0"/>
          </a:p>
          <a:p>
            <a:r>
              <a:rPr lang="en-GB" sz="1600" dirty="0"/>
              <a:t>Realise intentions &amp; where appropriate make connections. (does it look like the artists?)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5EB274-E274-4E8C-9CB5-BD7AF2535D71}"/>
              </a:ext>
            </a:extLst>
          </p:cNvPr>
          <p:cNvSpPr txBox="1"/>
          <p:nvPr/>
        </p:nvSpPr>
        <p:spPr>
          <a:xfrm>
            <a:off x="628074" y="825583"/>
            <a:ext cx="9596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Below is a rough breakdown of what each area is asking for. A more detailed breakdown is on the following slides.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39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739409" cy="2283824"/>
          </a:xfrm>
        </p:spPr>
        <p:txBody>
          <a:bodyPr/>
          <a:lstStyle/>
          <a:p>
            <a:r>
              <a:rPr lang="en-GB" sz="4400" b="1" dirty="0"/>
              <a:t>AO1 - </a:t>
            </a:r>
            <a:r>
              <a:rPr lang="en-GB" sz="4400" dirty="0"/>
              <a:t>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1969477"/>
            <a:ext cx="4696219" cy="3924885"/>
          </a:xfrm>
        </p:spPr>
        <p:txBody>
          <a:bodyPr>
            <a:noAutofit/>
          </a:bodyPr>
          <a:lstStyle/>
          <a:p>
            <a:r>
              <a:rPr lang="en-GB" sz="2400" b="1" dirty="0"/>
              <a:t>AO1 – “</a:t>
            </a:r>
            <a:r>
              <a:rPr lang="en-GB" sz="2400" dirty="0"/>
              <a:t>Develop ideas through sustained and focused investigations informed by contextual and other sources, demonstrating analytical and critical understanding”</a:t>
            </a:r>
          </a:p>
        </p:txBody>
      </p:sp>
    </p:spTree>
    <p:extLst>
      <p:ext uri="{BB962C8B-B14F-4D97-AF65-F5344CB8AC3E}">
        <p14:creationId xmlns:p14="http://schemas.microsoft.com/office/powerpoint/2010/main" val="70433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02252" cy="706964"/>
          </a:xfrm>
        </p:spPr>
        <p:txBody>
          <a:bodyPr/>
          <a:lstStyle/>
          <a:p>
            <a:r>
              <a:rPr lang="en-GB" b="1" dirty="0"/>
              <a:t>AO1</a:t>
            </a:r>
            <a:r>
              <a:rPr lang="en-GB" dirty="0"/>
              <a:t> - Covering the assessment objective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4472123" cy="34163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How do you develop ideas?</a:t>
            </a:r>
          </a:p>
          <a:p>
            <a:pPr lvl="0"/>
            <a:r>
              <a:rPr lang="en-GB" dirty="0"/>
              <a:t>Creating mind maps</a:t>
            </a:r>
          </a:p>
          <a:p>
            <a:pPr lvl="0"/>
            <a:r>
              <a:rPr lang="en-GB" dirty="0"/>
              <a:t>Researching key words and terms</a:t>
            </a:r>
          </a:p>
          <a:p>
            <a:pPr lvl="0"/>
            <a:r>
              <a:rPr lang="en-GB" dirty="0"/>
              <a:t>Creating mood boards</a:t>
            </a:r>
          </a:p>
          <a:p>
            <a:pPr lvl="0"/>
            <a:r>
              <a:rPr lang="en-GB" dirty="0"/>
              <a:t>Researching artists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58474" y="2603500"/>
            <a:ext cx="447212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How do you evidence analytical and critical understanding?</a:t>
            </a:r>
          </a:p>
          <a:p>
            <a:pPr lvl="0"/>
            <a:r>
              <a:rPr lang="en-GB" dirty="0"/>
              <a:t>Detail and opinion of artist research</a:t>
            </a:r>
          </a:p>
          <a:p>
            <a:r>
              <a:rPr lang="en-GB" dirty="0"/>
              <a:t>Image analysis</a:t>
            </a:r>
          </a:p>
        </p:txBody>
      </p:sp>
    </p:spTree>
    <p:extLst>
      <p:ext uri="{BB962C8B-B14F-4D97-AF65-F5344CB8AC3E}">
        <p14:creationId xmlns:p14="http://schemas.microsoft.com/office/powerpoint/2010/main" val="30015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research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26741"/>
            <a:ext cx="9890274" cy="4409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Your research should contain:</a:t>
            </a:r>
          </a:p>
          <a:p>
            <a:r>
              <a:rPr lang="en-GB" sz="2400" dirty="0"/>
              <a:t>Keywords/mind map</a:t>
            </a:r>
          </a:p>
          <a:p>
            <a:r>
              <a:rPr lang="en-GB" sz="2400" dirty="0"/>
              <a:t>Mood board of different images that relate to the topic of seasons</a:t>
            </a:r>
          </a:p>
          <a:p>
            <a:r>
              <a:rPr lang="en-GB" sz="2400" dirty="0"/>
              <a:t>More specific areas that you plan to explore</a:t>
            </a:r>
          </a:p>
          <a:p>
            <a:r>
              <a:rPr lang="en-GB" sz="2400" dirty="0"/>
              <a:t>Image analysis on some of the key images</a:t>
            </a:r>
          </a:p>
          <a:p>
            <a:r>
              <a:rPr lang="en-GB" sz="2400" dirty="0"/>
              <a:t>Tips and things to consider when photographing</a:t>
            </a:r>
          </a:p>
          <a:p>
            <a:r>
              <a:rPr lang="en-GB" sz="2400" dirty="0"/>
              <a:t>Artist research – a number of artists that inspire you.</a:t>
            </a:r>
          </a:p>
        </p:txBody>
      </p:sp>
    </p:spTree>
    <p:extLst>
      <p:ext uri="{BB962C8B-B14F-4D97-AF65-F5344CB8AC3E}">
        <p14:creationId xmlns:p14="http://schemas.microsoft.com/office/powerpoint/2010/main" val="248737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795680" cy="2283824"/>
          </a:xfrm>
        </p:spPr>
        <p:txBody>
          <a:bodyPr/>
          <a:lstStyle/>
          <a:p>
            <a:r>
              <a:rPr lang="en-GB" b="1" dirty="0"/>
              <a:t>AO3</a:t>
            </a:r>
            <a:r>
              <a:rPr lang="en-GB" dirty="0"/>
              <a:t> - Photoshoot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0643" y="2677645"/>
            <a:ext cx="4414866" cy="2879094"/>
          </a:xfrm>
        </p:spPr>
        <p:txBody>
          <a:bodyPr>
            <a:normAutofit/>
          </a:bodyPr>
          <a:lstStyle/>
          <a:p>
            <a:r>
              <a:rPr lang="en-GB" sz="2800" b="1" dirty="0"/>
              <a:t>AO3 –</a:t>
            </a:r>
            <a:r>
              <a:rPr lang="en-GB" sz="2800" dirty="0"/>
              <a:t> “Record ideas, observations and insights relevant to intentions, reflecting critically on work and progress”</a:t>
            </a:r>
          </a:p>
        </p:txBody>
      </p:sp>
    </p:spTree>
    <p:extLst>
      <p:ext uri="{BB962C8B-B14F-4D97-AF65-F5344CB8AC3E}">
        <p14:creationId xmlns:p14="http://schemas.microsoft.com/office/powerpoint/2010/main" val="85468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944455" cy="706964"/>
          </a:xfrm>
        </p:spPr>
        <p:txBody>
          <a:bodyPr/>
          <a:lstStyle/>
          <a:p>
            <a:r>
              <a:rPr lang="en-GB" b="1" dirty="0"/>
              <a:t>AO3</a:t>
            </a:r>
            <a:r>
              <a:rPr lang="en-GB" dirty="0"/>
              <a:t> – Covering the assessment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7" y="2603500"/>
            <a:ext cx="4331446" cy="34163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Record ideas relevant to intentions</a:t>
            </a:r>
          </a:p>
          <a:p>
            <a:pPr lvl="0"/>
            <a:r>
              <a:rPr lang="en-GB" dirty="0"/>
              <a:t>Creating a photoshoot Plan </a:t>
            </a:r>
          </a:p>
          <a:p>
            <a:r>
              <a:rPr lang="en-GB" dirty="0"/>
              <a:t>photographs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02205" y="2603500"/>
            <a:ext cx="4331446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Reflecting critically on work</a:t>
            </a:r>
          </a:p>
          <a:p>
            <a:pPr lvl="0"/>
            <a:r>
              <a:rPr lang="en-GB" dirty="0"/>
              <a:t>Analysis of images in camera</a:t>
            </a:r>
          </a:p>
          <a:p>
            <a:pPr lvl="0"/>
            <a:r>
              <a:rPr lang="en-GB" dirty="0"/>
              <a:t>Analysis of images after the shoot</a:t>
            </a:r>
          </a:p>
          <a:p>
            <a:pPr lvl="0"/>
            <a:r>
              <a:rPr lang="en-GB" dirty="0"/>
              <a:t>Analysis of photographs pre-production</a:t>
            </a:r>
          </a:p>
          <a:p>
            <a:pPr lvl="0"/>
            <a:r>
              <a:rPr lang="en-GB" dirty="0"/>
              <a:t>Analysis of images post-production</a:t>
            </a:r>
          </a:p>
          <a:p>
            <a:r>
              <a:rPr lang="en-GB" dirty="0"/>
              <a:t>Evaluation of intentions</a:t>
            </a:r>
          </a:p>
        </p:txBody>
      </p:sp>
    </p:spTree>
    <p:extLst>
      <p:ext uri="{BB962C8B-B14F-4D97-AF65-F5344CB8AC3E}">
        <p14:creationId xmlns:p14="http://schemas.microsoft.com/office/powerpoint/2010/main" val="79390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62" y="2668359"/>
            <a:ext cx="5245846" cy="2283824"/>
          </a:xfrm>
        </p:spPr>
        <p:txBody>
          <a:bodyPr/>
          <a:lstStyle/>
          <a:p>
            <a:r>
              <a:rPr lang="en-GB" b="1" dirty="0"/>
              <a:t>AO2</a:t>
            </a:r>
            <a:r>
              <a:rPr lang="en-GB" dirty="0"/>
              <a:t> -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4780626" cy="3174516"/>
          </a:xfrm>
        </p:spPr>
        <p:txBody>
          <a:bodyPr>
            <a:noAutofit/>
          </a:bodyPr>
          <a:lstStyle/>
          <a:p>
            <a:r>
              <a:rPr lang="en-GB" sz="2400" b="1" dirty="0"/>
              <a:t>AO2 – “</a:t>
            </a:r>
            <a:r>
              <a:rPr lang="en-GB" sz="2400" dirty="0"/>
              <a:t>Explore and select appropriate resources, media, materials, techniques and processes, reviewing and refining ideas as work develops”</a:t>
            </a:r>
          </a:p>
        </p:txBody>
      </p:sp>
    </p:spTree>
    <p:extLst>
      <p:ext uri="{BB962C8B-B14F-4D97-AF65-F5344CB8AC3E}">
        <p14:creationId xmlns:p14="http://schemas.microsoft.com/office/powerpoint/2010/main" val="3311655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1578</TotalTime>
  <Words>838</Words>
  <Application>Microsoft Office PowerPoint</Application>
  <PresentationFormat>Widescreen</PresentationFormat>
  <Paragraphs>130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Ion Boardroom</vt:lpstr>
      <vt:lpstr>A level Photography Revision</vt:lpstr>
      <vt:lpstr>PowerPoint Presentation</vt:lpstr>
      <vt:lpstr>Assessment Objectives</vt:lpstr>
      <vt:lpstr>AO1 - Research</vt:lpstr>
      <vt:lpstr>AO1 - Covering the assessment objective </vt:lpstr>
      <vt:lpstr>Initial research contents</vt:lpstr>
      <vt:lpstr>AO3 - Photoshoot</vt:lpstr>
      <vt:lpstr>AO3 – Covering the assessment objective</vt:lpstr>
      <vt:lpstr>AO2 - Development</vt:lpstr>
      <vt:lpstr>AO2 - Covering the assessment objective </vt:lpstr>
      <vt:lpstr>AO4 - Portfolio</vt:lpstr>
      <vt:lpstr>AO4 - Covering the assessment objective</vt:lpstr>
      <vt:lpstr>Assessment criteria &amp; Mark bands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project</dc:title>
  <dc:creator>Tom Dagnall</dc:creator>
  <cp:lastModifiedBy>James Thompson</cp:lastModifiedBy>
  <cp:revision>77</cp:revision>
  <cp:lastPrinted>2018-12-06T09:12:02Z</cp:lastPrinted>
  <dcterms:created xsi:type="dcterms:W3CDTF">2016-12-05T12:44:08Z</dcterms:created>
  <dcterms:modified xsi:type="dcterms:W3CDTF">2021-11-25T10:21:19Z</dcterms:modified>
</cp:coreProperties>
</file>