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105" d="100"/>
          <a:sy n="105"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01DA-321D-40C0-B7E7-68765C93F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2B4B2A-7566-4FE3-B397-F786B9FFE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986BFD-6903-4087-9782-FD80B13992D7}"/>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4B85008D-4862-4871-966E-7835881C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21A9A-9FB9-4A3E-A425-1646A8E0DE75}"/>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178540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4242-26BA-424D-9E31-B920D7D33D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CA724C-2760-4B82-BF63-0C095A8F2D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E28FC-53B3-469B-A01A-9C52AD4D96E3}"/>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735DC007-23F4-4196-B3C9-A1D405963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0280B-5EF2-4391-901B-E960477AAF35}"/>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266479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C30F30-8752-4E5B-B0AC-0437706E84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7A86BC-ACB9-4E4F-B236-16B850304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C683E-06D6-442D-9FC4-F3ABA1C91A03}"/>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86D83F45-9508-4A05-802E-E9B8E8764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ED610-98B4-4315-863A-0A361AB7A978}"/>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123382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C04A-6E66-4A4B-8B79-57526D0A6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8D38E-9C50-4735-83B4-A4C7BAC9E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A74C16-0BC2-41CF-B0B7-ECCECEBD9EEB}"/>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A3D2959D-E7C3-4D25-9488-6D601FA1E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0917B-BB74-46D4-8752-DFD27D510ACC}"/>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271219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BF6E-5539-466F-8B6E-88A2E5CFC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A9F87E-F465-429A-B8F6-4AFB23FE5E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3BC5C-DF2D-42A5-8CE0-4BFFD7DAA9D1}"/>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EB81534D-B416-47CA-B101-31BA36CA2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67F46-7365-4260-A018-0D5BDF71F8BF}"/>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132830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CEBC-7885-46F8-8DA3-44A6D227B2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98F7E-E994-4F35-8091-57AB368BC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03641F-C68B-4FE5-AC56-B2C84A0806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2675F9-349A-492A-8D88-FECE6962E7E3}"/>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6" name="Footer Placeholder 5">
            <a:extLst>
              <a:ext uri="{FF2B5EF4-FFF2-40B4-BE49-F238E27FC236}">
                <a16:creationId xmlns:a16="http://schemas.microsoft.com/office/drawing/2014/main" id="{0532C1BD-C76C-4FE1-8F7E-76A7C1FEE5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1C2C6F-D534-41A4-8FBC-0A3E541C5E36}"/>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152645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7782-5C68-4FB6-9881-D36B1FC3C5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0C21F-04C9-470A-8F21-412AA863B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89B2F-EA0B-459C-B920-CFDED3C96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30F91C-1D30-42A9-B4AC-8052AE389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C3492-AC03-43F3-9D31-EF799241D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75F4E-5B4E-4F7F-912E-A140697CCEE2}"/>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8" name="Footer Placeholder 7">
            <a:extLst>
              <a:ext uri="{FF2B5EF4-FFF2-40B4-BE49-F238E27FC236}">
                <a16:creationId xmlns:a16="http://schemas.microsoft.com/office/drawing/2014/main" id="{128C13EB-FF00-4A8A-A101-AF53BB6BE0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FAABA1-00DE-4E2E-9FBA-FD59C9D7F0A5}"/>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423900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1AA5-D97A-4B24-B4F5-E59EBAA78E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A9D80A-46C0-4885-84BD-38BD17716843}"/>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4" name="Footer Placeholder 3">
            <a:extLst>
              <a:ext uri="{FF2B5EF4-FFF2-40B4-BE49-F238E27FC236}">
                <a16:creationId xmlns:a16="http://schemas.microsoft.com/office/drawing/2014/main" id="{A7252458-F09F-4EBD-8AB1-FDCC3F9693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307FBA-37B9-4F58-B287-44319304C8B0}"/>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371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87578-0793-496E-A32C-1980B8F7229B}"/>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3" name="Footer Placeholder 2">
            <a:extLst>
              <a:ext uri="{FF2B5EF4-FFF2-40B4-BE49-F238E27FC236}">
                <a16:creationId xmlns:a16="http://schemas.microsoft.com/office/drawing/2014/main" id="{D16571D1-24C7-4302-B204-B3460663BB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4FA087-D656-4E4B-9030-A4877F386112}"/>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305033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55ED-0419-485C-B46A-CE92A38F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F59B1A-8A96-4C38-89DF-0FF7AD169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3599EE-BC8E-4A1E-800A-67ADB8550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33132-5D25-4C73-86C7-CB1E81C8FB3D}"/>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6" name="Footer Placeholder 5">
            <a:extLst>
              <a:ext uri="{FF2B5EF4-FFF2-40B4-BE49-F238E27FC236}">
                <a16:creationId xmlns:a16="http://schemas.microsoft.com/office/drawing/2014/main" id="{25437385-4978-4CBD-82D6-12DA4CABCA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2D5F53-8A86-4EC6-A77C-4F152CDA35E0}"/>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275134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ED02-1596-440A-BDFD-52889AB96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E5A6D8-F7B0-4022-8329-C1255B21F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5EC851-3831-46F0-935A-776B6906E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FB3D1-ECFE-4DC1-AC7F-90A0532222F2}"/>
              </a:ext>
            </a:extLst>
          </p:cNvPr>
          <p:cNvSpPr>
            <a:spLocks noGrp="1"/>
          </p:cNvSpPr>
          <p:nvPr>
            <p:ph type="dt" sz="half" idx="10"/>
          </p:nvPr>
        </p:nvSpPr>
        <p:spPr/>
        <p:txBody>
          <a:bodyPr/>
          <a:lstStyle/>
          <a:p>
            <a:fld id="{7F091779-BCEE-46DD-A4CB-193C320E2FF2}" type="datetimeFigureOut">
              <a:rPr lang="en-GB" smtClean="0"/>
              <a:t>24/11/2021</a:t>
            </a:fld>
            <a:endParaRPr lang="en-GB"/>
          </a:p>
        </p:txBody>
      </p:sp>
      <p:sp>
        <p:nvSpPr>
          <p:cNvPr id="6" name="Footer Placeholder 5">
            <a:extLst>
              <a:ext uri="{FF2B5EF4-FFF2-40B4-BE49-F238E27FC236}">
                <a16:creationId xmlns:a16="http://schemas.microsoft.com/office/drawing/2014/main" id="{E3DCDFC4-3391-43D5-B615-4A60F1FDE9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74C021-2A78-4CDF-9E99-35EFF13F9DDF}"/>
              </a:ext>
            </a:extLst>
          </p:cNvPr>
          <p:cNvSpPr>
            <a:spLocks noGrp="1"/>
          </p:cNvSpPr>
          <p:nvPr>
            <p:ph type="sldNum" sz="quarter" idx="12"/>
          </p:nvPr>
        </p:nvSpPr>
        <p:spPr/>
        <p:txBody>
          <a:bodyPr/>
          <a:lstStyle/>
          <a:p>
            <a:fld id="{3B407B68-7B7A-474F-B672-E7C1C1FC3437}" type="slidenum">
              <a:rPr lang="en-GB" smtClean="0"/>
              <a:t>‹#›</a:t>
            </a:fld>
            <a:endParaRPr lang="en-GB"/>
          </a:p>
        </p:txBody>
      </p:sp>
    </p:spTree>
    <p:extLst>
      <p:ext uri="{BB962C8B-B14F-4D97-AF65-F5344CB8AC3E}">
        <p14:creationId xmlns:p14="http://schemas.microsoft.com/office/powerpoint/2010/main" val="190083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C91AE-47CF-46F5-B3A3-E41522066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9DE3C5-8C7E-4C73-B455-BC09EAF66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525040-56EE-4804-BFFF-49536E7B7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91779-BCEE-46DD-A4CB-193C320E2FF2}" type="datetimeFigureOut">
              <a:rPr lang="en-GB" smtClean="0"/>
              <a:t>24/11/2021</a:t>
            </a:fld>
            <a:endParaRPr lang="en-GB"/>
          </a:p>
        </p:txBody>
      </p:sp>
      <p:sp>
        <p:nvSpPr>
          <p:cNvPr id="5" name="Footer Placeholder 4">
            <a:extLst>
              <a:ext uri="{FF2B5EF4-FFF2-40B4-BE49-F238E27FC236}">
                <a16:creationId xmlns:a16="http://schemas.microsoft.com/office/drawing/2014/main" id="{3F98F936-4304-4F20-860E-23B3D9D6E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3AC49C-DF05-4078-B1D8-D85AB887D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07B68-7B7A-474F-B672-E7C1C1FC3437}" type="slidenum">
              <a:rPr lang="en-GB" smtClean="0"/>
              <a:t>‹#›</a:t>
            </a:fld>
            <a:endParaRPr lang="en-GB"/>
          </a:p>
        </p:txBody>
      </p:sp>
    </p:spTree>
    <p:extLst>
      <p:ext uri="{BB962C8B-B14F-4D97-AF65-F5344CB8AC3E}">
        <p14:creationId xmlns:p14="http://schemas.microsoft.com/office/powerpoint/2010/main" val="1014189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mailto:s.smith1@alsophigh.org.uk" TargetMode="External"/><Relationship Id="rId5" Type="http://schemas.openxmlformats.org/officeDocument/2006/relationships/hyperlink" Target="mailto:v.nolan@alsophigh.org.uk"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391C-E539-4245-AB3D-3FE10D35A5B8}"/>
              </a:ext>
            </a:extLst>
          </p:cNvPr>
          <p:cNvSpPr>
            <a:spLocks noGrp="1"/>
          </p:cNvSpPr>
          <p:nvPr>
            <p:ph type="ctrTitle"/>
          </p:nvPr>
        </p:nvSpPr>
        <p:spPr>
          <a:xfrm>
            <a:off x="1524000" y="516835"/>
            <a:ext cx="9144000" cy="2993128"/>
          </a:xfrm>
          <a:solidFill>
            <a:srgbClr val="00B050"/>
          </a:solidFill>
          <a:ln>
            <a:solidFill>
              <a:schemeClr val="tx1"/>
            </a:solidFill>
          </a:ln>
        </p:spPr>
        <p:txBody>
          <a:bodyPr>
            <a:normAutofit fontScale="90000"/>
          </a:bodyPr>
          <a:lstStyle/>
          <a:p>
            <a:br>
              <a:rPr lang="en-GB" dirty="0"/>
            </a:br>
            <a:br>
              <a:rPr lang="en-GB" dirty="0"/>
            </a:br>
            <a:br>
              <a:rPr lang="en-GB" dirty="0"/>
            </a:br>
            <a:br>
              <a:rPr lang="en-GB" dirty="0"/>
            </a:br>
            <a:br>
              <a:rPr lang="en-GB" dirty="0"/>
            </a:br>
            <a:br>
              <a:rPr lang="en-GB" dirty="0"/>
            </a:br>
            <a:r>
              <a:rPr lang="en-GB" b="1" u="sng" dirty="0"/>
              <a:t>Year 13</a:t>
            </a:r>
            <a:br>
              <a:rPr lang="en-GB" b="1" u="sng" dirty="0"/>
            </a:br>
            <a:r>
              <a:rPr lang="en-GB" b="1" u="sng" dirty="0"/>
              <a:t>Sociology Mock Examination</a:t>
            </a:r>
            <a:br>
              <a:rPr lang="en-GB" b="1" u="sng" dirty="0"/>
            </a:br>
            <a:r>
              <a:rPr lang="en-GB" b="1" u="sng" dirty="0"/>
              <a:t>Revision Tips</a:t>
            </a:r>
            <a:endParaRPr lang="en-GB" dirty="0"/>
          </a:p>
        </p:txBody>
      </p:sp>
      <p:sp>
        <p:nvSpPr>
          <p:cNvPr id="3" name="Subtitle 2">
            <a:extLst>
              <a:ext uri="{FF2B5EF4-FFF2-40B4-BE49-F238E27FC236}">
                <a16:creationId xmlns:a16="http://schemas.microsoft.com/office/drawing/2014/main" id="{030526B4-8B2C-40C7-B866-5BA21EDC1959}"/>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81F3F210-8C01-4FEE-92ED-8194DA0A35F4}"/>
              </a:ext>
            </a:extLst>
          </p:cNvPr>
          <p:cNvPicPr>
            <a:picLocks noChangeAspect="1"/>
          </p:cNvPicPr>
          <p:nvPr/>
        </p:nvPicPr>
        <p:blipFill>
          <a:blip r:embed="rId4"/>
          <a:stretch>
            <a:fillRect/>
          </a:stretch>
        </p:blipFill>
        <p:spPr>
          <a:xfrm>
            <a:off x="0" y="6390380"/>
            <a:ext cx="12192000" cy="494124"/>
          </a:xfrm>
          <a:prstGeom prst="rect">
            <a:avLst/>
          </a:prstGeom>
        </p:spPr>
      </p:pic>
      <p:pic>
        <p:nvPicPr>
          <p:cNvPr id="5" name="Audio 4">
            <a:hlinkClick r:id="" action="ppaction://media"/>
            <a:extLst>
              <a:ext uri="{FF2B5EF4-FFF2-40B4-BE49-F238E27FC236}">
                <a16:creationId xmlns:a16="http://schemas.microsoft.com/office/drawing/2014/main" id="{EF7143C3-11E4-4470-A90D-E6C5CF6DFF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37228749"/>
      </p:ext>
    </p:extLst>
  </p:cSld>
  <p:clrMapOvr>
    <a:masterClrMapping/>
  </p:clrMapOvr>
  <mc:AlternateContent xmlns:mc="http://schemas.openxmlformats.org/markup-compatibility/2006" xmlns:p14="http://schemas.microsoft.com/office/powerpoint/2010/main">
    <mc:Choice Requires="p14">
      <p:transition spd="slow" p14:dur="2000" advTm="12127"/>
    </mc:Choice>
    <mc:Fallback xmlns="">
      <p:transition spd="slow" advTm="12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3F210-8C01-4FEE-92ED-8194DA0A35F4}"/>
              </a:ext>
            </a:extLst>
          </p:cNvPr>
          <p:cNvPicPr>
            <a:picLocks noChangeAspect="1"/>
          </p:cNvPicPr>
          <p:nvPr/>
        </p:nvPicPr>
        <p:blipFill>
          <a:blip r:embed="rId4"/>
          <a:stretch>
            <a:fillRect/>
          </a:stretch>
        </p:blipFill>
        <p:spPr>
          <a:xfrm>
            <a:off x="0" y="6390380"/>
            <a:ext cx="12192000" cy="494124"/>
          </a:xfrm>
          <a:prstGeom prst="rect">
            <a:avLst/>
          </a:prstGeom>
        </p:spPr>
      </p:pic>
      <p:sp>
        <p:nvSpPr>
          <p:cNvPr id="10" name="Title 9">
            <a:extLst>
              <a:ext uri="{FF2B5EF4-FFF2-40B4-BE49-F238E27FC236}">
                <a16:creationId xmlns:a16="http://schemas.microsoft.com/office/drawing/2014/main" id="{9941BE7F-87A8-4B62-B6E7-6632734B5DCB}"/>
              </a:ext>
            </a:extLst>
          </p:cNvPr>
          <p:cNvSpPr>
            <a:spLocks noGrp="1"/>
          </p:cNvSpPr>
          <p:nvPr>
            <p:ph type="title"/>
          </p:nvPr>
        </p:nvSpPr>
        <p:spPr>
          <a:solidFill>
            <a:srgbClr val="00B050"/>
          </a:solidFill>
        </p:spPr>
        <p:txBody>
          <a:bodyPr/>
          <a:lstStyle/>
          <a:p>
            <a:r>
              <a:rPr lang="en-GB" b="1" u="sng" dirty="0"/>
              <a:t>Crime and Deviance</a:t>
            </a:r>
          </a:p>
        </p:txBody>
      </p:sp>
      <p:sp>
        <p:nvSpPr>
          <p:cNvPr id="11" name="Content Placeholder 10">
            <a:extLst>
              <a:ext uri="{FF2B5EF4-FFF2-40B4-BE49-F238E27FC236}">
                <a16:creationId xmlns:a16="http://schemas.microsoft.com/office/drawing/2014/main" id="{C3468D5D-5F81-473B-8A79-5288BCE9B175}"/>
              </a:ext>
            </a:extLst>
          </p:cNvPr>
          <p:cNvSpPr>
            <a:spLocks noGrp="1"/>
          </p:cNvSpPr>
          <p:nvPr>
            <p:ph idx="1"/>
          </p:nvPr>
        </p:nvSpPr>
        <p:spPr/>
        <p:txBody>
          <a:bodyPr/>
          <a:lstStyle/>
          <a:p>
            <a:r>
              <a:rPr lang="en-GB" dirty="0"/>
              <a:t>Go through your notes</a:t>
            </a:r>
          </a:p>
          <a:p>
            <a:r>
              <a:rPr lang="en-GB" dirty="0"/>
              <a:t>Condense your notes – what method works for you?</a:t>
            </a:r>
          </a:p>
          <a:p>
            <a:endParaRPr lang="en-GB" dirty="0"/>
          </a:p>
          <a:p>
            <a:r>
              <a:rPr lang="en-GB" dirty="0"/>
              <a:t>What are the key theories?</a:t>
            </a:r>
          </a:p>
          <a:p>
            <a:r>
              <a:rPr lang="en-GB" dirty="0"/>
              <a:t>When were they formulated?</a:t>
            </a:r>
          </a:p>
          <a:p>
            <a:endParaRPr lang="en-GB" dirty="0"/>
          </a:p>
          <a:p>
            <a:r>
              <a:rPr lang="en-GB" dirty="0"/>
              <a:t>Are there any counter arguments that you can cite?</a:t>
            </a:r>
          </a:p>
        </p:txBody>
      </p:sp>
      <p:pic>
        <p:nvPicPr>
          <p:cNvPr id="2" name="Audio 1">
            <a:hlinkClick r:id="" action="ppaction://media"/>
            <a:extLst>
              <a:ext uri="{FF2B5EF4-FFF2-40B4-BE49-F238E27FC236}">
                <a16:creationId xmlns:a16="http://schemas.microsoft.com/office/drawing/2014/main" id="{754FBE76-E095-440D-ACAD-A6AC70A2F2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47448631"/>
      </p:ext>
    </p:extLst>
  </p:cSld>
  <p:clrMapOvr>
    <a:masterClrMapping/>
  </p:clrMapOvr>
  <mc:AlternateContent xmlns:mc="http://schemas.openxmlformats.org/markup-compatibility/2006" xmlns:p14="http://schemas.microsoft.com/office/powerpoint/2010/main">
    <mc:Choice Requires="p14">
      <p:transition spd="slow" p14:dur="2000" advTm="76566"/>
    </mc:Choice>
    <mc:Fallback xmlns="">
      <p:transition spd="slow" advTm="76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3F210-8C01-4FEE-92ED-8194DA0A35F4}"/>
              </a:ext>
            </a:extLst>
          </p:cNvPr>
          <p:cNvPicPr>
            <a:picLocks noChangeAspect="1"/>
          </p:cNvPicPr>
          <p:nvPr/>
        </p:nvPicPr>
        <p:blipFill>
          <a:blip r:embed="rId4"/>
          <a:stretch>
            <a:fillRect/>
          </a:stretch>
        </p:blipFill>
        <p:spPr>
          <a:xfrm>
            <a:off x="0" y="6390380"/>
            <a:ext cx="12192000" cy="494124"/>
          </a:xfrm>
          <a:prstGeom prst="rect">
            <a:avLst/>
          </a:prstGeom>
        </p:spPr>
      </p:pic>
      <p:sp>
        <p:nvSpPr>
          <p:cNvPr id="10" name="Title 9">
            <a:extLst>
              <a:ext uri="{FF2B5EF4-FFF2-40B4-BE49-F238E27FC236}">
                <a16:creationId xmlns:a16="http://schemas.microsoft.com/office/drawing/2014/main" id="{9941BE7F-87A8-4B62-B6E7-6632734B5DCB}"/>
              </a:ext>
            </a:extLst>
          </p:cNvPr>
          <p:cNvSpPr>
            <a:spLocks noGrp="1"/>
          </p:cNvSpPr>
          <p:nvPr>
            <p:ph type="title"/>
          </p:nvPr>
        </p:nvSpPr>
        <p:spPr>
          <a:solidFill>
            <a:srgbClr val="00B050"/>
          </a:solidFill>
        </p:spPr>
        <p:txBody>
          <a:bodyPr/>
          <a:lstStyle/>
          <a:p>
            <a:r>
              <a:rPr lang="en-GB" b="1" u="sng" dirty="0"/>
              <a:t>Exam Technique</a:t>
            </a:r>
          </a:p>
        </p:txBody>
      </p:sp>
      <p:sp>
        <p:nvSpPr>
          <p:cNvPr id="11" name="Content Placeholder 10">
            <a:extLst>
              <a:ext uri="{FF2B5EF4-FFF2-40B4-BE49-F238E27FC236}">
                <a16:creationId xmlns:a16="http://schemas.microsoft.com/office/drawing/2014/main" id="{C3468D5D-5F81-473B-8A79-5288BCE9B175}"/>
              </a:ext>
            </a:extLst>
          </p:cNvPr>
          <p:cNvSpPr>
            <a:spLocks noGrp="1"/>
          </p:cNvSpPr>
          <p:nvPr>
            <p:ph idx="1"/>
          </p:nvPr>
        </p:nvSpPr>
        <p:spPr/>
        <p:txBody>
          <a:bodyPr/>
          <a:lstStyle/>
          <a:p>
            <a:endParaRPr lang="en-GB" dirty="0"/>
          </a:p>
          <a:p>
            <a:r>
              <a:rPr lang="en-GB" dirty="0"/>
              <a:t>There are 4 questions on the paper, each question increases in marks</a:t>
            </a:r>
          </a:p>
          <a:p>
            <a:r>
              <a:rPr lang="en-GB" dirty="0"/>
              <a:t>You will be asked to comment on 2 items for questions 3 and 4</a:t>
            </a:r>
          </a:p>
          <a:p>
            <a:r>
              <a:rPr lang="en-GB" dirty="0"/>
              <a:t>Qu1 – 4marks</a:t>
            </a:r>
          </a:p>
          <a:p>
            <a:r>
              <a:rPr lang="en-GB" dirty="0"/>
              <a:t>Qu2 – 6marks</a:t>
            </a:r>
          </a:p>
          <a:p>
            <a:r>
              <a:rPr lang="en-GB" dirty="0"/>
              <a:t>Qu3 – 10marks</a:t>
            </a:r>
          </a:p>
          <a:p>
            <a:r>
              <a:rPr lang="en-GB" dirty="0"/>
              <a:t>Qu4 – 30marks</a:t>
            </a:r>
          </a:p>
          <a:p>
            <a:r>
              <a:rPr lang="en-GB" dirty="0"/>
              <a:t>Use your time appropriately</a:t>
            </a:r>
          </a:p>
        </p:txBody>
      </p:sp>
      <p:pic>
        <p:nvPicPr>
          <p:cNvPr id="2" name="Audio 1">
            <a:hlinkClick r:id="" action="ppaction://media"/>
            <a:extLst>
              <a:ext uri="{FF2B5EF4-FFF2-40B4-BE49-F238E27FC236}">
                <a16:creationId xmlns:a16="http://schemas.microsoft.com/office/drawing/2014/main" id="{AABE6913-919E-4284-8338-C21896446D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00267776"/>
      </p:ext>
    </p:extLst>
  </p:cSld>
  <p:clrMapOvr>
    <a:masterClrMapping/>
  </p:clrMapOvr>
  <mc:AlternateContent xmlns:mc="http://schemas.openxmlformats.org/markup-compatibility/2006" xmlns:p14="http://schemas.microsoft.com/office/powerpoint/2010/main">
    <mc:Choice Requires="p14">
      <p:transition spd="slow" p14:dur="2000" advTm="29382"/>
    </mc:Choice>
    <mc:Fallback xmlns="">
      <p:transition spd="slow" advTm="29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3F210-8C01-4FEE-92ED-8194DA0A35F4}"/>
              </a:ext>
            </a:extLst>
          </p:cNvPr>
          <p:cNvPicPr>
            <a:picLocks noChangeAspect="1"/>
          </p:cNvPicPr>
          <p:nvPr/>
        </p:nvPicPr>
        <p:blipFill>
          <a:blip r:embed="rId4"/>
          <a:stretch>
            <a:fillRect/>
          </a:stretch>
        </p:blipFill>
        <p:spPr>
          <a:xfrm>
            <a:off x="0" y="6390380"/>
            <a:ext cx="12192000" cy="494124"/>
          </a:xfrm>
          <a:prstGeom prst="rect">
            <a:avLst/>
          </a:prstGeom>
        </p:spPr>
      </p:pic>
      <p:sp>
        <p:nvSpPr>
          <p:cNvPr id="10" name="Title 9">
            <a:extLst>
              <a:ext uri="{FF2B5EF4-FFF2-40B4-BE49-F238E27FC236}">
                <a16:creationId xmlns:a16="http://schemas.microsoft.com/office/drawing/2014/main" id="{9941BE7F-87A8-4B62-B6E7-6632734B5DCB}"/>
              </a:ext>
            </a:extLst>
          </p:cNvPr>
          <p:cNvSpPr>
            <a:spLocks noGrp="1"/>
          </p:cNvSpPr>
          <p:nvPr>
            <p:ph type="title"/>
          </p:nvPr>
        </p:nvSpPr>
        <p:spPr>
          <a:solidFill>
            <a:srgbClr val="00B050"/>
          </a:solidFill>
        </p:spPr>
        <p:txBody>
          <a:bodyPr/>
          <a:lstStyle/>
          <a:p>
            <a:r>
              <a:rPr lang="en-GB" b="1" u="sng" dirty="0"/>
              <a:t>Exam Technique</a:t>
            </a:r>
          </a:p>
        </p:txBody>
      </p:sp>
      <p:sp>
        <p:nvSpPr>
          <p:cNvPr id="11" name="Content Placeholder 10">
            <a:extLst>
              <a:ext uri="{FF2B5EF4-FFF2-40B4-BE49-F238E27FC236}">
                <a16:creationId xmlns:a16="http://schemas.microsoft.com/office/drawing/2014/main" id="{C3468D5D-5F81-473B-8A79-5288BCE9B175}"/>
              </a:ext>
            </a:extLst>
          </p:cNvPr>
          <p:cNvSpPr>
            <a:spLocks noGrp="1"/>
          </p:cNvSpPr>
          <p:nvPr>
            <p:ph idx="1"/>
          </p:nvPr>
        </p:nvSpPr>
        <p:spPr/>
        <p:txBody>
          <a:bodyPr/>
          <a:lstStyle/>
          <a:p>
            <a:endParaRPr lang="en-GB" dirty="0"/>
          </a:p>
          <a:p>
            <a:r>
              <a:rPr lang="en-GB" dirty="0"/>
              <a:t>Questions 1 and 2 are </a:t>
            </a:r>
            <a:r>
              <a:rPr lang="en-GB" b="1" dirty="0"/>
              <a:t>knowledge</a:t>
            </a:r>
            <a:r>
              <a:rPr lang="en-GB" dirty="0"/>
              <a:t> based questions and are designed to ‘ease’ you into the paper.</a:t>
            </a:r>
          </a:p>
          <a:p>
            <a:r>
              <a:rPr lang="en-GB" dirty="0"/>
              <a:t>Question 3 – this requires you to </a:t>
            </a:r>
            <a:r>
              <a:rPr lang="en-GB" b="1" dirty="0"/>
              <a:t>analyse </a:t>
            </a:r>
            <a:r>
              <a:rPr lang="en-GB" dirty="0"/>
              <a:t>an item through the lens of a specific theory</a:t>
            </a:r>
          </a:p>
          <a:p>
            <a:r>
              <a:rPr lang="en-GB" dirty="0"/>
              <a:t>Question 4 – requires you to </a:t>
            </a:r>
            <a:r>
              <a:rPr lang="en-GB" b="1" dirty="0"/>
              <a:t>analyse and evaluate </a:t>
            </a:r>
            <a:r>
              <a:rPr lang="en-GB" dirty="0"/>
              <a:t>an item that is provided on the paper. You must include your own knowledge for this. The expectation is you will plan this question for 10 mins and then 45 mins writing.</a:t>
            </a:r>
          </a:p>
        </p:txBody>
      </p:sp>
      <p:pic>
        <p:nvPicPr>
          <p:cNvPr id="2" name="Audio 1">
            <a:hlinkClick r:id="" action="ppaction://media"/>
            <a:extLst>
              <a:ext uri="{FF2B5EF4-FFF2-40B4-BE49-F238E27FC236}">
                <a16:creationId xmlns:a16="http://schemas.microsoft.com/office/drawing/2014/main" id="{C619A0AF-8810-473F-99FB-E5A3FF75C9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9330956"/>
      </p:ext>
    </p:extLst>
  </p:cSld>
  <p:clrMapOvr>
    <a:masterClrMapping/>
  </p:clrMapOvr>
  <mc:AlternateContent xmlns:mc="http://schemas.openxmlformats.org/markup-compatibility/2006" xmlns:p14="http://schemas.microsoft.com/office/powerpoint/2010/main">
    <mc:Choice Requires="p14">
      <p:transition spd="slow" p14:dur="2000" advTm="74332"/>
    </mc:Choice>
    <mc:Fallback xmlns="">
      <p:transition spd="slow" advTm="74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3F210-8C01-4FEE-92ED-8194DA0A35F4}"/>
              </a:ext>
            </a:extLst>
          </p:cNvPr>
          <p:cNvPicPr>
            <a:picLocks noChangeAspect="1"/>
          </p:cNvPicPr>
          <p:nvPr/>
        </p:nvPicPr>
        <p:blipFill>
          <a:blip r:embed="rId4"/>
          <a:stretch>
            <a:fillRect/>
          </a:stretch>
        </p:blipFill>
        <p:spPr>
          <a:xfrm>
            <a:off x="0" y="6390380"/>
            <a:ext cx="12192000" cy="494124"/>
          </a:xfrm>
          <a:prstGeom prst="rect">
            <a:avLst/>
          </a:prstGeom>
        </p:spPr>
      </p:pic>
      <p:sp>
        <p:nvSpPr>
          <p:cNvPr id="10" name="Title 9">
            <a:extLst>
              <a:ext uri="{FF2B5EF4-FFF2-40B4-BE49-F238E27FC236}">
                <a16:creationId xmlns:a16="http://schemas.microsoft.com/office/drawing/2014/main" id="{9941BE7F-87A8-4B62-B6E7-6632734B5DCB}"/>
              </a:ext>
            </a:extLst>
          </p:cNvPr>
          <p:cNvSpPr>
            <a:spLocks noGrp="1"/>
          </p:cNvSpPr>
          <p:nvPr>
            <p:ph type="title"/>
          </p:nvPr>
        </p:nvSpPr>
        <p:spPr>
          <a:solidFill>
            <a:srgbClr val="00B050"/>
          </a:solidFill>
        </p:spPr>
        <p:txBody>
          <a:bodyPr/>
          <a:lstStyle/>
          <a:p>
            <a:r>
              <a:rPr lang="en-GB" b="1" u="sng" dirty="0"/>
              <a:t>Questions</a:t>
            </a:r>
          </a:p>
        </p:txBody>
      </p:sp>
      <p:sp>
        <p:nvSpPr>
          <p:cNvPr id="11" name="Content Placeholder 10">
            <a:extLst>
              <a:ext uri="{FF2B5EF4-FFF2-40B4-BE49-F238E27FC236}">
                <a16:creationId xmlns:a16="http://schemas.microsoft.com/office/drawing/2014/main" id="{C3468D5D-5F81-473B-8A79-5288BCE9B175}"/>
              </a:ext>
            </a:extLst>
          </p:cNvPr>
          <p:cNvSpPr>
            <a:spLocks noGrp="1"/>
          </p:cNvSpPr>
          <p:nvPr>
            <p:ph idx="1"/>
          </p:nvPr>
        </p:nvSpPr>
        <p:spPr/>
        <p:txBody>
          <a:bodyPr/>
          <a:lstStyle/>
          <a:p>
            <a:endParaRPr lang="en-US" dirty="0"/>
          </a:p>
          <a:p>
            <a:r>
              <a:rPr lang="en-US" dirty="0"/>
              <a:t>I</a:t>
            </a:r>
            <a:r>
              <a:rPr lang="en-GB" dirty="0"/>
              <a:t>f you need further clarification on anything just use the contact details below, or see us </a:t>
            </a:r>
            <a:r>
              <a:rPr lang="en-GB"/>
              <a:t>in school.</a:t>
            </a:r>
            <a:endParaRPr lang="en-GB" dirty="0"/>
          </a:p>
          <a:p>
            <a:r>
              <a:rPr lang="en-GB" dirty="0"/>
              <a:t>Mrs Nolan – </a:t>
            </a:r>
            <a:r>
              <a:rPr lang="en-GB" dirty="0">
                <a:hlinkClick r:id="rId5"/>
              </a:rPr>
              <a:t>v.nolan@alsophigh.org.uk</a:t>
            </a:r>
            <a:endParaRPr lang="en-GB" dirty="0"/>
          </a:p>
          <a:p>
            <a:endParaRPr lang="en-GB" dirty="0"/>
          </a:p>
          <a:p>
            <a:r>
              <a:rPr lang="en-GB" dirty="0"/>
              <a:t>Miss Smith – </a:t>
            </a:r>
            <a:r>
              <a:rPr lang="en-GB" dirty="0">
                <a:hlinkClick r:id="rId6"/>
              </a:rPr>
              <a:t>s.smith1@alsophigh.org.uk</a:t>
            </a:r>
            <a:endParaRPr lang="en-GB" dirty="0"/>
          </a:p>
          <a:p>
            <a:endParaRPr lang="en-GB" dirty="0"/>
          </a:p>
          <a:p>
            <a:pPr marL="0" indent="0">
              <a:buNone/>
            </a:pPr>
            <a:endParaRPr lang="en-GB" dirty="0"/>
          </a:p>
        </p:txBody>
      </p:sp>
      <p:pic>
        <p:nvPicPr>
          <p:cNvPr id="2" name="Audio 1">
            <a:hlinkClick r:id="" action="ppaction://media"/>
            <a:extLst>
              <a:ext uri="{FF2B5EF4-FFF2-40B4-BE49-F238E27FC236}">
                <a16:creationId xmlns:a16="http://schemas.microsoft.com/office/drawing/2014/main" id="{127B713A-0692-4436-878A-DD13F78EA6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54785016"/>
      </p:ext>
    </p:extLst>
  </p:cSld>
  <p:clrMapOvr>
    <a:masterClrMapping/>
  </p:clrMapOvr>
  <mc:AlternateContent xmlns:mc="http://schemas.openxmlformats.org/markup-compatibility/2006" xmlns:p14="http://schemas.microsoft.com/office/powerpoint/2010/main">
    <mc:Choice Requires="p14">
      <p:transition spd="slow" p14:dur="2000" advTm="24994"/>
    </mc:Choice>
    <mc:Fallback xmlns="">
      <p:transition spd="slow" advTm="24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227</Words>
  <Application>Microsoft Office PowerPoint</Application>
  <PresentationFormat>Widescreen</PresentationFormat>
  <Paragraphs>29</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Year 13 Sociology Mock Examination Revision Tips</vt:lpstr>
      <vt:lpstr>Crime and Deviance</vt:lpstr>
      <vt:lpstr>Exam Technique</vt:lpstr>
      <vt:lpstr>Exam Technique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13  Preparing for the mock Spanish exam</dc:title>
  <dc:creator>Philip Avison</dc:creator>
  <cp:lastModifiedBy>James Thompson</cp:lastModifiedBy>
  <cp:revision>9</cp:revision>
  <dcterms:created xsi:type="dcterms:W3CDTF">2021-11-19T09:15:38Z</dcterms:created>
  <dcterms:modified xsi:type="dcterms:W3CDTF">2021-11-24T09:35:26Z</dcterms:modified>
</cp:coreProperties>
</file>