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0" r:id="rId15"/>
    <p:sldId id="261" r:id="rId16"/>
    <p:sldId id="262" r:id="rId17"/>
    <p:sldId id="26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Berry (ALS Staff)" userId="64c66b23-bec4-4237-8253-188e37a8cbdf" providerId="ADAL" clId="{1EEE541C-AAA8-4472-9DD2-EF81C4AF57EA}"/>
    <pc:docChg chg="custSel addSld delSld modSld">
      <pc:chgData name="K Berry (ALS Staff)" userId="64c66b23-bec4-4237-8253-188e37a8cbdf" providerId="ADAL" clId="{1EEE541C-AAA8-4472-9DD2-EF81C4AF57EA}" dt="2026-09-07T15:31:37.104" v="258" actId="255"/>
      <pc:docMkLst>
        <pc:docMk/>
      </pc:docMkLst>
      <pc:sldChg chg="addSp modSp mod">
        <pc:chgData name="K Berry (ALS Staff)" userId="64c66b23-bec4-4237-8253-188e37a8cbdf" providerId="ADAL" clId="{1EEE541C-AAA8-4472-9DD2-EF81C4AF57EA}" dt="2026-09-07T15:23:07.881" v="46" actId="14100"/>
        <pc:sldMkLst>
          <pc:docMk/>
          <pc:sldMk cId="163524825" sldId="257"/>
        </pc:sldMkLst>
        <pc:picChg chg="add mod">
          <ac:chgData name="K Berry (ALS Staff)" userId="64c66b23-bec4-4237-8253-188e37a8cbdf" providerId="ADAL" clId="{1EEE541C-AAA8-4472-9DD2-EF81C4AF57EA}" dt="2026-09-07T15:23:07.881" v="46" actId="14100"/>
          <ac:picMkLst>
            <pc:docMk/>
            <pc:sldMk cId="163524825" sldId="257"/>
            <ac:picMk id="5" creationId="{18CA8C7C-2E94-4906-F392-E51476BE60D4}"/>
          </ac:picMkLst>
        </pc:picChg>
      </pc:sldChg>
      <pc:sldChg chg="modSp mod">
        <pc:chgData name="K Berry (ALS Staff)" userId="64c66b23-bec4-4237-8253-188e37a8cbdf" providerId="ADAL" clId="{1EEE541C-AAA8-4472-9DD2-EF81C4AF57EA}" dt="2026-09-07T15:25:36.136" v="75" actId="1076"/>
        <pc:sldMkLst>
          <pc:docMk/>
          <pc:sldMk cId="3181823487" sldId="258"/>
        </pc:sldMkLst>
        <pc:spChg chg="mod">
          <ac:chgData name="K Berry (ALS Staff)" userId="64c66b23-bec4-4237-8253-188e37a8cbdf" providerId="ADAL" clId="{1EEE541C-AAA8-4472-9DD2-EF81C4AF57EA}" dt="2026-09-07T15:25:36.136" v="75" actId="1076"/>
          <ac:spMkLst>
            <pc:docMk/>
            <pc:sldMk cId="3181823487" sldId="258"/>
            <ac:spMk id="2" creationId="{0B5FD653-0EB4-6CE5-6AA5-C388F63FC2A0}"/>
          </ac:spMkLst>
        </pc:spChg>
      </pc:sldChg>
      <pc:sldChg chg="addSp modSp mod">
        <pc:chgData name="K Berry (ALS Staff)" userId="64c66b23-bec4-4237-8253-188e37a8cbdf" providerId="ADAL" clId="{1EEE541C-AAA8-4472-9DD2-EF81C4AF57EA}" dt="2026-09-07T15:27:33.605" v="82" actId="1076"/>
        <pc:sldMkLst>
          <pc:docMk/>
          <pc:sldMk cId="174930209" sldId="260"/>
        </pc:sldMkLst>
        <pc:spChg chg="mod">
          <ac:chgData name="K Berry (ALS Staff)" userId="64c66b23-bec4-4237-8253-188e37a8cbdf" providerId="ADAL" clId="{1EEE541C-AAA8-4472-9DD2-EF81C4AF57EA}" dt="2026-09-07T15:27:29.508" v="81" actId="1076"/>
          <ac:spMkLst>
            <pc:docMk/>
            <pc:sldMk cId="174930209" sldId="260"/>
            <ac:spMk id="2" creationId="{6C1F5011-460F-C1CF-F10F-8C189DE7D4D4}"/>
          </ac:spMkLst>
        </pc:spChg>
        <pc:spChg chg="mod">
          <ac:chgData name="K Berry (ALS Staff)" userId="64c66b23-bec4-4237-8253-188e37a8cbdf" providerId="ADAL" clId="{1EEE541C-AAA8-4472-9DD2-EF81C4AF57EA}" dt="2026-09-07T15:27:24.047" v="80" actId="1076"/>
          <ac:spMkLst>
            <pc:docMk/>
            <pc:sldMk cId="174930209" sldId="260"/>
            <ac:spMk id="3" creationId="{844EE888-6DFC-E8DD-2F1E-27604AC173BF}"/>
          </ac:spMkLst>
        </pc:spChg>
        <pc:picChg chg="add mod">
          <ac:chgData name="K Berry (ALS Staff)" userId="64c66b23-bec4-4237-8253-188e37a8cbdf" providerId="ADAL" clId="{1EEE541C-AAA8-4472-9DD2-EF81C4AF57EA}" dt="2026-09-07T15:27:33.605" v="82" actId="1076"/>
          <ac:picMkLst>
            <pc:docMk/>
            <pc:sldMk cId="174930209" sldId="260"/>
            <ac:picMk id="5" creationId="{8DE13284-4796-AA34-A7B8-B4591E81ABBE}"/>
          </ac:picMkLst>
        </pc:picChg>
      </pc:sldChg>
      <pc:sldChg chg="modSp mod">
        <pc:chgData name="K Berry (ALS Staff)" userId="64c66b23-bec4-4237-8253-188e37a8cbdf" providerId="ADAL" clId="{1EEE541C-AAA8-4472-9DD2-EF81C4AF57EA}" dt="2026-09-07T15:20:02.006" v="39" actId="1076"/>
        <pc:sldMkLst>
          <pc:docMk/>
          <pc:sldMk cId="3435520435" sldId="261"/>
        </pc:sldMkLst>
        <pc:spChg chg="mod">
          <ac:chgData name="K Berry (ALS Staff)" userId="64c66b23-bec4-4237-8253-188e37a8cbdf" providerId="ADAL" clId="{1EEE541C-AAA8-4472-9DD2-EF81C4AF57EA}" dt="2026-09-07T15:20:02.006" v="39" actId="1076"/>
          <ac:spMkLst>
            <pc:docMk/>
            <pc:sldMk cId="3435520435" sldId="261"/>
            <ac:spMk id="2" creationId="{E7FC627D-0C96-3403-3E42-88FC225EDBB1}"/>
          </ac:spMkLst>
        </pc:spChg>
      </pc:sldChg>
      <pc:sldChg chg="modSp mod">
        <pc:chgData name="K Berry (ALS Staff)" userId="64c66b23-bec4-4237-8253-188e37a8cbdf" providerId="ADAL" clId="{1EEE541C-AAA8-4472-9DD2-EF81C4AF57EA}" dt="2026-09-07T15:20:24.169" v="41" actId="255"/>
        <pc:sldMkLst>
          <pc:docMk/>
          <pc:sldMk cId="1447067203" sldId="262"/>
        </pc:sldMkLst>
        <pc:spChg chg="mod">
          <ac:chgData name="K Berry (ALS Staff)" userId="64c66b23-bec4-4237-8253-188e37a8cbdf" providerId="ADAL" clId="{1EEE541C-AAA8-4472-9DD2-EF81C4AF57EA}" dt="2026-09-07T15:20:11.218" v="40" actId="1076"/>
          <ac:spMkLst>
            <pc:docMk/>
            <pc:sldMk cId="1447067203" sldId="262"/>
            <ac:spMk id="2" creationId="{F029C38F-E016-49CD-EE6C-8374A72F9679}"/>
          </ac:spMkLst>
        </pc:spChg>
        <pc:spChg chg="mod">
          <ac:chgData name="K Berry (ALS Staff)" userId="64c66b23-bec4-4237-8253-188e37a8cbdf" providerId="ADAL" clId="{1EEE541C-AAA8-4472-9DD2-EF81C4AF57EA}" dt="2026-09-07T15:20:24.169" v="41" actId="255"/>
          <ac:spMkLst>
            <pc:docMk/>
            <pc:sldMk cId="1447067203" sldId="262"/>
            <ac:spMk id="3" creationId="{DC263E5F-3444-F132-1D43-35DD4BAA61FD}"/>
          </ac:spMkLst>
        </pc:spChg>
      </pc:sldChg>
      <pc:sldChg chg="modSp mod">
        <pc:chgData name="K Berry (ALS Staff)" userId="64c66b23-bec4-4237-8253-188e37a8cbdf" providerId="ADAL" clId="{1EEE541C-AAA8-4472-9DD2-EF81C4AF57EA}" dt="2026-09-07T15:20:36.837" v="42" actId="255"/>
        <pc:sldMkLst>
          <pc:docMk/>
          <pc:sldMk cId="242775431" sldId="263"/>
        </pc:sldMkLst>
        <pc:spChg chg="mod">
          <ac:chgData name="K Berry (ALS Staff)" userId="64c66b23-bec4-4237-8253-188e37a8cbdf" providerId="ADAL" clId="{1EEE541C-AAA8-4472-9DD2-EF81C4AF57EA}" dt="2026-09-07T15:20:36.837" v="42" actId="255"/>
          <ac:spMkLst>
            <pc:docMk/>
            <pc:sldMk cId="242775431" sldId="263"/>
            <ac:spMk id="3" creationId="{2D0598C0-723E-4F38-E088-EE48FD17F2B4}"/>
          </ac:spMkLst>
        </pc:spChg>
      </pc:sldChg>
      <pc:sldChg chg="modSp del mod">
        <pc:chgData name="K Berry (ALS Staff)" userId="64c66b23-bec4-4237-8253-188e37a8cbdf" providerId="ADAL" clId="{1EEE541C-AAA8-4472-9DD2-EF81C4AF57EA}" dt="2026-09-07T15:24:54.930" v="54" actId="47"/>
        <pc:sldMkLst>
          <pc:docMk/>
          <pc:sldMk cId="902846321" sldId="264"/>
        </pc:sldMkLst>
        <pc:picChg chg="mod">
          <ac:chgData name="K Berry (ALS Staff)" userId="64c66b23-bec4-4237-8253-188e37a8cbdf" providerId="ADAL" clId="{1EEE541C-AAA8-4472-9DD2-EF81C4AF57EA}" dt="2026-09-07T15:20:56.360" v="43" actId="1076"/>
          <ac:picMkLst>
            <pc:docMk/>
            <pc:sldMk cId="902846321" sldId="264"/>
            <ac:picMk id="4" creationId="{04771920-C341-3171-C025-F4D199E592B3}"/>
          </ac:picMkLst>
        </pc:picChg>
      </pc:sldChg>
      <pc:sldChg chg="addSp modSp mod">
        <pc:chgData name="K Berry (ALS Staff)" userId="64c66b23-bec4-4237-8253-188e37a8cbdf" providerId="ADAL" clId="{1EEE541C-AAA8-4472-9DD2-EF81C4AF57EA}" dt="2026-09-07T15:11:53.473" v="4" actId="1076"/>
        <pc:sldMkLst>
          <pc:docMk/>
          <pc:sldMk cId="1328282710" sldId="268"/>
        </pc:sldMkLst>
        <pc:spChg chg="add mod">
          <ac:chgData name="K Berry (ALS Staff)" userId="64c66b23-bec4-4237-8253-188e37a8cbdf" providerId="ADAL" clId="{1EEE541C-AAA8-4472-9DD2-EF81C4AF57EA}" dt="2026-09-07T15:11:53.473" v="4" actId="1076"/>
          <ac:spMkLst>
            <pc:docMk/>
            <pc:sldMk cId="1328282710" sldId="268"/>
            <ac:spMk id="3" creationId="{143D3B8D-1F6A-2BAF-C006-089ED94695C7}"/>
          </ac:spMkLst>
        </pc:spChg>
        <pc:spChg chg="mod">
          <ac:chgData name="K Berry (ALS Staff)" userId="64c66b23-bec4-4237-8253-188e37a8cbdf" providerId="ADAL" clId="{1EEE541C-AAA8-4472-9DD2-EF81C4AF57EA}" dt="2026-09-07T15:11:44.205" v="3" actId="14100"/>
          <ac:spMkLst>
            <pc:docMk/>
            <pc:sldMk cId="1328282710" sldId="268"/>
            <ac:spMk id="4" creationId="{A852EC43-3693-3CDC-2D50-B535628941FB}"/>
          </ac:spMkLst>
        </pc:spChg>
      </pc:sldChg>
      <pc:sldChg chg="addSp modSp new mod">
        <pc:chgData name="K Berry (ALS Staff)" userId="64c66b23-bec4-4237-8253-188e37a8cbdf" providerId="ADAL" clId="{1EEE541C-AAA8-4472-9DD2-EF81C4AF57EA}" dt="2026-09-07T15:18:02.372" v="23" actId="20577"/>
        <pc:sldMkLst>
          <pc:docMk/>
          <pc:sldMk cId="135113742" sldId="269"/>
        </pc:sldMkLst>
        <pc:spChg chg="add mod">
          <ac:chgData name="K Berry (ALS Staff)" userId="64c66b23-bec4-4237-8253-188e37a8cbdf" providerId="ADAL" clId="{1EEE541C-AAA8-4472-9DD2-EF81C4AF57EA}" dt="2026-09-07T15:18:02.372" v="23" actId="20577"/>
          <ac:spMkLst>
            <pc:docMk/>
            <pc:sldMk cId="135113742" sldId="269"/>
            <ac:spMk id="3" creationId="{55638E41-3F26-1858-8507-AA4B2F15222C}"/>
          </ac:spMkLst>
        </pc:spChg>
      </pc:sldChg>
      <pc:sldChg chg="addSp modSp new mod">
        <pc:chgData name="K Berry (ALS Staff)" userId="64c66b23-bec4-4237-8253-188e37a8cbdf" providerId="ADAL" clId="{1EEE541C-AAA8-4472-9DD2-EF81C4AF57EA}" dt="2026-09-07T15:18:12.674" v="25" actId="1076"/>
        <pc:sldMkLst>
          <pc:docMk/>
          <pc:sldMk cId="2223337034" sldId="270"/>
        </pc:sldMkLst>
        <pc:spChg chg="add mod">
          <ac:chgData name="K Berry (ALS Staff)" userId="64c66b23-bec4-4237-8253-188e37a8cbdf" providerId="ADAL" clId="{1EEE541C-AAA8-4472-9DD2-EF81C4AF57EA}" dt="2026-09-07T15:18:12.674" v="25" actId="1076"/>
          <ac:spMkLst>
            <pc:docMk/>
            <pc:sldMk cId="2223337034" sldId="270"/>
            <ac:spMk id="3" creationId="{F5ADC7BF-7E37-9654-8C22-D8503764E1E9}"/>
          </ac:spMkLst>
        </pc:spChg>
      </pc:sldChg>
      <pc:sldChg chg="addSp modSp new mod">
        <pc:chgData name="K Berry (ALS Staff)" userId="64c66b23-bec4-4237-8253-188e37a8cbdf" providerId="ADAL" clId="{1EEE541C-AAA8-4472-9DD2-EF81C4AF57EA}" dt="2026-09-07T15:18:53.536" v="32" actId="1076"/>
        <pc:sldMkLst>
          <pc:docMk/>
          <pc:sldMk cId="724013491" sldId="271"/>
        </pc:sldMkLst>
        <pc:spChg chg="add mod">
          <ac:chgData name="K Berry (ALS Staff)" userId="64c66b23-bec4-4237-8253-188e37a8cbdf" providerId="ADAL" clId="{1EEE541C-AAA8-4472-9DD2-EF81C4AF57EA}" dt="2026-09-07T15:18:53.536" v="32" actId="1076"/>
          <ac:spMkLst>
            <pc:docMk/>
            <pc:sldMk cId="724013491" sldId="271"/>
            <ac:spMk id="3" creationId="{836CBD42-DE90-9A2C-05EC-860AB8D5521E}"/>
          </ac:spMkLst>
        </pc:spChg>
      </pc:sldChg>
      <pc:sldChg chg="addSp modSp new mod">
        <pc:chgData name="K Berry (ALS Staff)" userId="64c66b23-bec4-4237-8253-188e37a8cbdf" providerId="ADAL" clId="{1EEE541C-AAA8-4472-9DD2-EF81C4AF57EA}" dt="2026-09-07T15:19:27.954" v="37" actId="1076"/>
        <pc:sldMkLst>
          <pc:docMk/>
          <pc:sldMk cId="382181613" sldId="272"/>
        </pc:sldMkLst>
        <pc:spChg chg="add mod">
          <ac:chgData name="K Berry (ALS Staff)" userId="64c66b23-bec4-4237-8253-188e37a8cbdf" providerId="ADAL" clId="{1EEE541C-AAA8-4472-9DD2-EF81C4AF57EA}" dt="2026-09-07T15:19:27.954" v="37" actId="1076"/>
          <ac:spMkLst>
            <pc:docMk/>
            <pc:sldMk cId="382181613" sldId="272"/>
            <ac:spMk id="3" creationId="{EA978670-5401-3A5C-6B80-DCCA144C72D5}"/>
          </ac:spMkLst>
        </pc:spChg>
      </pc:sldChg>
      <pc:sldChg chg="addSp modSp new mod">
        <pc:chgData name="K Berry (ALS Staff)" userId="64c66b23-bec4-4237-8253-188e37a8cbdf" providerId="ADAL" clId="{1EEE541C-AAA8-4472-9DD2-EF81C4AF57EA}" dt="2026-09-07T15:24:38.969" v="53" actId="14100"/>
        <pc:sldMkLst>
          <pc:docMk/>
          <pc:sldMk cId="1918529729" sldId="273"/>
        </pc:sldMkLst>
        <pc:picChg chg="add mod">
          <ac:chgData name="K Berry (ALS Staff)" userId="64c66b23-bec4-4237-8253-188e37a8cbdf" providerId="ADAL" clId="{1EEE541C-AAA8-4472-9DD2-EF81C4AF57EA}" dt="2026-09-07T15:24:38.969" v="53" actId="14100"/>
          <ac:picMkLst>
            <pc:docMk/>
            <pc:sldMk cId="1918529729" sldId="273"/>
            <ac:picMk id="3" creationId="{EE99D5E6-CC4C-E1D1-A054-60958BF2F1C2}"/>
          </ac:picMkLst>
        </pc:picChg>
      </pc:sldChg>
      <pc:sldChg chg="modSp new mod">
        <pc:chgData name="K Berry (ALS Staff)" userId="64c66b23-bec4-4237-8253-188e37a8cbdf" providerId="ADAL" clId="{1EEE541C-AAA8-4472-9DD2-EF81C4AF57EA}" dt="2026-09-07T15:31:37.104" v="258" actId="255"/>
        <pc:sldMkLst>
          <pc:docMk/>
          <pc:sldMk cId="4108667532" sldId="274"/>
        </pc:sldMkLst>
        <pc:spChg chg="mod">
          <ac:chgData name="K Berry (ALS Staff)" userId="64c66b23-bec4-4237-8253-188e37a8cbdf" providerId="ADAL" clId="{1EEE541C-AAA8-4472-9DD2-EF81C4AF57EA}" dt="2026-09-07T15:31:37.104" v="258" actId="255"/>
          <ac:spMkLst>
            <pc:docMk/>
            <pc:sldMk cId="4108667532" sldId="274"/>
            <ac:spMk id="2" creationId="{5EE65464-CD5F-3293-DB17-7E9E692B285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68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17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48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24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06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12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04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160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03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786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3944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08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369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79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24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432DFF8-2B6D-4684-BAE1-8D3480DB335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D84A-674A-4D12-B211-88C8B3331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60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staff@alstonlane.mecmat.or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7AB6-0E74-39C0-C3E4-F96157C1D8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Welcome to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​</a:t>
            </a:r>
            <a:b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Alston Lane </a:t>
            </a:r>
            <a:b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Reception Class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B82AD5-DBF8-9EC4-61FC-4178A3783C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Meet the Teacher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E4926-CD3F-B3D4-ABC9-FEFD5DF0D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511" y="1999615"/>
            <a:ext cx="3454100" cy="320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0AC8-7914-4239-115A-79C45771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Meet the Team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C1678E-571E-5A6C-37D5-92CDBA7192B7}"/>
              </a:ext>
            </a:extLst>
          </p:cNvPr>
          <p:cNvSpPr txBox="1"/>
          <p:nvPr/>
        </p:nvSpPr>
        <p:spPr>
          <a:xfrm>
            <a:off x="1116419" y="2254102"/>
            <a:ext cx="43168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Mrs Poulton: Early Years HLTA</a:t>
            </a:r>
          </a:p>
          <a:p>
            <a:endParaRPr lang="en-GB" sz="3200" dirty="0"/>
          </a:p>
          <a:p>
            <a:r>
              <a:rPr lang="en-GB" sz="3200" dirty="0"/>
              <a:t>Ms Wood: Reception Teacher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A8C7C-2E94-4906-F392-E51476BE6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236" y="1671002"/>
            <a:ext cx="6213846" cy="458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FD653-0EB4-6CE5-6AA5-C388F63FC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7" y="101698"/>
            <a:ext cx="9404723" cy="1400530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Curriculum Overview</a:t>
            </a:r>
            <a:b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7 Areas of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D7ED89-60FD-7A50-F641-B832EA786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628" y="1502228"/>
            <a:ext cx="5072743" cy="507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2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18A8-3D2E-3817-5419-64BAFE361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Areas Of Learning</a:t>
            </a:r>
            <a:br>
              <a:rPr lang="en-GB" dirty="0"/>
            </a:br>
            <a:br>
              <a:rPr lang="en-GB" dirty="0"/>
            </a:br>
            <a:r>
              <a:rPr lang="en-GB" dirty="0"/>
              <a:t>3 Prime Areas: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1. Communication and Language</a:t>
            </a:r>
            <a:br>
              <a:rPr lang="en-GB" dirty="0"/>
            </a:br>
            <a:r>
              <a:rPr lang="en-GB" dirty="0"/>
              <a:t>2. Physical Development</a:t>
            </a:r>
            <a:br>
              <a:rPr lang="en-GB" dirty="0"/>
            </a:br>
            <a:r>
              <a:rPr lang="en-GB" dirty="0"/>
              <a:t>3. Personal, Emotional and Social Development.</a:t>
            </a:r>
          </a:p>
        </p:txBody>
      </p:sp>
    </p:spTree>
    <p:extLst>
      <p:ext uri="{BB962C8B-B14F-4D97-AF65-F5344CB8AC3E}">
        <p14:creationId xmlns:p14="http://schemas.microsoft.com/office/powerpoint/2010/main" val="3423060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9D5E6-CC4C-E1D1-A054-60958BF2F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56" y="0"/>
            <a:ext cx="118038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2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F9509F-9A0A-C575-E1ED-A39E20F15864}"/>
              </a:ext>
            </a:extLst>
          </p:cNvPr>
          <p:cNvSpPr txBox="1"/>
          <p:nvPr/>
        </p:nvSpPr>
        <p:spPr>
          <a:xfrm>
            <a:off x="425302" y="1057468"/>
            <a:ext cx="11313042" cy="521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defRPr/>
            </a:pPr>
            <a:r>
              <a:rPr lang="en-GB" altLang="en-US" sz="3200" b="1" dirty="0">
                <a:solidFill>
                  <a:schemeClr val="hlink"/>
                </a:solidFill>
              </a:rPr>
              <a:t>Communication and Language……</a:t>
            </a:r>
          </a:p>
          <a:p>
            <a:pPr marL="609600" indent="-609600">
              <a:lnSpc>
                <a:spcPct val="80000"/>
              </a:lnSpc>
              <a:defRPr/>
            </a:pPr>
            <a:endParaRPr lang="en-GB" altLang="en-US" sz="3200" b="1" dirty="0">
              <a:solidFill>
                <a:schemeClr val="hlink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r>
              <a:rPr lang="en-GB" altLang="en-US" sz="3200" dirty="0"/>
              <a:t>	Involves giving children opportunities to experience a rich language environment; to develop their confidence and skills in expressing themselves; make comments about what they have heard, ask questions to clarify understanding, speak and listen in a range of situations. Speak in full sentences, use past, present &amp; future tenses, use conjunctions, offer explanations.</a:t>
            </a:r>
          </a:p>
          <a:p>
            <a:pPr marL="609600" indent="-609600">
              <a:lnSpc>
                <a:spcPct val="80000"/>
              </a:lnSpc>
              <a:buFontTx/>
              <a:buNone/>
              <a:defRPr/>
            </a:pPr>
            <a:endParaRPr lang="en-GB" altLang="en-US" sz="32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Listening, Attention &amp; Understanding.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Speaking.</a:t>
            </a:r>
          </a:p>
        </p:txBody>
      </p:sp>
    </p:spTree>
    <p:extLst>
      <p:ext uri="{BB962C8B-B14F-4D97-AF65-F5344CB8AC3E}">
        <p14:creationId xmlns:p14="http://schemas.microsoft.com/office/powerpoint/2010/main" val="1713725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C4D01E-1831-4841-58CB-F5202C9922A8}"/>
              </a:ext>
            </a:extLst>
          </p:cNvPr>
          <p:cNvSpPr txBox="1"/>
          <p:nvPr/>
        </p:nvSpPr>
        <p:spPr>
          <a:xfrm>
            <a:off x="1028699" y="371634"/>
            <a:ext cx="9050965" cy="521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altLang="en-US" sz="3200" b="1" dirty="0">
                <a:solidFill>
                  <a:schemeClr val="hlink"/>
                </a:solidFill>
              </a:rPr>
              <a:t>Physical Development…</a:t>
            </a:r>
          </a:p>
          <a:p>
            <a:pPr>
              <a:lnSpc>
                <a:spcPct val="80000"/>
              </a:lnSpc>
              <a:defRPr/>
            </a:pPr>
            <a:r>
              <a:rPr lang="en-GB" altLang="en-US" sz="3200" b="1" dirty="0"/>
              <a:t> </a:t>
            </a:r>
            <a:endParaRPr lang="en-GB" altLang="en-US" sz="3200" dirty="0"/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GB" altLang="en-US" sz="3200" dirty="0"/>
              <a:t>	Involves providing opportunities for young children to be active and interactive; and to develop their strength, balance, co-ordination, control, and movement. Negotiate space &amp; obstacles safely with consideration of selves &amp; others.  Focus upon effective pencil control &amp; use of tools e.g. scissors, paint brushes &amp; cutlery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altLang="en-US" sz="32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Gross Motor Skills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Fine Motor Skills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6929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F52F04-93ED-CA02-413D-49E8E21B55D9}"/>
              </a:ext>
            </a:extLst>
          </p:cNvPr>
          <p:cNvSpPr txBox="1"/>
          <p:nvPr/>
        </p:nvSpPr>
        <p:spPr>
          <a:xfrm>
            <a:off x="560868" y="719139"/>
            <a:ext cx="9837774" cy="5607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GB" altLang="en-US" sz="3200" b="1" dirty="0">
                <a:solidFill>
                  <a:schemeClr val="hlink"/>
                </a:solidFill>
              </a:rPr>
              <a:t>Personal, Social and Emotional Development…</a:t>
            </a:r>
          </a:p>
          <a:p>
            <a:pPr marL="609600" indent="-609600">
              <a:lnSpc>
                <a:spcPct val="80000"/>
              </a:lnSpc>
            </a:pPr>
            <a:endParaRPr lang="en-GB" altLang="en-US" sz="3200" b="1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altLang="en-US" sz="3200" b="1" dirty="0"/>
              <a:t>	</a:t>
            </a:r>
            <a:r>
              <a:rPr lang="en-GB" altLang="en-US" sz="3200" dirty="0"/>
              <a:t>Involves helping children to develop a positive sense of themselves, and others; to form positive relationships and develop respect for others; to develop social skills and learn how to manage &amp; regulate their feelings; to understand appropriate behaviour in groups; and to have confidence in their own abilities.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altLang="en-US" sz="3200" dirty="0"/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Self Regulation</a:t>
            </a:r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Managing Self</a:t>
            </a:r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Building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30510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52EC43-3693-3CDC-2D50-B535628941FB}"/>
              </a:ext>
            </a:extLst>
          </p:cNvPr>
          <p:cNvSpPr txBox="1"/>
          <p:nvPr/>
        </p:nvSpPr>
        <p:spPr>
          <a:xfrm>
            <a:off x="518336" y="749902"/>
            <a:ext cx="93061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3200" dirty="0"/>
              <a:t>Provision is also made for </a:t>
            </a:r>
            <a:r>
              <a:rPr lang="en-GB" altLang="en-US" sz="3200" dirty="0">
                <a:solidFill>
                  <a:schemeClr val="folHlink"/>
                </a:solidFill>
              </a:rPr>
              <a:t>4 Specific Areas</a:t>
            </a:r>
            <a:r>
              <a:rPr lang="en-GB" altLang="en-US" sz="3200" dirty="0"/>
              <a:t>, through which the </a:t>
            </a:r>
            <a:r>
              <a:rPr lang="en-GB" altLang="en-US" sz="3200" dirty="0">
                <a:solidFill>
                  <a:schemeClr val="tx2"/>
                </a:solidFill>
              </a:rPr>
              <a:t>3 Prime Areas</a:t>
            </a:r>
            <a:r>
              <a:rPr lang="en-GB" altLang="en-US" sz="3200" dirty="0"/>
              <a:t> are strengthened &amp; applied.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D3B8D-1F6A-2BAF-C006-089ED94695C7}"/>
              </a:ext>
            </a:extLst>
          </p:cNvPr>
          <p:cNvSpPr txBox="1"/>
          <p:nvPr/>
        </p:nvSpPr>
        <p:spPr>
          <a:xfrm>
            <a:off x="518336" y="2631864"/>
            <a:ext cx="60977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GB" altLang="en-US" sz="3200" dirty="0"/>
              <a:t>1.  Literacy,</a:t>
            </a:r>
          </a:p>
          <a:p>
            <a:pPr>
              <a:buFontTx/>
              <a:buNone/>
            </a:pPr>
            <a:r>
              <a:rPr lang="en-GB" altLang="en-US" sz="3200" dirty="0"/>
              <a:t>2. Mathematics,</a:t>
            </a:r>
          </a:p>
          <a:p>
            <a:pPr>
              <a:buFontTx/>
              <a:buNone/>
            </a:pPr>
            <a:r>
              <a:rPr lang="en-GB" altLang="en-US" sz="3200" dirty="0"/>
              <a:t>3. Understanding the World,</a:t>
            </a:r>
          </a:p>
          <a:p>
            <a:pPr>
              <a:buFontTx/>
              <a:buNone/>
            </a:pPr>
            <a:r>
              <a:rPr lang="en-GB" altLang="en-US" sz="3200" dirty="0"/>
              <a:t>4. Expressive Arts and Design. </a:t>
            </a:r>
          </a:p>
        </p:txBody>
      </p:sp>
    </p:spTree>
    <p:extLst>
      <p:ext uri="{BB962C8B-B14F-4D97-AF65-F5344CB8AC3E}">
        <p14:creationId xmlns:p14="http://schemas.microsoft.com/office/powerpoint/2010/main" val="132828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638E41-3F26-1858-8507-AA4B2F15222C}"/>
              </a:ext>
            </a:extLst>
          </p:cNvPr>
          <p:cNvSpPr txBox="1"/>
          <p:nvPr/>
        </p:nvSpPr>
        <p:spPr>
          <a:xfrm>
            <a:off x="255182" y="347574"/>
            <a:ext cx="11493794" cy="639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</a:pPr>
            <a:endParaRPr lang="en-GB" altLang="en-US" sz="3200" dirty="0"/>
          </a:p>
          <a:p>
            <a:pPr marL="609600" indent="-609600">
              <a:lnSpc>
                <a:spcPct val="80000"/>
              </a:lnSpc>
            </a:pPr>
            <a:r>
              <a:rPr lang="en-GB" altLang="en-US" sz="3200" b="1" dirty="0">
                <a:solidFill>
                  <a:schemeClr val="folHlink"/>
                </a:solidFill>
              </a:rPr>
              <a:t>Literacy Development…</a:t>
            </a:r>
          </a:p>
          <a:p>
            <a:pPr marL="609600" indent="-609600">
              <a:lnSpc>
                <a:spcPct val="80000"/>
              </a:lnSpc>
            </a:pPr>
            <a:endParaRPr lang="en-GB" altLang="en-US" sz="32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GB" altLang="en-US" sz="3200" dirty="0"/>
              <a:t>	Involves encouraging children to apply of phonological awareness of letter sounds in reading and writing, knowledge of some tricky common exception words, Children must be given access to a wide range of reading materials (fiction &amp; non-fiction books, poems, and other written materials) to ignite their interest.   Focus upon letter formation, understanding of what has been read to them, use of linked vocabulary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GB" altLang="en-US" sz="3200" dirty="0"/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Comprehension</a:t>
            </a:r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Word Reading</a:t>
            </a:r>
          </a:p>
          <a:p>
            <a:pPr marL="609600" indent="-609600">
              <a:lnSpc>
                <a:spcPct val="80000"/>
              </a:lnSpc>
              <a:buFont typeface="Comic Sans MS" panose="030F0702030302020204" pitchFamily="66" charset="0"/>
              <a:buAutoNum type="arabicPeriod"/>
            </a:pPr>
            <a:r>
              <a:rPr lang="en-GB" altLang="en-US" sz="3200" dirty="0">
                <a:solidFill>
                  <a:srgbClr val="FF0000"/>
                </a:solidFill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135113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DC7BF-7E37-9654-8C22-D8503764E1E9}"/>
              </a:ext>
            </a:extLst>
          </p:cNvPr>
          <p:cNvSpPr txBox="1"/>
          <p:nvPr/>
        </p:nvSpPr>
        <p:spPr>
          <a:xfrm>
            <a:off x="425303" y="231201"/>
            <a:ext cx="11589488" cy="639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endParaRPr lang="en-GB" altLang="en-US" sz="3200" dirty="0"/>
          </a:p>
          <a:p>
            <a:pPr>
              <a:lnSpc>
                <a:spcPct val="80000"/>
              </a:lnSpc>
              <a:defRPr/>
            </a:pPr>
            <a:r>
              <a:rPr lang="en-GB" altLang="en-US" sz="3200" b="1" dirty="0">
                <a:solidFill>
                  <a:schemeClr val="folHlink"/>
                </a:solidFill>
              </a:rPr>
              <a:t>Mathematics…</a:t>
            </a:r>
          </a:p>
          <a:p>
            <a:pPr>
              <a:lnSpc>
                <a:spcPct val="80000"/>
              </a:lnSpc>
              <a:defRPr/>
            </a:pPr>
            <a:endParaRPr lang="en-GB" altLang="en-US" sz="3200" b="1" dirty="0"/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GB" altLang="en-US" sz="3200" dirty="0"/>
              <a:t>	Involves providing children with opportunities to develop a deep understanding of numbers to 10, including composition, subitising simple numbers, automatic recall of simple number bonds including doubling facts.  Focus upon improve their skills in counting orally to 20+, recognising the pattern of the counting system, comparing &amp; contrasting numbers using vocabulary; greater, smaller, more than, less than, the same.  Exploration of &amp; ability to represent number patterns; doubling, sharing equally, odds &amp; evens.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altLang="en-US" sz="3200" dirty="0">
              <a:solidFill>
                <a:srgbClr val="FF0000"/>
              </a:solidFill>
            </a:endParaRP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Numbers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Numerical Patterns</a:t>
            </a:r>
          </a:p>
        </p:txBody>
      </p:sp>
    </p:spTree>
    <p:extLst>
      <p:ext uri="{BB962C8B-B14F-4D97-AF65-F5344CB8AC3E}">
        <p14:creationId xmlns:p14="http://schemas.microsoft.com/office/powerpoint/2010/main" val="222333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6CBD42-DE90-9A2C-05EC-860AB8D5521E}"/>
              </a:ext>
            </a:extLst>
          </p:cNvPr>
          <p:cNvSpPr txBox="1"/>
          <p:nvPr/>
        </p:nvSpPr>
        <p:spPr>
          <a:xfrm>
            <a:off x="285307" y="366032"/>
            <a:ext cx="11621386" cy="5558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endParaRPr lang="en-GB" altLang="en-US" sz="2800" dirty="0"/>
          </a:p>
          <a:p>
            <a:pPr>
              <a:lnSpc>
                <a:spcPct val="80000"/>
              </a:lnSpc>
              <a:defRPr/>
            </a:pPr>
            <a:r>
              <a:rPr lang="en-GB" altLang="en-US" sz="3200" b="1" dirty="0">
                <a:solidFill>
                  <a:schemeClr val="folHlink"/>
                </a:solidFill>
              </a:rPr>
              <a:t>Understanding the world…</a:t>
            </a:r>
          </a:p>
          <a:p>
            <a:pPr>
              <a:lnSpc>
                <a:spcPct val="80000"/>
              </a:lnSpc>
              <a:defRPr/>
            </a:pPr>
            <a:endParaRPr lang="en-GB" altLang="en-US" sz="3200" b="1" dirty="0">
              <a:solidFill>
                <a:schemeClr val="folHlink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GB" altLang="en-US" sz="3200" b="1" dirty="0"/>
              <a:t>	</a:t>
            </a:r>
            <a:r>
              <a:rPr lang="en-GB" altLang="en-US" sz="3200" dirty="0"/>
              <a:t>Involves guiding children to make sense of their physical world and their community through opportunities to explore, observe and find out about people, places &amp; the environment.  Finding out about people around them &amp; their roles in society, explore past &amp; present, explore fiction &amp; non-fiction, maps, explore the natural world, seasonal change &amp; change of state.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altLang="en-US" sz="32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Past &amp; Present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People, Culture &amp; Communities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The Natural World</a:t>
            </a:r>
          </a:p>
        </p:txBody>
      </p:sp>
    </p:spTree>
    <p:extLst>
      <p:ext uri="{BB962C8B-B14F-4D97-AF65-F5344CB8AC3E}">
        <p14:creationId xmlns:p14="http://schemas.microsoft.com/office/powerpoint/2010/main" val="724013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978670-5401-3A5C-6B80-DCCA144C72D5}"/>
              </a:ext>
            </a:extLst>
          </p:cNvPr>
          <p:cNvSpPr txBox="1"/>
          <p:nvPr/>
        </p:nvSpPr>
        <p:spPr>
          <a:xfrm>
            <a:off x="414670" y="687242"/>
            <a:ext cx="11610754" cy="4819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altLang="en-US" sz="3200" b="1" dirty="0">
                <a:solidFill>
                  <a:schemeClr val="folHlink"/>
                </a:solidFill>
              </a:rPr>
              <a:t>Expressive Arts and Design…</a:t>
            </a:r>
            <a:r>
              <a:rPr lang="en-GB" altLang="en-US" sz="3200" b="1" dirty="0"/>
              <a:t> </a:t>
            </a:r>
          </a:p>
          <a:p>
            <a:pPr>
              <a:lnSpc>
                <a:spcPct val="80000"/>
              </a:lnSpc>
              <a:defRPr/>
            </a:pPr>
            <a:endParaRPr lang="en-GB" altLang="en-US" sz="3200" b="1" dirty="0"/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GB" altLang="en-US" sz="3200" b="1" dirty="0"/>
              <a:t>	</a:t>
            </a:r>
            <a:r>
              <a:rPr lang="en-GB" altLang="en-US" sz="3200" dirty="0"/>
              <a:t>Involves enabling children to explore and play with a wide range of media, materials, tools &amp; techniques, as well as providing opportunities and encouragement for sharing their thoughts, ideas and feelings through a variety of activities in art, music, movement, dance, role-play, and design and technology.  Experimenting with colour, design, texture, form &amp; function.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altLang="en-US" sz="32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Creating with Materials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GB" altLang="en-US" sz="3200" dirty="0">
                <a:solidFill>
                  <a:srgbClr val="FF0000"/>
                </a:solidFill>
              </a:rPr>
              <a:t>Being Imaginative &amp; Expressive</a:t>
            </a:r>
          </a:p>
        </p:txBody>
      </p:sp>
    </p:spTree>
    <p:extLst>
      <p:ext uri="{BB962C8B-B14F-4D97-AF65-F5344CB8AC3E}">
        <p14:creationId xmlns:p14="http://schemas.microsoft.com/office/powerpoint/2010/main" val="382181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5011-460F-C1CF-F10F-8C189DE7D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751" y="200940"/>
            <a:ext cx="9404723" cy="1400530"/>
          </a:xfrm>
        </p:spPr>
        <p:txBody>
          <a:bodyPr/>
          <a:lstStyle/>
          <a:p>
            <a:r>
              <a:rPr lang="en-GB" dirty="0"/>
              <a:t>PE Days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4EE888-6DFC-E8DD-2F1E-27604AC173BF}"/>
              </a:ext>
            </a:extLst>
          </p:cNvPr>
          <p:cNvSpPr txBox="1"/>
          <p:nvPr/>
        </p:nvSpPr>
        <p:spPr>
          <a:xfrm>
            <a:off x="236059" y="901205"/>
            <a:ext cx="120708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PE is on a Thursday morning in the hall. </a:t>
            </a:r>
          </a:p>
          <a:p>
            <a:endParaRPr lang="en-GB" sz="3200" dirty="0"/>
          </a:p>
          <a:p>
            <a:r>
              <a:rPr lang="en-GB" sz="3200" dirty="0"/>
              <a:t>Long hair must be tied back with plain bobbles, no claw clips.</a:t>
            </a:r>
          </a:p>
          <a:p>
            <a:endParaRPr lang="en-GB" sz="3200" dirty="0"/>
          </a:p>
          <a:p>
            <a:r>
              <a:rPr lang="en-GB" sz="3200" dirty="0"/>
              <a:t>No Jewellery or friendship bracelets. plain, flat backed, plastic spacers may be worn in ears.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13284-4796-AA34-A7B8-B4591E81A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226" y="4190085"/>
            <a:ext cx="4514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0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C627D-0C96-3403-3E42-88FC225E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0427" y="385740"/>
            <a:ext cx="9404723" cy="1400530"/>
          </a:xfrm>
        </p:spPr>
        <p:txBody>
          <a:bodyPr/>
          <a:lstStyle/>
          <a:p>
            <a:r>
              <a:rPr lang="en-GB" dirty="0"/>
              <a:t>Safeguarding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89256-6EE0-CC30-03BC-BA7BDB6F2EEF}"/>
              </a:ext>
            </a:extLst>
          </p:cNvPr>
          <p:cNvSpPr txBox="1"/>
          <p:nvPr/>
        </p:nvSpPr>
        <p:spPr>
          <a:xfrm>
            <a:off x="988828" y="1786270"/>
            <a:ext cx="70493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All visitors to use the main entrance and sign in.</a:t>
            </a:r>
          </a:p>
          <a:p>
            <a:endParaRPr lang="en-GB" sz="3200" dirty="0"/>
          </a:p>
          <a:p>
            <a:r>
              <a:rPr lang="en-GB" sz="3200" dirty="0"/>
              <a:t>For assembly – use the playground door next to Year 1.</a:t>
            </a:r>
          </a:p>
        </p:txBody>
      </p:sp>
    </p:spTree>
    <p:extLst>
      <p:ext uri="{BB962C8B-B14F-4D97-AF65-F5344CB8AC3E}">
        <p14:creationId xmlns:p14="http://schemas.microsoft.com/office/powerpoint/2010/main" val="3435520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9C38F-E016-49CD-EE6C-8374A72F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8921" y="367658"/>
            <a:ext cx="9404723" cy="1400530"/>
          </a:xfrm>
        </p:spPr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263E5F-3444-F132-1D43-35DD4BAA61FD}"/>
              </a:ext>
            </a:extLst>
          </p:cNvPr>
          <p:cNvSpPr txBox="1"/>
          <p:nvPr/>
        </p:nvSpPr>
        <p:spPr>
          <a:xfrm>
            <a:off x="850605" y="2020186"/>
            <a:ext cx="105049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Email – </a:t>
            </a:r>
            <a:r>
              <a:rPr lang="en-GB" sz="3200" dirty="0">
                <a:hlinkClick r:id="rId2"/>
              </a:rPr>
              <a:t>staff@alstonlane.mecmat.org</a:t>
            </a:r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We are available on the gate at 3:30 after all children have been handed over.</a:t>
            </a:r>
          </a:p>
          <a:p>
            <a:endParaRPr lang="en-GB" sz="3200" dirty="0"/>
          </a:p>
          <a:p>
            <a:r>
              <a:rPr lang="en-GB" sz="3200" dirty="0"/>
              <a:t>Make an appointment at the office.</a:t>
            </a:r>
          </a:p>
        </p:txBody>
      </p:sp>
    </p:spTree>
    <p:extLst>
      <p:ext uri="{BB962C8B-B14F-4D97-AF65-F5344CB8AC3E}">
        <p14:creationId xmlns:p14="http://schemas.microsoft.com/office/powerpoint/2010/main" val="1447067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66ED-3C3B-BF94-78CE-2F7B0F675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Records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598C0-723E-4F38-E088-EE48FD17F2B4}"/>
              </a:ext>
            </a:extLst>
          </p:cNvPr>
          <p:cNvSpPr txBox="1"/>
          <p:nvPr/>
        </p:nvSpPr>
        <p:spPr>
          <a:xfrm>
            <a:off x="850605" y="1988288"/>
            <a:ext cx="1060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Reading Records should be completed each time your child reads – at least three times per week but ideally daily</a:t>
            </a:r>
          </a:p>
        </p:txBody>
      </p:sp>
    </p:spTree>
    <p:extLst>
      <p:ext uri="{BB962C8B-B14F-4D97-AF65-F5344CB8AC3E}">
        <p14:creationId xmlns:p14="http://schemas.microsoft.com/office/powerpoint/2010/main" val="242775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65464-CD5F-3293-DB17-7E9E692B2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/>
              <a:t>Phonics Evening Wednesday 16</a:t>
            </a:r>
            <a:r>
              <a:rPr lang="en-GB" sz="3200" baseline="30000" dirty="0"/>
              <a:t>th</a:t>
            </a:r>
            <a:r>
              <a:rPr lang="en-GB" sz="3200" dirty="0"/>
              <a:t> September 5:00-5:45pm</a:t>
            </a:r>
            <a:br>
              <a:rPr lang="en-GB" dirty="0"/>
            </a:br>
            <a:br>
              <a:rPr lang="en-GB" dirty="0"/>
            </a:br>
            <a:r>
              <a:rPr lang="en-GB" sz="3200" dirty="0"/>
              <a:t>Parents Evenings – Autumn 12</a:t>
            </a:r>
            <a:r>
              <a:rPr lang="en-GB" sz="3200" baseline="30000" dirty="0"/>
              <a:t>th</a:t>
            </a:r>
            <a:r>
              <a:rPr lang="en-GB" sz="3200" dirty="0"/>
              <a:t> and 13</a:t>
            </a:r>
            <a:r>
              <a:rPr lang="en-GB" sz="3200" baseline="30000" dirty="0"/>
              <a:t>th</a:t>
            </a:r>
            <a:r>
              <a:rPr lang="en-GB" sz="3200" dirty="0"/>
              <a:t> October and Spring Term 22</a:t>
            </a:r>
            <a:r>
              <a:rPr lang="en-GB" sz="3200" baseline="30000" dirty="0"/>
              <a:t>nd</a:t>
            </a:r>
            <a:r>
              <a:rPr lang="en-GB" sz="3200" dirty="0"/>
              <a:t> and 23</a:t>
            </a:r>
            <a:r>
              <a:rPr lang="en-GB" sz="3200" baseline="30000" dirty="0"/>
              <a:t>rd</a:t>
            </a:r>
            <a:r>
              <a:rPr lang="en-GB" sz="3200" dirty="0"/>
              <a:t> March in person in the hall.  </a:t>
            </a:r>
          </a:p>
        </p:txBody>
      </p:sp>
    </p:spTree>
    <p:extLst>
      <p:ext uri="{BB962C8B-B14F-4D97-AF65-F5344CB8AC3E}">
        <p14:creationId xmlns:p14="http://schemas.microsoft.com/office/powerpoint/2010/main" val="4108667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205</TotalTime>
  <Words>810</Words>
  <Application>Microsoft Office PowerPoint</Application>
  <PresentationFormat>Widescreen</PresentationFormat>
  <Paragraphs>80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Century Gothic</vt:lpstr>
      <vt:lpstr>Comic Sans MS</vt:lpstr>
      <vt:lpstr>Wingdings 3</vt:lpstr>
      <vt:lpstr>Ion</vt:lpstr>
      <vt:lpstr>Welcome to​ Alston Lane  Reception Class</vt:lpstr>
      <vt:lpstr>Meet the Team</vt:lpstr>
      <vt:lpstr>Curriculum Overview 7 Areas of Learning</vt:lpstr>
      <vt:lpstr>Areas Of Learning  3 Prime Areas:  1. Communication and Language 2. Physical Development 3. Personal, Emotional and Social Development.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 Days</vt:lpstr>
      <vt:lpstr>Safeguarding</vt:lpstr>
      <vt:lpstr>Communication</vt:lpstr>
      <vt:lpstr>Reading Records</vt:lpstr>
      <vt:lpstr>Phonics Evening Wednesday 16th September 5:00-5:45pm  Parents Evenings – Autumn 12th and 13th October and Spring Term 22nd and 23rd March in person in the hall.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 Berry (ALS Staff)</dc:creator>
  <cp:lastModifiedBy>K Berry (ALS Staff)</cp:lastModifiedBy>
  <cp:revision>1</cp:revision>
  <dcterms:created xsi:type="dcterms:W3CDTF">2026-09-07T11:54:26Z</dcterms:created>
  <dcterms:modified xsi:type="dcterms:W3CDTF">2026-09-07T15:31:37Z</dcterms:modified>
</cp:coreProperties>
</file>