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7"/>
  </p:notesMasterIdLst>
  <p:sldIdLst>
    <p:sldId id="256" r:id="rId2"/>
    <p:sldId id="257" r:id="rId3"/>
    <p:sldId id="258" r:id="rId4"/>
    <p:sldId id="259" r:id="rId5"/>
    <p:sldId id="260" r:id="rId6"/>
    <p:sldId id="262" r:id="rId7"/>
    <p:sldId id="265" r:id="rId8"/>
    <p:sldId id="266" r:id="rId9"/>
    <p:sldId id="267" r:id="rId10"/>
    <p:sldId id="268" r:id="rId11"/>
    <p:sldId id="276" r:id="rId12"/>
    <p:sldId id="269" r:id="rId13"/>
    <p:sldId id="270" r:id="rId14"/>
    <p:sldId id="264" r:id="rId15"/>
    <p:sldId id="263" r:id="rId16"/>
    <p:sldId id="261" r:id="rId17"/>
    <p:sldId id="278" r:id="rId18"/>
    <p:sldId id="271" r:id="rId19"/>
    <p:sldId id="272" r:id="rId20"/>
    <p:sldId id="273" r:id="rId21"/>
    <p:sldId id="274" r:id="rId22"/>
    <p:sldId id="277" r:id="rId23"/>
    <p:sldId id="281" r:id="rId24"/>
    <p:sldId id="275" r:id="rId25"/>
    <p:sldId id="280"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476" autoAdjust="0"/>
  </p:normalViewPr>
  <p:slideViewPr>
    <p:cSldViewPr snapToGrid="0">
      <p:cViewPr varScale="1">
        <p:scale>
          <a:sx n="42" d="100"/>
          <a:sy n="42" d="100"/>
        </p:scale>
        <p:origin x="18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6F5A5-C531-4286-876F-974FD5FA3E8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96D1C58-43DD-4DDD-A9AD-7904F0502AF4}">
      <dgm:prSet custT="1"/>
      <dgm:spPr/>
      <dgm:t>
        <a:bodyPr/>
        <a:lstStyle/>
        <a:p>
          <a:r>
            <a:rPr lang="en-GB" sz="2400" dirty="0"/>
            <a:t>A complex process where </a:t>
          </a:r>
          <a:r>
            <a:rPr lang="en-GB" sz="2400" b="1" dirty="0"/>
            <a:t>word recognition </a:t>
          </a:r>
          <a:r>
            <a:rPr lang="en-GB" sz="2400" dirty="0"/>
            <a:t>and </a:t>
          </a:r>
          <a:r>
            <a:rPr lang="en-GB" sz="2400" b="1" dirty="0"/>
            <a:t>language comprehension </a:t>
          </a:r>
          <a:r>
            <a:rPr lang="en-GB" sz="2400" dirty="0"/>
            <a:t>work together.  </a:t>
          </a:r>
          <a:endParaRPr lang="en-US" sz="2400" dirty="0"/>
        </a:p>
      </dgm:t>
    </dgm:pt>
    <dgm:pt modelId="{32D829F6-FE8A-4155-BEDC-074B9F8CFA65}" type="parTrans" cxnId="{E11FAD63-9453-4A24-B193-6BC7F4989DB4}">
      <dgm:prSet/>
      <dgm:spPr/>
      <dgm:t>
        <a:bodyPr/>
        <a:lstStyle/>
        <a:p>
          <a:endParaRPr lang="en-US"/>
        </a:p>
      </dgm:t>
    </dgm:pt>
    <dgm:pt modelId="{8D21DB3C-85A4-4274-913F-BC3C0BD1C7C2}" type="sibTrans" cxnId="{E11FAD63-9453-4A24-B193-6BC7F4989DB4}">
      <dgm:prSet/>
      <dgm:spPr/>
      <dgm:t>
        <a:bodyPr/>
        <a:lstStyle/>
        <a:p>
          <a:endParaRPr lang="en-US"/>
        </a:p>
      </dgm:t>
    </dgm:pt>
    <dgm:pt modelId="{DC9A4CC0-4F78-4767-8C46-38F1C8ABAD25}">
      <dgm:prSet/>
      <dgm:spPr/>
      <dgm:t>
        <a:bodyPr/>
        <a:lstStyle/>
        <a:p>
          <a:r>
            <a:rPr lang="en-GB" b="1" dirty="0"/>
            <a:t>Word recognition:</a:t>
          </a:r>
        </a:p>
        <a:p>
          <a:r>
            <a:rPr lang="en-GB" dirty="0"/>
            <a:t>Ability to decode text to read words. </a:t>
          </a:r>
          <a:endParaRPr lang="en-US" dirty="0"/>
        </a:p>
      </dgm:t>
    </dgm:pt>
    <dgm:pt modelId="{FD455F85-6AB2-4C37-924B-1FA3F902F7B9}" type="parTrans" cxnId="{3F3E613E-7204-467E-BC60-8DE96CFD4913}">
      <dgm:prSet/>
      <dgm:spPr/>
      <dgm:t>
        <a:bodyPr/>
        <a:lstStyle/>
        <a:p>
          <a:endParaRPr lang="en-US"/>
        </a:p>
      </dgm:t>
    </dgm:pt>
    <dgm:pt modelId="{A0A0980C-3AFD-416E-A56D-5D128EB8F617}" type="sibTrans" cxnId="{3F3E613E-7204-467E-BC60-8DE96CFD4913}">
      <dgm:prSet/>
      <dgm:spPr/>
      <dgm:t>
        <a:bodyPr/>
        <a:lstStyle/>
        <a:p>
          <a:endParaRPr lang="en-US"/>
        </a:p>
      </dgm:t>
    </dgm:pt>
    <dgm:pt modelId="{A5AA91F6-2B1D-4777-A99C-A5F29E45BACE}">
      <dgm:prSet/>
      <dgm:spPr/>
      <dgm:t>
        <a:bodyPr/>
        <a:lstStyle/>
        <a:p>
          <a:r>
            <a:rPr lang="en-GB" b="1" dirty="0"/>
            <a:t>Language comprehension:  </a:t>
          </a:r>
          <a:r>
            <a:rPr lang="en-GB" dirty="0"/>
            <a:t>The ability to understand what has been read. </a:t>
          </a:r>
          <a:endParaRPr lang="en-US" dirty="0"/>
        </a:p>
      </dgm:t>
    </dgm:pt>
    <dgm:pt modelId="{20318D74-0836-4611-BB5D-B17BFE1B1947}" type="parTrans" cxnId="{C4DAFD69-4664-47D0-83B2-DE9F440A11B1}">
      <dgm:prSet/>
      <dgm:spPr/>
      <dgm:t>
        <a:bodyPr/>
        <a:lstStyle/>
        <a:p>
          <a:endParaRPr lang="en-US"/>
        </a:p>
      </dgm:t>
    </dgm:pt>
    <dgm:pt modelId="{00AA1A9F-10E4-4663-AE15-55DF58D7EC72}" type="sibTrans" cxnId="{C4DAFD69-4664-47D0-83B2-DE9F440A11B1}">
      <dgm:prSet/>
      <dgm:spPr/>
      <dgm:t>
        <a:bodyPr/>
        <a:lstStyle/>
        <a:p>
          <a:endParaRPr lang="en-US"/>
        </a:p>
      </dgm:t>
    </dgm:pt>
    <dgm:pt modelId="{51DD53F0-62B8-4C2B-8285-2BBBC96F8826}" type="pres">
      <dgm:prSet presAssocID="{E356F5A5-C531-4286-876F-974FD5FA3E8A}" presName="hierChild1" presStyleCnt="0">
        <dgm:presLayoutVars>
          <dgm:chPref val="1"/>
          <dgm:dir/>
          <dgm:animOne val="branch"/>
          <dgm:animLvl val="lvl"/>
          <dgm:resizeHandles/>
        </dgm:presLayoutVars>
      </dgm:prSet>
      <dgm:spPr/>
    </dgm:pt>
    <dgm:pt modelId="{C7B0DAE9-9A77-4458-892C-0F54B9E03FF6}" type="pres">
      <dgm:prSet presAssocID="{696D1C58-43DD-4DDD-A9AD-7904F0502AF4}" presName="hierRoot1" presStyleCnt="0"/>
      <dgm:spPr/>
    </dgm:pt>
    <dgm:pt modelId="{A3D5ED4E-C6E0-453B-A13F-2D5D45A98A3E}" type="pres">
      <dgm:prSet presAssocID="{696D1C58-43DD-4DDD-A9AD-7904F0502AF4}" presName="composite" presStyleCnt="0"/>
      <dgm:spPr/>
    </dgm:pt>
    <dgm:pt modelId="{54AEDFEB-98E4-432F-AC36-6C72C9858B06}" type="pres">
      <dgm:prSet presAssocID="{696D1C58-43DD-4DDD-A9AD-7904F0502AF4}" presName="background" presStyleLbl="node0" presStyleIdx="0" presStyleCnt="1"/>
      <dgm:spPr/>
    </dgm:pt>
    <dgm:pt modelId="{6D593F0A-063B-40DA-A434-97E112E47AC6}" type="pres">
      <dgm:prSet presAssocID="{696D1C58-43DD-4DDD-A9AD-7904F0502AF4}" presName="text" presStyleLbl="fgAcc0" presStyleIdx="0" presStyleCnt="1" custScaleX="358112">
        <dgm:presLayoutVars>
          <dgm:chPref val="3"/>
        </dgm:presLayoutVars>
      </dgm:prSet>
      <dgm:spPr/>
    </dgm:pt>
    <dgm:pt modelId="{D34E88CD-0726-476E-AA56-0E572025DB16}" type="pres">
      <dgm:prSet presAssocID="{696D1C58-43DD-4DDD-A9AD-7904F0502AF4}" presName="hierChild2" presStyleCnt="0"/>
      <dgm:spPr/>
    </dgm:pt>
    <dgm:pt modelId="{2FCB4263-3F86-45F6-AAAC-8ED9D17107E1}" type="pres">
      <dgm:prSet presAssocID="{FD455F85-6AB2-4C37-924B-1FA3F902F7B9}" presName="Name10" presStyleLbl="parChTrans1D2" presStyleIdx="0" presStyleCnt="2"/>
      <dgm:spPr/>
    </dgm:pt>
    <dgm:pt modelId="{2152E8D6-9579-46AB-AA29-61490BE556A5}" type="pres">
      <dgm:prSet presAssocID="{DC9A4CC0-4F78-4767-8C46-38F1C8ABAD25}" presName="hierRoot2" presStyleCnt="0"/>
      <dgm:spPr/>
    </dgm:pt>
    <dgm:pt modelId="{F7FD3215-F379-4335-8E99-BB1C369A4607}" type="pres">
      <dgm:prSet presAssocID="{DC9A4CC0-4F78-4767-8C46-38F1C8ABAD25}" presName="composite2" presStyleCnt="0"/>
      <dgm:spPr/>
    </dgm:pt>
    <dgm:pt modelId="{8C650219-56AA-400C-B1EE-860AAE8BF01E}" type="pres">
      <dgm:prSet presAssocID="{DC9A4CC0-4F78-4767-8C46-38F1C8ABAD25}" presName="background2" presStyleLbl="node2" presStyleIdx="0" presStyleCnt="2"/>
      <dgm:spPr/>
    </dgm:pt>
    <dgm:pt modelId="{4F295D78-E52A-4292-B05C-AF96CE07CBEA}" type="pres">
      <dgm:prSet presAssocID="{DC9A4CC0-4F78-4767-8C46-38F1C8ABAD25}" presName="text2" presStyleLbl="fgAcc2" presStyleIdx="0" presStyleCnt="2" custScaleX="149457">
        <dgm:presLayoutVars>
          <dgm:chPref val="3"/>
        </dgm:presLayoutVars>
      </dgm:prSet>
      <dgm:spPr/>
    </dgm:pt>
    <dgm:pt modelId="{C4EAFF25-033A-443E-934E-9FFA32663F52}" type="pres">
      <dgm:prSet presAssocID="{DC9A4CC0-4F78-4767-8C46-38F1C8ABAD25}" presName="hierChild3" presStyleCnt="0"/>
      <dgm:spPr/>
    </dgm:pt>
    <dgm:pt modelId="{AA10EA9F-A5AF-47AC-91AD-735FD0BA3628}" type="pres">
      <dgm:prSet presAssocID="{20318D74-0836-4611-BB5D-B17BFE1B1947}" presName="Name10" presStyleLbl="parChTrans1D2" presStyleIdx="1" presStyleCnt="2"/>
      <dgm:spPr/>
    </dgm:pt>
    <dgm:pt modelId="{C0D8E626-A126-4DE0-ADC3-3434A7B9E748}" type="pres">
      <dgm:prSet presAssocID="{A5AA91F6-2B1D-4777-A99C-A5F29E45BACE}" presName="hierRoot2" presStyleCnt="0"/>
      <dgm:spPr/>
    </dgm:pt>
    <dgm:pt modelId="{A0020A1E-34B8-4E17-8D6B-2A7817F3D4E3}" type="pres">
      <dgm:prSet presAssocID="{A5AA91F6-2B1D-4777-A99C-A5F29E45BACE}" presName="composite2" presStyleCnt="0"/>
      <dgm:spPr/>
    </dgm:pt>
    <dgm:pt modelId="{EEE5C58C-3CC5-4A17-A580-C836D5374421}" type="pres">
      <dgm:prSet presAssocID="{A5AA91F6-2B1D-4777-A99C-A5F29E45BACE}" presName="background2" presStyleLbl="node2" presStyleIdx="1" presStyleCnt="2"/>
      <dgm:spPr/>
    </dgm:pt>
    <dgm:pt modelId="{CEF35DCC-D850-4735-8321-493A9A179892}" type="pres">
      <dgm:prSet presAssocID="{A5AA91F6-2B1D-4777-A99C-A5F29E45BACE}" presName="text2" presStyleLbl="fgAcc2" presStyleIdx="1" presStyleCnt="2" custScaleX="147139">
        <dgm:presLayoutVars>
          <dgm:chPref val="3"/>
        </dgm:presLayoutVars>
      </dgm:prSet>
      <dgm:spPr/>
    </dgm:pt>
    <dgm:pt modelId="{DC1665E9-40EE-4684-8352-C06D05BC4F22}" type="pres">
      <dgm:prSet presAssocID="{A5AA91F6-2B1D-4777-A99C-A5F29E45BACE}" presName="hierChild3" presStyleCnt="0"/>
      <dgm:spPr/>
    </dgm:pt>
  </dgm:ptLst>
  <dgm:cxnLst>
    <dgm:cxn modelId="{F52D351A-8557-421A-9FF7-DB2957F3C49D}" type="presOf" srcId="{DC9A4CC0-4F78-4767-8C46-38F1C8ABAD25}" destId="{4F295D78-E52A-4292-B05C-AF96CE07CBEA}" srcOrd="0" destOrd="0" presId="urn:microsoft.com/office/officeart/2005/8/layout/hierarchy1"/>
    <dgm:cxn modelId="{3F3E613E-7204-467E-BC60-8DE96CFD4913}" srcId="{696D1C58-43DD-4DDD-A9AD-7904F0502AF4}" destId="{DC9A4CC0-4F78-4767-8C46-38F1C8ABAD25}" srcOrd="0" destOrd="0" parTransId="{FD455F85-6AB2-4C37-924B-1FA3F902F7B9}" sibTransId="{A0A0980C-3AFD-416E-A56D-5D128EB8F617}"/>
    <dgm:cxn modelId="{E11FAD63-9453-4A24-B193-6BC7F4989DB4}" srcId="{E356F5A5-C531-4286-876F-974FD5FA3E8A}" destId="{696D1C58-43DD-4DDD-A9AD-7904F0502AF4}" srcOrd="0" destOrd="0" parTransId="{32D829F6-FE8A-4155-BEDC-074B9F8CFA65}" sibTransId="{8D21DB3C-85A4-4274-913F-BC3C0BD1C7C2}"/>
    <dgm:cxn modelId="{161C3C67-6462-4D00-BA4D-F1C775847A0A}" type="presOf" srcId="{696D1C58-43DD-4DDD-A9AD-7904F0502AF4}" destId="{6D593F0A-063B-40DA-A434-97E112E47AC6}" srcOrd="0" destOrd="0" presId="urn:microsoft.com/office/officeart/2005/8/layout/hierarchy1"/>
    <dgm:cxn modelId="{C4DAFD69-4664-47D0-83B2-DE9F440A11B1}" srcId="{696D1C58-43DD-4DDD-A9AD-7904F0502AF4}" destId="{A5AA91F6-2B1D-4777-A99C-A5F29E45BACE}" srcOrd="1" destOrd="0" parTransId="{20318D74-0836-4611-BB5D-B17BFE1B1947}" sibTransId="{00AA1A9F-10E4-4663-AE15-55DF58D7EC72}"/>
    <dgm:cxn modelId="{E412796E-3665-48AD-9773-8706B9F2BB88}" type="presOf" srcId="{A5AA91F6-2B1D-4777-A99C-A5F29E45BACE}" destId="{CEF35DCC-D850-4735-8321-493A9A179892}" srcOrd="0" destOrd="0" presId="urn:microsoft.com/office/officeart/2005/8/layout/hierarchy1"/>
    <dgm:cxn modelId="{42304853-A5E3-4C68-8098-40BAE017B5D2}" type="presOf" srcId="{FD455F85-6AB2-4C37-924B-1FA3F902F7B9}" destId="{2FCB4263-3F86-45F6-AAAC-8ED9D17107E1}" srcOrd="0" destOrd="0" presId="urn:microsoft.com/office/officeart/2005/8/layout/hierarchy1"/>
    <dgm:cxn modelId="{BD121E81-B622-4CE6-8E91-888F190DC988}" type="presOf" srcId="{20318D74-0836-4611-BB5D-B17BFE1B1947}" destId="{AA10EA9F-A5AF-47AC-91AD-735FD0BA3628}" srcOrd="0" destOrd="0" presId="urn:microsoft.com/office/officeart/2005/8/layout/hierarchy1"/>
    <dgm:cxn modelId="{C8A45193-266F-4207-96F1-79AF1EB7D967}" type="presOf" srcId="{E356F5A5-C531-4286-876F-974FD5FA3E8A}" destId="{51DD53F0-62B8-4C2B-8285-2BBBC96F8826}" srcOrd="0" destOrd="0" presId="urn:microsoft.com/office/officeart/2005/8/layout/hierarchy1"/>
    <dgm:cxn modelId="{EB486967-CE6C-4B00-BBA1-810DF668873F}" type="presParOf" srcId="{51DD53F0-62B8-4C2B-8285-2BBBC96F8826}" destId="{C7B0DAE9-9A77-4458-892C-0F54B9E03FF6}" srcOrd="0" destOrd="0" presId="urn:microsoft.com/office/officeart/2005/8/layout/hierarchy1"/>
    <dgm:cxn modelId="{5BE4D9B2-4B59-4E4F-9002-FC4B668302F3}" type="presParOf" srcId="{C7B0DAE9-9A77-4458-892C-0F54B9E03FF6}" destId="{A3D5ED4E-C6E0-453B-A13F-2D5D45A98A3E}" srcOrd="0" destOrd="0" presId="urn:microsoft.com/office/officeart/2005/8/layout/hierarchy1"/>
    <dgm:cxn modelId="{9D030269-451E-463A-B30B-8AF454999B0A}" type="presParOf" srcId="{A3D5ED4E-C6E0-453B-A13F-2D5D45A98A3E}" destId="{54AEDFEB-98E4-432F-AC36-6C72C9858B06}" srcOrd="0" destOrd="0" presId="urn:microsoft.com/office/officeart/2005/8/layout/hierarchy1"/>
    <dgm:cxn modelId="{1F67EC54-4C55-4F92-8391-052274B65521}" type="presParOf" srcId="{A3D5ED4E-C6E0-453B-A13F-2D5D45A98A3E}" destId="{6D593F0A-063B-40DA-A434-97E112E47AC6}" srcOrd="1" destOrd="0" presId="urn:microsoft.com/office/officeart/2005/8/layout/hierarchy1"/>
    <dgm:cxn modelId="{E572370D-E90E-4D2C-8254-7EC4B5E900FB}" type="presParOf" srcId="{C7B0DAE9-9A77-4458-892C-0F54B9E03FF6}" destId="{D34E88CD-0726-476E-AA56-0E572025DB16}" srcOrd="1" destOrd="0" presId="urn:microsoft.com/office/officeart/2005/8/layout/hierarchy1"/>
    <dgm:cxn modelId="{A2C5A8D3-D262-4A67-B8D0-97A4F9AAAF14}" type="presParOf" srcId="{D34E88CD-0726-476E-AA56-0E572025DB16}" destId="{2FCB4263-3F86-45F6-AAAC-8ED9D17107E1}" srcOrd="0" destOrd="0" presId="urn:microsoft.com/office/officeart/2005/8/layout/hierarchy1"/>
    <dgm:cxn modelId="{4D4C467E-E7DE-4B25-A582-80D26BAFE237}" type="presParOf" srcId="{D34E88CD-0726-476E-AA56-0E572025DB16}" destId="{2152E8D6-9579-46AB-AA29-61490BE556A5}" srcOrd="1" destOrd="0" presId="urn:microsoft.com/office/officeart/2005/8/layout/hierarchy1"/>
    <dgm:cxn modelId="{D9B114D8-D56A-4F94-8983-017A62FCC919}" type="presParOf" srcId="{2152E8D6-9579-46AB-AA29-61490BE556A5}" destId="{F7FD3215-F379-4335-8E99-BB1C369A4607}" srcOrd="0" destOrd="0" presId="urn:microsoft.com/office/officeart/2005/8/layout/hierarchy1"/>
    <dgm:cxn modelId="{9244F144-73D2-4A5E-88E3-20785E050BB8}" type="presParOf" srcId="{F7FD3215-F379-4335-8E99-BB1C369A4607}" destId="{8C650219-56AA-400C-B1EE-860AAE8BF01E}" srcOrd="0" destOrd="0" presId="urn:microsoft.com/office/officeart/2005/8/layout/hierarchy1"/>
    <dgm:cxn modelId="{08B8DF92-9838-44F7-9CAE-9F409201C31A}" type="presParOf" srcId="{F7FD3215-F379-4335-8E99-BB1C369A4607}" destId="{4F295D78-E52A-4292-B05C-AF96CE07CBEA}" srcOrd="1" destOrd="0" presId="urn:microsoft.com/office/officeart/2005/8/layout/hierarchy1"/>
    <dgm:cxn modelId="{4DF97317-A220-42AE-8EE2-ABE65F5DD2AD}" type="presParOf" srcId="{2152E8D6-9579-46AB-AA29-61490BE556A5}" destId="{C4EAFF25-033A-443E-934E-9FFA32663F52}" srcOrd="1" destOrd="0" presId="urn:microsoft.com/office/officeart/2005/8/layout/hierarchy1"/>
    <dgm:cxn modelId="{F711C37E-0215-4C04-8197-4237C651D6B5}" type="presParOf" srcId="{D34E88CD-0726-476E-AA56-0E572025DB16}" destId="{AA10EA9F-A5AF-47AC-91AD-735FD0BA3628}" srcOrd="2" destOrd="0" presId="urn:microsoft.com/office/officeart/2005/8/layout/hierarchy1"/>
    <dgm:cxn modelId="{A929EB02-B84F-4626-AF3D-02F39FCB3CA2}" type="presParOf" srcId="{D34E88CD-0726-476E-AA56-0E572025DB16}" destId="{C0D8E626-A126-4DE0-ADC3-3434A7B9E748}" srcOrd="3" destOrd="0" presId="urn:microsoft.com/office/officeart/2005/8/layout/hierarchy1"/>
    <dgm:cxn modelId="{4BD9318F-054D-4101-80C0-D56F2ACB5114}" type="presParOf" srcId="{C0D8E626-A126-4DE0-ADC3-3434A7B9E748}" destId="{A0020A1E-34B8-4E17-8D6B-2A7817F3D4E3}" srcOrd="0" destOrd="0" presId="urn:microsoft.com/office/officeart/2005/8/layout/hierarchy1"/>
    <dgm:cxn modelId="{99D0C603-11EA-4C6B-A1A5-8676BB01252B}" type="presParOf" srcId="{A0020A1E-34B8-4E17-8D6B-2A7817F3D4E3}" destId="{EEE5C58C-3CC5-4A17-A580-C836D5374421}" srcOrd="0" destOrd="0" presId="urn:microsoft.com/office/officeart/2005/8/layout/hierarchy1"/>
    <dgm:cxn modelId="{1F05FFC0-A805-4BFE-8F0D-6C4C2E0444F0}" type="presParOf" srcId="{A0020A1E-34B8-4E17-8D6B-2A7817F3D4E3}" destId="{CEF35DCC-D850-4735-8321-493A9A179892}" srcOrd="1" destOrd="0" presId="urn:microsoft.com/office/officeart/2005/8/layout/hierarchy1"/>
    <dgm:cxn modelId="{420BC086-1D16-4C45-BD14-D23C4164CC41}" type="presParOf" srcId="{C0D8E626-A126-4DE0-ADC3-3434A7B9E748}" destId="{DC1665E9-40EE-4684-8352-C06D05BC4F2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1E584-0C1C-4C65-931B-F239AB1F6A92}"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EEA1C3D5-7522-420E-A16A-4C2ECE768BCD}">
      <dgm:prSet custT="1"/>
      <dgm:spPr/>
      <dgm:t>
        <a:bodyPr/>
        <a:lstStyle/>
        <a:p>
          <a:pPr>
            <a:lnSpc>
              <a:spcPct val="100000"/>
            </a:lnSpc>
          </a:pPr>
          <a:r>
            <a:rPr lang="en-GB" sz="1800" b="0" baseline="0" dirty="0"/>
            <a:t>Successful readers have good word recognition and good language comprehension. </a:t>
          </a:r>
          <a:endParaRPr lang="en-US" sz="1800" dirty="0"/>
        </a:p>
      </dgm:t>
    </dgm:pt>
    <dgm:pt modelId="{765C0FF0-11F7-483A-8298-0882416D506D}" type="parTrans" cxnId="{77587045-40DC-4B52-B8AF-6292824148C1}">
      <dgm:prSet/>
      <dgm:spPr/>
      <dgm:t>
        <a:bodyPr/>
        <a:lstStyle/>
        <a:p>
          <a:endParaRPr lang="en-US"/>
        </a:p>
      </dgm:t>
    </dgm:pt>
    <dgm:pt modelId="{CB344362-F1CB-47CC-A008-2D8C35C1460A}" type="sibTrans" cxnId="{77587045-40DC-4B52-B8AF-6292824148C1}">
      <dgm:prSet/>
      <dgm:spPr/>
      <dgm:t>
        <a:bodyPr/>
        <a:lstStyle/>
        <a:p>
          <a:pPr>
            <a:lnSpc>
              <a:spcPct val="100000"/>
            </a:lnSpc>
          </a:pPr>
          <a:endParaRPr lang="en-US"/>
        </a:p>
      </dgm:t>
    </dgm:pt>
    <dgm:pt modelId="{4DA3C2CD-C120-467E-A31C-2B9E5CBC25EF}">
      <dgm:prSet custT="1"/>
      <dgm:spPr/>
      <dgm:t>
        <a:bodyPr/>
        <a:lstStyle/>
        <a:p>
          <a:pPr>
            <a:lnSpc>
              <a:spcPct val="100000"/>
            </a:lnSpc>
          </a:pPr>
          <a:r>
            <a:rPr lang="en-GB" sz="2000" b="0" baseline="0" dirty="0"/>
            <a:t>Phonics supports word recognition and spelling. </a:t>
          </a:r>
          <a:endParaRPr lang="en-US" sz="2000" dirty="0"/>
        </a:p>
      </dgm:t>
    </dgm:pt>
    <dgm:pt modelId="{C0999C11-645E-4381-8297-CB15D725ECD9}" type="parTrans" cxnId="{CC3E7E70-A8F9-4F7B-AE1C-4496D60AD42B}">
      <dgm:prSet/>
      <dgm:spPr/>
      <dgm:t>
        <a:bodyPr/>
        <a:lstStyle/>
        <a:p>
          <a:endParaRPr lang="en-US"/>
        </a:p>
      </dgm:t>
    </dgm:pt>
    <dgm:pt modelId="{64C5EB3E-3EEA-4D28-A0B4-4CE933236899}" type="sibTrans" cxnId="{CC3E7E70-A8F9-4F7B-AE1C-4496D60AD42B}">
      <dgm:prSet/>
      <dgm:spPr/>
      <dgm:t>
        <a:bodyPr/>
        <a:lstStyle/>
        <a:p>
          <a:pPr>
            <a:lnSpc>
              <a:spcPct val="100000"/>
            </a:lnSpc>
          </a:pPr>
          <a:endParaRPr lang="en-US"/>
        </a:p>
      </dgm:t>
    </dgm:pt>
    <dgm:pt modelId="{2C7F56F0-0905-4E13-9D2A-005BF02F2895}">
      <dgm:prSet custT="1"/>
      <dgm:spPr/>
      <dgm:t>
        <a:bodyPr/>
        <a:lstStyle/>
        <a:p>
          <a:pPr>
            <a:lnSpc>
              <a:spcPct val="100000"/>
            </a:lnSpc>
          </a:pPr>
          <a:r>
            <a:rPr lang="en-GB" sz="1800" b="0" baseline="0" dirty="0"/>
            <a:t>Reading at home is so important. Ten minutes a night amounts up to a lot of extra practise!</a:t>
          </a:r>
          <a:endParaRPr lang="en-US" sz="1800" dirty="0"/>
        </a:p>
      </dgm:t>
    </dgm:pt>
    <dgm:pt modelId="{1E7648E6-3EE1-41D0-88FC-E2FA0DABF054}" type="parTrans" cxnId="{C8AEB783-2589-419E-B501-50CAD0FAD226}">
      <dgm:prSet/>
      <dgm:spPr/>
      <dgm:t>
        <a:bodyPr/>
        <a:lstStyle/>
        <a:p>
          <a:endParaRPr lang="en-US"/>
        </a:p>
      </dgm:t>
    </dgm:pt>
    <dgm:pt modelId="{0CDC8DDB-707F-4547-AAF7-3084492A7E93}" type="sibTrans" cxnId="{C8AEB783-2589-419E-B501-50CAD0FAD226}">
      <dgm:prSet/>
      <dgm:spPr/>
      <dgm:t>
        <a:bodyPr/>
        <a:lstStyle/>
        <a:p>
          <a:pPr>
            <a:lnSpc>
              <a:spcPct val="100000"/>
            </a:lnSpc>
          </a:pPr>
          <a:endParaRPr lang="en-US"/>
        </a:p>
      </dgm:t>
    </dgm:pt>
    <dgm:pt modelId="{42707999-90BF-44F4-9B03-B7F7E2DC769C}">
      <dgm:prSet custT="1"/>
      <dgm:spPr/>
      <dgm:t>
        <a:bodyPr/>
        <a:lstStyle/>
        <a:p>
          <a:pPr>
            <a:lnSpc>
              <a:spcPct val="100000"/>
            </a:lnSpc>
          </a:pPr>
          <a:r>
            <a:rPr lang="en-GB" sz="1800" b="0" baseline="0" dirty="0"/>
            <a:t>Don’t underestimate the power of a bedtime story! </a:t>
          </a:r>
          <a:endParaRPr lang="en-US" sz="1800" dirty="0"/>
        </a:p>
      </dgm:t>
    </dgm:pt>
    <dgm:pt modelId="{6FC28FB8-5770-4118-ACAE-049627F3060C}" type="parTrans" cxnId="{44D35B26-159F-4922-B580-3A01FB39DFFC}">
      <dgm:prSet/>
      <dgm:spPr/>
      <dgm:t>
        <a:bodyPr/>
        <a:lstStyle/>
        <a:p>
          <a:endParaRPr lang="en-US"/>
        </a:p>
      </dgm:t>
    </dgm:pt>
    <dgm:pt modelId="{7D925400-95DF-46F7-95D0-9DE661C878D6}" type="sibTrans" cxnId="{44D35B26-159F-4922-B580-3A01FB39DFFC}">
      <dgm:prSet/>
      <dgm:spPr/>
      <dgm:t>
        <a:bodyPr/>
        <a:lstStyle/>
        <a:p>
          <a:endParaRPr lang="en-US"/>
        </a:p>
      </dgm:t>
    </dgm:pt>
    <dgm:pt modelId="{5EAE30C9-AFBE-4804-A431-A6B6585AF07A}" type="pres">
      <dgm:prSet presAssocID="{65D1E584-0C1C-4C65-931B-F239AB1F6A92}" presName="root" presStyleCnt="0">
        <dgm:presLayoutVars>
          <dgm:dir/>
          <dgm:resizeHandles val="exact"/>
        </dgm:presLayoutVars>
      </dgm:prSet>
      <dgm:spPr/>
    </dgm:pt>
    <dgm:pt modelId="{A796FCF3-9469-4646-8D19-1C52B5879430}" type="pres">
      <dgm:prSet presAssocID="{65D1E584-0C1C-4C65-931B-F239AB1F6A92}" presName="container" presStyleCnt="0">
        <dgm:presLayoutVars>
          <dgm:dir/>
          <dgm:resizeHandles val="exact"/>
        </dgm:presLayoutVars>
      </dgm:prSet>
      <dgm:spPr/>
    </dgm:pt>
    <dgm:pt modelId="{E72B9B45-BCBB-4CC2-AAA5-D916386D58C4}" type="pres">
      <dgm:prSet presAssocID="{EEA1C3D5-7522-420E-A16A-4C2ECE768BCD}" presName="compNode" presStyleCnt="0"/>
      <dgm:spPr/>
    </dgm:pt>
    <dgm:pt modelId="{B2E288BE-AFAF-4594-BB7B-FA0174DF85F4}" type="pres">
      <dgm:prSet presAssocID="{EEA1C3D5-7522-420E-A16A-4C2ECE768BCD}" presName="iconBgRect" presStyleLbl="bgShp" presStyleIdx="0" presStyleCnt="4"/>
      <dgm:spPr/>
    </dgm:pt>
    <dgm:pt modelId="{094CF0C1-9F1B-4C4E-8C39-F7B891A58D01}" type="pres">
      <dgm:prSet presAssocID="{EEA1C3D5-7522-420E-A16A-4C2ECE768B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117C936-C130-4367-9E3A-423395064222}" type="pres">
      <dgm:prSet presAssocID="{EEA1C3D5-7522-420E-A16A-4C2ECE768BCD}" presName="spaceRect" presStyleCnt="0"/>
      <dgm:spPr/>
    </dgm:pt>
    <dgm:pt modelId="{CC3CA93F-3A7C-49E1-A633-D867FAAE02BE}" type="pres">
      <dgm:prSet presAssocID="{EEA1C3D5-7522-420E-A16A-4C2ECE768BCD}" presName="textRect" presStyleLbl="revTx" presStyleIdx="0" presStyleCnt="4" custScaleY="200155">
        <dgm:presLayoutVars>
          <dgm:chMax val="1"/>
          <dgm:chPref val="1"/>
        </dgm:presLayoutVars>
      </dgm:prSet>
      <dgm:spPr/>
    </dgm:pt>
    <dgm:pt modelId="{19948474-CA2D-48AD-96A9-45264575F755}" type="pres">
      <dgm:prSet presAssocID="{CB344362-F1CB-47CC-A008-2D8C35C1460A}" presName="sibTrans" presStyleLbl="sibTrans2D1" presStyleIdx="0" presStyleCnt="0"/>
      <dgm:spPr/>
    </dgm:pt>
    <dgm:pt modelId="{013A8426-C247-435C-9874-F87F2EDCB1EB}" type="pres">
      <dgm:prSet presAssocID="{4DA3C2CD-C120-467E-A31C-2B9E5CBC25EF}" presName="compNode" presStyleCnt="0"/>
      <dgm:spPr/>
    </dgm:pt>
    <dgm:pt modelId="{AE5E764F-003E-4652-80A3-ED33CAEEF6C5}" type="pres">
      <dgm:prSet presAssocID="{4DA3C2CD-C120-467E-A31C-2B9E5CBC25EF}" presName="iconBgRect" presStyleLbl="bgShp" presStyleIdx="1" presStyleCnt="4"/>
      <dgm:spPr/>
    </dgm:pt>
    <dgm:pt modelId="{CB4A9AD2-7325-45CD-AB1F-51940F0C9282}" type="pres">
      <dgm:prSet presAssocID="{4DA3C2CD-C120-467E-A31C-2B9E5CBC25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D16C4279-8E83-4676-B6AE-DEECD2AE27D1}" type="pres">
      <dgm:prSet presAssocID="{4DA3C2CD-C120-467E-A31C-2B9E5CBC25EF}" presName="spaceRect" presStyleCnt="0"/>
      <dgm:spPr/>
    </dgm:pt>
    <dgm:pt modelId="{133E2F64-6539-4065-A407-925C56D51233}" type="pres">
      <dgm:prSet presAssocID="{4DA3C2CD-C120-467E-A31C-2B9E5CBC25EF}" presName="textRect" presStyleLbl="revTx" presStyleIdx="1" presStyleCnt="4">
        <dgm:presLayoutVars>
          <dgm:chMax val="1"/>
          <dgm:chPref val="1"/>
        </dgm:presLayoutVars>
      </dgm:prSet>
      <dgm:spPr/>
    </dgm:pt>
    <dgm:pt modelId="{09ED65A2-789A-499B-82F6-A7BF3C47C5D9}" type="pres">
      <dgm:prSet presAssocID="{64C5EB3E-3EEA-4D28-A0B4-4CE933236899}" presName="sibTrans" presStyleLbl="sibTrans2D1" presStyleIdx="0" presStyleCnt="0"/>
      <dgm:spPr/>
    </dgm:pt>
    <dgm:pt modelId="{2BA34A97-F278-49E4-9A11-80A3EBED5039}" type="pres">
      <dgm:prSet presAssocID="{2C7F56F0-0905-4E13-9D2A-005BF02F2895}" presName="compNode" presStyleCnt="0"/>
      <dgm:spPr/>
    </dgm:pt>
    <dgm:pt modelId="{BC591642-E4E2-4B4F-95A7-CE126ADB1067}" type="pres">
      <dgm:prSet presAssocID="{2C7F56F0-0905-4E13-9D2A-005BF02F2895}" presName="iconBgRect" presStyleLbl="bgShp" presStyleIdx="2" presStyleCnt="4"/>
      <dgm:spPr/>
    </dgm:pt>
    <dgm:pt modelId="{E49BF01E-AB9B-4695-B4E7-2155E10225A6}" type="pres">
      <dgm:prSet presAssocID="{2C7F56F0-0905-4E13-9D2A-005BF02F2895}" presName="iconRect" presStyleLbl="node1" presStyleIdx="2" presStyleCnt="4" custScaleY="123896" custLinFactNeighborX="-8318" custLinFactNeighborY="49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2000" r="-12000"/>
          </a:stretch>
        </a:blipFill>
        <a:ln>
          <a:noFill/>
        </a:ln>
      </dgm:spPr>
      <dgm:extLst>
        <a:ext uri="{E40237B7-FDA0-4F09-8148-C483321AD2D9}">
          <dgm14:cNvPr xmlns:dgm14="http://schemas.microsoft.com/office/drawing/2010/diagram" id="0" name="" descr="Work from home Wi-Fi outline"/>
        </a:ext>
      </dgm:extLst>
    </dgm:pt>
    <dgm:pt modelId="{0836585E-BB3A-4D8D-961F-EA93DEDE63E0}" type="pres">
      <dgm:prSet presAssocID="{2C7F56F0-0905-4E13-9D2A-005BF02F2895}" presName="spaceRect" presStyleCnt="0"/>
      <dgm:spPr/>
    </dgm:pt>
    <dgm:pt modelId="{FD890268-8A90-4AE2-BFE3-12FFF874B3BF}" type="pres">
      <dgm:prSet presAssocID="{2C7F56F0-0905-4E13-9D2A-005BF02F2895}" presName="textRect" presStyleLbl="revTx" presStyleIdx="2" presStyleCnt="4">
        <dgm:presLayoutVars>
          <dgm:chMax val="1"/>
          <dgm:chPref val="1"/>
        </dgm:presLayoutVars>
      </dgm:prSet>
      <dgm:spPr/>
    </dgm:pt>
    <dgm:pt modelId="{91885736-3BC7-4D7C-BF7D-A7F2237E5BD1}" type="pres">
      <dgm:prSet presAssocID="{0CDC8DDB-707F-4547-AAF7-3084492A7E93}" presName="sibTrans" presStyleLbl="sibTrans2D1" presStyleIdx="0" presStyleCnt="0"/>
      <dgm:spPr/>
    </dgm:pt>
    <dgm:pt modelId="{E42199DE-44AB-4634-BED8-6AF4A31789A2}" type="pres">
      <dgm:prSet presAssocID="{42707999-90BF-44F4-9B03-B7F7E2DC769C}" presName="compNode" presStyleCnt="0"/>
      <dgm:spPr/>
    </dgm:pt>
    <dgm:pt modelId="{45554120-EEEF-4656-B3C4-EFA0CDA9D5DC}" type="pres">
      <dgm:prSet presAssocID="{42707999-90BF-44F4-9B03-B7F7E2DC769C}" presName="iconBgRect" presStyleLbl="bgShp" presStyleIdx="3" presStyleCnt="4"/>
      <dgm:spPr/>
    </dgm:pt>
    <dgm:pt modelId="{10CF88CD-DACC-4D9B-8622-4A2E665C1755}" type="pres">
      <dgm:prSet presAssocID="{42707999-90BF-44F4-9B03-B7F7E2DC76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on and stars"/>
        </a:ext>
      </dgm:extLst>
    </dgm:pt>
    <dgm:pt modelId="{13287C7B-5A52-4720-AB0D-E19DBF85CCD0}" type="pres">
      <dgm:prSet presAssocID="{42707999-90BF-44F4-9B03-B7F7E2DC769C}" presName="spaceRect" presStyleCnt="0"/>
      <dgm:spPr/>
    </dgm:pt>
    <dgm:pt modelId="{E7ECA1D7-123C-49C1-96FE-02972F16B5CA}" type="pres">
      <dgm:prSet presAssocID="{42707999-90BF-44F4-9B03-B7F7E2DC769C}" presName="textRect" presStyleLbl="revTx" presStyleIdx="3" presStyleCnt="4">
        <dgm:presLayoutVars>
          <dgm:chMax val="1"/>
          <dgm:chPref val="1"/>
        </dgm:presLayoutVars>
      </dgm:prSet>
      <dgm:spPr/>
    </dgm:pt>
  </dgm:ptLst>
  <dgm:cxnLst>
    <dgm:cxn modelId="{06DF9B0C-BA32-4A66-9267-2FE0DF83ED98}" type="presOf" srcId="{4DA3C2CD-C120-467E-A31C-2B9E5CBC25EF}" destId="{133E2F64-6539-4065-A407-925C56D51233}" srcOrd="0" destOrd="0" presId="urn:microsoft.com/office/officeart/2018/2/layout/IconCircleList"/>
    <dgm:cxn modelId="{44D35B26-159F-4922-B580-3A01FB39DFFC}" srcId="{65D1E584-0C1C-4C65-931B-F239AB1F6A92}" destId="{42707999-90BF-44F4-9B03-B7F7E2DC769C}" srcOrd="3" destOrd="0" parTransId="{6FC28FB8-5770-4118-ACAE-049627F3060C}" sibTransId="{7D925400-95DF-46F7-95D0-9DE661C878D6}"/>
    <dgm:cxn modelId="{B46F055B-8DF4-4D85-9A08-6CD0DC2EC90C}" type="presOf" srcId="{CB344362-F1CB-47CC-A008-2D8C35C1460A}" destId="{19948474-CA2D-48AD-96A9-45264575F755}" srcOrd="0" destOrd="0" presId="urn:microsoft.com/office/officeart/2018/2/layout/IconCircleList"/>
    <dgm:cxn modelId="{82F0265E-EA97-44D2-8CA9-9938375E0C30}" type="presOf" srcId="{64C5EB3E-3EEA-4D28-A0B4-4CE933236899}" destId="{09ED65A2-789A-499B-82F6-A7BF3C47C5D9}" srcOrd="0" destOrd="0" presId="urn:microsoft.com/office/officeart/2018/2/layout/IconCircleList"/>
    <dgm:cxn modelId="{77587045-40DC-4B52-B8AF-6292824148C1}" srcId="{65D1E584-0C1C-4C65-931B-F239AB1F6A92}" destId="{EEA1C3D5-7522-420E-A16A-4C2ECE768BCD}" srcOrd="0" destOrd="0" parTransId="{765C0FF0-11F7-483A-8298-0882416D506D}" sibTransId="{CB344362-F1CB-47CC-A008-2D8C35C1460A}"/>
    <dgm:cxn modelId="{CC3E7E70-A8F9-4F7B-AE1C-4496D60AD42B}" srcId="{65D1E584-0C1C-4C65-931B-F239AB1F6A92}" destId="{4DA3C2CD-C120-467E-A31C-2B9E5CBC25EF}" srcOrd="1" destOrd="0" parTransId="{C0999C11-645E-4381-8297-CB15D725ECD9}" sibTransId="{64C5EB3E-3EEA-4D28-A0B4-4CE933236899}"/>
    <dgm:cxn modelId="{31DFBB53-E647-46B4-A5F1-34AAB686DE91}" type="presOf" srcId="{2C7F56F0-0905-4E13-9D2A-005BF02F2895}" destId="{FD890268-8A90-4AE2-BFE3-12FFF874B3BF}" srcOrd="0" destOrd="0" presId="urn:microsoft.com/office/officeart/2018/2/layout/IconCircleList"/>
    <dgm:cxn modelId="{C8AEB783-2589-419E-B501-50CAD0FAD226}" srcId="{65D1E584-0C1C-4C65-931B-F239AB1F6A92}" destId="{2C7F56F0-0905-4E13-9D2A-005BF02F2895}" srcOrd="2" destOrd="0" parTransId="{1E7648E6-3EE1-41D0-88FC-E2FA0DABF054}" sibTransId="{0CDC8DDB-707F-4547-AAF7-3084492A7E93}"/>
    <dgm:cxn modelId="{4BD4338A-8A73-49BE-83D8-28ACA59F5D87}" type="presOf" srcId="{0CDC8DDB-707F-4547-AAF7-3084492A7E93}" destId="{91885736-3BC7-4D7C-BF7D-A7F2237E5BD1}" srcOrd="0" destOrd="0" presId="urn:microsoft.com/office/officeart/2018/2/layout/IconCircleList"/>
    <dgm:cxn modelId="{3BD5AB9E-D0A0-4A52-8E35-826E9B2F6E97}" type="presOf" srcId="{42707999-90BF-44F4-9B03-B7F7E2DC769C}" destId="{E7ECA1D7-123C-49C1-96FE-02972F16B5CA}" srcOrd="0" destOrd="0" presId="urn:microsoft.com/office/officeart/2018/2/layout/IconCircleList"/>
    <dgm:cxn modelId="{E8E114B5-D99E-41CC-BC7F-4E72A79CFC2C}" type="presOf" srcId="{EEA1C3D5-7522-420E-A16A-4C2ECE768BCD}" destId="{CC3CA93F-3A7C-49E1-A633-D867FAAE02BE}" srcOrd="0" destOrd="0" presId="urn:microsoft.com/office/officeart/2018/2/layout/IconCircleList"/>
    <dgm:cxn modelId="{709040F5-4533-4CB8-854B-F6B9FB623146}" type="presOf" srcId="{65D1E584-0C1C-4C65-931B-F239AB1F6A92}" destId="{5EAE30C9-AFBE-4804-A431-A6B6585AF07A}" srcOrd="0" destOrd="0" presId="urn:microsoft.com/office/officeart/2018/2/layout/IconCircleList"/>
    <dgm:cxn modelId="{B5F54984-9877-4D6A-85E1-AE316706F3BB}" type="presParOf" srcId="{5EAE30C9-AFBE-4804-A431-A6B6585AF07A}" destId="{A796FCF3-9469-4646-8D19-1C52B5879430}" srcOrd="0" destOrd="0" presId="urn:microsoft.com/office/officeart/2018/2/layout/IconCircleList"/>
    <dgm:cxn modelId="{F4A512CF-D4DF-41A0-929D-1A89FEF7C932}" type="presParOf" srcId="{A796FCF3-9469-4646-8D19-1C52B5879430}" destId="{E72B9B45-BCBB-4CC2-AAA5-D916386D58C4}" srcOrd="0" destOrd="0" presId="urn:microsoft.com/office/officeart/2018/2/layout/IconCircleList"/>
    <dgm:cxn modelId="{BE1146A3-D57E-462F-9196-1E2B0EE302C8}" type="presParOf" srcId="{E72B9B45-BCBB-4CC2-AAA5-D916386D58C4}" destId="{B2E288BE-AFAF-4594-BB7B-FA0174DF85F4}" srcOrd="0" destOrd="0" presId="urn:microsoft.com/office/officeart/2018/2/layout/IconCircleList"/>
    <dgm:cxn modelId="{4D335882-6640-4F9C-A124-DDB3F73CB1A3}" type="presParOf" srcId="{E72B9B45-BCBB-4CC2-AAA5-D916386D58C4}" destId="{094CF0C1-9F1B-4C4E-8C39-F7B891A58D01}" srcOrd="1" destOrd="0" presId="urn:microsoft.com/office/officeart/2018/2/layout/IconCircleList"/>
    <dgm:cxn modelId="{7B1C6CFE-C957-455B-83DE-4CABA6C632A4}" type="presParOf" srcId="{E72B9B45-BCBB-4CC2-AAA5-D916386D58C4}" destId="{0117C936-C130-4367-9E3A-423395064222}" srcOrd="2" destOrd="0" presId="urn:microsoft.com/office/officeart/2018/2/layout/IconCircleList"/>
    <dgm:cxn modelId="{90AA6876-1060-477C-B109-3E45915F6D05}" type="presParOf" srcId="{E72B9B45-BCBB-4CC2-AAA5-D916386D58C4}" destId="{CC3CA93F-3A7C-49E1-A633-D867FAAE02BE}" srcOrd="3" destOrd="0" presId="urn:microsoft.com/office/officeart/2018/2/layout/IconCircleList"/>
    <dgm:cxn modelId="{1BDF1746-E9CE-4405-B197-8B669EBF1519}" type="presParOf" srcId="{A796FCF3-9469-4646-8D19-1C52B5879430}" destId="{19948474-CA2D-48AD-96A9-45264575F755}" srcOrd="1" destOrd="0" presId="urn:microsoft.com/office/officeart/2018/2/layout/IconCircleList"/>
    <dgm:cxn modelId="{308C9CE4-AC91-4959-B7C6-78D614EF803B}" type="presParOf" srcId="{A796FCF3-9469-4646-8D19-1C52B5879430}" destId="{013A8426-C247-435C-9874-F87F2EDCB1EB}" srcOrd="2" destOrd="0" presId="urn:microsoft.com/office/officeart/2018/2/layout/IconCircleList"/>
    <dgm:cxn modelId="{6890285F-77D1-42AA-A0A4-A261217E2F62}" type="presParOf" srcId="{013A8426-C247-435C-9874-F87F2EDCB1EB}" destId="{AE5E764F-003E-4652-80A3-ED33CAEEF6C5}" srcOrd="0" destOrd="0" presId="urn:microsoft.com/office/officeart/2018/2/layout/IconCircleList"/>
    <dgm:cxn modelId="{EA78A814-718C-4FE0-A606-01AB8D1ED1B3}" type="presParOf" srcId="{013A8426-C247-435C-9874-F87F2EDCB1EB}" destId="{CB4A9AD2-7325-45CD-AB1F-51940F0C9282}" srcOrd="1" destOrd="0" presId="urn:microsoft.com/office/officeart/2018/2/layout/IconCircleList"/>
    <dgm:cxn modelId="{3FE09BAC-38FD-44E5-8024-51AF2AB9087F}" type="presParOf" srcId="{013A8426-C247-435C-9874-F87F2EDCB1EB}" destId="{D16C4279-8E83-4676-B6AE-DEECD2AE27D1}" srcOrd="2" destOrd="0" presId="urn:microsoft.com/office/officeart/2018/2/layout/IconCircleList"/>
    <dgm:cxn modelId="{003332E1-1EB0-4479-852A-04F408E32254}" type="presParOf" srcId="{013A8426-C247-435C-9874-F87F2EDCB1EB}" destId="{133E2F64-6539-4065-A407-925C56D51233}" srcOrd="3" destOrd="0" presId="urn:microsoft.com/office/officeart/2018/2/layout/IconCircleList"/>
    <dgm:cxn modelId="{66656141-438D-4B91-8645-848DD9232509}" type="presParOf" srcId="{A796FCF3-9469-4646-8D19-1C52B5879430}" destId="{09ED65A2-789A-499B-82F6-A7BF3C47C5D9}" srcOrd="3" destOrd="0" presId="urn:microsoft.com/office/officeart/2018/2/layout/IconCircleList"/>
    <dgm:cxn modelId="{72F89D40-C327-4EEE-8486-F251811B2E08}" type="presParOf" srcId="{A796FCF3-9469-4646-8D19-1C52B5879430}" destId="{2BA34A97-F278-49E4-9A11-80A3EBED5039}" srcOrd="4" destOrd="0" presId="urn:microsoft.com/office/officeart/2018/2/layout/IconCircleList"/>
    <dgm:cxn modelId="{3601058B-C627-4C07-810D-87579A73AF56}" type="presParOf" srcId="{2BA34A97-F278-49E4-9A11-80A3EBED5039}" destId="{BC591642-E4E2-4B4F-95A7-CE126ADB1067}" srcOrd="0" destOrd="0" presId="urn:microsoft.com/office/officeart/2018/2/layout/IconCircleList"/>
    <dgm:cxn modelId="{5F32FC9A-4F9E-4CC4-9A3D-7B154E090F2F}" type="presParOf" srcId="{2BA34A97-F278-49E4-9A11-80A3EBED5039}" destId="{E49BF01E-AB9B-4695-B4E7-2155E10225A6}" srcOrd="1" destOrd="0" presId="urn:microsoft.com/office/officeart/2018/2/layout/IconCircleList"/>
    <dgm:cxn modelId="{FB62D3F1-635C-4402-8F25-5B275B39D136}" type="presParOf" srcId="{2BA34A97-F278-49E4-9A11-80A3EBED5039}" destId="{0836585E-BB3A-4D8D-961F-EA93DEDE63E0}" srcOrd="2" destOrd="0" presId="urn:microsoft.com/office/officeart/2018/2/layout/IconCircleList"/>
    <dgm:cxn modelId="{4DCC5151-CB71-45BA-9DAD-069CCCC93E1F}" type="presParOf" srcId="{2BA34A97-F278-49E4-9A11-80A3EBED5039}" destId="{FD890268-8A90-4AE2-BFE3-12FFF874B3BF}" srcOrd="3" destOrd="0" presId="urn:microsoft.com/office/officeart/2018/2/layout/IconCircleList"/>
    <dgm:cxn modelId="{A2E08A4E-C861-4D2E-892A-195E29000DC0}" type="presParOf" srcId="{A796FCF3-9469-4646-8D19-1C52B5879430}" destId="{91885736-3BC7-4D7C-BF7D-A7F2237E5BD1}" srcOrd="5" destOrd="0" presId="urn:microsoft.com/office/officeart/2018/2/layout/IconCircleList"/>
    <dgm:cxn modelId="{AAC27EE5-214B-40E5-B1C8-222E6436F999}" type="presParOf" srcId="{A796FCF3-9469-4646-8D19-1C52B5879430}" destId="{E42199DE-44AB-4634-BED8-6AF4A31789A2}" srcOrd="6" destOrd="0" presId="urn:microsoft.com/office/officeart/2018/2/layout/IconCircleList"/>
    <dgm:cxn modelId="{0BFD1EA9-4007-4629-83D3-61B6B6AFCB7D}" type="presParOf" srcId="{E42199DE-44AB-4634-BED8-6AF4A31789A2}" destId="{45554120-EEEF-4656-B3C4-EFA0CDA9D5DC}" srcOrd="0" destOrd="0" presId="urn:microsoft.com/office/officeart/2018/2/layout/IconCircleList"/>
    <dgm:cxn modelId="{4405B00D-A2A5-44A7-88BD-476014E18ED9}" type="presParOf" srcId="{E42199DE-44AB-4634-BED8-6AF4A31789A2}" destId="{10CF88CD-DACC-4D9B-8622-4A2E665C1755}" srcOrd="1" destOrd="0" presId="urn:microsoft.com/office/officeart/2018/2/layout/IconCircleList"/>
    <dgm:cxn modelId="{6A9394E4-37F0-4A99-88F5-984B4DD5DFEC}" type="presParOf" srcId="{E42199DE-44AB-4634-BED8-6AF4A31789A2}" destId="{13287C7B-5A52-4720-AB0D-E19DBF85CCD0}" srcOrd="2" destOrd="0" presId="urn:microsoft.com/office/officeart/2018/2/layout/IconCircleList"/>
    <dgm:cxn modelId="{FB37A310-71A1-46BA-BB7B-CD37A86B8F43}" type="presParOf" srcId="{E42199DE-44AB-4634-BED8-6AF4A31789A2}" destId="{E7ECA1D7-123C-49C1-96FE-02972F16B5C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EA9F-A5AF-47AC-91AD-735FD0BA3628}">
      <dsp:nvSpPr>
        <dsp:cNvPr id="0" name=""/>
        <dsp:cNvSpPr/>
      </dsp:nvSpPr>
      <dsp:spPr>
        <a:xfrm>
          <a:off x="4263662" y="1391861"/>
          <a:ext cx="1879215" cy="636697"/>
        </a:xfrm>
        <a:custGeom>
          <a:avLst/>
          <a:gdLst/>
          <a:ahLst/>
          <a:cxnLst/>
          <a:rect l="0" t="0" r="0" b="0"/>
          <a:pathLst>
            <a:path>
              <a:moveTo>
                <a:pt x="0" y="0"/>
              </a:moveTo>
              <a:lnTo>
                <a:pt x="0" y="433890"/>
              </a:lnTo>
              <a:lnTo>
                <a:pt x="1879215" y="433890"/>
              </a:lnTo>
              <a:lnTo>
                <a:pt x="1879215" y="6366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B4263-3F86-45F6-AAAC-8ED9D17107E1}">
      <dsp:nvSpPr>
        <dsp:cNvPr id="0" name=""/>
        <dsp:cNvSpPr/>
      </dsp:nvSpPr>
      <dsp:spPr>
        <a:xfrm>
          <a:off x="2409820" y="1391861"/>
          <a:ext cx="1853842" cy="636697"/>
        </a:xfrm>
        <a:custGeom>
          <a:avLst/>
          <a:gdLst/>
          <a:ahLst/>
          <a:cxnLst/>
          <a:rect l="0" t="0" r="0" b="0"/>
          <a:pathLst>
            <a:path>
              <a:moveTo>
                <a:pt x="1853842" y="0"/>
              </a:moveTo>
              <a:lnTo>
                <a:pt x="1853842" y="433890"/>
              </a:lnTo>
              <a:lnTo>
                <a:pt x="0" y="433890"/>
              </a:lnTo>
              <a:lnTo>
                <a:pt x="0" y="6366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EDFEB-98E4-432F-AC36-6C72C9858B06}">
      <dsp:nvSpPr>
        <dsp:cNvPr id="0" name=""/>
        <dsp:cNvSpPr/>
      </dsp:nvSpPr>
      <dsp:spPr>
        <a:xfrm>
          <a:off x="343738" y="1708"/>
          <a:ext cx="7839847" cy="1390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93F0A-063B-40DA-A434-97E112E47AC6}">
      <dsp:nvSpPr>
        <dsp:cNvPr id="0" name=""/>
        <dsp:cNvSpPr/>
      </dsp:nvSpPr>
      <dsp:spPr>
        <a:xfrm>
          <a:off x="586984" y="232792"/>
          <a:ext cx="7839847" cy="1390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 complex process where </a:t>
          </a:r>
          <a:r>
            <a:rPr lang="en-GB" sz="2400" b="1" kern="1200" dirty="0"/>
            <a:t>word recognition </a:t>
          </a:r>
          <a:r>
            <a:rPr lang="en-GB" sz="2400" kern="1200" dirty="0"/>
            <a:t>and </a:t>
          </a:r>
          <a:r>
            <a:rPr lang="en-GB" sz="2400" b="1" kern="1200" dirty="0"/>
            <a:t>language comprehension </a:t>
          </a:r>
          <a:r>
            <a:rPr lang="en-GB" sz="2400" kern="1200" dirty="0"/>
            <a:t>work together.  </a:t>
          </a:r>
          <a:endParaRPr lang="en-US" sz="2400" kern="1200" dirty="0"/>
        </a:p>
      </dsp:txBody>
      <dsp:txXfrm>
        <a:off x="627700" y="273508"/>
        <a:ext cx="7758415" cy="1308720"/>
      </dsp:txXfrm>
    </dsp:sp>
    <dsp:sp modelId="{8C650219-56AA-400C-B1EE-860AAE8BF01E}">
      <dsp:nvSpPr>
        <dsp:cNvPr id="0" name=""/>
        <dsp:cNvSpPr/>
      </dsp:nvSpPr>
      <dsp:spPr>
        <a:xfrm>
          <a:off x="773851" y="2028558"/>
          <a:ext cx="3271937" cy="1390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95D78-E52A-4292-B05C-AF96CE07CBEA}">
      <dsp:nvSpPr>
        <dsp:cNvPr id="0" name=""/>
        <dsp:cNvSpPr/>
      </dsp:nvSpPr>
      <dsp:spPr>
        <a:xfrm>
          <a:off x="1017097" y="2259642"/>
          <a:ext cx="3271937" cy="1390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Word recognition:</a:t>
          </a:r>
        </a:p>
        <a:p>
          <a:pPr marL="0" lvl="0" indent="0" algn="ctr" defTabSz="666750">
            <a:lnSpc>
              <a:spcPct val="90000"/>
            </a:lnSpc>
            <a:spcBef>
              <a:spcPct val="0"/>
            </a:spcBef>
            <a:spcAft>
              <a:spcPct val="35000"/>
            </a:spcAft>
            <a:buNone/>
          </a:pPr>
          <a:r>
            <a:rPr lang="en-GB" sz="1500" kern="1200" dirty="0"/>
            <a:t>Ability to decode text to read words. </a:t>
          </a:r>
          <a:endParaRPr lang="en-US" sz="1500" kern="1200" dirty="0"/>
        </a:p>
      </dsp:txBody>
      <dsp:txXfrm>
        <a:off x="1057813" y="2300358"/>
        <a:ext cx="3190505" cy="1308720"/>
      </dsp:txXfrm>
    </dsp:sp>
    <dsp:sp modelId="{EEE5C58C-3CC5-4A17-A580-C836D5374421}">
      <dsp:nvSpPr>
        <dsp:cNvPr id="0" name=""/>
        <dsp:cNvSpPr/>
      </dsp:nvSpPr>
      <dsp:spPr>
        <a:xfrm>
          <a:off x="4532281" y="2028558"/>
          <a:ext cx="3221191" cy="13901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35DCC-D850-4735-8321-493A9A179892}">
      <dsp:nvSpPr>
        <dsp:cNvPr id="0" name=""/>
        <dsp:cNvSpPr/>
      </dsp:nvSpPr>
      <dsp:spPr>
        <a:xfrm>
          <a:off x="4775527" y="2259642"/>
          <a:ext cx="3221191" cy="1390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Language comprehension:  </a:t>
          </a:r>
          <a:r>
            <a:rPr lang="en-GB" sz="1500" kern="1200" dirty="0"/>
            <a:t>The ability to understand what has been read. </a:t>
          </a:r>
          <a:endParaRPr lang="en-US" sz="1500" kern="1200" dirty="0"/>
        </a:p>
      </dsp:txBody>
      <dsp:txXfrm>
        <a:off x="4816243" y="2300358"/>
        <a:ext cx="3139759" cy="1308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88BE-AFAF-4594-BB7B-FA0174DF85F4}">
      <dsp:nvSpPr>
        <dsp:cNvPr id="0" name=""/>
        <dsp:cNvSpPr/>
      </dsp:nvSpPr>
      <dsp:spPr>
        <a:xfrm>
          <a:off x="146125" y="730086"/>
          <a:ext cx="1129724" cy="11297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CF0C1-9F1B-4C4E-8C39-F7B891A58D01}">
      <dsp:nvSpPr>
        <dsp:cNvPr id="0" name=""/>
        <dsp:cNvSpPr/>
      </dsp:nvSpPr>
      <dsp:spPr>
        <a:xfrm>
          <a:off x="383367" y="967328"/>
          <a:ext cx="655239" cy="65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3CA93F-3A7C-49E1-A633-D867FAAE02BE}">
      <dsp:nvSpPr>
        <dsp:cNvPr id="0" name=""/>
        <dsp:cNvSpPr/>
      </dsp:nvSpPr>
      <dsp:spPr>
        <a:xfrm>
          <a:off x="1517933" y="164349"/>
          <a:ext cx="2662921" cy="226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baseline="0" dirty="0"/>
            <a:t>Successful readers have good word recognition and good language comprehension. </a:t>
          </a:r>
          <a:endParaRPr lang="en-US" sz="1800" kern="1200" dirty="0"/>
        </a:p>
      </dsp:txBody>
      <dsp:txXfrm>
        <a:off x="1517933" y="164349"/>
        <a:ext cx="2662921" cy="2261199"/>
      </dsp:txXfrm>
    </dsp:sp>
    <dsp:sp modelId="{AE5E764F-003E-4652-80A3-ED33CAEEF6C5}">
      <dsp:nvSpPr>
        <dsp:cNvPr id="0" name=""/>
        <dsp:cNvSpPr/>
      </dsp:nvSpPr>
      <dsp:spPr>
        <a:xfrm>
          <a:off x="4644848" y="730086"/>
          <a:ext cx="1129724" cy="11297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A9AD2-7325-45CD-AB1F-51940F0C9282}">
      <dsp:nvSpPr>
        <dsp:cNvPr id="0" name=""/>
        <dsp:cNvSpPr/>
      </dsp:nvSpPr>
      <dsp:spPr>
        <a:xfrm>
          <a:off x="4882090" y="967328"/>
          <a:ext cx="655239" cy="65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3E2F64-6539-4065-A407-925C56D51233}">
      <dsp:nvSpPr>
        <dsp:cNvPr id="0" name=""/>
        <dsp:cNvSpPr/>
      </dsp:nvSpPr>
      <dsp:spPr>
        <a:xfrm>
          <a:off x="6016656" y="730086"/>
          <a:ext cx="2662921" cy="11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baseline="0" dirty="0"/>
            <a:t>Phonics supports word recognition and spelling. </a:t>
          </a:r>
          <a:endParaRPr lang="en-US" sz="2000" kern="1200" dirty="0"/>
        </a:p>
      </dsp:txBody>
      <dsp:txXfrm>
        <a:off x="6016656" y="730086"/>
        <a:ext cx="2662921" cy="1129724"/>
      </dsp:txXfrm>
    </dsp:sp>
    <dsp:sp modelId="{BC591642-E4E2-4B4F-95A7-CE126ADB1067}">
      <dsp:nvSpPr>
        <dsp:cNvPr id="0" name=""/>
        <dsp:cNvSpPr/>
      </dsp:nvSpPr>
      <dsp:spPr>
        <a:xfrm>
          <a:off x="146125" y="3187398"/>
          <a:ext cx="1129724" cy="11297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BF01E-AB9B-4695-B4E7-2155E10225A6}">
      <dsp:nvSpPr>
        <dsp:cNvPr id="0" name=""/>
        <dsp:cNvSpPr/>
      </dsp:nvSpPr>
      <dsp:spPr>
        <a:xfrm>
          <a:off x="328864" y="3349615"/>
          <a:ext cx="655239" cy="8118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2000" r="-12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90268-8A90-4AE2-BFE3-12FFF874B3BF}">
      <dsp:nvSpPr>
        <dsp:cNvPr id="0" name=""/>
        <dsp:cNvSpPr/>
      </dsp:nvSpPr>
      <dsp:spPr>
        <a:xfrm>
          <a:off x="1517933" y="3187398"/>
          <a:ext cx="2662921" cy="11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baseline="0" dirty="0"/>
            <a:t>Reading at home is so important. Ten minutes a night amounts up to a lot of extra practise!</a:t>
          </a:r>
          <a:endParaRPr lang="en-US" sz="1800" kern="1200" dirty="0"/>
        </a:p>
      </dsp:txBody>
      <dsp:txXfrm>
        <a:off x="1517933" y="3187398"/>
        <a:ext cx="2662921" cy="1129724"/>
      </dsp:txXfrm>
    </dsp:sp>
    <dsp:sp modelId="{45554120-EEEF-4656-B3C4-EFA0CDA9D5DC}">
      <dsp:nvSpPr>
        <dsp:cNvPr id="0" name=""/>
        <dsp:cNvSpPr/>
      </dsp:nvSpPr>
      <dsp:spPr>
        <a:xfrm>
          <a:off x="4644848" y="3187398"/>
          <a:ext cx="1129724" cy="11297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F88CD-DACC-4D9B-8622-4A2E665C1755}">
      <dsp:nvSpPr>
        <dsp:cNvPr id="0" name=""/>
        <dsp:cNvSpPr/>
      </dsp:nvSpPr>
      <dsp:spPr>
        <a:xfrm>
          <a:off x="4882090" y="3424640"/>
          <a:ext cx="655239" cy="655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ECA1D7-123C-49C1-96FE-02972F16B5CA}">
      <dsp:nvSpPr>
        <dsp:cNvPr id="0" name=""/>
        <dsp:cNvSpPr/>
      </dsp:nvSpPr>
      <dsp:spPr>
        <a:xfrm>
          <a:off x="6016656" y="3187398"/>
          <a:ext cx="2662921" cy="112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kern="1200" baseline="0" dirty="0"/>
            <a:t>Don’t underestimate the power of a bedtime story! </a:t>
          </a:r>
          <a:endParaRPr lang="en-US" sz="1800" kern="1200" dirty="0"/>
        </a:p>
      </dsp:txBody>
      <dsp:txXfrm>
        <a:off x="6016656" y="3187398"/>
        <a:ext cx="2662921" cy="11297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C7FE76-F60C-4DD7-8927-73B8301023A6}" type="datetimeFigureOut">
              <a:rPr lang="en-GB" smtClean="0"/>
              <a:t>25/09/2024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F111EF-4354-4B73-9A66-489846C4FEE9}" type="slidenum">
              <a:rPr lang="en-GB" smtClean="0"/>
              <a:t>‹#›</a:t>
            </a:fld>
            <a:endParaRPr lang="en-GB"/>
          </a:p>
        </p:txBody>
      </p:sp>
    </p:spTree>
    <p:extLst>
      <p:ext uri="{BB962C8B-B14F-4D97-AF65-F5344CB8AC3E}">
        <p14:creationId xmlns:p14="http://schemas.microsoft.com/office/powerpoint/2010/main" val="18357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F111EF-4354-4B73-9A66-489846C4FEE9}" type="slidenum">
              <a:rPr lang="en-GB" smtClean="0"/>
              <a:t>1</a:t>
            </a:fld>
            <a:endParaRPr lang="en-GB"/>
          </a:p>
        </p:txBody>
      </p:sp>
    </p:spTree>
    <p:extLst>
      <p:ext uri="{BB962C8B-B14F-4D97-AF65-F5344CB8AC3E}">
        <p14:creationId xmlns:p14="http://schemas.microsoft.com/office/powerpoint/2010/main" val="14654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the same time as learning the GPCs – (so that is matching the sound to the written representation) they also need to be able to blend the sounds together to read the words.  </a:t>
            </a:r>
          </a:p>
          <a:p>
            <a:endParaRPr lang="en-GB" dirty="0"/>
          </a:p>
          <a:p>
            <a:r>
              <a:rPr lang="en-GB" dirty="0"/>
              <a:t>Read caption! </a:t>
            </a:r>
          </a:p>
          <a:p>
            <a:endParaRPr lang="en-GB" dirty="0"/>
          </a:p>
          <a:p>
            <a:r>
              <a:rPr lang="en-GB" dirty="0"/>
              <a:t>This is so tricky! Mrs Andrew is going to show you how she teaches this, and what to expect from your children as they learn to blend sounds together to read.  </a:t>
            </a:r>
          </a:p>
        </p:txBody>
      </p:sp>
      <p:sp>
        <p:nvSpPr>
          <p:cNvPr id="4" name="Slide Number Placeholder 3"/>
          <p:cNvSpPr>
            <a:spLocks noGrp="1"/>
          </p:cNvSpPr>
          <p:nvPr>
            <p:ph type="sldNum" sz="quarter" idx="5"/>
          </p:nvPr>
        </p:nvSpPr>
        <p:spPr/>
        <p:txBody>
          <a:bodyPr/>
          <a:lstStyle/>
          <a:p>
            <a:fld id="{58F111EF-4354-4B73-9A66-489846C4FEE9}" type="slidenum">
              <a:rPr lang="en-GB" smtClean="0"/>
              <a:t>10</a:t>
            </a:fld>
            <a:endParaRPr lang="en-GB"/>
          </a:p>
        </p:txBody>
      </p:sp>
    </p:spTree>
    <p:extLst>
      <p:ext uri="{BB962C8B-B14F-4D97-AF65-F5344CB8AC3E}">
        <p14:creationId xmlns:p14="http://schemas.microsoft.com/office/powerpoint/2010/main" val="105868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Pure sounds! Sign post to the video. </a:t>
            </a:r>
          </a:p>
          <a:p>
            <a:endParaRPr lang="en-GB" dirty="0"/>
          </a:p>
          <a:p>
            <a:r>
              <a:rPr lang="en-GB" dirty="0"/>
              <a:t>It is so important that we as adults use the pure sounds to help the children blend!  You cannot blend words if you </a:t>
            </a:r>
            <a:r>
              <a:rPr lang="en-GB" dirty="0" err="1"/>
              <a:t>swar</a:t>
            </a:r>
            <a:r>
              <a:rPr lang="en-GB" dirty="0"/>
              <a:t> your sounds. </a:t>
            </a:r>
          </a:p>
        </p:txBody>
      </p:sp>
      <p:sp>
        <p:nvSpPr>
          <p:cNvPr id="4" name="Slide Number Placeholder 3"/>
          <p:cNvSpPr>
            <a:spLocks noGrp="1"/>
          </p:cNvSpPr>
          <p:nvPr>
            <p:ph type="sldNum" sz="quarter" idx="5"/>
          </p:nvPr>
        </p:nvSpPr>
        <p:spPr/>
        <p:txBody>
          <a:bodyPr/>
          <a:lstStyle/>
          <a:p>
            <a:fld id="{58F111EF-4354-4B73-9A66-489846C4FEE9}" type="slidenum">
              <a:rPr lang="en-GB" smtClean="0"/>
              <a:t>11</a:t>
            </a:fld>
            <a:endParaRPr lang="en-GB"/>
          </a:p>
        </p:txBody>
      </p:sp>
    </p:spTree>
    <p:extLst>
      <p:ext uri="{BB962C8B-B14F-4D97-AF65-F5344CB8AC3E}">
        <p14:creationId xmlns:p14="http://schemas.microsoft.com/office/powerpoint/2010/main" val="108942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important part of phonics is segmenting for spelling. </a:t>
            </a:r>
          </a:p>
          <a:p>
            <a:endParaRPr lang="en-GB" dirty="0"/>
          </a:p>
          <a:p>
            <a:r>
              <a:rPr lang="en-GB" dirty="0"/>
              <a:t>Mrs Andrew is going to explain this. </a:t>
            </a:r>
          </a:p>
        </p:txBody>
      </p:sp>
      <p:sp>
        <p:nvSpPr>
          <p:cNvPr id="4" name="Slide Number Placeholder 3"/>
          <p:cNvSpPr>
            <a:spLocks noGrp="1"/>
          </p:cNvSpPr>
          <p:nvPr>
            <p:ph type="sldNum" sz="quarter" idx="5"/>
          </p:nvPr>
        </p:nvSpPr>
        <p:spPr/>
        <p:txBody>
          <a:bodyPr/>
          <a:lstStyle/>
          <a:p>
            <a:fld id="{58F111EF-4354-4B73-9A66-489846C4FEE9}" type="slidenum">
              <a:rPr lang="en-GB" smtClean="0"/>
              <a:t>12</a:t>
            </a:fld>
            <a:endParaRPr lang="en-GB"/>
          </a:p>
        </p:txBody>
      </p:sp>
    </p:spTree>
    <p:extLst>
      <p:ext uri="{BB962C8B-B14F-4D97-AF65-F5344CB8AC3E}">
        <p14:creationId xmlns:p14="http://schemas.microsoft.com/office/powerpoint/2010/main" val="2247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if you didn’t think they had enough to learn ……. They also have to read and spell the tricky words! </a:t>
            </a:r>
          </a:p>
        </p:txBody>
      </p:sp>
      <p:sp>
        <p:nvSpPr>
          <p:cNvPr id="4" name="Slide Number Placeholder 3"/>
          <p:cNvSpPr>
            <a:spLocks noGrp="1"/>
          </p:cNvSpPr>
          <p:nvPr>
            <p:ph type="sldNum" sz="quarter" idx="5"/>
          </p:nvPr>
        </p:nvSpPr>
        <p:spPr/>
        <p:txBody>
          <a:bodyPr/>
          <a:lstStyle/>
          <a:p>
            <a:fld id="{58F111EF-4354-4B73-9A66-489846C4FEE9}" type="slidenum">
              <a:rPr lang="en-GB" smtClean="0"/>
              <a:t>13</a:t>
            </a:fld>
            <a:endParaRPr lang="en-GB"/>
          </a:p>
        </p:txBody>
      </p:sp>
    </p:spTree>
    <p:extLst>
      <p:ext uri="{BB962C8B-B14F-4D97-AF65-F5344CB8AC3E}">
        <p14:creationId xmlns:p14="http://schemas.microsoft.com/office/powerpoint/2010/main" val="180664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 learning to decode words is tricky! So children need practise and we need your help.  Listening to your child read at home 10-15 mins per night is </a:t>
            </a:r>
            <a:r>
              <a:rPr lang="en-GB" dirty="0" err="1"/>
              <a:t>crutial</a:t>
            </a:r>
            <a:r>
              <a:rPr lang="en-GB" dirty="0"/>
              <a:t> to their progress.  </a:t>
            </a:r>
          </a:p>
          <a:p>
            <a:endParaRPr lang="en-GB" dirty="0"/>
          </a:p>
          <a:p>
            <a:r>
              <a:rPr lang="en-GB" dirty="0"/>
              <a:t>If you do this, they get an extra hour reading practise per week  = 52 hours per year!  </a:t>
            </a:r>
          </a:p>
          <a:p>
            <a:endParaRPr lang="en-GB" dirty="0"/>
          </a:p>
          <a:p>
            <a:r>
              <a:rPr lang="en-GB" dirty="0"/>
              <a:t>Invested in a range of 100 % decodable phonics books which means that they are closely matched to your </a:t>
            </a:r>
            <a:r>
              <a:rPr lang="en-GB" dirty="0" err="1"/>
              <a:t>childs</a:t>
            </a:r>
            <a:r>
              <a:rPr lang="en-GB" dirty="0"/>
              <a:t> phonics ability – so they are practising what they are learning. </a:t>
            </a:r>
          </a:p>
        </p:txBody>
      </p:sp>
      <p:sp>
        <p:nvSpPr>
          <p:cNvPr id="4" name="Slide Number Placeholder 3"/>
          <p:cNvSpPr>
            <a:spLocks noGrp="1"/>
          </p:cNvSpPr>
          <p:nvPr>
            <p:ph type="sldNum" sz="quarter" idx="5"/>
          </p:nvPr>
        </p:nvSpPr>
        <p:spPr/>
        <p:txBody>
          <a:bodyPr/>
          <a:lstStyle/>
          <a:p>
            <a:fld id="{58F111EF-4354-4B73-9A66-489846C4FEE9}" type="slidenum">
              <a:rPr lang="en-GB" smtClean="0"/>
              <a:t>14</a:t>
            </a:fld>
            <a:endParaRPr lang="en-GB"/>
          </a:p>
        </p:txBody>
      </p:sp>
    </p:spTree>
    <p:extLst>
      <p:ext uri="{BB962C8B-B14F-4D97-AF65-F5344CB8AC3E}">
        <p14:creationId xmlns:p14="http://schemas.microsoft.com/office/powerpoint/2010/main" val="307500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these books</a:t>
            </a:r>
          </a:p>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15</a:t>
            </a:fld>
            <a:endParaRPr lang="en-GB"/>
          </a:p>
        </p:txBody>
      </p:sp>
    </p:spTree>
    <p:extLst>
      <p:ext uri="{BB962C8B-B14F-4D97-AF65-F5344CB8AC3E}">
        <p14:creationId xmlns:p14="http://schemas.microsoft.com/office/powerpoint/2010/main" val="5715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Ask your child to look at the front cover and read the title. You may want to allow your child to flick through the book to look at the pictures as well, whilst you discuss what is happening. </a:t>
            </a:r>
          </a:p>
          <a:p>
            <a:pPr marL="228600" indent="-228600">
              <a:buAutoNum type="arabicPeriod"/>
            </a:pPr>
            <a:endParaRPr lang="en-GB" dirty="0"/>
          </a:p>
          <a:p>
            <a:pPr marL="228600" indent="-228600">
              <a:buAutoNum type="arabicPeriod"/>
            </a:pPr>
            <a:r>
              <a:rPr lang="en-GB" dirty="0"/>
              <a:t>On the inside of the front cover, there is some guidance outlining what to do before you ask your child to start reading the book and during reading. This exercise is essential as it will help your child practise the sounds, blend them in words and read the tricky words which are covered in the book. </a:t>
            </a:r>
          </a:p>
          <a:p>
            <a:pPr marL="228600" indent="-228600">
              <a:buAutoNum type="arabicPeriod"/>
            </a:pPr>
            <a:endParaRPr lang="en-GB" dirty="0"/>
          </a:p>
          <a:p>
            <a:pPr marL="228600" indent="-228600">
              <a:buAutoNum type="arabicPeriod"/>
            </a:pPr>
            <a:r>
              <a:rPr lang="en-GB" dirty="0"/>
              <a:t>When your child is ready to read the book, allow them time to segment and blend words if needed and prompt and praise where necessary. Encourage smooth reading. </a:t>
            </a:r>
          </a:p>
          <a:p>
            <a:pPr marL="228600" indent="-228600">
              <a:buAutoNum type="arabicPeriod"/>
            </a:pPr>
            <a:endParaRPr lang="en-GB" dirty="0"/>
          </a:p>
          <a:p>
            <a:pPr marL="228600" indent="-228600">
              <a:buAutoNum type="arabicPeriod"/>
            </a:pPr>
            <a:r>
              <a:rPr lang="en-GB" dirty="0"/>
              <a:t>After reading, there is a follow up activity (on the inside of the back cover of the book), which will support your child’s reading comprehension. We would highly recommend you spend time working through these activities with your child as this will help to build their comprehension skills alongside their phonetical awareness.</a:t>
            </a:r>
          </a:p>
          <a:p>
            <a:pPr marL="228600" indent="-228600">
              <a:buAutoNum type="arabicPeriod"/>
            </a:pPr>
            <a:endParaRPr lang="en-GB" dirty="0"/>
          </a:p>
          <a:p>
            <a:pPr marL="228600" indent="-228600">
              <a:buAutoNum type="arabicPeriod"/>
            </a:pPr>
            <a:r>
              <a:rPr lang="en-GB" dirty="0"/>
              <a:t>Please record in the diary – these books will be changed twice a week! WE CANNOT CHANGE THEM IF YOU DO NOT READ.  YOUR HELP AT HOME IS ESSENTIAL TO YOUR CHILDS PROGRESS. </a:t>
            </a:r>
          </a:p>
          <a:p>
            <a:endParaRPr lang="en-GB" dirty="0"/>
          </a:p>
          <a:p>
            <a:r>
              <a:rPr lang="en-GB" dirty="0"/>
              <a:t>Guidance is in handout – videos will follow soon! </a:t>
            </a:r>
          </a:p>
        </p:txBody>
      </p:sp>
      <p:sp>
        <p:nvSpPr>
          <p:cNvPr id="4" name="Slide Number Placeholder 3"/>
          <p:cNvSpPr>
            <a:spLocks noGrp="1"/>
          </p:cNvSpPr>
          <p:nvPr>
            <p:ph type="sldNum" sz="quarter" idx="5"/>
          </p:nvPr>
        </p:nvSpPr>
        <p:spPr/>
        <p:txBody>
          <a:bodyPr/>
          <a:lstStyle/>
          <a:p>
            <a:fld id="{58F111EF-4354-4B73-9A66-489846C4FEE9}" type="slidenum">
              <a:rPr lang="en-GB" smtClean="0"/>
              <a:t>16</a:t>
            </a:fld>
            <a:endParaRPr lang="en-GB"/>
          </a:p>
        </p:txBody>
      </p:sp>
    </p:spTree>
    <p:extLst>
      <p:ext uri="{BB962C8B-B14F-4D97-AF65-F5344CB8AC3E}">
        <p14:creationId xmlns:p14="http://schemas.microsoft.com/office/powerpoint/2010/main" val="377625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easy for the children – Mrs Andrew is going to explain some of the normal pitfalls / mistakes that children will make when learning to apply their phonics.  </a:t>
            </a:r>
          </a:p>
        </p:txBody>
      </p:sp>
      <p:sp>
        <p:nvSpPr>
          <p:cNvPr id="4" name="Slide Number Placeholder 3"/>
          <p:cNvSpPr>
            <a:spLocks noGrp="1"/>
          </p:cNvSpPr>
          <p:nvPr>
            <p:ph type="sldNum" sz="quarter" idx="5"/>
          </p:nvPr>
        </p:nvSpPr>
        <p:spPr/>
        <p:txBody>
          <a:bodyPr/>
          <a:lstStyle/>
          <a:p>
            <a:fld id="{58F111EF-4354-4B73-9A66-489846C4FEE9}" type="slidenum">
              <a:rPr lang="en-GB" smtClean="0"/>
              <a:t>17</a:t>
            </a:fld>
            <a:endParaRPr lang="en-GB"/>
          </a:p>
        </p:txBody>
      </p:sp>
    </p:spTree>
    <p:extLst>
      <p:ext uri="{BB962C8B-B14F-4D97-AF65-F5344CB8AC3E}">
        <p14:creationId xmlns:p14="http://schemas.microsoft.com/office/powerpoint/2010/main" val="273198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remember that learning phonics only helps children to learn to decode words it doesn’t teach them the other </a:t>
            </a:r>
            <a:r>
              <a:rPr lang="en-GB" dirty="0" err="1"/>
              <a:t>compoment</a:t>
            </a:r>
            <a:r>
              <a:rPr lang="en-GB" dirty="0"/>
              <a:t> of reading – language comprehension.  Again in school we dedicate a lot of time to teaching language comprehension and Mrs Andrew  is going to explain how we do this.  </a:t>
            </a:r>
          </a:p>
          <a:p>
            <a:endParaRPr lang="en-GB" dirty="0"/>
          </a:p>
          <a:p>
            <a:r>
              <a:rPr lang="en-GB" dirty="0"/>
              <a:t>Explain core story – selected for their rich vocab etc</a:t>
            </a:r>
          </a:p>
          <a:p>
            <a:endParaRPr lang="en-GB" dirty="0"/>
          </a:p>
          <a:p>
            <a:r>
              <a:rPr lang="en-GB" dirty="0"/>
              <a:t>What you do to make your environment reading rich. </a:t>
            </a:r>
          </a:p>
          <a:p>
            <a:endParaRPr lang="en-GB" dirty="0"/>
          </a:p>
          <a:p>
            <a:r>
              <a:rPr lang="en-GB" dirty="0"/>
              <a:t>Adding texts to enhance learning in other areas. </a:t>
            </a:r>
          </a:p>
        </p:txBody>
      </p:sp>
      <p:sp>
        <p:nvSpPr>
          <p:cNvPr id="4" name="Slide Number Placeholder 3"/>
          <p:cNvSpPr>
            <a:spLocks noGrp="1"/>
          </p:cNvSpPr>
          <p:nvPr>
            <p:ph type="sldNum" sz="quarter" idx="5"/>
          </p:nvPr>
        </p:nvSpPr>
        <p:spPr/>
        <p:txBody>
          <a:bodyPr/>
          <a:lstStyle/>
          <a:p>
            <a:fld id="{58F111EF-4354-4B73-9A66-489846C4FEE9}" type="slidenum">
              <a:rPr lang="en-GB" smtClean="0"/>
              <a:t>18</a:t>
            </a:fld>
            <a:endParaRPr lang="en-GB"/>
          </a:p>
        </p:txBody>
      </p:sp>
    </p:spTree>
    <p:extLst>
      <p:ext uri="{BB962C8B-B14F-4D97-AF65-F5344CB8AC3E}">
        <p14:creationId xmlns:p14="http://schemas.microsoft.com/office/powerpoint/2010/main" val="465593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Model fluency </a:t>
            </a:r>
          </a:p>
          <a:p>
            <a:pPr marL="171450" indent="-171450">
              <a:buFont typeface="Arial" panose="020B0604020202020204" pitchFamily="34" charset="0"/>
              <a:buChar char="•"/>
            </a:pPr>
            <a:r>
              <a:rPr lang="en-GB" dirty="0"/>
              <a:t>Ask some questions – to develop </a:t>
            </a:r>
            <a:r>
              <a:rPr lang="en-GB" dirty="0" err="1"/>
              <a:t>comrephension</a:t>
            </a:r>
            <a:endParaRPr lang="en-GB" dirty="0"/>
          </a:p>
          <a:p>
            <a:pPr marL="171450" indent="-171450">
              <a:buFont typeface="Arial" panose="020B0604020202020204" pitchFamily="34" charset="0"/>
              <a:buChar char="•"/>
            </a:pPr>
            <a:r>
              <a:rPr lang="en-GB" dirty="0"/>
              <a:t>Just enjoy reading!</a:t>
            </a:r>
          </a:p>
        </p:txBody>
      </p:sp>
      <p:sp>
        <p:nvSpPr>
          <p:cNvPr id="4" name="Slide Number Placeholder 3"/>
          <p:cNvSpPr>
            <a:spLocks noGrp="1"/>
          </p:cNvSpPr>
          <p:nvPr>
            <p:ph type="sldNum" sz="quarter" idx="5"/>
          </p:nvPr>
        </p:nvSpPr>
        <p:spPr/>
        <p:txBody>
          <a:bodyPr/>
          <a:lstStyle/>
          <a:p>
            <a:fld id="{58F111EF-4354-4B73-9A66-489846C4FEE9}" type="slidenum">
              <a:rPr lang="en-GB" smtClean="0"/>
              <a:t>19</a:t>
            </a:fld>
            <a:endParaRPr lang="en-GB"/>
          </a:p>
        </p:txBody>
      </p:sp>
    </p:spTree>
    <p:extLst>
      <p:ext uri="{BB962C8B-B14F-4D97-AF65-F5344CB8AC3E}">
        <p14:creationId xmlns:p14="http://schemas.microsoft.com/office/powerpoint/2010/main" val="53577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F111EF-4354-4B73-9A66-489846C4FEE9}" type="slidenum">
              <a:rPr lang="en-GB" smtClean="0"/>
              <a:t>2</a:t>
            </a:fld>
            <a:endParaRPr lang="en-GB"/>
          </a:p>
        </p:txBody>
      </p:sp>
    </p:spTree>
    <p:extLst>
      <p:ext uri="{BB962C8B-B14F-4D97-AF65-F5344CB8AC3E}">
        <p14:creationId xmlns:p14="http://schemas.microsoft.com/office/powerpoint/2010/main" val="3721119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F111EF-4354-4B73-9A66-489846C4FEE9}" type="slidenum">
              <a:rPr lang="en-GB" smtClean="0"/>
              <a:t>20</a:t>
            </a:fld>
            <a:endParaRPr lang="en-GB"/>
          </a:p>
        </p:txBody>
      </p:sp>
    </p:spTree>
    <p:extLst>
      <p:ext uri="{BB962C8B-B14F-4D97-AF65-F5344CB8AC3E}">
        <p14:creationId xmlns:p14="http://schemas.microsoft.com/office/powerpoint/2010/main" val="1108099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 to the website. </a:t>
            </a:r>
          </a:p>
          <a:p>
            <a:endParaRPr lang="en-GB" dirty="0"/>
          </a:p>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21</a:t>
            </a:fld>
            <a:endParaRPr lang="en-GB"/>
          </a:p>
        </p:txBody>
      </p:sp>
    </p:spTree>
    <p:extLst>
      <p:ext uri="{BB962C8B-B14F-4D97-AF65-F5344CB8AC3E}">
        <p14:creationId xmlns:p14="http://schemas.microsoft.com/office/powerpoint/2010/main" val="2485063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22</a:t>
            </a:fld>
            <a:endParaRPr lang="en-GB"/>
          </a:p>
        </p:txBody>
      </p:sp>
    </p:spTree>
    <p:extLst>
      <p:ext uri="{BB962C8B-B14F-4D97-AF65-F5344CB8AC3E}">
        <p14:creationId xmlns:p14="http://schemas.microsoft.com/office/powerpoint/2010/main" val="347579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23</a:t>
            </a:fld>
            <a:endParaRPr lang="en-GB"/>
          </a:p>
        </p:txBody>
      </p:sp>
    </p:spTree>
    <p:extLst>
      <p:ext uri="{BB962C8B-B14F-4D97-AF65-F5344CB8AC3E}">
        <p14:creationId xmlns:p14="http://schemas.microsoft.com/office/powerpoint/2010/main" val="4090460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24</a:t>
            </a:fld>
            <a:endParaRPr lang="en-GB"/>
          </a:p>
        </p:txBody>
      </p:sp>
    </p:spTree>
    <p:extLst>
      <p:ext uri="{BB962C8B-B14F-4D97-AF65-F5344CB8AC3E}">
        <p14:creationId xmlns:p14="http://schemas.microsoft.com/office/powerpoint/2010/main" val="162215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F111EF-4354-4B73-9A66-489846C4FEE9}" type="slidenum">
              <a:rPr lang="en-GB" smtClean="0"/>
              <a:t>25</a:t>
            </a:fld>
            <a:endParaRPr lang="en-GB"/>
          </a:p>
        </p:txBody>
      </p:sp>
    </p:spTree>
    <p:extLst>
      <p:ext uri="{BB962C8B-B14F-4D97-AF65-F5344CB8AC3E}">
        <p14:creationId xmlns:p14="http://schemas.microsoft.com/office/powerpoint/2010/main" val="321007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3</a:t>
            </a:fld>
            <a:endParaRPr lang="en-GB"/>
          </a:p>
        </p:txBody>
      </p:sp>
    </p:spTree>
    <p:extLst>
      <p:ext uri="{BB962C8B-B14F-4D97-AF65-F5344CB8AC3E}">
        <p14:creationId xmlns:p14="http://schemas.microsoft.com/office/powerpoint/2010/main" val="332808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F111EF-4354-4B73-9A66-489846C4FEE9}" type="slidenum">
              <a:rPr lang="en-GB" smtClean="0"/>
              <a:t>4</a:t>
            </a:fld>
            <a:endParaRPr lang="en-GB"/>
          </a:p>
        </p:txBody>
      </p:sp>
    </p:spTree>
    <p:extLst>
      <p:ext uri="{BB962C8B-B14F-4D97-AF65-F5344CB8AC3E}">
        <p14:creationId xmlns:p14="http://schemas.microsoft.com/office/powerpoint/2010/main" val="162487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F111EF-4354-4B73-9A66-489846C4FEE9}" type="slidenum">
              <a:rPr lang="en-GB" smtClean="0"/>
              <a:t>5</a:t>
            </a:fld>
            <a:endParaRPr lang="en-GB"/>
          </a:p>
        </p:txBody>
      </p:sp>
    </p:spTree>
    <p:extLst>
      <p:ext uri="{BB962C8B-B14F-4D97-AF65-F5344CB8AC3E}">
        <p14:creationId xmlns:p14="http://schemas.microsoft.com/office/powerpoint/2010/main" val="103630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diagram explains the relationship between the two elements word recognition and language comprehension and how this impacts upon a child’s ability to read. </a:t>
            </a:r>
          </a:p>
          <a:p>
            <a:endParaRPr lang="en-GB" dirty="0"/>
          </a:p>
          <a:p>
            <a:r>
              <a:rPr lang="en-GB" dirty="0"/>
              <a:t>Language comprehension is represented along the x axis – from poor to strong – </a:t>
            </a:r>
            <a:r>
              <a:rPr lang="en-GB" dirty="0" err="1"/>
              <a:t>e.g</a:t>
            </a:r>
            <a:r>
              <a:rPr lang="en-GB" dirty="0"/>
              <a:t> their ability to understand new vocabulary and comprehend what they have read. </a:t>
            </a:r>
          </a:p>
          <a:p>
            <a:endParaRPr lang="en-GB" dirty="0"/>
          </a:p>
          <a:p>
            <a:r>
              <a:rPr lang="en-GB" dirty="0"/>
              <a:t>Word recognition is represented on the y axis from poor through to strong – this is their ability to decode text. </a:t>
            </a:r>
          </a:p>
          <a:p>
            <a:endParaRPr lang="en-GB" dirty="0"/>
          </a:p>
          <a:p>
            <a:r>
              <a:rPr lang="en-GB" dirty="0"/>
              <a:t>Aim – to get children to be in the top right quadrant – so they can decode words and they understand what they have read.  These children are fluent readers who are able to understand what they have read. Ideally we would want both these two strands to develop simultaneously throughout school. </a:t>
            </a:r>
          </a:p>
          <a:p>
            <a:endParaRPr lang="en-GB" dirty="0"/>
          </a:p>
          <a:p>
            <a:r>
              <a:rPr lang="en-GB" dirty="0"/>
              <a:t>So as your children have just entered into school, we don’t expect them to be there yet!  Ideally we would like them to come into use in the top left quadrant.  So here we don’t expect them to have a good word recognition as they have not started school.  But ideally, we would like them to have developed age appropriate language comprehension through the conversations they have had at home with parents, grandparents, nurseries etc and hopefully all the reading exposure you have given them – e.g. sharing stories with them.  </a:t>
            </a:r>
          </a:p>
          <a:p>
            <a:endParaRPr lang="en-GB" dirty="0"/>
          </a:p>
          <a:p>
            <a:r>
              <a:rPr lang="en-GB" dirty="0"/>
              <a:t>Now it maybe that some children enter into the reception class into bottom left quadrant – this is also common! Understandably, they have poor word recognition but they may also for a multitude of reasons have poor language comprehension. But where ever they come in – Mrs Andrew and Mrs Poulton will be expertly working with children to develop both. And in a minute – they are going to explain how they support children to develop in both areas. </a:t>
            </a:r>
          </a:p>
          <a:p>
            <a:endParaRPr lang="en-GB" dirty="0"/>
          </a:p>
          <a:p>
            <a:r>
              <a:rPr lang="en-GB" dirty="0"/>
              <a:t>The last quadrant is children who have good word recognition but poor language – and some children my fall into this quadrant as they progress through school but we would put lots of support in here.  </a:t>
            </a:r>
          </a:p>
          <a:p>
            <a:endParaRPr lang="en-GB" dirty="0"/>
          </a:p>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6</a:t>
            </a:fld>
            <a:endParaRPr lang="en-GB"/>
          </a:p>
        </p:txBody>
      </p:sp>
    </p:spTree>
    <p:extLst>
      <p:ext uri="{BB962C8B-B14F-4D97-AF65-F5344CB8AC3E}">
        <p14:creationId xmlns:p14="http://schemas.microsoft.com/office/powerpoint/2010/main" val="339431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how we learnt to read – so we appreciate it tricky for parents. </a:t>
            </a:r>
          </a:p>
        </p:txBody>
      </p:sp>
      <p:sp>
        <p:nvSpPr>
          <p:cNvPr id="4" name="Slide Number Placeholder 3"/>
          <p:cNvSpPr>
            <a:spLocks noGrp="1"/>
          </p:cNvSpPr>
          <p:nvPr>
            <p:ph type="sldNum" sz="quarter" idx="5"/>
          </p:nvPr>
        </p:nvSpPr>
        <p:spPr/>
        <p:txBody>
          <a:bodyPr/>
          <a:lstStyle/>
          <a:p>
            <a:fld id="{58F111EF-4354-4B73-9A66-489846C4FEE9}" type="slidenum">
              <a:rPr lang="en-GB" smtClean="0"/>
              <a:t>7</a:t>
            </a:fld>
            <a:endParaRPr lang="en-GB"/>
          </a:p>
        </p:txBody>
      </p:sp>
    </p:spTree>
    <p:extLst>
      <p:ext uri="{BB962C8B-B14F-4D97-AF65-F5344CB8AC3E}">
        <p14:creationId xmlns:p14="http://schemas.microsoft.com/office/powerpoint/2010/main" val="268433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Phoneme – is the sound (think of a phone)</a:t>
            </a:r>
          </a:p>
          <a:p>
            <a:r>
              <a:rPr lang="en-GB" dirty="0"/>
              <a:t>Grapheme – is the written version of the sound (think of the word graphics) </a:t>
            </a:r>
          </a:p>
        </p:txBody>
      </p:sp>
      <p:sp>
        <p:nvSpPr>
          <p:cNvPr id="4" name="Slide Number Placeholder 3"/>
          <p:cNvSpPr>
            <a:spLocks noGrp="1"/>
          </p:cNvSpPr>
          <p:nvPr>
            <p:ph type="sldNum" sz="quarter" idx="5"/>
          </p:nvPr>
        </p:nvSpPr>
        <p:spPr/>
        <p:txBody>
          <a:bodyPr/>
          <a:lstStyle/>
          <a:p>
            <a:fld id="{58F111EF-4354-4B73-9A66-489846C4FEE9}" type="slidenum">
              <a:rPr lang="en-GB" smtClean="0"/>
              <a:t>8</a:t>
            </a:fld>
            <a:endParaRPr lang="en-GB"/>
          </a:p>
        </p:txBody>
      </p:sp>
    </p:spTree>
    <p:extLst>
      <p:ext uri="{BB962C8B-B14F-4D97-AF65-F5344CB8AC3E}">
        <p14:creationId xmlns:p14="http://schemas.microsoft.com/office/powerpoint/2010/main" val="384640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our phonics scheme runs from phase 1 through to phase 5. </a:t>
            </a:r>
          </a:p>
          <a:p>
            <a:endParaRPr lang="en-GB" dirty="0"/>
          </a:p>
          <a:p>
            <a:r>
              <a:rPr lang="en-GB" dirty="0"/>
              <a:t>Nursery – phase 1 (really important phase which teaches listening skills, rhyming and sound discrimination) This is essential for children to read.  They cannot move on to learning to read if they cannot distinguish sounds. </a:t>
            </a:r>
          </a:p>
          <a:p>
            <a:endParaRPr lang="en-GB" dirty="0"/>
          </a:p>
          <a:p>
            <a:r>
              <a:rPr lang="en-GB" dirty="0"/>
              <a:t>Mrs Andrew has been working on this with the children right from day one!  And just this week she has moved onto phase 2 – where the children start to learn Grapheme Phoneme Correspondence.  </a:t>
            </a:r>
          </a:p>
          <a:p>
            <a:endParaRPr lang="en-GB" dirty="0"/>
          </a:p>
          <a:p>
            <a:r>
              <a:rPr lang="en-GB" dirty="0"/>
              <a:t>So this week – s a t – they need to learn to hear the sound (phoneme) and match it to the grapheme (the written representation).  They also need to learn to form the letter correctly.  So learning S is quite tricky – Mrs Andrew</a:t>
            </a:r>
          </a:p>
          <a:p>
            <a:endParaRPr lang="en-GB" dirty="0"/>
          </a:p>
          <a:p>
            <a:r>
              <a:rPr lang="en-GB" dirty="0"/>
              <a:t>By the end of this year, if your child is progressing on the normal trajectory they will have learnt all phase 2 and 3 sounds and started to work on phase 4.  However, most children will need some intervention for this – it is tricky.  So your support at home, is imperative – which we will talk about later. </a:t>
            </a:r>
          </a:p>
          <a:p>
            <a:endParaRPr lang="en-GB" dirty="0"/>
          </a:p>
          <a:p>
            <a:endParaRPr lang="en-GB" dirty="0"/>
          </a:p>
        </p:txBody>
      </p:sp>
      <p:sp>
        <p:nvSpPr>
          <p:cNvPr id="4" name="Slide Number Placeholder 3"/>
          <p:cNvSpPr>
            <a:spLocks noGrp="1"/>
          </p:cNvSpPr>
          <p:nvPr>
            <p:ph type="sldNum" sz="quarter" idx="5"/>
          </p:nvPr>
        </p:nvSpPr>
        <p:spPr/>
        <p:txBody>
          <a:bodyPr/>
          <a:lstStyle/>
          <a:p>
            <a:fld id="{58F111EF-4354-4B73-9A66-489846C4FEE9}" type="slidenum">
              <a:rPr lang="en-GB" smtClean="0"/>
              <a:t>9</a:t>
            </a:fld>
            <a:endParaRPr lang="en-GB"/>
          </a:p>
        </p:txBody>
      </p:sp>
    </p:spTree>
    <p:extLst>
      <p:ext uri="{BB962C8B-B14F-4D97-AF65-F5344CB8AC3E}">
        <p14:creationId xmlns:p14="http://schemas.microsoft.com/office/powerpoint/2010/main" val="286374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9/25/2024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17813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9/25/2024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887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9/25/2024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28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9/25/2024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1699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9/25/2024</a:t>
            </a:fld>
            <a:endParaRPr lang="en-US" dirty="0"/>
          </a:p>
        </p:txBody>
      </p:sp>
    </p:spTree>
    <p:extLst>
      <p:ext uri="{BB962C8B-B14F-4D97-AF65-F5344CB8AC3E}">
        <p14:creationId xmlns:p14="http://schemas.microsoft.com/office/powerpoint/2010/main" val="133175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9/25/2024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7469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9/25/2024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655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9/25/2024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9963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9/25/2024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5482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9/25/2024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0057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9/25/2024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7790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9/25/2024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0344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698"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UCI2mu7URBc?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Reading_(process)"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en.wikipedia.org/wiki/English_language" TargetMode="External"/><Relationship Id="rId4" Type="http://schemas.openxmlformats.org/officeDocument/2006/relationships/hyperlink" Target="https://en.wikipedia.org/wiki/Writ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297CBFB-01D8-9F99-DB48-02F7F1288EF3}"/>
              </a:ext>
            </a:extLst>
          </p:cNvPr>
          <p:cNvSpPr>
            <a:spLocks noGrp="1"/>
          </p:cNvSpPr>
          <p:nvPr>
            <p:ph type="ctrTitle"/>
          </p:nvPr>
        </p:nvSpPr>
        <p:spPr>
          <a:xfrm>
            <a:off x="941003" y="274462"/>
            <a:ext cx="5274860" cy="3066706"/>
          </a:xfrm>
        </p:spPr>
        <p:txBody>
          <a:bodyPr anchor="b">
            <a:normAutofit/>
          </a:bodyPr>
          <a:lstStyle/>
          <a:p>
            <a:pPr>
              <a:lnSpc>
                <a:spcPct val="110000"/>
              </a:lnSpc>
            </a:pPr>
            <a:r>
              <a:rPr lang="en-GB" sz="4200" dirty="0"/>
              <a:t>Reading &amp; Phonics Parental Workshop </a:t>
            </a:r>
          </a:p>
        </p:txBody>
      </p:sp>
      <p:sp>
        <p:nvSpPr>
          <p:cNvPr id="3" name="Subtitle 2">
            <a:extLst>
              <a:ext uri="{FF2B5EF4-FFF2-40B4-BE49-F238E27FC236}">
                <a16:creationId xmlns:a16="http://schemas.microsoft.com/office/drawing/2014/main" id="{DFB2F728-4E73-F7EF-F6FC-94F01B9E67CE}"/>
              </a:ext>
            </a:extLst>
          </p:cNvPr>
          <p:cNvSpPr>
            <a:spLocks noGrp="1"/>
          </p:cNvSpPr>
          <p:nvPr>
            <p:ph type="subTitle" idx="1"/>
          </p:nvPr>
        </p:nvSpPr>
        <p:spPr>
          <a:xfrm>
            <a:off x="941003" y="3433304"/>
            <a:ext cx="4278739" cy="1576188"/>
          </a:xfrm>
        </p:spPr>
        <p:txBody>
          <a:bodyPr anchor="t">
            <a:normAutofit/>
          </a:bodyPr>
          <a:lstStyle/>
          <a:p>
            <a:r>
              <a:rPr lang="en-GB" dirty="0"/>
              <a:t>Alston Lane Catholic Primary School </a:t>
            </a:r>
          </a:p>
        </p:txBody>
      </p:sp>
      <p:sp>
        <p:nvSpPr>
          <p:cNvPr id="33" name="Freeform: Shape 32">
            <a:extLst>
              <a:ext uri="{FF2B5EF4-FFF2-40B4-BE49-F238E27FC236}">
                <a16:creationId xmlns:a16="http://schemas.microsoft.com/office/drawing/2014/main" id="{C7D887A3-61AD-4674-BC53-8DFA8CF7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479F0FB3-8461-462D-84A2-53106FBF4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11E3C311-4E8A-45D9-97BF-07F5FD346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67CC96E9-8977-1E2F-86BC-99EB9ED94900}"/>
              </a:ext>
            </a:extLst>
          </p:cNvPr>
          <p:cNvPicPr>
            <a:picLocks noChangeAspect="1"/>
          </p:cNvPicPr>
          <p:nvPr/>
        </p:nvPicPr>
        <p:blipFill rotWithShape="1">
          <a:blip r:embed="rId3"/>
          <a:srcRect l="33800"/>
          <a:stretch/>
        </p:blipFill>
        <p:spPr>
          <a:xfrm>
            <a:off x="8736916" y="835792"/>
            <a:ext cx="2041672" cy="2313072"/>
          </a:xfrm>
          <a:prstGeom prst="rect">
            <a:avLst/>
          </a:prstGeom>
        </p:spPr>
      </p:pic>
      <p:pic>
        <p:nvPicPr>
          <p:cNvPr id="6" name="Picture 5">
            <a:extLst>
              <a:ext uri="{FF2B5EF4-FFF2-40B4-BE49-F238E27FC236}">
                <a16:creationId xmlns:a16="http://schemas.microsoft.com/office/drawing/2014/main" id="{52E3D95E-8BD6-850E-59BC-BAA30F1EBF51}"/>
              </a:ext>
            </a:extLst>
          </p:cNvPr>
          <p:cNvPicPr>
            <a:picLocks noChangeAspect="1"/>
          </p:cNvPicPr>
          <p:nvPr/>
        </p:nvPicPr>
        <p:blipFill rotWithShape="1">
          <a:blip r:embed="rId4"/>
          <a:srcRect l="4550" r="5821" b="1"/>
          <a:stretch/>
        </p:blipFill>
        <p:spPr>
          <a:xfrm>
            <a:off x="7146825" y="693175"/>
            <a:ext cx="4707558" cy="5295987"/>
          </a:xfrm>
          <a:prstGeom prst="rect">
            <a:avLst/>
          </a:prstGeom>
        </p:spPr>
      </p:pic>
      <p:pic>
        <p:nvPicPr>
          <p:cNvPr id="7" name="Picture 6">
            <a:extLst>
              <a:ext uri="{FF2B5EF4-FFF2-40B4-BE49-F238E27FC236}">
                <a16:creationId xmlns:a16="http://schemas.microsoft.com/office/drawing/2014/main" id="{D9B62980-8DE3-ADA5-4E6F-4BE7CC015192}"/>
              </a:ext>
            </a:extLst>
          </p:cNvPr>
          <p:cNvPicPr>
            <a:picLocks noChangeAspect="1"/>
          </p:cNvPicPr>
          <p:nvPr/>
        </p:nvPicPr>
        <p:blipFill>
          <a:blip r:embed="rId5"/>
          <a:stretch>
            <a:fillRect/>
          </a:stretch>
        </p:blipFill>
        <p:spPr>
          <a:xfrm>
            <a:off x="357282" y="5327141"/>
            <a:ext cx="1170533" cy="1213209"/>
          </a:xfrm>
          <a:prstGeom prst="rect">
            <a:avLst/>
          </a:prstGeom>
        </p:spPr>
      </p:pic>
    </p:spTree>
    <p:extLst>
      <p:ext uri="{BB962C8B-B14F-4D97-AF65-F5344CB8AC3E}">
        <p14:creationId xmlns:p14="http://schemas.microsoft.com/office/powerpoint/2010/main" val="177545057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53136">
            <a:off x="5312052" y="3091655"/>
            <a:ext cx="2360451" cy="12201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Circular Arrow 7"/>
          <p:cNvSpPr/>
          <p:nvPr/>
        </p:nvSpPr>
        <p:spPr>
          <a:xfrm>
            <a:off x="1524000" y="22378"/>
            <a:ext cx="1619672" cy="1606422"/>
          </a:xfrm>
          <a:prstGeom prst="circularArrow">
            <a:avLst>
              <a:gd name="adj1" fmla="val 10980"/>
              <a:gd name="adj2" fmla="val 1142322"/>
              <a:gd name="adj3" fmla="val 4500000"/>
              <a:gd name="adj4" fmla="val 10800000"/>
              <a:gd name="adj5" fmla="val 12500"/>
            </a:avLst>
          </a:prstGeom>
          <a:solidFill>
            <a:schemeClr val="accent1">
              <a:lumMod val="60000"/>
              <a:lumOff val="40000"/>
            </a:schemeClr>
          </a:solidFill>
          <a:ln>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9" name="Group 8"/>
          <p:cNvGrpSpPr/>
          <p:nvPr/>
        </p:nvGrpSpPr>
        <p:grpSpPr>
          <a:xfrm>
            <a:off x="1774959" y="614593"/>
            <a:ext cx="1117755" cy="588787"/>
            <a:chOff x="4657402" y="818340"/>
            <a:chExt cx="1763155" cy="819364"/>
          </a:xfrm>
        </p:grpSpPr>
        <p:sp>
          <p:nvSpPr>
            <p:cNvPr id="10" name="Rectangle 9"/>
            <p:cNvSpPr/>
            <p:nvPr/>
          </p:nvSpPr>
          <p:spPr>
            <a:xfrm rot="1053136">
              <a:off x="4826096" y="924893"/>
              <a:ext cx="1425770" cy="7128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Rectangle 10"/>
            <p:cNvSpPr/>
            <p:nvPr/>
          </p:nvSpPr>
          <p:spPr>
            <a:xfrm>
              <a:off x="4657402" y="818340"/>
              <a:ext cx="1763155" cy="712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1800" kern="1200" dirty="0">
                  <a:latin typeface="Century Gothic" panose="020B0502020202020204" pitchFamily="34" charset="0"/>
                </a:rPr>
                <a:t>Phonics</a:t>
              </a:r>
            </a:p>
          </p:txBody>
        </p:sp>
      </p:grpSp>
      <p:sp>
        <p:nvSpPr>
          <p:cNvPr id="2" name="TextBox 1"/>
          <p:cNvSpPr txBox="1"/>
          <p:nvPr/>
        </p:nvSpPr>
        <p:spPr>
          <a:xfrm>
            <a:off x="3287688" y="260649"/>
            <a:ext cx="6912768" cy="646331"/>
          </a:xfrm>
          <a:prstGeom prst="rect">
            <a:avLst/>
          </a:prstGeom>
          <a:noFill/>
        </p:spPr>
        <p:txBody>
          <a:bodyPr wrap="square" rtlCol="0">
            <a:spAutoFit/>
          </a:bodyPr>
          <a:lstStyle/>
          <a:p>
            <a:r>
              <a:rPr lang="en-GB" sz="3200" b="1" dirty="0">
                <a:latin typeface="Century Gothic" panose="020B0502020202020204" pitchFamily="34" charset="0"/>
              </a:rPr>
              <a:t>Main components of phonics</a:t>
            </a:r>
            <a:r>
              <a:rPr lang="en-GB" sz="3600" b="1" dirty="0">
                <a:latin typeface="Century Gothic" panose="020B0502020202020204" pitchFamily="34" charset="0"/>
              </a:rPr>
              <a:t>…</a:t>
            </a:r>
          </a:p>
        </p:txBody>
      </p:sp>
      <p:sp>
        <p:nvSpPr>
          <p:cNvPr id="3" name="Rectangle 2"/>
          <p:cNvSpPr/>
          <p:nvPr/>
        </p:nvSpPr>
        <p:spPr>
          <a:xfrm>
            <a:off x="3287689" y="1126811"/>
            <a:ext cx="8302950" cy="1938992"/>
          </a:xfrm>
          <a:prstGeom prst="rect">
            <a:avLst/>
          </a:prstGeom>
          <a:solidFill>
            <a:schemeClr val="accent1">
              <a:lumMod val="60000"/>
              <a:lumOff val="40000"/>
            </a:schemeClr>
          </a:solidFill>
          <a:ln w="38100">
            <a:solidFill>
              <a:schemeClr val="accent1">
                <a:lumMod val="50000"/>
              </a:schemeClr>
            </a:solidFill>
          </a:ln>
        </p:spPr>
        <p:txBody>
          <a:bodyPr wrap="square">
            <a:spAutoFit/>
          </a:bodyPr>
          <a:lstStyle/>
          <a:p>
            <a:pPr algn="ctr"/>
            <a:r>
              <a:rPr lang="en-GB" sz="2400" b="1" dirty="0">
                <a:latin typeface="Century Gothic" panose="020B0502020202020204" pitchFamily="34" charset="0"/>
              </a:rPr>
              <a:t>Blending for reading</a:t>
            </a:r>
          </a:p>
          <a:p>
            <a:pPr algn="ctr"/>
            <a:r>
              <a:rPr lang="en-GB" sz="2400" dirty="0">
                <a:latin typeface="Century Gothic" panose="020B0502020202020204" pitchFamily="34" charset="0"/>
              </a:rPr>
              <a:t>the process of recognising the letter sounds in a written word and synthesising (merging) them in the order in which they are written to pronounce the word. </a:t>
            </a:r>
          </a:p>
          <a:p>
            <a:pPr algn="ctr"/>
            <a:endParaRPr lang="en-GB" sz="2400" b="1" dirty="0">
              <a:latin typeface="Century Gothic" panose="020B0502020202020204" pitchFamily="34"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996" y="3285634"/>
            <a:ext cx="40100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014" y="3303454"/>
            <a:ext cx="39719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26530" y="4559055"/>
            <a:ext cx="2755970" cy="1754326"/>
          </a:xfrm>
          <a:prstGeom prst="rect">
            <a:avLst/>
          </a:prstGeom>
          <a:solidFill>
            <a:schemeClr val="tx2">
              <a:lumMod val="10000"/>
              <a:lumOff val="90000"/>
            </a:schemeClr>
          </a:solidFill>
          <a:ln w="38100">
            <a:solidFill>
              <a:schemeClr val="tx2">
                <a:lumMod val="90000"/>
                <a:lumOff val="10000"/>
              </a:schemeClr>
            </a:solidFill>
          </a:ln>
        </p:spPr>
        <p:txBody>
          <a:bodyPr wrap="square">
            <a:spAutoFit/>
          </a:bodyPr>
          <a:lstStyle/>
          <a:p>
            <a:pPr algn="ctr"/>
            <a:r>
              <a:rPr lang="en-GB" sz="1800" dirty="0">
                <a:latin typeface="Century Gothic" panose="020B0502020202020204" pitchFamily="34" charset="0"/>
              </a:rPr>
              <a:t>Children do go past this stage but need to be able to use this </a:t>
            </a:r>
            <a:r>
              <a:rPr lang="en-GB" sz="1800" u="sng" dirty="0">
                <a:latin typeface="Century Gothic" panose="020B0502020202020204" pitchFamily="34" charset="0"/>
              </a:rPr>
              <a:t>strategy</a:t>
            </a:r>
            <a:r>
              <a:rPr lang="en-GB" sz="1800" dirty="0">
                <a:latin typeface="Century Gothic" panose="020B0502020202020204" pitchFamily="34" charset="0"/>
              </a:rPr>
              <a:t>  when </a:t>
            </a:r>
            <a:r>
              <a:rPr lang="en-GB" sz="1800" u="sng" dirty="0">
                <a:latin typeface="Century Gothic" panose="020B0502020202020204" pitchFamily="34" charset="0"/>
              </a:rPr>
              <a:t>reading</a:t>
            </a:r>
            <a:r>
              <a:rPr lang="en-GB" sz="1800" dirty="0">
                <a:latin typeface="Century Gothic" panose="020B0502020202020204" pitchFamily="34" charset="0"/>
              </a:rPr>
              <a:t> an </a:t>
            </a:r>
            <a:r>
              <a:rPr lang="en-GB" sz="1800" u="sng" dirty="0">
                <a:latin typeface="Century Gothic" panose="020B0502020202020204" pitchFamily="34" charset="0"/>
              </a:rPr>
              <a:t>unfamiliar word</a:t>
            </a:r>
            <a:r>
              <a:rPr lang="en-GB" sz="1800" dirty="0">
                <a:latin typeface="Century Gothic" panose="020B0502020202020204" pitchFamily="34" charset="0"/>
              </a:rPr>
              <a:t>.</a:t>
            </a:r>
          </a:p>
        </p:txBody>
      </p:sp>
      <p:sp>
        <p:nvSpPr>
          <p:cNvPr id="4" name="TextBox 3">
            <a:extLst>
              <a:ext uri="{FF2B5EF4-FFF2-40B4-BE49-F238E27FC236}">
                <a16:creationId xmlns:a16="http://schemas.microsoft.com/office/drawing/2014/main" id="{376D5AE1-7643-1BF6-A706-BD5A32E101DA}"/>
              </a:ext>
            </a:extLst>
          </p:cNvPr>
          <p:cNvSpPr txBox="1"/>
          <p:nvPr/>
        </p:nvSpPr>
        <p:spPr>
          <a:xfrm>
            <a:off x="418309" y="2688344"/>
            <a:ext cx="2372411" cy="1569660"/>
          </a:xfrm>
          <a:prstGeom prst="rect">
            <a:avLst/>
          </a:prstGeom>
          <a:noFill/>
          <a:ln w="57150">
            <a:solidFill>
              <a:schemeClr val="accent1">
                <a:lumMod val="50000"/>
              </a:schemeClr>
            </a:solidFill>
          </a:ln>
        </p:spPr>
        <p:txBody>
          <a:bodyPr wrap="square" rtlCol="0">
            <a:spAutoFit/>
          </a:bodyPr>
          <a:lstStyle/>
          <a:p>
            <a:r>
              <a:rPr lang="en-GB" sz="2400" b="1" dirty="0"/>
              <a:t>Emphasis on smooth reading is key here!</a:t>
            </a:r>
          </a:p>
        </p:txBody>
      </p:sp>
    </p:spTree>
    <p:extLst>
      <p:ext uri="{BB962C8B-B14F-4D97-AF65-F5344CB8AC3E}">
        <p14:creationId xmlns:p14="http://schemas.microsoft.com/office/powerpoint/2010/main" val="4065205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AB8F98-27E9-490A-9FFC-6FB07CEAB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762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CBB673AF-CE4B-46CB-AF61-47A2F6B51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92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BB244C92-C225-4ED6-9477-FE38CFE2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D3B79606-5986-49BA-9D40-A0FD94094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618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D534AD34-A74F-4FCD-8E77-6A38F9263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6083" y="0"/>
            <a:ext cx="9841377" cy="6858000"/>
          </a:xfrm>
          <a:custGeom>
            <a:avLst/>
            <a:gdLst>
              <a:gd name="connsiteX0" fmla="*/ 1623023 w 9841377"/>
              <a:gd name="connsiteY0" fmla="*/ 0 h 6858000"/>
              <a:gd name="connsiteX1" fmla="*/ 4289416 w 9841377"/>
              <a:gd name="connsiteY1" fmla="*/ 0 h 6858000"/>
              <a:gd name="connsiteX2" fmla="*/ 4359035 w 9841377"/>
              <a:gd name="connsiteY2" fmla="*/ 0 h 6858000"/>
              <a:gd name="connsiteX3" fmla="*/ 5482342 w 9841377"/>
              <a:gd name="connsiteY3" fmla="*/ 0 h 6858000"/>
              <a:gd name="connsiteX4" fmla="*/ 5551962 w 9841377"/>
              <a:gd name="connsiteY4" fmla="*/ 0 h 6858000"/>
              <a:gd name="connsiteX5" fmla="*/ 8218354 w 9841377"/>
              <a:gd name="connsiteY5" fmla="*/ 0 h 6858000"/>
              <a:gd name="connsiteX6" fmla="*/ 8240478 w 9841377"/>
              <a:gd name="connsiteY6" fmla="*/ 14997 h 6858000"/>
              <a:gd name="connsiteX7" fmla="*/ 9841377 w 9841377"/>
              <a:gd name="connsiteY7" fmla="*/ 3621656 h 6858000"/>
              <a:gd name="connsiteX8" fmla="*/ 7967027 w 9841377"/>
              <a:gd name="connsiteY8" fmla="*/ 6374814 h 6858000"/>
              <a:gd name="connsiteX9" fmla="*/ 7450379 w 9841377"/>
              <a:gd name="connsiteY9" fmla="*/ 6780599 h 6858000"/>
              <a:gd name="connsiteX10" fmla="*/ 7338623 w 9841377"/>
              <a:gd name="connsiteY10" fmla="*/ 6858000 h 6858000"/>
              <a:gd name="connsiteX11" fmla="*/ 5551962 w 9841377"/>
              <a:gd name="connsiteY11" fmla="*/ 6858000 h 6858000"/>
              <a:gd name="connsiteX12" fmla="*/ 5482342 w 9841377"/>
              <a:gd name="connsiteY12" fmla="*/ 6858000 h 6858000"/>
              <a:gd name="connsiteX13" fmla="*/ 4359035 w 9841377"/>
              <a:gd name="connsiteY13" fmla="*/ 6858000 h 6858000"/>
              <a:gd name="connsiteX14" fmla="*/ 4289416 w 9841377"/>
              <a:gd name="connsiteY14" fmla="*/ 6858000 h 6858000"/>
              <a:gd name="connsiteX15" fmla="*/ 2502754 w 9841377"/>
              <a:gd name="connsiteY15" fmla="*/ 6858000 h 6858000"/>
              <a:gd name="connsiteX16" fmla="*/ 2390998 w 9841377"/>
              <a:gd name="connsiteY16" fmla="*/ 6780599 h 6858000"/>
              <a:gd name="connsiteX17" fmla="*/ 1874350 w 9841377"/>
              <a:gd name="connsiteY17" fmla="*/ 6374814 h 6858000"/>
              <a:gd name="connsiteX18" fmla="*/ 0 w 9841377"/>
              <a:gd name="connsiteY18" fmla="*/ 3621656 h 6858000"/>
              <a:gd name="connsiteX19" fmla="*/ 1600899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1623023" y="0"/>
                </a:moveTo>
                <a:lnTo>
                  <a:pt x="4289416" y="0"/>
                </a:lnTo>
                <a:lnTo>
                  <a:pt x="4359035" y="0"/>
                </a:lnTo>
                <a:lnTo>
                  <a:pt x="5482342" y="0"/>
                </a:lnTo>
                <a:lnTo>
                  <a:pt x="5551962" y="0"/>
                </a:lnTo>
                <a:lnTo>
                  <a:pt x="8218354" y="0"/>
                </a:lnTo>
                <a:lnTo>
                  <a:pt x="8240478" y="14997"/>
                </a:lnTo>
                <a:cubicBezTo>
                  <a:pt x="9267641" y="754641"/>
                  <a:pt x="9841377" y="2093192"/>
                  <a:pt x="9841377" y="3621656"/>
                </a:cubicBezTo>
                <a:cubicBezTo>
                  <a:pt x="9841377" y="4969131"/>
                  <a:pt x="8912652" y="5602839"/>
                  <a:pt x="7967027" y="6374814"/>
                </a:cubicBezTo>
                <a:cubicBezTo>
                  <a:pt x="7794824" y="6515397"/>
                  <a:pt x="7624197" y="6653108"/>
                  <a:pt x="7450379" y="6780599"/>
                </a:cubicBezTo>
                <a:lnTo>
                  <a:pt x="7338623" y="6858000"/>
                </a:lnTo>
                <a:lnTo>
                  <a:pt x="5551962" y="6858000"/>
                </a:lnTo>
                <a:lnTo>
                  <a:pt x="5482342" y="6858000"/>
                </a:lnTo>
                <a:lnTo>
                  <a:pt x="4359035" y="6858000"/>
                </a:lnTo>
                <a:lnTo>
                  <a:pt x="428941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Phonics: How to pronounce pure sounds | Oxford Owl">
            <a:hlinkClick r:id="" action="ppaction://media"/>
            <a:extLst>
              <a:ext uri="{FF2B5EF4-FFF2-40B4-BE49-F238E27FC236}">
                <a16:creationId xmlns:a16="http://schemas.microsoft.com/office/drawing/2014/main" id="{222FD030-642D-061B-3625-023B5344D59F}"/>
              </a:ext>
            </a:extLst>
          </p:cNvPr>
          <p:cNvPicPr>
            <a:picLocks noRot="1" noChangeAspect="1"/>
          </p:cNvPicPr>
          <p:nvPr>
            <a:videoFile r:link="rId1"/>
          </p:nvPr>
        </p:nvPicPr>
        <p:blipFill>
          <a:blip r:embed="rId4"/>
          <a:stretch>
            <a:fillRect/>
          </a:stretch>
        </p:blipFill>
        <p:spPr>
          <a:xfrm>
            <a:off x="2253048" y="1018155"/>
            <a:ext cx="7685903" cy="4342536"/>
          </a:xfrm>
          <a:prstGeom prst="rect">
            <a:avLst/>
          </a:prstGeom>
        </p:spPr>
      </p:pic>
    </p:spTree>
    <p:extLst>
      <p:ext uri="{BB962C8B-B14F-4D97-AF65-F5344CB8AC3E}">
        <p14:creationId xmlns:p14="http://schemas.microsoft.com/office/powerpoint/2010/main" val="840058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53136">
            <a:off x="5312052" y="3091655"/>
            <a:ext cx="2360451" cy="12201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Circular Arrow 7"/>
          <p:cNvSpPr/>
          <p:nvPr/>
        </p:nvSpPr>
        <p:spPr>
          <a:xfrm>
            <a:off x="1524000" y="22378"/>
            <a:ext cx="1619672" cy="1606422"/>
          </a:xfrm>
          <a:prstGeom prst="circularArrow">
            <a:avLst>
              <a:gd name="adj1" fmla="val 10980"/>
              <a:gd name="adj2" fmla="val 1142322"/>
              <a:gd name="adj3" fmla="val 4500000"/>
              <a:gd name="adj4" fmla="val 10800000"/>
              <a:gd name="adj5" fmla="val 12500"/>
            </a:avLst>
          </a:prstGeom>
          <a:solidFill>
            <a:schemeClr val="tx2">
              <a:lumMod val="50000"/>
              <a:lumOff val="50000"/>
            </a:schemeClr>
          </a:solidFill>
          <a:ln>
            <a:solidFill>
              <a:schemeClr val="tx2">
                <a:lumMod val="90000"/>
                <a:lumOff val="1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9" name="Group 8"/>
          <p:cNvGrpSpPr/>
          <p:nvPr/>
        </p:nvGrpSpPr>
        <p:grpSpPr>
          <a:xfrm>
            <a:off x="1774959" y="614593"/>
            <a:ext cx="1117755" cy="588787"/>
            <a:chOff x="4657402" y="818340"/>
            <a:chExt cx="1763155" cy="819364"/>
          </a:xfrm>
        </p:grpSpPr>
        <p:sp>
          <p:nvSpPr>
            <p:cNvPr id="10" name="Rectangle 9"/>
            <p:cNvSpPr/>
            <p:nvPr/>
          </p:nvSpPr>
          <p:spPr>
            <a:xfrm rot="1053136">
              <a:off x="4826096" y="924893"/>
              <a:ext cx="1425770" cy="7128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Rectangle 10"/>
            <p:cNvSpPr/>
            <p:nvPr/>
          </p:nvSpPr>
          <p:spPr>
            <a:xfrm>
              <a:off x="4657402" y="818340"/>
              <a:ext cx="1763155" cy="712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1800" kern="1200" dirty="0">
                  <a:latin typeface="Century Gothic" panose="020B0502020202020204" pitchFamily="34" charset="0"/>
                </a:rPr>
                <a:t>Phonics</a:t>
              </a:r>
            </a:p>
          </p:txBody>
        </p:sp>
      </p:grpSp>
      <p:sp>
        <p:nvSpPr>
          <p:cNvPr id="2" name="TextBox 1"/>
          <p:cNvSpPr txBox="1"/>
          <p:nvPr/>
        </p:nvSpPr>
        <p:spPr>
          <a:xfrm>
            <a:off x="3287688" y="260649"/>
            <a:ext cx="6912768" cy="646331"/>
          </a:xfrm>
          <a:prstGeom prst="rect">
            <a:avLst/>
          </a:prstGeom>
          <a:noFill/>
        </p:spPr>
        <p:txBody>
          <a:bodyPr wrap="square" rtlCol="0">
            <a:spAutoFit/>
          </a:bodyPr>
          <a:lstStyle/>
          <a:p>
            <a:r>
              <a:rPr lang="en-GB" sz="3200" b="1" dirty="0">
                <a:latin typeface="Century Gothic" panose="020B0502020202020204" pitchFamily="34" charset="0"/>
              </a:rPr>
              <a:t>Main components of phonics</a:t>
            </a:r>
            <a:r>
              <a:rPr lang="en-GB" sz="3600" b="1" dirty="0">
                <a:latin typeface="Century Gothic" panose="020B0502020202020204" pitchFamily="34" charset="0"/>
              </a:rPr>
              <a:t>…</a:t>
            </a:r>
          </a:p>
        </p:txBody>
      </p:sp>
      <p:sp>
        <p:nvSpPr>
          <p:cNvPr id="3" name="Rectangle 2"/>
          <p:cNvSpPr/>
          <p:nvPr/>
        </p:nvSpPr>
        <p:spPr>
          <a:xfrm>
            <a:off x="3801617" y="1126811"/>
            <a:ext cx="7443032" cy="1846659"/>
          </a:xfrm>
          <a:prstGeom prst="rect">
            <a:avLst/>
          </a:prstGeom>
          <a:solidFill>
            <a:schemeClr val="tx2">
              <a:lumMod val="25000"/>
              <a:lumOff val="75000"/>
            </a:schemeClr>
          </a:solidFill>
          <a:ln w="38100">
            <a:solidFill>
              <a:schemeClr val="tx2">
                <a:lumMod val="90000"/>
                <a:lumOff val="10000"/>
              </a:schemeClr>
            </a:solidFill>
          </a:ln>
        </p:spPr>
        <p:txBody>
          <a:bodyPr wrap="square">
            <a:spAutoFit/>
          </a:bodyPr>
          <a:lstStyle/>
          <a:p>
            <a:pPr algn="ctr"/>
            <a:r>
              <a:rPr lang="en-GB" sz="2400" b="1" dirty="0">
                <a:latin typeface="Century Gothic" panose="020B0502020202020204" pitchFamily="34" charset="0"/>
              </a:rPr>
              <a:t>Segmenting for Spelling</a:t>
            </a:r>
            <a:endParaRPr lang="en-GB" sz="2400" dirty="0">
              <a:latin typeface="Century Gothic" panose="020B0502020202020204" pitchFamily="34" charset="0"/>
            </a:endParaRPr>
          </a:p>
          <a:p>
            <a:pPr algn="ctr"/>
            <a:r>
              <a:rPr lang="en-GB" sz="2400" dirty="0">
                <a:latin typeface="Century Gothic" panose="020B0502020202020204" pitchFamily="34" charset="0"/>
              </a:rPr>
              <a:t>identifying the individual sounds in a spoken word and writing down letters for each sound to form the word</a:t>
            </a:r>
            <a:r>
              <a:rPr lang="en-GB" sz="1800" dirty="0">
                <a:latin typeface="Century Gothic" panose="020B0502020202020204" pitchFamily="34" charset="0"/>
              </a:rPr>
              <a:t>. </a:t>
            </a:r>
          </a:p>
          <a:p>
            <a:pPr algn="ctr"/>
            <a:endParaRPr lang="en-GB" sz="1800" dirty="0">
              <a:latin typeface="Century Gothic" panose="020B0502020202020204" pitchFamily="34" charset="0"/>
            </a:endParaRPr>
          </a:p>
        </p:txBody>
      </p:sp>
      <p:sp>
        <p:nvSpPr>
          <p:cNvPr id="12" name="Rectangle 11"/>
          <p:cNvSpPr/>
          <p:nvPr/>
        </p:nvSpPr>
        <p:spPr>
          <a:xfrm>
            <a:off x="6288170" y="5225577"/>
            <a:ext cx="4956479" cy="923330"/>
          </a:xfrm>
          <a:prstGeom prst="rect">
            <a:avLst/>
          </a:prstGeom>
          <a:solidFill>
            <a:schemeClr val="bg1"/>
          </a:solidFill>
          <a:ln w="38100">
            <a:solidFill>
              <a:schemeClr val="tx2">
                <a:lumMod val="90000"/>
                <a:lumOff val="10000"/>
              </a:schemeClr>
            </a:solidFill>
          </a:ln>
        </p:spPr>
        <p:txBody>
          <a:bodyPr wrap="square">
            <a:spAutoFit/>
          </a:bodyPr>
          <a:lstStyle/>
          <a:p>
            <a:pPr algn="ctr"/>
            <a:r>
              <a:rPr lang="en-GB" sz="1800" b="1" dirty="0">
                <a:latin typeface="Century Gothic" panose="020B0502020202020204" pitchFamily="34" charset="0"/>
              </a:rPr>
              <a:t>Children do go past this stage but need to be able to use this </a:t>
            </a:r>
            <a:r>
              <a:rPr lang="en-GB" sz="1800" b="1" u="sng" dirty="0">
                <a:latin typeface="Century Gothic" panose="020B0502020202020204" pitchFamily="34" charset="0"/>
              </a:rPr>
              <a:t>strategy</a:t>
            </a:r>
            <a:r>
              <a:rPr lang="en-GB" sz="1800" b="1" dirty="0">
                <a:latin typeface="Century Gothic" panose="020B0502020202020204" pitchFamily="34" charset="0"/>
              </a:rPr>
              <a:t>  when </a:t>
            </a:r>
            <a:r>
              <a:rPr lang="en-GB" sz="1800" b="1" u="sng" dirty="0">
                <a:latin typeface="Century Gothic" panose="020B0502020202020204" pitchFamily="34" charset="0"/>
              </a:rPr>
              <a:t>spelling</a:t>
            </a:r>
            <a:r>
              <a:rPr lang="en-GB" sz="1800" b="1" dirty="0">
                <a:latin typeface="Century Gothic" panose="020B0502020202020204" pitchFamily="34" charset="0"/>
              </a:rPr>
              <a:t> an </a:t>
            </a:r>
            <a:r>
              <a:rPr lang="en-GB" sz="1800" b="1" u="sng" dirty="0">
                <a:latin typeface="Century Gothic" panose="020B0502020202020204" pitchFamily="34" charset="0"/>
              </a:rPr>
              <a:t>unfamiliar</a:t>
            </a:r>
            <a:r>
              <a:rPr lang="en-GB" sz="1800" b="1" dirty="0">
                <a:latin typeface="Century Gothic" panose="020B0502020202020204" pitchFamily="34" charset="0"/>
              </a:rPr>
              <a:t> </a:t>
            </a:r>
            <a:r>
              <a:rPr lang="en-GB" sz="1800" b="1" u="sng" dirty="0">
                <a:latin typeface="Century Gothic" panose="020B0502020202020204" pitchFamily="34" charset="0"/>
              </a:rPr>
              <a:t>word.</a:t>
            </a:r>
          </a:p>
        </p:txBody>
      </p:sp>
      <p:sp>
        <p:nvSpPr>
          <p:cNvPr id="4" name="TextBox 3"/>
          <p:cNvSpPr txBox="1"/>
          <p:nvPr/>
        </p:nvSpPr>
        <p:spPr>
          <a:xfrm>
            <a:off x="6930810" y="3499359"/>
            <a:ext cx="5184576" cy="1200329"/>
          </a:xfrm>
          <a:prstGeom prst="rect">
            <a:avLst/>
          </a:prstGeom>
          <a:noFill/>
        </p:spPr>
        <p:txBody>
          <a:bodyPr wrap="square" rtlCol="0">
            <a:spAutoFit/>
          </a:bodyPr>
          <a:lstStyle/>
          <a:p>
            <a:r>
              <a:rPr lang="en-GB" sz="7200" dirty="0">
                <a:solidFill>
                  <a:srgbClr val="FF0000"/>
                </a:solidFill>
                <a:latin typeface="CCW Cursive Writing 4" panose="03050602040000000000" pitchFamily="66" charset="0"/>
              </a:rPr>
              <a:t>tap</a:t>
            </a:r>
            <a:endParaRPr lang="en-GB" sz="7200" dirty="0">
              <a:solidFill>
                <a:srgbClr val="00B050"/>
              </a:solidFill>
              <a:latin typeface="CCW Cursive Writing 4" panose="03050602040000000000" pitchFamily="66" charset="0"/>
            </a:endParaRPr>
          </a:p>
        </p:txBody>
      </p:sp>
    </p:spTree>
    <p:extLst>
      <p:ext uri="{BB962C8B-B14F-4D97-AF65-F5344CB8AC3E}">
        <p14:creationId xmlns:p14="http://schemas.microsoft.com/office/powerpoint/2010/main" val="1529714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ircular Arrow 7"/>
          <p:cNvSpPr/>
          <p:nvPr/>
        </p:nvSpPr>
        <p:spPr>
          <a:xfrm>
            <a:off x="1524000" y="22378"/>
            <a:ext cx="1619672" cy="1606422"/>
          </a:xfrm>
          <a:prstGeom prst="circularArrow">
            <a:avLst>
              <a:gd name="adj1" fmla="val 10980"/>
              <a:gd name="adj2" fmla="val 1142322"/>
              <a:gd name="adj3" fmla="val 4500000"/>
              <a:gd name="adj4" fmla="val 10800000"/>
              <a:gd name="adj5" fmla="val 12500"/>
            </a:avLst>
          </a:prstGeom>
          <a:solidFill>
            <a:schemeClr val="tx2">
              <a:lumMod val="50000"/>
              <a:lumOff val="50000"/>
            </a:schemeClr>
          </a:solidFill>
          <a:ln>
            <a:solidFill>
              <a:schemeClr val="tx2">
                <a:lumMod val="90000"/>
                <a:lumOff val="1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9" name="Group 8"/>
          <p:cNvGrpSpPr/>
          <p:nvPr/>
        </p:nvGrpSpPr>
        <p:grpSpPr>
          <a:xfrm>
            <a:off x="1774959" y="614593"/>
            <a:ext cx="1117755" cy="588787"/>
            <a:chOff x="4657402" y="818340"/>
            <a:chExt cx="1763155" cy="819364"/>
          </a:xfrm>
        </p:grpSpPr>
        <p:sp>
          <p:nvSpPr>
            <p:cNvPr id="10" name="Rectangle 9"/>
            <p:cNvSpPr/>
            <p:nvPr/>
          </p:nvSpPr>
          <p:spPr>
            <a:xfrm rot="1053136">
              <a:off x="4826096" y="924893"/>
              <a:ext cx="1425770" cy="7128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Rectangle 10"/>
            <p:cNvSpPr/>
            <p:nvPr/>
          </p:nvSpPr>
          <p:spPr>
            <a:xfrm>
              <a:off x="4657402" y="818340"/>
              <a:ext cx="1763155" cy="712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1800" kern="1200" dirty="0">
                  <a:latin typeface="Century Gothic" panose="020B0502020202020204" pitchFamily="34" charset="0"/>
                </a:rPr>
                <a:t>Phonics</a:t>
              </a:r>
            </a:p>
          </p:txBody>
        </p:sp>
      </p:grpSp>
      <p:sp>
        <p:nvSpPr>
          <p:cNvPr id="2" name="TextBox 1"/>
          <p:cNvSpPr txBox="1"/>
          <p:nvPr/>
        </p:nvSpPr>
        <p:spPr>
          <a:xfrm>
            <a:off x="3287688" y="260649"/>
            <a:ext cx="6912768" cy="1077218"/>
          </a:xfrm>
          <a:prstGeom prst="rect">
            <a:avLst/>
          </a:prstGeom>
          <a:noFill/>
        </p:spPr>
        <p:txBody>
          <a:bodyPr wrap="square" rtlCol="0">
            <a:spAutoFit/>
          </a:bodyPr>
          <a:lstStyle/>
          <a:p>
            <a:r>
              <a:rPr lang="en-GB" sz="3200" b="1" dirty="0">
                <a:latin typeface="Century Gothic" panose="020B0502020202020204" pitchFamily="34" charset="0"/>
              </a:rPr>
              <a:t>Tricky words is also part of phonics </a:t>
            </a:r>
            <a:endParaRPr lang="en-GB" sz="3600" b="1" dirty="0">
              <a:latin typeface="Century Gothic" panose="020B0502020202020204" pitchFamily="34" charset="0"/>
            </a:endParaRPr>
          </a:p>
        </p:txBody>
      </p:sp>
      <p:pic>
        <p:nvPicPr>
          <p:cNvPr id="6146" name="Picture 2" descr="Image result for phase 5 tricky words"/>
          <p:cNvPicPr>
            <a:picLocks noChangeAspect="1" noChangeArrowheads="1"/>
          </p:cNvPicPr>
          <p:nvPr/>
        </p:nvPicPr>
        <p:blipFill rotWithShape="1">
          <a:blip r:embed="rId3">
            <a:extLst>
              <a:ext uri="{28A0092B-C50C-407E-A947-70E740481C1C}">
                <a14:useLocalDpi xmlns:a14="http://schemas.microsoft.com/office/drawing/2010/main" val="0"/>
              </a:ext>
            </a:extLst>
          </a:blip>
          <a:srcRect l="18000" t="4800" r="17200" b="6402"/>
          <a:stretch/>
        </p:blipFill>
        <p:spPr bwMode="auto">
          <a:xfrm>
            <a:off x="4483808" y="1590107"/>
            <a:ext cx="7173680" cy="4915300"/>
          </a:xfrm>
          <a:prstGeom prst="rect">
            <a:avLst/>
          </a:prstGeom>
          <a:noFill/>
          <a:ln w="38100">
            <a:solidFill>
              <a:schemeClr val="tx2">
                <a:lumMod val="90000"/>
                <a:lumOff val="10000"/>
              </a:schemeClr>
            </a:solidFill>
          </a:ln>
          <a:extLst>
            <a:ext uri="{909E8E84-426E-40DD-AFC4-6F175D3DCCD1}">
              <a14:hiddenFill xmlns:a14="http://schemas.microsoft.com/office/drawing/2010/main">
                <a:solidFill>
                  <a:srgbClr val="FFFFFF"/>
                </a:solidFill>
              </a14:hiddenFill>
            </a:ext>
          </a:extLst>
        </p:spPr>
      </p:pic>
      <p:pic>
        <p:nvPicPr>
          <p:cNvPr id="1026" name="Picture 2" descr="Premium Vector | 4 corners star">
            <a:extLst>
              <a:ext uri="{FF2B5EF4-FFF2-40B4-BE49-F238E27FC236}">
                <a16:creationId xmlns:a16="http://schemas.microsoft.com/office/drawing/2014/main" id="{DE752F2C-362B-02BC-AE70-5EACD09045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21" t="15567" r="12285" b="14889"/>
          <a:stretch/>
        </p:blipFill>
        <p:spPr bwMode="auto">
          <a:xfrm>
            <a:off x="534512" y="2837112"/>
            <a:ext cx="2753176" cy="26051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5F86E8C-D838-65B6-30BB-917999B9BF82}"/>
              </a:ext>
            </a:extLst>
          </p:cNvPr>
          <p:cNvSpPr/>
          <p:nvPr/>
        </p:nvSpPr>
        <p:spPr>
          <a:xfrm>
            <a:off x="1092606" y="3678035"/>
            <a:ext cx="1636988"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rPr>
              <a:t>the</a:t>
            </a:r>
            <a:endParaRPr lang="en-US" sz="7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95906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DA9B8B07-8F81-49AC-8835-B96E502AE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C335D1F-2BA8-7BD3-1B62-CC7C4EE137FB}"/>
              </a:ext>
            </a:extLst>
          </p:cNvPr>
          <p:cNvSpPr>
            <a:spLocks noGrp="1"/>
          </p:cNvSpPr>
          <p:nvPr>
            <p:ph type="title"/>
          </p:nvPr>
        </p:nvSpPr>
        <p:spPr>
          <a:xfrm>
            <a:off x="4900227" y="124548"/>
            <a:ext cx="7280300" cy="1416441"/>
          </a:xfrm>
        </p:spPr>
        <p:txBody>
          <a:bodyPr anchor="b">
            <a:noAutofit/>
          </a:bodyPr>
          <a:lstStyle/>
          <a:p>
            <a:pPr>
              <a:lnSpc>
                <a:spcPct val="120000"/>
              </a:lnSpc>
            </a:pPr>
            <a:r>
              <a:rPr lang="en-GB" sz="3600" dirty="0"/>
              <a:t>How you can help with phonics at home.</a:t>
            </a:r>
          </a:p>
        </p:txBody>
      </p:sp>
      <p:sp>
        <p:nvSpPr>
          <p:cNvPr id="34" name="Freeform: Shape 24">
            <a:extLst>
              <a:ext uri="{FF2B5EF4-FFF2-40B4-BE49-F238E27FC236}">
                <a16:creationId xmlns:a16="http://schemas.microsoft.com/office/drawing/2014/main" id="{FFCE32A8-9023-4233-8069-BD496439E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61367" y="4198146"/>
            <a:ext cx="2792336" cy="2659854"/>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26">
            <a:extLst>
              <a:ext uri="{FF2B5EF4-FFF2-40B4-BE49-F238E27FC236}">
                <a16:creationId xmlns:a16="http://schemas.microsoft.com/office/drawing/2014/main" id="{A0F97ED8-8309-4F86-B4AF-B4CE4380A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275" y="3985048"/>
            <a:ext cx="3193475" cy="2872953"/>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8">
            <a:extLst>
              <a:ext uri="{FF2B5EF4-FFF2-40B4-BE49-F238E27FC236}">
                <a16:creationId xmlns:a16="http://schemas.microsoft.com/office/drawing/2014/main" id="{79579F2F-A4FB-4FC7-879A-E4EAAD7C8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4888754" cy="4754698"/>
          </a:xfrm>
          <a:custGeom>
            <a:avLst/>
            <a:gdLst>
              <a:gd name="connsiteX0" fmla="*/ 1882710 w 4888754"/>
              <a:gd name="connsiteY0" fmla="*/ 0 h 4754698"/>
              <a:gd name="connsiteX1" fmla="*/ 3440958 w 4888754"/>
              <a:gd name="connsiteY1" fmla="*/ 0 h 4754698"/>
              <a:gd name="connsiteX2" fmla="*/ 3621403 w 4888754"/>
              <a:gd name="connsiteY2" fmla="*/ 72249 h 4754698"/>
              <a:gd name="connsiteX3" fmla="*/ 4292333 w 4888754"/>
              <a:gd name="connsiteY3" fmla="*/ 597829 h 4754698"/>
              <a:gd name="connsiteX4" fmla="*/ 4888754 w 4888754"/>
              <a:gd name="connsiteY4" fmla="*/ 2459471 h 4754698"/>
              <a:gd name="connsiteX5" fmla="*/ 4623081 w 4888754"/>
              <a:gd name="connsiteY5" fmla="*/ 3222950 h 4754698"/>
              <a:gd name="connsiteX6" fmla="*/ 3836488 w 4888754"/>
              <a:gd name="connsiteY6" fmla="*/ 3933860 h 4754698"/>
              <a:gd name="connsiteX7" fmla="*/ 3663543 w 4888754"/>
              <a:gd name="connsiteY7" fmla="*/ 4069850 h 4754698"/>
              <a:gd name="connsiteX8" fmla="*/ 2242449 w 4888754"/>
              <a:gd name="connsiteY8" fmla="*/ 4754698 h 4754698"/>
              <a:gd name="connsiteX9" fmla="*/ 370446 w 4888754"/>
              <a:gd name="connsiteY9" fmla="*/ 3641499 h 4754698"/>
              <a:gd name="connsiteX10" fmla="*/ 170945 w 4888754"/>
              <a:gd name="connsiteY10" fmla="*/ 3356711 h 4754698"/>
              <a:gd name="connsiteX11" fmla="*/ 77151 w 4888754"/>
              <a:gd name="connsiteY11" fmla="*/ 3224886 h 4754698"/>
              <a:gd name="connsiteX12" fmla="*/ 0 w 4888754"/>
              <a:gd name="connsiteY12" fmla="*/ 3111593 h 4754698"/>
              <a:gd name="connsiteX13" fmla="*/ 0 w 4888754"/>
              <a:gd name="connsiteY13" fmla="*/ 1525442 h 4754698"/>
              <a:gd name="connsiteX14" fmla="*/ 14241 w 4888754"/>
              <a:gd name="connsiteY14" fmla="*/ 1493178 h 4754698"/>
              <a:gd name="connsiteX15" fmla="*/ 673980 w 4888754"/>
              <a:gd name="connsiteY15" fmla="*/ 662872 h 4754698"/>
              <a:gd name="connsiteX16" fmla="*/ 1627813 w 4888754"/>
              <a:gd name="connsiteY16" fmla="*/ 87060 h 47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54698">
                <a:moveTo>
                  <a:pt x="1882710" y="0"/>
                </a:moveTo>
                <a:lnTo>
                  <a:pt x="3440958" y="0"/>
                </a:lnTo>
                <a:lnTo>
                  <a:pt x="3621403" y="72249"/>
                </a:lnTo>
                <a:cubicBezTo>
                  <a:pt x="3878407" y="193425"/>
                  <a:pt x="4104136" y="370289"/>
                  <a:pt x="4292333" y="597829"/>
                </a:cubicBezTo>
                <a:cubicBezTo>
                  <a:pt x="4676963" y="1063043"/>
                  <a:pt x="4888754" y="1724169"/>
                  <a:pt x="4888754" y="2459471"/>
                </a:cubicBezTo>
                <a:cubicBezTo>
                  <a:pt x="4888754" y="2752835"/>
                  <a:pt x="4806780" y="2988283"/>
                  <a:pt x="4623081" y="3222950"/>
                </a:cubicBezTo>
                <a:cubicBezTo>
                  <a:pt x="4430933" y="3468423"/>
                  <a:pt x="4142214" y="3694515"/>
                  <a:pt x="3836488" y="3933860"/>
                </a:cubicBezTo>
                <a:cubicBezTo>
                  <a:pt x="3780082" y="3977965"/>
                  <a:pt x="3721812" y="4023630"/>
                  <a:pt x="3663543" y="4069850"/>
                </a:cubicBezTo>
                <a:cubicBezTo>
                  <a:pt x="3141962" y="4483500"/>
                  <a:pt x="2761284" y="4754698"/>
                  <a:pt x="2242449" y="4754698"/>
                </a:cubicBezTo>
                <a:cubicBezTo>
                  <a:pt x="1451903" y="4754698"/>
                  <a:pt x="892027" y="4421796"/>
                  <a:pt x="370446" y="3641499"/>
                </a:cubicBezTo>
                <a:cubicBezTo>
                  <a:pt x="302191" y="3539368"/>
                  <a:pt x="235470" y="3446482"/>
                  <a:pt x="170945" y="3356711"/>
                </a:cubicBezTo>
                <a:cubicBezTo>
                  <a:pt x="137517" y="3310184"/>
                  <a:pt x="106259" y="3266449"/>
                  <a:pt x="77151" y="3224886"/>
                </a:cubicBezTo>
                <a:lnTo>
                  <a:pt x="0" y="3111593"/>
                </a:lnTo>
                <a:lnTo>
                  <a:pt x="0" y="1525442"/>
                </a:lnTo>
                <a:lnTo>
                  <a:pt x="14241" y="1493178"/>
                </a:lnTo>
                <a:cubicBezTo>
                  <a:pt x="169519" y="1187896"/>
                  <a:pt x="391516" y="908457"/>
                  <a:pt x="673980" y="662872"/>
                </a:cubicBezTo>
                <a:cubicBezTo>
                  <a:pt x="951614" y="421410"/>
                  <a:pt x="1281372" y="222271"/>
                  <a:pt x="1627813" y="8706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519666C0-D5A3-44A4-B225-389ABCB92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5104070" cy="4929100"/>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415E655C-898A-48D1-A2C9-53B3FCA9A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9928" y="4094328"/>
            <a:ext cx="2982935" cy="276367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4603CE5D-5FCC-E569-1C0D-FA3828E33BB1}"/>
              </a:ext>
            </a:extLst>
          </p:cNvPr>
          <p:cNvPicPr>
            <a:picLocks noChangeAspect="1"/>
          </p:cNvPicPr>
          <p:nvPr/>
        </p:nvPicPr>
        <p:blipFill>
          <a:blip r:embed="rId3"/>
          <a:stretch>
            <a:fillRect/>
          </a:stretch>
        </p:blipFill>
        <p:spPr>
          <a:xfrm>
            <a:off x="3832887" y="4635281"/>
            <a:ext cx="1722773" cy="1785583"/>
          </a:xfrm>
          <a:prstGeom prst="rect">
            <a:avLst/>
          </a:prstGeom>
        </p:spPr>
      </p:pic>
      <p:sp>
        <p:nvSpPr>
          <p:cNvPr id="5" name="Content Placeholder 4">
            <a:extLst>
              <a:ext uri="{FF2B5EF4-FFF2-40B4-BE49-F238E27FC236}">
                <a16:creationId xmlns:a16="http://schemas.microsoft.com/office/drawing/2014/main" id="{975482C3-8719-C4F8-F4E2-0C451BFEA31C}"/>
              </a:ext>
            </a:extLst>
          </p:cNvPr>
          <p:cNvSpPr>
            <a:spLocks noGrp="1"/>
          </p:cNvSpPr>
          <p:nvPr>
            <p:ph idx="1"/>
          </p:nvPr>
        </p:nvSpPr>
        <p:spPr>
          <a:xfrm>
            <a:off x="6416473" y="2203989"/>
            <a:ext cx="5330953" cy="4432852"/>
          </a:xfrm>
        </p:spPr>
        <p:txBody>
          <a:bodyPr anchor="t">
            <a:noAutofit/>
          </a:bodyPr>
          <a:lstStyle/>
          <a:p>
            <a:pPr marL="285750" indent="-285750">
              <a:lnSpc>
                <a:spcPct val="130000"/>
              </a:lnSpc>
              <a:buFont typeface="Arial" panose="020B0604020202020204" pitchFamily="34" charset="0"/>
              <a:buChar char="•"/>
            </a:pPr>
            <a:r>
              <a:rPr lang="en-GB" sz="2400" b="1" dirty="0"/>
              <a:t>100% decodable books </a:t>
            </a:r>
            <a:r>
              <a:rPr lang="en-GB" sz="2400" dirty="0"/>
              <a:t>– this does not mean they can read them fluently.  It means they can read them using the segmenting and oral blending strategy.  </a:t>
            </a:r>
          </a:p>
          <a:p>
            <a:pPr marL="285750" indent="-285750">
              <a:lnSpc>
                <a:spcPct val="130000"/>
              </a:lnSpc>
              <a:buFont typeface="Arial" panose="020B0604020202020204" pitchFamily="34" charset="0"/>
              <a:buChar char="•"/>
            </a:pPr>
            <a:r>
              <a:rPr lang="en-GB" sz="2400" dirty="0"/>
              <a:t>They will include </a:t>
            </a:r>
            <a:r>
              <a:rPr lang="en-GB" sz="2400" b="1" dirty="0"/>
              <a:t>tricky words </a:t>
            </a:r>
            <a:r>
              <a:rPr lang="en-GB" sz="2400" dirty="0"/>
              <a:t>– these will be linked to the correct phase. </a:t>
            </a:r>
          </a:p>
        </p:txBody>
      </p:sp>
      <p:sp>
        <p:nvSpPr>
          <p:cNvPr id="9" name="TextBox 8">
            <a:extLst>
              <a:ext uri="{FF2B5EF4-FFF2-40B4-BE49-F238E27FC236}">
                <a16:creationId xmlns:a16="http://schemas.microsoft.com/office/drawing/2014/main" id="{21D77CAB-B296-7AAF-B47F-7BB2048A2CC5}"/>
              </a:ext>
            </a:extLst>
          </p:cNvPr>
          <p:cNvSpPr txBox="1"/>
          <p:nvPr/>
        </p:nvSpPr>
        <p:spPr>
          <a:xfrm>
            <a:off x="5476520" y="1661036"/>
            <a:ext cx="5565421" cy="400110"/>
          </a:xfrm>
          <a:prstGeom prst="rect">
            <a:avLst/>
          </a:prstGeom>
          <a:solidFill>
            <a:schemeClr val="accent1">
              <a:lumMod val="60000"/>
              <a:lumOff val="40000"/>
            </a:schemeClr>
          </a:solidFill>
          <a:ln>
            <a:solidFill>
              <a:srgbClr val="002060"/>
            </a:solidFill>
          </a:ln>
        </p:spPr>
        <p:txBody>
          <a:bodyPr wrap="square" rtlCol="0">
            <a:spAutoFit/>
          </a:bodyPr>
          <a:lstStyle/>
          <a:p>
            <a:pPr algn="ctr"/>
            <a:r>
              <a:rPr lang="en-GB" sz="2000" b="1" dirty="0"/>
              <a:t>Listening to your child read – daily! </a:t>
            </a:r>
          </a:p>
        </p:txBody>
      </p:sp>
      <p:pic>
        <p:nvPicPr>
          <p:cNvPr id="10" name="Picture 9">
            <a:extLst>
              <a:ext uri="{FF2B5EF4-FFF2-40B4-BE49-F238E27FC236}">
                <a16:creationId xmlns:a16="http://schemas.microsoft.com/office/drawing/2014/main" id="{B371F887-9BC9-4F9F-DCFD-54847FE953A6}"/>
              </a:ext>
            </a:extLst>
          </p:cNvPr>
          <p:cNvPicPr>
            <a:picLocks noChangeAspect="1"/>
          </p:cNvPicPr>
          <p:nvPr/>
        </p:nvPicPr>
        <p:blipFill>
          <a:blip r:embed="rId4"/>
          <a:stretch>
            <a:fillRect/>
          </a:stretch>
        </p:blipFill>
        <p:spPr>
          <a:xfrm>
            <a:off x="1133216" y="704188"/>
            <a:ext cx="2881675" cy="2953004"/>
          </a:xfrm>
          <a:prstGeom prst="rect">
            <a:avLst/>
          </a:prstGeom>
        </p:spPr>
      </p:pic>
    </p:spTree>
    <p:extLst>
      <p:ext uri="{BB962C8B-B14F-4D97-AF65-F5344CB8AC3E}">
        <p14:creationId xmlns:p14="http://schemas.microsoft.com/office/powerpoint/2010/main" val="1260627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E604A6-E7D8-6AC6-C449-89EE494194DD}"/>
              </a:ext>
            </a:extLst>
          </p:cNvPr>
          <p:cNvPicPr>
            <a:picLocks noChangeAspect="1"/>
          </p:cNvPicPr>
          <p:nvPr/>
        </p:nvPicPr>
        <p:blipFill>
          <a:blip r:embed="rId3"/>
          <a:stretch>
            <a:fillRect/>
          </a:stretch>
        </p:blipFill>
        <p:spPr>
          <a:xfrm>
            <a:off x="887527" y="1737633"/>
            <a:ext cx="3153042" cy="3382733"/>
          </a:xfrm>
          <a:prstGeom prst="rect">
            <a:avLst/>
          </a:prstGeom>
        </p:spPr>
      </p:pic>
      <p:sp>
        <p:nvSpPr>
          <p:cNvPr id="18" name="Rectangle 17">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FA2F48F-52AA-2D73-C8FA-24ACE3B0DDEF}"/>
              </a:ext>
            </a:extLst>
          </p:cNvPr>
          <p:cNvPicPr>
            <a:picLocks noChangeAspect="1"/>
          </p:cNvPicPr>
          <p:nvPr/>
        </p:nvPicPr>
        <p:blipFill>
          <a:blip r:embed="rId4"/>
          <a:stretch>
            <a:fillRect/>
          </a:stretch>
        </p:blipFill>
        <p:spPr>
          <a:xfrm>
            <a:off x="4800600" y="1590675"/>
            <a:ext cx="2590800" cy="3676650"/>
          </a:xfrm>
          <a:prstGeom prst="rect">
            <a:avLst/>
          </a:prstGeom>
        </p:spPr>
      </p:pic>
      <p:pic>
        <p:nvPicPr>
          <p:cNvPr id="6" name="Picture 5">
            <a:extLst>
              <a:ext uri="{FF2B5EF4-FFF2-40B4-BE49-F238E27FC236}">
                <a16:creationId xmlns:a16="http://schemas.microsoft.com/office/drawing/2014/main" id="{99124620-F005-A6A8-4DE9-8E6E785E3814}"/>
              </a:ext>
            </a:extLst>
          </p:cNvPr>
          <p:cNvPicPr>
            <a:picLocks noChangeAspect="1"/>
          </p:cNvPicPr>
          <p:nvPr/>
        </p:nvPicPr>
        <p:blipFill>
          <a:blip r:embed="rId5"/>
          <a:stretch>
            <a:fillRect/>
          </a:stretch>
        </p:blipFill>
        <p:spPr>
          <a:xfrm>
            <a:off x="8323148" y="1581149"/>
            <a:ext cx="2981325" cy="3695700"/>
          </a:xfrm>
          <a:prstGeom prst="rect">
            <a:avLst/>
          </a:prstGeom>
        </p:spPr>
      </p:pic>
    </p:spTree>
    <p:extLst>
      <p:ext uri="{BB962C8B-B14F-4D97-AF65-F5344CB8AC3E}">
        <p14:creationId xmlns:p14="http://schemas.microsoft.com/office/powerpoint/2010/main" val="219285039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B38C-A574-D06A-195E-5C9FC410271B}"/>
              </a:ext>
            </a:extLst>
          </p:cNvPr>
          <p:cNvSpPr>
            <a:spLocks noGrp="1"/>
          </p:cNvSpPr>
          <p:nvPr>
            <p:ph type="title"/>
          </p:nvPr>
        </p:nvSpPr>
        <p:spPr/>
        <p:txBody>
          <a:bodyPr>
            <a:normAutofit fontScale="90000"/>
          </a:bodyPr>
          <a:lstStyle/>
          <a:p>
            <a:r>
              <a:rPr lang="en-GB" dirty="0"/>
              <a:t>How to help your child read these books at home. </a:t>
            </a:r>
          </a:p>
        </p:txBody>
      </p:sp>
      <p:sp>
        <p:nvSpPr>
          <p:cNvPr id="3" name="Content Placeholder 2">
            <a:extLst>
              <a:ext uri="{FF2B5EF4-FFF2-40B4-BE49-F238E27FC236}">
                <a16:creationId xmlns:a16="http://schemas.microsoft.com/office/drawing/2014/main" id="{B5E402CF-31DF-2192-64B0-33C41A57C612}"/>
              </a:ext>
            </a:extLst>
          </p:cNvPr>
          <p:cNvSpPr>
            <a:spLocks noGrp="1"/>
          </p:cNvSpPr>
          <p:nvPr>
            <p:ph idx="1"/>
          </p:nvPr>
        </p:nvSpPr>
        <p:spPr>
          <a:xfrm>
            <a:off x="1920240" y="2312276"/>
            <a:ext cx="8770571" cy="4103504"/>
          </a:xfrm>
        </p:spPr>
        <p:txBody>
          <a:bodyPr>
            <a:normAutofit lnSpcReduction="10000"/>
          </a:bodyPr>
          <a:lstStyle/>
          <a:p>
            <a:pPr marL="342900" indent="-342900">
              <a:buAutoNum type="arabicPeriod"/>
            </a:pPr>
            <a:r>
              <a:rPr lang="en-GB" sz="2800" dirty="0"/>
              <a:t> Book talk</a:t>
            </a:r>
          </a:p>
          <a:p>
            <a:pPr marL="342900" indent="-342900">
              <a:buAutoNum type="arabicPeriod"/>
            </a:pPr>
            <a:r>
              <a:rPr lang="en-GB" sz="2800" dirty="0"/>
              <a:t> Phonics and tricky word practise. </a:t>
            </a:r>
          </a:p>
          <a:p>
            <a:pPr marL="342900" indent="-342900">
              <a:buAutoNum type="arabicPeriod"/>
            </a:pPr>
            <a:r>
              <a:rPr lang="en-GB" sz="2800" dirty="0"/>
              <a:t> Listening to your child read (praise and support).</a:t>
            </a:r>
          </a:p>
          <a:p>
            <a:pPr marL="342900" indent="-342900">
              <a:buAutoNum type="arabicPeriod"/>
            </a:pPr>
            <a:r>
              <a:rPr lang="en-GB" sz="2800" dirty="0"/>
              <a:t> Follow up activity / questions. </a:t>
            </a:r>
          </a:p>
          <a:p>
            <a:pPr marL="342900" indent="-342900">
              <a:buAutoNum type="arabicPeriod"/>
            </a:pPr>
            <a:r>
              <a:rPr lang="en-GB" sz="2800" dirty="0"/>
              <a:t> Sign the reading diary. </a:t>
            </a:r>
          </a:p>
          <a:p>
            <a:endParaRPr lang="en-GB" dirty="0"/>
          </a:p>
        </p:txBody>
      </p:sp>
      <p:sp>
        <p:nvSpPr>
          <p:cNvPr id="4" name="TextBox 3">
            <a:extLst>
              <a:ext uri="{FF2B5EF4-FFF2-40B4-BE49-F238E27FC236}">
                <a16:creationId xmlns:a16="http://schemas.microsoft.com/office/drawing/2014/main" id="{1E41F252-013D-E249-61C5-4228963AC472}"/>
              </a:ext>
            </a:extLst>
          </p:cNvPr>
          <p:cNvSpPr txBox="1"/>
          <p:nvPr/>
        </p:nvSpPr>
        <p:spPr>
          <a:xfrm>
            <a:off x="8845662" y="4420056"/>
            <a:ext cx="2852195" cy="2308324"/>
          </a:xfrm>
          <a:prstGeom prst="rect">
            <a:avLst/>
          </a:prstGeom>
          <a:solidFill>
            <a:schemeClr val="bg1"/>
          </a:solidFill>
          <a:ln>
            <a:solidFill>
              <a:schemeClr val="tx2">
                <a:lumMod val="90000"/>
                <a:lumOff val="10000"/>
              </a:schemeClr>
            </a:solidFill>
          </a:ln>
        </p:spPr>
        <p:txBody>
          <a:bodyPr wrap="square" rtlCol="0">
            <a:spAutoFit/>
          </a:bodyPr>
          <a:lstStyle/>
          <a:p>
            <a:pPr algn="ctr"/>
            <a:r>
              <a:rPr lang="en-GB" sz="2400" dirty="0"/>
              <a:t>Repeat this process multiple times with the same book.  </a:t>
            </a:r>
            <a:r>
              <a:rPr lang="en-GB" sz="2400" b="1" dirty="0"/>
              <a:t>Repetition leads to fluency!</a:t>
            </a:r>
          </a:p>
        </p:txBody>
      </p:sp>
      <p:pic>
        <p:nvPicPr>
          <p:cNvPr id="6" name="Picture 5">
            <a:extLst>
              <a:ext uri="{FF2B5EF4-FFF2-40B4-BE49-F238E27FC236}">
                <a16:creationId xmlns:a16="http://schemas.microsoft.com/office/drawing/2014/main" id="{39AD91D1-1D0C-E373-936C-0563AFF90F0C}"/>
              </a:ext>
            </a:extLst>
          </p:cNvPr>
          <p:cNvPicPr>
            <a:picLocks noChangeAspect="1"/>
          </p:cNvPicPr>
          <p:nvPr/>
        </p:nvPicPr>
        <p:blipFill>
          <a:blip r:embed="rId3"/>
          <a:stretch>
            <a:fillRect/>
          </a:stretch>
        </p:blipFill>
        <p:spPr>
          <a:xfrm>
            <a:off x="9873022" y="442221"/>
            <a:ext cx="1297947" cy="1345268"/>
          </a:xfrm>
          <a:prstGeom prst="rect">
            <a:avLst/>
          </a:prstGeom>
        </p:spPr>
      </p:pic>
    </p:spTree>
    <p:extLst>
      <p:ext uri="{BB962C8B-B14F-4D97-AF65-F5344CB8AC3E}">
        <p14:creationId xmlns:p14="http://schemas.microsoft.com/office/powerpoint/2010/main" val="312178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02296" y="1287887"/>
            <a:ext cx="4523890" cy="418719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51182" y="1382922"/>
            <a:ext cx="4174735" cy="394195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6733248" y="1097468"/>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A55DB3-E3C0-E877-7056-D50109E5DA36}"/>
              </a:ext>
            </a:extLst>
          </p:cNvPr>
          <p:cNvSpPr>
            <a:spLocks noGrp="1"/>
          </p:cNvSpPr>
          <p:nvPr>
            <p:ph type="title"/>
          </p:nvPr>
        </p:nvSpPr>
        <p:spPr>
          <a:xfrm>
            <a:off x="2316425" y="-197573"/>
            <a:ext cx="9796553" cy="1044047"/>
          </a:xfrm>
        </p:spPr>
        <p:txBody>
          <a:bodyPr vert="horz" lIns="109728" tIns="109728" rIns="109728" bIns="91440" rtlCol="0" anchor="b">
            <a:normAutofit/>
          </a:bodyPr>
          <a:lstStyle/>
          <a:p>
            <a:pPr algn="ctr">
              <a:lnSpc>
                <a:spcPct val="110000"/>
              </a:lnSpc>
            </a:pPr>
            <a:r>
              <a:rPr lang="en-US" sz="2800" dirty="0"/>
              <a:t>What to expect when reading with your child. </a:t>
            </a:r>
          </a:p>
        </p:txBody>
      </p:sp>
      <p:pic>
        <p:nvPicPr>
          <p:cNvPr id="4" name="Content Placeholder 3">
            <a:extLst>
              <a:ext uri="{FF2B5EF4-FFF2-40B4-BE49-F238E27FC236}">
                <a16:creationId xmlns:a16="http://schemas.microsoft.com/office/drawing/2014/main" id="{619D6DB1-FC11-39B2-671C-42832FA87F30}"/>
              </a:ext>
            </a:extLst>
          </p:cNvPr>
          <p:cNvPicPr>
            <a:picLocks noGrp="1" noChangeAspect="1"/>
          </p:cNvPicPr>
          <p:nvPr>
            <p:ph idx="1"/>
          </p:nvPr>
        </p:nvPicPr>
        <p:blipFill>
          <a:blip r:embed="rId3"/>
          <a:stretch>
            <a:fillRect/>
          </a:stretch>
        </p:blipFill>
        <p:spPr>
          <a:xfrm>
            <a:off x="55074" y="252246"/>
            <a:ext cx="2261351" cy="2261351"/>
          </a:xfrm>
          <a:prstGeom prst="rect">
            <a:avLst/>
          </a:prstGeom>
        </p:spPr>
      </p:pic>
      <p:pic>
        <p:nvPicPr>
          <p:cNvPr id="6" name="Picture 5" descr="A book on a table&#10;&#10;Description automatically generated">
            <a:extLst>
              <a:ext uri="{FF2B5EF4-FFF2-40B4-BE49-F238E27FC236}">
                <a16:creationId xmlns:a16="http://schemas.microsoft.com/office/drawing/2014/main" id="{BD343170-5219-6132-29B1-C2308490F620}"/>
              </a:ext>
            </a:extLst>
          </p:cNvPr>
          <p:cNvPicPr>
            <a:picLocks noChangeAspect="1"/>
          </p:cNvPicPr>
          <p:nvPr/>
        </p:nvPicPr>
        <p:blipFill rotWithShape="1">
          <a:blip r:embed="rId4">
            <a:extLst>
              <a:ext uri="{28A0092B-C50C-407E-A947-70E740481C1C}">
                <a14:useLocalDpi xmlns:a14="http://schemas.microsoft.com/office/drawing/2010/main" val="0"/>
              </a:ext>
            </a:extLst>
          </a:blip>
          <a:srcRect t="10253" b="11112"/>
          <a:stretch/>
        </p:blipFill>
        <p:spPr>
          <a:xfrm rot="10800000">
            <a:off x="2536431" y="1044046"/>
            <a:ext cx="9576546" cy="5647857"/>
          </a:xfrm>
          <a:prstGeom prst="rect">
            <a:avLst/>
          </a:prstGeom>
        </p:spPr>
      </p:pic>
    </p:spTree>
    <p:extLst>
      <p:ext uri="{BB962C8B-B14F-4D97-AF65-F5344CB8AC3E}">
        <p14:creationId xmlns:p14="http://schemas.microsoft.com/office/powerpoint/2010/main" val="301345346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4AB742-44A6-4CDD-B54A-818846AF8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8C657C2-EC00-440D-8A5F-707099665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4937" y="0"/>
            <a:ext cx="3997527" cy="2646947"/>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32E59B97-22BB-4B21-A9FA-03420C055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02" y="0"/>
            <a:ext cx="4244813"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B9979426-C6FD-4460-83C7-21632A5C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5863" y="0"/>
            <a:ext cx="4584032" cy="3020235"/>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3737DC92-56B9-4937-AE19-D0092C88D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82ED9FA9-D215-4E4B-AC03-F103CF5EF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27554"/>
            <a:ext cx="4611389" cy="5530446"/>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94F7307B-EE3B-4DDF-BA3E-2446D7BA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0060"/>
            <a:ext cx="4406602" cy="5337940"/>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43D6FC86-C97D-41F7-9F69-5FD01EA5C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577" y="-1"/>
            <a:ext cx="4366423" cy="3629533"/>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1149BA8E-E6C8-4AD3-9570-48F8A1AC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DA5EA15-015B-4C5B-86F1-E15E6C34F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71504" y="0"/>
            <a:ext cx="4120496"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E3FA6E-7653-B685-D4BC-22722F6421DF}"/>
              </a:ext>
            </a:extLst>
          </p:cNvPr>
          <p:cNvSpPr>
            <a:spLocks noGrp="1"/>
          </p:cNvSpPr>
          <p:nvPr>
            <p:ph type="title"/>
          </p:nvPr>
        </p:nvSpPr>
        <p:spPr>
          <a:xfrm>
            <a:off x="4447791" y="3021704"/>
            <a:ext cx="6705495" cy="1288021"/>
          </a:xfrm>
        </p:spPr>
        <p:txBody>
          <a:bodyPr anchor="b">
            <a:noAutofit/>
          </a:bodyPr>
          <a:lstStyle/>
          <a:p>
            <a:pPr>
              <a:lnSpc>
                <a:spcPct val="120000"/>
              </a:lnSpc>
            </a:pPr>
            <a:r>
              <a:rPr lang="en-GB" sz="2800" dirty="0"/>
              <a:t>How we teach language comprehension and a love of reading! </a:t>
            </a:r>
          </a:p>
        </p:txBody>
      </p:sp>
      <p:pic>
        <p:nvPicPr>
          <p:cNvPr id="7" name="Picture 6">
            <a:extLst>
              <a:ext uri="{FF2B5EF4-FFF2-40B4-BE49-F238E27FC236}">
                <a16:creationId xmlns:a16="http://schemas.microsoft.com/office/drawing/2014/main" id="{01860DD3-2036-1310-15BC-14F9EBA1171A}"/>
              </a:ext>
            </a:extLst>
          </p:cNvPr>
          <p:cNvPicPr>
            <a:picLocks noChangeAspect="1"/>
          </p:cNvPicPr>
          <p:nvPr/>
        </p:nvPicPr>
        <p:blipFill>
          <a:blip r:embed="rId3"/>
          <a:stretch>
            <a:fillRect/>
          </a:stretch>
        </p:blipFill>
        <p:spPr>
          <a:xfrm>
            <a:off x="4191108" y="172170"/>
            <a:ext cx="2116006" cy="2099853"/>
          </a:xfrm>
          <a:prstGeom prst="rect">
            <a:avLst/>
          </a:prstGeom>
        </p:spPr>
      </p:pic>
      <p:pic>
        <p:nvPicPr>
          <p:cNvPr id="9" name="Picture 8">
            <a:extLst>
              <a:ext uri="{FF2B5EF4-FFF2-40B4-BE49-F238E27FC236}">
                <a16:creationId xmlns:a16="http://schemas.microsoft.com/office/drawing/2014/main" id="{DFFB1358-2B00-8169-A622-54FA391D45F1}"/>
              </a:ext>
            </a:extLst>
          </p:cNvPr>
          <p:cNvPicPr>
            <a:picLocks noChangeAspect="1"/>
          </p:cNvPicPr>
          <p:nvPr/>
        </p:nvPicPr>
        <p:blipFill>
          <a:blip r:embed="rId4"/>
          <a:stretch>
            <a:fillRect/>
          </a:stretch>
        </p:blipFill>
        <p:spPr>
          <a:xfrm>
            <a:off x="8903246" y="300543"/>
            <a:ext cx="2730890" cy="2247733"/>
          </a:xfrm>
          <a:prstGeom prst="rect">
            <a:avLst/>
          </a:prstGeom>
        </p:spPr>
      </p:pic>
      <p:pic>
        <p:nvPicPr>
          <p:cNvPr id="5" name="Picture 4">
            <a:extLst>
              <a:ext uri="{FF2B5EF4-FFF2-40B4-BE49-F238E27FC236}">
                <a16:creationId xmlns:a16="http://schemas.microsoft.com/office/drawing/2014/main" id="{2A30F868-95F9-F2AC-5EE4-83EA224694CB}"/>
              </a:ext>
            </a:extLst>
          </p:cNvPr>
          <p:cNvPicPr>
            <a:picLocks noChangeAspect="1"/>
          </p:cNvPicPr>
          <p:nvPr/>
        </p:nvPicPr>
        <p:blipFill>
          <a:blip r:embed="rId5"/>
          <a:stretch>
            <a:fillRect/>
          </a:stretch>
        </p:blipFill>
        <p:spPr>
          <a:xfrm>
            <a:off x="444844" y="3122861"/>
            <a:ext cx="2828440" cy="2814709"/>
          </a:xfrm>
          <a:prstGeom prst="rect">
            <a:avLst/>
          </a:prstGeom>
        </p:spPr>
      </p:pic>
      <p:sp>
        <p:nvSpPr>
          <p:cNvPr id="3" name="Content Placeholder 2">
            <a:extLst>
              <a:ext uri="{FF2B5EF4-FFF2-40B4-BE49-F238E27FC236}">
                <a16:creationId xmlns:a16="http://schemas.microsoft.com/office/drawing/2014/main" id="{9DA4E9E8-4BC8-55BE-0AF9-9397E6450F5D}"/>
              </a:ext>
            </a:extLst>
          </p:cNvPr>
          <p:cNvSpPr>
            <a:spLocks noGrp="1"/>
          </p:cNvSpPr>
          <p:nvPr>
            <p:ph idx="1"/>
          </p:nvPr>
        </p:nvSpPr>
        <p:spPr>
          <a:xfrm>
            <a:off x="4191108" y="4193971"/>
            <a:ext cx="7556048" cy="2457265"/>
          </a:xfrm>
        </p:spPr>
        <p:txBody>
          <a:bodyPr>
            <a:normAutofit/>
          </a:bodyPr>
          <a:lstStyle/>
          <a:p>
            <a:pPr marL="285750" indent="-285750">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Core Stories</a:t>
            </a:r>
          </a:p>
          <a:p>
            <a:pPr marL="285750" indent="-285750">
              <a:buFont typeface="Arial" panose="020B0604020202020204" pitchFamily="34" charset="0"/>
              <a:buChar char="•"/>
            </a:pPr>
            <a:r>
              <a:rPr lang="en-GB" sz="2800" dirty="0">
                <a:latin typeface="Calibri" panose="020F0502020204030204" pitchFamily="34" charset="0"/>
                <a:ea typeface="Calibri" panose="020F0502020204030204" pitchFamily="34" charset="0"/>
                <a:cs typeface="Times New Roman" panose="02020603050405020304" pitchFamily="18" charset="0"/>
              </a:rPr>
              <a:t>Reading rich environment</a:t>
            </a:r>
          </a:p>
          <a:p>
            <a:pPr marL="285750" indent="-285750">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Reading in other areas of the curriculum</a:t>
            </a:r>
          </a:p>
          <a:p>
            <a:endParaRPr lang="en-GB" dirty="0"/>
          </a:p>
        </p:txBody>
      </p:sp>
      <p:pic>
        <p:nvPicPr>
          <p:cNvPr id="10" name="Picture 9">
            <a:extLst>
              <a:ext uri="{FF2B5EF4-FFF2-40B4-BE49-F238E27FC236}">
                <a16:creationId xmlns:a16="http://schemas.microsoft.com/office/drawing/2014/main" id="{1BEFB906-CECD-C083-50D7-893AD0645E35}"/>
              </a:ext>
            </a:extLst>
          </p:cNvPr>
          <p:cNvPicPr>
            <a:picLocks noChangeAspect="1"/>
          </p:cNvPicPr>
          <p:nvPr/>
        </p:nvPicPr>
        <p:blipFill>
          <a:blip r:embed="rId6"/>
          <a:stretch>
            <a:fillRect/>
          </a:stretch>
        </p:blipFill>
        <p:spPr>
          <a:xfrm>
            <a:off x="162037" y="76196"/>
            <a:ext cx="1298561" cy="1347333"/>
          </a:xfrm>
          <a:prstGeom prst="rect">
            <a:avLst/>
          </a:prstGeom>
        </p:spPr>
      </p:pic>
    </p:spTree>
    <p:extLst>
      <p:ext uri="{BB962C8B-B14F-4D97-AF65-F5344CB8AC3E}">
        <p14:creationId xmlns:p14="http://schemas.microsoft.com/office/powerpoint/2010/main" val="3203657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B926E56-1626-4A3D-7E17-F1BF07238B7A}"/>
              </a:ext>
            </a:extLst>
          </p:cNvPr>
          <p:cNvSpPr>
            <a:spLocks noGrp="1"/>
          </p:cNvSpPr>
          <p:nvPr>
            <p:ph type="title"/>
          </p:nvPr>
        </p:nvSpPr>
        <p:spPr>
          <a:xfrm>
            <a:off x="273704" y="244871"/>
            <a:ext cx="8857462" cy="1262654"/>
          </a:xfrm>
        </p:spPr>
        <p:txBody>
          <a:bodyPr anchor="b">
            <a:normAutofit fontScale="90000"/>
          </a:bodyPr>
          <a:lstStyle/>
          <a:p>
            <a:pPr>
              <a:lnSpc>
                <a:spcPct val="120000"/>
              </a:lnSpc>
            </a:pPr>
            <a:r>
              <a:rPr lang="en-GB" sz="3000" dirty="0"/>
              <a:t>How you can help develop language comprehension at home.</a:t>
            </a:r>
          </a:p>
        </p:txBody>
      </p:sp>
      <p:sp>
        <p:nvSpPr>
          <p:cNvPr id="15" name="Freeform: Shape 14">
            <a:extLst>
              <a:ext uri="{FF2B5EF4-FFF2-40B4-BE49-F238E27FC236}">
                <a16:creationId xmlns:a16="http://schemas.microsoft.com/office/drawing/2014/main" id="{338E15C2-FFE3-4AD9-B8E8-4B895DB2E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CA287970-7F13-4D1F-AF7F-E0B649F25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F03296FF-275D-4B43-B5B2-F04190E05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3705B420-CA19-4291-B5C3-B6AA91968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DBB426DD-417B-C2E4-8649-448FED52C937}"/>
              </a:ext>
            </a:extLst>
          </p:cNvPr>
          <p:cNvSpPr>
            <a:spLocks noGrp="1"/>
          </p:cNvSpPr>
          <p:nvPr>
            <p:ph idx="1"/>
          </p:nvPr>
        </p:nvSpPr>
        <p:spPr>
          <a:xfrm>
            <a:off x="273705" y="2292077"/>
            <a:ext cx="7486338" cy="4575475"/>
          </a:xfrm>
        </p:spPr>
        <p:txBody>
          <a:bodyPr>
            <a:normAutofit lnSpcReduction="10000"/>
          </a:bodyPr>
          <a:lstStyle/>
          <a:p>
            <a:pPr marL="342900" indent="-342900">
              <a:buFont typeface="Arial" panose="020B0604020202020204" pitchFamily="34" charset="0"/>
              <a:buChar char="•"/>
            </a:pPr>
            <a:r>
              <a:rPr lang="en-GB" sz="2400" dirty="0"/>
              <a:t>Your child will choose a new library book each fortnight. </a:t>
            </a:r>
          </a:p>
          <a:p>
            <a:pPr marL="342900" indent="-342900">
              <a:buFont typeface="Arial" panose="020B0604020202020204" pitchFamily="34" charset="0"/>
              <a:buChar char="•"/>
            </a:pPr>
            <a:r>
              <a:rPr lang="en-GB" sz="2400" dirty="0"/>
              <a:t>They are NOT fully decodable – you should share these with your child!</a:t>
            </a:r>
          </a:p>
          <a:p>
            <a:pPr marL="342900" indent="-342900">
              <a:buFont typeface="Arial" panose="020B0604020202020204" pitchFamily="34" charset="0"/>
              <a:buChar char="•"/>
            </a:pPr>
            <a:r>
              <a:rPr lang="en-GB" sz="2400" dirty="0"/>
              <a:t>More relaxing – discuss characters, the plot or anything else your child finds interesting about the book. </a:t>
            </a:r>
          </a:p>
          <a:p>
            <a:pPr marL="342900" indent="-342900">
              <a:buFont typeface="Arial" panose="020B0604020202020204" pitchFamily="34" charset="0"/>
              <a:buChar char="•"/>
            </a:pPr>
            <a:r>
              <a:rPr lang="en-GB" sz="2400" dirty="0"/>
              <a:t>Model fluency! </a:t>
            </a:r>
          </a:p>
          <a:p>
            <a:endParaRPr lang="en-GB" dirty="0"/>
          </a:p>
        </p:txBody>
      </p:sp>
      <p:sp>
        <p:nvSpPr>
          <p:cNvPr id="11" name="TextBox 10">
            <a:extLst>
              <a:ext uri="{FF2B5EF4-FFF2-40B4-BE49-F238E27FC236}">
                <a16:creationId xmlns:a16="http://schemas.microsoft.com/office/drawing/2014/main" id="{DF3F8481-11CE-E60C-12BF-F545040EEA5A}"/>
              </a:ext>
            </a:extLst>
          </p:cNvPr>
          <p:cNvSpPr txBox="1"/>
          <p:nvPr/>
        </p:nvSpPr>
        <p:spPr>
          <a:xfrm>
            <a:off x="567545" y="1637411"/>
            <a:ext cx="6400800" cy="400110"/>
          </a:xfrm>
          <a:prstGeom prst="rect">
            <a:avLst/>
          </a:prstGeom>
          <a:solidFill>
            <a:schemeClr val="accent1">
              <a:lumMod val="60000"/>
              <a:lumOff val="40000"/>
            </a:schemeClr>
          </a:solidFill>
          <a:ln>
            <a:solidFill>
              <a:schemeClr val="tx2">
                <a:lumMod val="90000"/>
                <a:lumOff val="10000"/>
              </a:schemeClr>
            </a:solidFill>
          </a:ln>
        </p:spPr>
        <p:txBody>
          <a:bodyPr wrap="square" rtlCol="0">
            <a:spAutoFit/>
          </a:bodyPr>
          <a:lstStyle/>
          <a:p>
            <a:pPr algn="ctr"/>
            <a:r>
              <a:rPr lang="en-GB" sz="2000" b="1" dirty="0"/>
              <a:t>LIBRARY BOOKS </a:t>
            </a:r>
          </a:p>
        </p:txBody>
      </p:sp>
      <p:pic>
        <p:nvPicPr>
          <p:cNvPr id="5" name="Picture 4">
            <a:extLst>
              <a:ext uri="{FF2B5EF4-FFF2-40B4-BE49-F238E27FC236}">
                <a16:creationId xmlns:a16="http://schemas.microsoft.com/office/drawing/2014/main" id="{4BEF21F7-FA19-5173-1BBF-57EA3C6D42D8}"/>
              </a:ext>
            </a:extLst>
          </p:cNvPr>
          <p:cNvPicPr>
            <a:picLocks noChangeAspect="1"/>
          </p:cNvPicPr>
          <p:nvPr/>
        </p:nvPicPr>
        <p:blipFill>
          <a:blip r:embed="rId3"/>
          <a:stretch>
            <a:fillRect/>
          </a:stretch>
        </p:blipFill>
        <p:spPr>
          <a:xfrm>
            <a:off x="8327435" y="902948"/>
            <a:ext cx="3176588" cy="1747838"/>
          </a:xfrm>
          <a:prstGeom prst="rect">
            <a:avLst/>
          </a:prstGeom>
        </p:spPr>
      </p:pic>
      <p:pic>
        <p:nvPicPr>
          <p:cNvPr id="9" name="Picture 8">
            <a:extLst>
              <a:ext uri="{FF2B5EF4-FFF2-40B4-BE49-F238E27FC236}">
                <a16:creationId xmlns:a16="http://schemas.microsoft.com/office/drawing/2014/main" id="{A6718F0E-4117-E2FA-3E76-0A1A23C44AAE}"/>
              </a:ext>
            </a:extLst>
          </p:cNvPr>
          <p:cNvPicPr>
            <a:picLocks noChangeAspect="1"/>
          </p:cNvPicPr>
          <p:nvPr/>
        </p:nvPicPr>
        <p:blipFill>
          <a:blip r:embed="rId4"/>
          <a:stretch>
            <a:fillRect/>
          </a:stretch>
        </p:blipFill>
        <p:spPr>
          <a:xfrm>
            <a:off x="7995701" y="3539045"/>
            <a:ext cx="3256509" cy="2758547"/>
          </a:xfrm>
          <a:prstGeom prst="rect">
            <a:avLst/>
          </a:prstGeom>
        </p:spPr>
      </p:pic>
    </p:spTree>
    <p:extLst>
      <p:ext uri="{BB962C8B-B14F-4D97-AF65-F5344CB8AC3E}">
        <p14:creationId xmlns:p14="http://schemas.microsoft.com/office/powerpoint/2010/main" val="1360407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25C67E4-84C1-451C-BD3B-ECB0DD93B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E21C781-ECBC-AD90-C1BB-0F2C00FD8EAC}"/>
              </a:ext>
            </a:extLst>
          </p:cNvPr>
          <p:cNvSpPr>
            <a:spLocks noGrp="1"/>
          </p:cNvSpPr>
          <p:nvPr>
            <p:ph type="title"/>
          </p:nvPr>
        </p:nvSpPr>
        <p:spPr>
          <a:xfrm>
            <a:off x="6301382" y="620202"/>
            <a:ext cx="4917906" cy="1598211"/>
          </a:xfrm>
        </p:spPr>
        <p:txBody>
          <a:bodyPr anchor="b">
            <a:normAutofit/>
          </a:bodyPr>
          <a:lstStyle/>
          <a:p>
            <a:r>
              <a:rPr lang="en-GB"/>
              <a:t>Introductions and Housekeeping </a:t>
            </a:r>
            <a:endParaRPr lang="en-GB" dirty="0"/>
          </a:p>
        </p:txBody>
      </p:sp>
      <p:sp>
        <p:nvSpPr>
          <p:cNvPr id="41" name="Freeform: Shape 40">
            <a:extLst>
              <a:ext uri="{FF2B5EF4-FFF2-40B4-BE49-F238E27FC236}">
                <a16:creationId xmlns:a16="http://schemas.microsoft.com/office/drawing/2014/main" id="{0F8B8F8F-2217-45E6-80A4-5A647BA75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16" y="3668578"/>
            <a:ext cx="3957664" cy="3189422"/>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22965FE7-ADA9-41DA-910C-8C6C2602C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2943938" cy="3856970"/>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Freeform: Shape 44">
            <a:extLst>
              <a:ext uri="{FF2B5EF4-FFF2-40B4-BE49-F238E27FC236}">
                <a16:creationId xmlns:a16="http://schemas.microsoft.com/office/drawing/2014/main" id="{975AEE9A-8919-44D6-8AE6-E0BE4221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1"/>
            <a:ext cx="2623694" cy="3356093"/>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7" name="Freeform: Shape 46">
            <a:extLst>
              <a:ext uri="{FF2B5EF4-FFF2-40B4-BE49-F238E27FC236}">
                <a16:creationId xmlns:a16="http://schemas.microsoft.com/office/drawing/2014/main" id="{58D256AA-C8BE-4F76-AC46-0394FB482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2803183" cy="3571826"/>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EA990DAD-D5BC-1F95-81B9-FBE2E7C6DA2E}"/>
              </a:ext>
            </a:extLst>
          </p:cNvPr>
          <p:cNvPicPr>
            <a:picLocks noChangeAspect="1"/>
          </p:cNvPicPr>
          <p:nvPr/>
        </p:nvPicPr>
        <p:blipFill rotWithShape="1">
          <a:blip r:embed="rId3"/>
          <a:srcRect l="6599" r="2170" b="-1"/>
          <a:stretch/>
        </p:blipFill>
        <p:spPr>
          <a:xfrm>
            <a:off x="153" y="1"/>
            <a:ext cx="2424997" cy="3124865"/>
          </a:xfrm>
          <a:custGeom>
            <a:avLst/>
            <a:gdLst/>
            <a:ahLst/>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p:spPr>
      </p:pic>
      <p:sp>
        <p:nvSpPr>
          <p:cNvPr id="49" name="Freeform: Shape 48">
            <a:extLst>
              <a:ext uri="{FF2B5EF4-FFF2-40B4-BE49-F238E27FC236}">
                <a16:creationId xmlns:a16="http://schemas.microsoft.com/office/drawing/2014/main" id="{6AA1D337-A367-43A9-9840-1170E84B5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E278376F-CAC3-43B2-B3BB-316716BCA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3" name="Freeform: Shape 52">
            <a:extLst>
              <a:ext uri="{FF2B5EF4-FFF2-40B4-BE49-F238E27FC236}">
                <a16:creationId xmlns:a16="http://schemas.microsoft.com/office/drawing/2014/main" id="{1E6DB596-F566-469D-8F71-C9D1A0169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62A7F06A-76B7-C49D-C07E-61E4EFDC65D6}"/>
              </a:ext>
            </a:extLst>
          </p:cNvPr>
          <p:cNvPicPr>
            <a:picLocks noChangeAspect="1"/>
          </p:cNvPicPr>
          <p:nvPr/>
        </p:nvPicPr>
        <p:blipFill rotWithShape="1">
          <a:blip r:embed="rId4"/>
          <a:srcRect l="1395" r="824" b="8"/>
          <a:stretch/>
        </p:blipFill>
        <p:spPr>
          <a:xfrm>
            <a:off x="3297583" y="1264704"/>
            <a:ext cx="2233692" cy="2164296"/>
          </a:xfrm>
          <a:custGeom>
            <a:avLst/>
            <a:gdLst/>
            <a:ahLst/>
            <a:cxnLst/>
            <a:rect l="l" t="t" r="r" b="b"/>
            <a:pathLst>
              <a:path w="2219115" h="2091536">
                <a:moveTo>
                  <a:pt x="1123250" y="113"/>
                </a:moveTo>
                <a:cubicBezTo>
                  <a:pt x="1162835" y="-417"/>
                  <a:pt x="1202692" y="931"/>
                  <a:pt x="1242753" y="4165"/>
                </a:cubicBezTo>
                <a:cubicBezTo>
                  <a:pt x="1400280" y="16857"/>
                  <a:pt x="1555885" y="59731"/>
                  <a:pt x="1692767" y="128244"/>
                </a:cubicBezTo>
                <a:cubicBezTo>
                  <a:pt x="1763097" y="163382"/>
                  <a:pt x="1827621" y="204409"/>
                  <a:pt x="1885920" y="250983"/>
                </a:cubicBezTo>
                <a:cubicBezTo>
                  <a:pt x="1944220" y="297555"/>
                  <a:pt x="1996295" y="349675"/>
                  <a:pt x="2041727" y="406995"/>
                </a:cubicBezTo>
                <a:cubicBezTo>
                  <a:pt x="2127422" y="515108"/>
                  <a:pt x="2182717" y="635417"/>
                  <a:pt x="2206183" y="764569"/>
                </a:cubicBezTo>
                <a:cubicBezTo>
                  <a:pt x="2228138" y="885638"/>
                  <a:pt x="2222113" y="1014310"/>
                  <a:pt x="2188309" y="1146989"/>
                </a:cubicBezTo>
                <a:cubicBezTo>
                  <a:pt x="2136448" y="1350403"/>
                  <a:pt x="2020208" y="1557505"/>
                  <a:pt x="1853857" y="1746724"/>
                </a:cubicBezTo>
                <a:cubicBezTo>
                  <a:pt x="1798405" y="1809798"/>
                  <a:pt x="1737388" y="1870884"/>
                  <a:pt x="1671330" y="1929184"/>
                </a:cubicBezTo>
                <a:cubicBezTo>
                  <a:pt x="1565908" y="2022225"/>
                  <a:pt x="1460408" y="2070538"/>
                  <a:pt x="1329262" y="2085897"/>
                </a:cubicBezTo>
                <a:cubicBezTo>
                  <a:pt x="1192079" y="2101964"/>
                  <a:pt x="1037248" y="2080835"/>
                  <a:pt x="873321" y="2058440"/>
                </a:cubicBezTo>
                <a:cubicBezTo>
                  <a:pt x="843096" y="2054290"/>
                  <a:pt x="811835" y="2050037"/>
                  <a:pt x="780376" y="2045960"/>
                </a:cubicBezTo>
                <a:cubicBezTo>
                  <a:pt x="498799" y="2009440"/>
                  <a:pt x="304323" y="1973045"/>
                  <a:pt x="172091" y="1806217"/>
                </a:cubicBezTo>
                <a:cubicBezTo>
                  <a:pt x="-29390" y="1552025"/>
                  <a:pt x="-52452" y="1266421"/>
                  <a:pt x="95017" y="851239"/>
                </a:cubicBezTo>
                <a:cubicBezTo>
                  <a:pt x="114322" y="796902"/>
                  <a:pt x="130696" y="745990"/>
                  <a:pt x="146511" y="696772"/>
                </a:cubicBezTo>
                <a:cubicBezTo>
                  <a:pt x="212110" y="492733"/>
                  <a:pt x="248919" y="390023"/>
                  <a:pt x="368028" y="284902"/>
                </a:cubicBezTo>
                <a:cubicBezTo>
                  <a:pt x="486295" y="180524"/>
                  <a:pt x="623652" y="103315"/>
                  <a:pt x="776238" y="55364"/>
                </a:cubicBezTo>
                <a:cubicBezTo>
                  <a:pt x="888197" y="20194"/>
                  <a:pt x="1004496" y="1703"/>
                  <a:pt x="1123250" y="113"/>
                </a:cubicBezTo>
                <a:close/>
              </a:path>
            </a:pathLst>
          </a:custGeom>
        </p:spPr>
      </p:pic>
      <p:sp>
        <p:nvSpPr>
          <p:cNvPr id="55" name="Freeform: Shape 54">
            <a:extLst>
              <a:ext uri="{FF2B5EF4-FFF2-40B4-BE49-F238E27FC236}">
                <a16:creationId xmlns:a16="http://schemas.microsoft.com/office/drawing/2014/main" id="{0DEDFD66-844D-4995-AA17-C71DDE76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89" y="3752062"/>
            <a:ext cx="3779450" cy="3105939"/>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7" name="Freeform: Shape 56">
            <a:extLst>
              <a:ext uri="{FF2B5EF4-FFF2-40B4-BE49-F238E27FC236}">
                <a16:creationId xmlns:a16="http://schemas.microsoft.com/office/drawing/2014/main" id="{068B0AB6-581C-48A6-B326-FBB06170B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132" y="3468746"/>
            <a:ext cx="4246072" cy="3389255"/>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7F2C5B93-F9B4-8896-1A6F-E174ADE165DE}"/>
              </a:ext>
            </a:extLst>
          </p:cNvPr>
          <p:cNvPicPr>
            <a:picLocks noChangeAspect="1"/>
          </p:cNvPicPr>
          <p:nvPr/>
        </p:nvPicPr>
        <p:blipFill rotWithShape="1">
          <a:blip r:embed="rId5"/>
          <a:srcRect t="8255" r="-2" b="7890"/>
          <a:stretch/>
        </p:blipFill>
        <p:spPr>
          <a:xfrm>
            <a:off x="715617" y="3976580"/>
            <a:ext cx="3444873" cy="2881420"/>
          </a:xfrm>
          <a:custGeom>
            <a:avLst/>
            <a:gdLst/>
            <a:ahLst/>
            <a:cxnLst/>
            <a:rect l="l" t="t" r="r" b="b"/>
            <a:pathLst>
              <a:path w="3428255" h="2881420">
                <a:moveTo>
                  <a:pt x="1774086" y="0"/>
                </a:moveTo>
                <a:cubicBezTo>
                  <a:pt x="2304067" y="0"/>
                  <a:pt x="2679408" y="220721"/>
                  <a:pt x="3029077" y="738072"/>
                </a:cubicBezTo>
                <a:cubicBezTo>
                  <a:pt x="3074835" y="805787"/>
                  <a:pt x="3119565" y="867372"/>
                  <a:pt x="3162822" y="926892"/>
                </a:cubicBezTo>
                <a:cubicBezTo>
                  <a:pt x="3342107" y="1173678"/>
                  <a:pt x="3428255" y="1302019"/>
                  <a:pt x="3428255" y="1521780"/>
                </a:cubicBezTo>
                <a:cubicBezTo>
                  <a:pt x="3428255" y="1739988"/>
                  <a:pt x="3374257" y="1955541"/>
                  <a:pt x="3267877" y="2162452"/>
                </a:cubicBezTo>
                <a:cubicBezTo>
                  <a:pt x="3163779" y="2364860"/>
                  <a:pt x="3014952" y="2550133"/>
                  <a:pt x="2825588" y="2712960"/>
                </a:cubicBezTo>
                <a:cubicBezTo>
                  <a:pt x="2779057" y="2752984"/>
                  <a:pt x="2730341" y="2791253"/>
                  <a:pt x="2679813" y="2827545"/>
                </a:cubicBezTo>
                <a:lnTo>
                  <a:pt x="2597650" y="2881420"/>
                </a:lnTo>
                <a:lnTo>
                  <a:pt x="520509" y="2881420"/>
                </a:lnTo>
                <a:lnTo>
                  <a:pt x="499119" y="2862881"/>
                </a:lnTo>
                <a:cubicBezTo>
                  <a:pt x="464498" y="2829417"/>
                  <a:pt x="431384" y="2793801"/>
                  <a:pt x="399842" y="2756085"/>
                </a:cubicBezTo>
                <a:cubicBezTo>
                  <a:pt x="141986" y="2447638"/>
                  <a:pt x="0" y="2009299"/>
                  <a:pt x="0" y="1521780"/>
                </a:cubicBezTo>
                <a:cubicBezTo>
                  <a:pt x="0" y="1327273"/>
                  <a:pt x="54956" y="1171168"/>
                  <a:pt x="178107" y="1015579"/>
                </a:cubicBezTo>
                <a:cubicBezTo>
                  <a:pt x="306925" y="852825"/>
                  <a:pt x="500482" y="702921"/>
                  <a:pt x="705439" y="544230"/>
                </a:cubicBezTo>
                <a:cubicBezTo>
                  <a:pt x="743255" y="514988"/>
                  <a:pt x="782320" y="484711"/>
                  <a:pt x="821383" y="454067"/>
                </a:cubicBezTo>
                <a:cubicBezTo>
                  <a:pt x="1171051" y="179810"/>
                  <a:pt x="1426258" y="0"/>
                  <a:pt x="1774086" y="0"/>
                </a:cubicBezTo>
                <a:close/>
              </a:path>
            </a:pathLst>
          </a:custGeom>
        </p:spPr>
      </p:pic>
      <p:sp>
        <p:nvSpPr>
          <p:cNvPr id="3" name="Content Placeholder 2">
            <a:extLst>
              <a:ext uri="{FF2B5EF4-FFF2-40B4-BE49-F238E27FC236}">
                <a16:creationId xmlns:a16="http://schemas.microsoft.com/office/drawing/2014/main" id="{211CE21E-8FB2-0638-6ED0-53F39286A42B}"/>
              </a:ext>
            </a:extLst>
          </p:cNvPr>
          <p:cNvSpPr>
            <a:spLocks noGrp="1"/>
          </p:cNvSpPr>
          <p:nvPr>
            <p:ph idx="1"/>
          </p:nvPr>
        </p:nvSpPr>
        <p:spPr>
          <a:xfrm>
            <a:off x="6301382" y="2312988"/>
            <a:ext cx="4774784" cy="3651250"/>
          </a:xfrm>
        </p:spPr>
        <p:txBody>
          <a:bodyPr>
            <a:normAutofit/>
          </a:bodyPr>
          <a:lstStyle/>
          <a:p>
            <a:r>
              <a:rPr lang="en-GB" b="1" dirty="0"/>
              <a:t>Mrs Woodrow </a:t>
            </a:r>
            <a:r>
              <a:rPr lang="en-GB" dirty="0"/>
              <a:t>– Assistant Headteacher and English Lead</a:t>
            </a:r>
          </a:p>
          <a:p>
            <a:r>
              <a:rPr lang="en-GB" b="1" dirty="0"/>
              <a:t>Miss Rushton </a:t>
            </a:r>
            <a:r>
              <a:rPr lang="en-GB" dirty="0"/>
              <a:t>– Reception Class Teacher </a:t>
            </a:r>
          </a:p>
          <a:p>
            <a:r>
              <a:rPr lang="en-GB" b="1" dirty="0"/>
              <a:t>Mrs Poulton </a:t>
            </a:r>
            <a:r>
              <a:rPr lang="en-GB" dirty="0"/>
              <a:t>– Reception TA</a:t>
            </a:r>
          </a:p>
        </p:txBody>
      </p:sp>
      <p:pic>
        <p:nvPicPr>
          <p:cNvPr id="7" name="Picture 6">
            <a:extLst>
              <a:ext uri="{FF2B5EF4-FFF2-40B4-BE49-F238E27FC236}">
                <a16:creationId xmlns:a16="http://schemas.microsoft.com/office/drawing/2014/main" id="{EED1A059-71B2-E742-5662-F06351D3A69C}"/>
              </a:ext>
            </a:extLst>
          </p:cNvPr>
          <p:cNvPicPr>
            <a:picLocks noChangeAspect="1"/>
          </p:cNvPicPr>
          <p:nvPr/>
        </p:nvPicPr>
        <p:blipFill>
          <a:blip r:embed="rId6"/>
          <a:stretch>
            <a:fillRect/>
          </a:stretch>
        </p:blipFill>
        <p:spPr>
          <a:xfrm>
            <a:off x="213131" y="5563883"/>
            <a:ext cx="1170533" cy="1213209"/>
          </a:xfrm>
          <a:prstGeom prst="rect">
            <a:avLst/>
          </a:prstGeom>
        </p:spPr>
      </p:pic>
    </p:spTree>
    <p:extLst>
      <p:ext uri="{BB962C8B-B14F-4D97-AF65-F5344CB8AC3E}">
        <p14:creationId xmlns:p14="http://schemas.microsoft.com/office/powerpoint/2010/main" val="303562875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29DF798-6BE8-9D8C-B70B-A1FC2CC212B6}"/>
              </a:ext>
            </a:extLst>
          </p:cNvPr>
          <p:cNvSpPr>
            <a:spLocks noGrp="1"/>
          </p:cNvSpPr>
          <p:nvPr>
            <p:ph type="title"/>
          </p:nvPr>
        </p:nvSpPr>
        <p:spPr>
          <a:xfrm>
            <a:off x="373156" y="336550"/>
            <a:ext cx="6830725" cy="1082676"/>
          </a:xfrm>
        </p:spPr>
        <p:txBody>
          <a:bodyPr anchor="b">
            <a:normAutofit fontScale="90000"/>
          </a:bodyPr>
          <a:lstStyle/>
          <a:p>
            <a:pPr>
              <a:lnSpc>
                <a:spcPct val="120000"/>
              </a:lnSpc>
            </a:pPr>
            <a:r>
              <a:rPr lang="en-GB" sz="2500" dirty="0"/>
              <a:t>How you can help develop language comprehension at home.</a:t>
            </a:r>
          </a:p>
        </p:txBody>
      </p:sp>
      <p:sp>
        <p:nvSpPr>
          <p:cNvPr id="3" name="Content Placeholder 2">
            <a:extLst>
              <a:ext uri="{FF2B5EF4-FFF2-40B4-BE49-F238E27FC236}">
                <a16:creationId xmlns:a16="http://schemas.microsoft.com/office/drawing/2014/main" id="{2F0DB35C-60D2-9C2E-2102-9813319E7968}"/>
              </a:ext>
            </a:extLst>
          </p:cNvPr>
          <p:cNvSpPr>
            <a:spLocks noGrp="1"/>
          </p:cNvSpPr>
          <p:nvPr>
            <p:ph idx="1"/>
          </p:nvPr>
        </p:nvSpPr>
        <p:spPr>
          <a:xfrm>
            <a:off x="373156" y="2312988"/>
            <a:ext cx="6646575" cy="4208462"/>
          </a:xfrm>
        </p:spPr>
        <p:txBody>
          <a:bodyPr>
            <a:normAutofit/>
          </a:bodyPr>
          <a:lstStyle/>
          <a:p>
            <a:pPr>
              <a:lnSpc>
                <a:spcPct val="130000"/>
              </a:lnSpc>
            </a:pPr>
            <a:endParaRPr lang="en-GB" sz="1300" dirty="0"/>
          </a:p>
          <a:p>
            <a:pPr>
              <a:lnSpc>
                <a:spcPct val="130000"/>
              </a:lnSpc>
            </a:pPr>
            <a:r>
              <a:rPr lang="en-GB" sz="1600" b="1" dirty="0"/>
              <a:t>Reading to your child helps them to: </a:t>
            </a:r>
          </a:p>
          <a:p>
            <a:pPr marL="285750" indent="-285750">
              <a:lnSpc>
                <a:spcPct val="130000"/>
              </a:lnSpc>
              <a:buFont typeface="Arial" panose="020B0604020202020204" pitchFamily="34" charset="0"/>
              <a:buChar char="•"/>
            </a:pPr>
            <a:r>
              <a:rPr lang="en-GB" sz="1600" dirty="0"/>
              <a:t>Understand the world around them.</a:t>
            </a:r>
          </a:p>
          <a:p>
            <a:pPr marL="285750" indent="-285750">
              <a:lnSpc>
                <a:spcPct val="130000"/>
              </a:lnSpc>
              <a:buFont typeface="Arial" panose="020B0604020202020204" pitchFamily="34" charset="0"/>
              <a:buChar char="•"/>
            </a:pPr>
            <a:r>
              <a:rPr lang="en-GB" sz="1600" dirty="0"/>
              <a:t>Develop social and emotional skills.</a:t>
            </a:r>
          </a:p>
          <a:p>
            <a:pPr marL="285750" indent="-285750">
              <a:lnSpc>
                <a:spcPct val="130000"/>
              </a:lnSpc>
              <a:buFont typeface="Arial" panose="020B0604020202020204" pitchFamily="34" charset="0"/>
              <a:buChar char="•"/>
            </a:pPr>
            <a:r>
              <a:rPr lang="en-GB" sz="1600" dirty="0"/>
              <a:t>Improve at school in English, science, maths and other subjects. </a:t>
            </a:r>
          </a:p>
          <a:p>
            <a:pPr marL="285750" indent="-285750">
              <a:lnSpc>
                <a:spcPct val="130000"/>
              </a:lnSpc>
              <a:buFont typeface="Arial" panose="020B0604020202020204" pitchFamily="34" charset="0"/>
              <a:buChar char="•"/>
            </a:pPr>
            <a:r>
              <a:rPr lang="en-GB" sz="1600" dirty="0"/>
              <a:t>Build confidence with communication. </a:t>
            </a:r>
          </a:p>
          <a:p>
            <a:pPr marL="285750" indent="-285750">
              <a:lnSpc>
                <a:spcPct val="130000"/>
              </a:lnSpc>
              <a:buFont typeface="Arial" panose="020B0604020202020204" pitchFamily="34" charset="0"/>
              <a:buChar char="•"/>
            </a:pPr>
            <a:r>
              <a:rPr lang="en-GB" sz="1600" dirty="0"/>
              <a:t>Strengthen their bond with you and other family members.</a:t>
            </a:r>
          </a:p>
          <a:p>
            <a:pPr marL="285750" indent="-285750">
              <a:lnSpc>
                <a:spcPct val="130000"/>
              </a:lnSpc>
              <a:buFont typeface="Arial" panose="020B0604020202020204" pitchFamily="34" charset="0"/>
              <a:buChar char="•"/>
            </a:pPr>
            <a:r>
              <a:rPr lang="en-GB" sz="1600" dirty="0"/>
              <a:t>Increase their language comprehension. </a:t>
            </a:r>
          </a:p>
        </p:txBody>
      </p:sp>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80203635-1019-A4FB-302C-5BEF97822E8C}"/>
              </a:ext>
            </a:extLst>
          </p:cNvPr>
          <p:cNvPicPr>
            <a:picLocks noChangeAspect="1"/>
          </p:cNvPicPr>
          <p:nvPr/>
        </p:nvPicPr>
        <p:blipFill rotWithShape="1">
          <a:blip r:embed="rId3"/>
          <a:srcRect l="35039" r="15320" b="1"/>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5" name="TextBox 4">
            <a:extLst>
              <a:ext uri="{FF2B5EF4-FFF2-40B4-BE49-F238E27FC236}">
                <a16:creationId xmlns:a16="http://schemas.microsoft.com/office/drawing/2014/main" id="{7FF6E9DF-7F76-F6F3-FA0A-6FDE85262826}"/>
              </a:ext>
            </a:extLst>
          </p:cNvPr>
          <p:cNvSpPr txBox="1"/>
          <p:nvPr/>
        </p:nvSpPr>
        <p:spPr>
          <a:xfrm>
            <a:off x="1415848" y="1481991"/>
            <a:ext cx="4118945" cy="830997"/>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spcAft>
                <a:spcPts val="600"/>
              </a:spcAft>
            </a:pPr>
            <a:r>
              <a:rPr lang="en-GB" sz="2400" b="1" dirty="0"/>
              <a:t>The magic of the bedtime story!</a:t>
            </a:r>
          </a:p>
        </p:txBody>
      </p:sp>
    </p:spTree>
    <p:extLst>
      <p:ext uri="{BB962C8B-B14F-4D97-AF65-F5344CB8AC3E}">
        <p14:creationId xmlns:p14="http://schemas.microsoft.com/office/powerpoint/2010/main" val="1676029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3">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15">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17">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19">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21">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23">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8" name="Rectangle 27">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33">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866DE06-C51E-F739-1623-3D0F34E96DD3}"/>
              </a:ext>
            </a:extLst>
          </p:cNvPr>
          <p:cNvSpPr>
            <a:spLocks noGrp="1"/>
          </p:cNvSpPr>
          <p:nvPr>
            <p:ph type="title"/>
          </p:nvPr>
        </p:nvSpPr>
        <p:spPr>
          <a:xfrm>
            <a:off x="1743607" y="3805267"/>
            <a:ext cx="8394306" cy="1502828"/>
          </a:xfrm>
        </p:spPr>
        <p:txBody>
          <a:bodyPr vert="horz" lIns="109728" tIns="109728" rIns="109728" bIns="91440" rtlCol="0" anchor="b">
            <a:normAutofit/>
          </a:bodyPr>
          <a:lstStyle/>
          <a:p>
            <a:pPr algn="ctr">
              <a:lnSpc>
                <a:spcPct val="120000"/>
              </a:lnSpc>
            </a:pPr>
            <a:r>
              <a:rPr lang="en-US" sz="5000">
                <a:solidFill>
                  <a:schemeClr val="tx1">
                    <a:lumMod val="85000"/>
                    <a:lumOff val="15000"/>
                  </a:schemeClr>
                </a:solidFill>
              </a:rPr>
              <a:t>Recommended books. </a:t>
            </a:r>
          </a:p>
        </p:txBody>
      </p:sp>
      <p:pic>
        <p:nvPicPr>
          <p:cNvPr id="5" name="Content Placeholder 4">
            <a:extLst>
              <a:ext uri="{FF2B5EF4-FFF2-40B4-BE49-F238E27FC236}">
                <a16:creationId xmlns:a16="http://schemas.microsoft.com/office/drawing/2014/main" id="{E1A1507B-E4F4-1453-E7E2-838717DBCE31}"/>
              </a:ext>
            </a:extLst>
          </p:cNvPr>
          <p:cNvPicPr>
            <a:picLocks noGrp="1" noChangeAspect="1"/>
          </p:cNvPicPr>
          <p:nvPr>
            <p:ph idx="1"/>
          </p:nvPr>
        </p:nvPicPr>
        <p:blipFill>
          <a:blip r:embed="rId3"/>
          <a:stretch>
            <a:fillRect/>
          </a:stretch>
        </p:blipFill>
        <p:spPr>
          <a:xfrm>
            <a:off x="1976219" y="1003531"/>
            <a:ext cx="3671817" cy="2854837"/>
          </a:xfrm>
          <a:prstGeom prst="rect">
            <a:avLst/>
          </a:prstGeom>
        </p:spPr>
      </p:pic>
      <p:pic>
        <p:nvPicPr>
          <p:cNvPr id="7" name="Picture 6">
            <a:extLst>
              <a:ext uri="{FF2B5EF4-FFF2-40B4-BE49-F238E27FC236}">
                <a16:creationId xmlns:a16="http://schemas.microsoft.com/office/drawing/2014/main" id="{B93CD294-543C-AA84-B758-D3C7ED6DFCDD}"/>
              </a:ext>
            </a:extLst>
          </p:cNvPr>
          <p:cNvPicPr>
            <a:picLocks noChangeAspect="1"/>
          </p:cNvPicPr>
          <p:nvPr/>
        </p:nvPicPr>
        <p:blipFill>
          <a:blip r:embed="rId4"/>
          <a:stretch>
            <a:fillRect/>
          </a:stretch>
        </p:blipFill>
        <p:spPr>
          <a:xfrm>
            <a:off x="6358714" y="458588"/>
            <a:ext cx="3057161" cy="3944725"/>
          </a:xfrm>
          <a:prstGeom prst="rect">
            <a:avLst/>
          </a:prstGeom>
        </p:spPr>
      </p:pic>
    </p:spTree>
    <p:extLst>
      <p:ext uri="{BB962C8B-B14F-4D97-AF65-F5344CB8AC3E}">
        <p14:creationId xmlns:p14="http://schemas.microsoft.com/office/powerpoint/2010/main" val="134513670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FFEC2B5-0FE9-9F02-2ABF-56415CFB7FD0}"/>
              </a:ext>
            </a:extLst>
          </p:cNvPr>
          <p:cNvSpPr>
            <a:spLocks noGrp="1"/>
          </p:cNvSpPr>
          <p:nvPr>
            <p:ph type="title"/>
          </p:nvPr>
        </p:nvSpPr>
        <p:spPr>
          <a:xfrm>
            <a:off x="2377440" y="442220"/>
            <a:ext cx="8397987" cy="1345269"/>
          </a:xfrm>
        </p:spPr>
        <p:txBody>
          <a:bodyPr anchor="b">
            <a:normAutofit/>
          </a:bodyPr>
          <a:lstStyle/>
          <a:p>
            <a:r>
              <a:rPr lang="en-GB" dirty="0"/>
              <a:t>The Core Message </a:t>
            </a:r>
          </a:p>
        </p:txBody>
      </p:sp>
      <p:graphicFrame>
        <p:nvGraphicFramePr>
          <p:cNvPr id="19" name="Content Placeholder 2">
            <a:extLst>
              <a:ext uri="{FF2B5EF4-FFF2-40B4-BE49-F238E27FC236}">
                <a16:creationId xmlns:a16="http://schemas.microsoft.com/office/drawing/2014/main" id="{9B281478-9E69-8710-81D4-E9C32467A379}"/>
              </a:ext>
            </a:extLst>
          </p:cNvPr>
          <p:cNvGraphicFramePr>
            <a:graphicFrameLocks noGrp="1"/>
          </p:cNvGraphicFramePr>
          <p:nvPr>
            <p:ph idx="1"/>
            <p:extLst>
              <p:ext uri="{D42A27DB-BD31-4B8C-83A1-F6EECF244321}">
                <p14:modId xmlns:p14="http://schemas.microsoft.com/office/powerpoint/2010/main" val="1939274717"/>
              </p:ext>
            </p:extLst>
          </p:nvPr>
        </p:nvGraphicFramePr>
        <p:xfrm>
          <a:off x="1997574" y="1934308"/>
          <a:ext cx="8825703" cy="448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27803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4" name="Title 1">
            <a:extLst>
              <a:ext uri="{FF2B5EF4-FFF2-40B4-BE49-F238E27FC236}">
                <a16:creationId xmlns:a16="http://schemas.microsoft.com/office/drawing/2014/main" id="{9413B6B5-9C89-9FEF-252D-D704C15D7E2E}"/>
              </a:ext>
            </a:extLst>
          </p:cNvPr>
          <p:cNvSpPr txBox="1">
            <a:spLocks/>
          </p:cNvSpPr>
          <p:nvPr/>
        </p:nvSpPr>
        <p:spPr>
          <a:xfrm>
            <a:off x="0" y="-403169"/>
            <a:ext cx="8770571" cy="1345269"/>
          </a:xfrm>
          <a:prstGeom prst="rect">
            <a:avLst/>
          </a:prstGeom>
        </p:spPr>
        <p:txBody>
          <a:bodyPr vert="horz" lIns="109728" tIns="109728" rIns="109728" bIns="91440" rtlCol="0" anchor="b">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r>
              <a:rPr lang="en-GB"/>
              <a:t>Practical Information </a:t>
            </a:r>
            <a:endParaRPr lang="en-GB" dirty="0"/>
          </a:p>
        </p:txBody>
      </p:sp>
      <p:sp>
        <p:nvSpPr>
          <p:cNvPr id="5" name="Content Placeholder 2">
            <a:extLst>
              <a:ext uri="{FF2B5EF4-FFF2-40B4-BE49-F238E27FC236}">
                <a16:creationId xmlns:a16="http://schemas.microsoft.com/office/drawing/2014/main" id="{336E3C5F-D8DB-F242-147D-FB89E8EEE960}"/>
              </a:ext>
            </a:extLst>
          </p:cNvPr>
          <p:cNvSpPr txBox="1">
            <a:spLocks/>
          </p:cNvSpPr>
          <p:nvPr/>
        </p:nvSpPr>
        <p:spPr>
          <a:xfrm>
            <a:off x="176577" y="721667"/>
            <a:ext cx="6254649" cy="3651504"/>
          </a:xfrm>
          <a:prstGeom prst="rect">
            <a:avLst/>
          </a:prstGeom>
        </p:spPr>
        <p:txBody>
          <a:bodyPr vert="horz" lIns="109728" tIns="109728" rIns="109728" bIns="91440" rtlCol="0">
            <a:no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342900" indent="-342900">
              <a:buFont typeface="Corbel" panose="020B0503020204020204" pitchFamily="34" charset="0"/>
              <a:buAutoNum type="arabicPeriod"/>
            </a:pPr>
            <a:endParaRPr lang="en-GB" sz="1600" b="1" dirty="0"/>
          </a:p>
          <a:p>
            <a:pPr marL="342900" indent="-342900">
              <a:buFont typeface="Corbel" panose="020B0503020204020204" pitchFamily="34" charset="0"/>
              <a:buAutoNum type="arabicPeriod"/>
            </a:pPr>
            <a:r>
              <a:rPr lang="en-GB" sz="1600" b="1" dirty="0"/>
              <a:t>Record reading in reading diary </a:t>
            </a:r>
          </a:p>
          <a:p>
            <a:pPr marL="342900" indent="-342900">
              <a:buFont typeface="Corbel" panose="020B0503020204020204" pitchFamily="34" charset="0"/>
              <a:buAutoNum type="arabicPeriod"/>
            </a:pPr>
            <a:r>
              <a:rPr lang="en-GB" sz="1600" b="1" dirty="0"/>
              <a:t>Changing the reading books – every Tuesday. </a:t>
            </a:r>
          </a:p>
          <a:p>
            <a:pPr marL="342900" indent="-342900">
              <a:buFont typeface="Corbel" panose="020B0503020204020204" pitchFamily="34" charset="0"/>
              <a:buAutoNum type="arabicPeriod"/>
            </a:pPr>
            <a:r>
              <a:rPr lang="en-GB" sz="1600" b="1" dirty="0"/>
              <a:t>Books need to be in school everyday. </a:t>
            </a:r>
          </a:p>
          <a:p>
            <a:pPr marL="342900" indent="-342900">
              <a:buFont typeface="Corbel" panose="020B0503020204020204" pitchFamily="34" charset="0"/>
              <a:buAutoNum type="arabicPeriod"/>
            </a:pPr>
            <a:r>
              <a:rPr lang="en-GB" sz="1600" b="1" dirty="0"/>
              <a:t>Sound cards sent home weekly/blending games </a:t>
            </a:r>
          </a:p>
          <a:p>
            <a:pPr marL="342900" indent="-342900">
              <a:buFont typeface="Corbel" panose="020B0503020204020204" pitchFamily="34" charset="0"/>
              <a:buAutoNum type="arabicPeriod"/>
            </a:pPr>
            <a:r>
              <a:rPr lang="en-GB" sz="1600" b="1" dirty="0"/>
              <a:t>Website update every week with new Phonics sounds and tricky words we have learnt </a:t>
            </a:r>
          </a:p>
          <a:p>
            <a:pPr marL="342900" indent="-342900">
              <a:buFont typeface="Corbel" panose="020B0503020204020204" pitchFamily="34" charset="0"/>
              <a:buAutoNum type="arabicPeriod"/>
            </a:pPr>
            <a:r>
              <a:rPr lang="en-GB" sz="1600" b="1" dirty="0"/>
              <a:t>Keep up / catch up intervention / guided reading groups later in the year </a:t>
            </a:r>
          </a:p>
          <a:p>
            <a:pPr marL="342900" indent="-342900">
              <a:buFont typeface="Corbel" panose="020B0503020204020204" pitchFamily="34" charset="0"/>
              <a:buAutoNum type="arabicPeriod"/>
            </a:pPr>
            <a:r>
              <a:rPr lang="en-GB" sz="1600" b="1" dirty="0"/>
              <a:t>Come and read with your child day </a:t>
            </a:r>
          </a:p>
          <a:p>
            <a:pPr marL="342900" indent="-342900">
              <a:buFont typeface="Corbel" panose="020B0503020204020204" pitchFamily="34" charset="0"/>
              <a:buAutoNum type="arabicPeriod"/>
            </a:pPr>
            <a:r>
              <a:rPr lang="en-GB" sz="1600" b="1" dirty="0"/>
              <a:t>Open door policy – please let us know if you have any concerns / questions! </a:t>
            </a:r>
          </a:p>
          <a:p>
            <a:pPr marL="342900" indent="-342900">
              <a:buFont typeface="Corbel" panose="020B0503020204020204" pitchFamily="34" charset="0"/>
              <a:buAutoNum type="arabicPeriod"/>
            </a:pPr>
            <a:endParaRPr lang="en-GB" sz="1600" dirty="0"/>
          </a:p>
          <a:p>
            <a:pPr marL="342900" indent="-342900">
              <a:buFont typeface="Corbel" panose="020B0503020204020204" pitchFamily="34" charset="0"/>
              <a:buAutoNum type="arabicPeriod"/>
            </a:pPr>
            <a:endParaRPr lang="en-GB" sz="1600" dirty="0"/>
          </a:p>
        </p:txBody>
      </p:sp>
      <p:pic>
        <p:nvPicPr>
          <p:cNvPr id="6" name="Picture 5">
            <a:extLst>
              <a:ext uri="{FF2B5EF4-FFF2-40B4-BE49-F238E27FC236}">
                <a16:creationId xmlns:a16="http://schemas.microsoft.com/office/drawing/2014/main" id="{AB16E1EE-C32B-C3A9-9C79-7669604F7B95}"/>
              </a:ext>
            </a:extLst>
          </p:cNvPr>
          <p:cNvPicPr>
            <a:picLocks noChangeAspect="1"/>
          </p:cNvPicPr>
          <p:nvPr/>
        </p:nvPicPr>
        <p:blipFill>
          <a:blip r:embed="rId3"/>
          <a:stretch>
            <a:fillRect/>
          </a:stretch>
        </p:blipFill>
        <p:spPr>
          <a:xfrm>
            <a:off x="5281866" y="44953"/>
            <a:ext cx="1298561" cy="1353429"/>
          </a:xfrm>
          <a:prstGeom prst="rect">
            <a:avLst/>
          </a:prstGeom>
        </p:spPr>
      </p:pic>
      <p:pic>
        <p:nvPicPr>
          <p:cNvPr id="7" name="Picture 2" descr="Image preview">
            <a:extLst>
              <a:ext uri="{FF2B5EF4-FFF2-40B4-BE49-F238E27FC236}">
                <a16:creationId xmlns:a16="http://schemas.microsoft.com/office/drawing/2014/main" id="{9CE99F61-22FE-9C2D-59EC-1CD17F3CD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76" y="-38315"/>
            <a:ext cx="5453864" cy="682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6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A9B8B07-8F81-49AC-8835-B96E502AE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67F4C17-282B-42D1-4F0F-95513A5CF562}"/>
              </a:ext>
            </a:extLst>
          </p:cNvPr>
          <p:cNvSpPr>
            <a:spLocks noGrp="1"/>
          </p:cNvSpPr>
          <p:nvPr>
            <p:ph type="title"/>
          </p:nvPr>
        </p:nvSpPr>
        <p:spPr>
          <a:xfrm>
            <a:off x="6556248" y="787549"/>
            <a:ext cx="4871711" cy="729054"/>
          </a:xfrm>
        </p:spPr>
        <p:txBody>
          <a:bodyPr anchor="b">
            <a:normAutofit fontScale="90000"/>
          </a:bodyPr>
          <a:lstStyle/>
          <a:p>
            <a:r>
              <a:rPr lang="en-GB" dirty="0"/>
              <a:t>Session Aims</a:t>
            </a:r>
          </a:p>
        </p:txBody>
      </p:sp>
      <p:sp>
        <p:nvSpPr>
          <p:cNvPr id="22" name="Freeform: Shape 21">
            <a:extLst>
              <a:ext uri="{FF2B5EF4-FFF2-40B4-BE49-F238E27FC236}">
                <a16:creationId xmlns:a16="http://schemas.microsoft.com/office/drawing/2014/main" id="{FFCE32A8-9023-4233-8069-BD496439E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61367" y="4198146"/>
            <a:ext cx="2792336" cy="2659854"/>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A0F97ED8-8309-4F86-B4AF-B4CE4380A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275" y="3985048"/>
            <a:ext cx="3193475" cy="2872953"/>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79579F2F-A4FB-4FC7-879A-E4EAAD7C8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4888754" cy="4754698"/>
          </a:xfrm>
          <a:custGeom>
            <a:avLst/>
            <a:gdLst>
              <a:gd name="connsiteX0" fmla="*/ 1882710 w 4888754"/>
              <a:gd name="connsiteY0" fmla="*/ 0 h 4754698"/>
              <a:gd name="connsiteX1" fmla="*/ 3440958 w 4888754"/>
              <a:gd name="connsiteY1" fmla="*/ 0 h 4754698"/>
              <a:gd name="connsiteX2" fmla="*/ 3621403 w 4888754"/>
              <a:gd name="connsiteY2" fmla="*/ 72249 h 4754698"/>
              <a:gd name="connsiteX3" fmla="*/ 4292333 w 4888754"/>
              <a:gd name="connsiteY3" fmla="*/ 597829 h 4754698"/>
              <a:gd name="connsiteX4" fmla="*/ 4888754 w 4888754"/>
              <a:gd name="connsiteY4" fmla="*/ 2459471 h 4754698"/>
              <a:gd name="connsiteX5" fmla="*/ 4623081 w 4888754"/>
              <a:gd name="connsiteY5" fmla="*/ 3222950 h 4754698"/>
              <a:gd name="connsiteX6" fmla="*/ 3836488 w 4888754"/>
              <a:gd name="connsiteY6" fmla="*/ 3933860 h 4754698"/>
              <a:gd name="connsiteX7" fmla="*/ 3663543 w 4888754"/>
              <a:gd name="connsiteY7" fmla="*/ 4069850 h 4754698"/>
              <a:gd name="connsiteX8" fmla="*/ 2242449 w 4888754"/>
              <a:gd name="connsiteY8" fmla="*/ 4754698 h 4754698"/>
              <a:gd name="connsiteX9" fmla="*/ 370446 w 4888754"/>
              <a:gd name="connsiteY9" fmla="*/ 3641499 h 4754698"/>
              <a:gd name="connsiteX10" fmla="*/ 170945 w 4888754"/>
              <a:gd name="connsiteY10" fmla="*/ 3356711 h 4754698"/>
              <a:gd name="connsiteX11" fmla="*/ 77151 w 4888754"/>
              <a:gd name="connsiteY11" fmla="*/ 3224886 h 4754698"/>
              <a:gd name="connsiteX12" fmla="*/ 0 w 4888754"/>
              <a:gd name="connsiteY12" fmla="*/ 3111593 h 4754698"/>
              <a:gd name="connsiteX13" fmla="*/ 0 w 4888754"/>
              <a:gd name="connsiteY13" fmla="*/ 1525442 h 4754698"/>
              <a:gd name="connsiteX14" fmla="*/ 14241 w 4888754"/>
              <a:gd name="connsiteY14" fmla="*/ 1493178 h 4754698"/>
              <a:gd name="connsiteX15" fmla="*/ 673980 w 4888754"/>
              <a:gd name="connsiteY15" fmla="*/ 662872 h 4754698"/>
              <a:gd name="connsiteX16" fmla="*/ 1627813 w 4888754"/>
              <a:gd name="connsiteY16" fmla="*/ 87060 h 47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54698">
                <a:moveTo>
                  <a:pt x="1882710" y="0"/>
                </a:moveTo>
                <a:lnTo>
                  <a:pt x="3440958" y="0"/>
                </a:lnTo>
                <a:lnTo>
                  <a:pt x="3621403" y="72249"/>
                </a:lnTo>
                <a:cubicBezTo>
                  <a:pt x="3878407" y="193425"/>
                  <a:pt x="4104136" y="370289"/>
                  <a:pt x="4292333" y="597829"/>
                </a:cubicBezTo>
                <a:cubicBezTo>
                  <a:pt x="4676963" y="1063043"/>
                  <a:pt x="4888754" y="1724169"/>
                  <a:pt x="4888754" y="2459471"/>
                </a:cubicBezTo>
                <a:cubicBezTo>
                  <a:pt x="4888754" y="2752835"/>
                  <a:pt x="4806780" y="2988283"/>
                  <a:pt x="4623081" y="3222950"/>
                </a:cubicBezTo>
                <a:cubicBezTo>
                  <a:pt x="4430933" y="3468423"/>
                  <a:pt x="4142214" y="3694515"/>
                  <a:pt x="3836488" y="3933860"/>
                </a:cubicBezTo>
                <a:cubicBezTo>
                  <a:pt x="3780082" y="3977965"/>
                  <a:pt x="3721812" y="4023630"/>
                  <a:pt x="3663543" y="4069850"/>
                </a:cubicBezTo>
                <a:cubicBezTo>
                  <a:pt x="3141962" y="4483500"/>
                  <a:pt x="2761284" y="4754698"/>
                  <a:pt x="2242449" y="4754698"/>
                </a:cubicBezTo>
                <a:cubicBezTo>
                  <a:pt x="1451903" y="4754698"/>
                  <a:pt x="892027" y="4421796"/>
                  <a:pt x="370446" y="3641499"/>
                </a:cubicBezTo>
                <a:cubicBezTo>
                  <a:pt x="302191" y="3539368"/>
                  <a:pt x="235470" y="3446482"/>
                  <a:pt x="170945" y="3356711"/>
                </a:cubicBezTo>
                <a:cubicBezTo>
                  <a:pt x="137517" y="3310184"/>
                  <a:pt x="106259" y="3266449"/>
                  <a:pt x="77151" y="3224886"/>
                </a:cubicBezTo>
                <a:lnTo>
                  <a:pt x="0" y="3111593"/>
                </a:lnTo>
                <a:lnTo>
                  <a:pt x="0" y="1525442"/>
                </a:lnTo>
                <a:lnTo>
                  <a:pt x="14241" y="1493178"/>
                </a:lnTo>
                <a:cubicBezTo>
                  <a:pt x="169519" y="1187896"/>
                  <a:pt x="391516" y="908457"/>
                  <a:pt x="673980" y="662872"/>
                </a:cubicBezTo>
                <a:cubicBezTo>
                  <a:pt x="951614" y="421410"/>
                  <a:pt x="1281372" y="222271"/>
                  <a:pt x="1627813" y="8706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519666C0-D5A3-44A4-B225-389ABCB92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5104070" cy="4929100"/>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236463A1-293A-A945-279D-D0844099A0A8}"/>
              </a:ext>
            </a:extLst>
          </p:cNvPr>
          <p:cNvPicPr>
            <a:picLocks noChangeAspect="1"/>
          </p:cNvPicPr>
          <p:nvPr/>
        </p:nvPicPr>
        <p:blipFill rotWithShape="1">
          <a:blip r:embed="rId3"/>
          <a:srcRect r="-1" b="6763"/>
          <a:stretch/>
        </p:blipFill>
        <p:spPr>
          <a:xfrm>
            <a:off x="3436119" y="4367017"/>
            <a:ext cx="2442835" cy="2360651"/>
          </a:xfrm>
          <a:custGeom>
            <a:avLst/>
            <a:gdLst/>
            <a:ahLst/>
            <a:cxnLst/>
            <a:rect l="l" t="t" r="r" b="b"/>
            <a:pathLst>
              <a:path w="2442835" h="2360651">
                <a:moveTo>
                  <a:pt x="1397973" y="0"/>
                </a:moveTo>
                <a:cubicBezTo>
                  <a:pt x="1558592" y="0"/>
                  <a:pt x="1706420" y="31752"/>
                  <a:pt x="1837422" y="94284"/>
                </a:cubicBezTo>
                <a:cubicBezTo>
                  <a:pt x="1960192" y="152935"/>
                  <a:pt x="2068023" y="238539"/>
                  <a:pt x="2157925" y="348672"/>
                </a:cubicBezTo>
                <a:cubicBezTo>
                  <a:pt x="2341663" y="573842"/>
                  <a:pt x="2442835" y="893836"/>
                  <a:pt x="2442835" y="1249731"/>
                </a:cubicBezTo>
                <a:cubicBezTo>
                  <a:pt x="2442835" y="1391724"/>
                  <a:pt x="2403676" y="1505683"/>
                  <a:pt x="2315923" y="1619265"/>
                </a:cubicBezTo>
                <a:cubicBezTo>
                  <a:pt x="2224133" y="1738077"/>
                  <a:pt x="2086213" y="1847509"/>
                  <a:pt x="1940168" y="1963355"/>
                </a:cubicBezTo>
                <a:cubicBezTo>
                  <a:pt x="1913222" y="1984702"/>
                  <a:pt x="1885386" y="2006805"/>
                  <a:pt x="1857551" y="2029176"/>
                </a:cubicBezTo>
                <a:cubicBezTo>
                  <a:pt x="1608393" y="2229387"/>
                  <a:pt x="1426542" y="2360651"/>
                  <a:pt x="1178694" y="2360651"/>
                </a:cubicBezTo>
                <a:cubicBezTo>
                  <a:pt x="801051" y="2360651"/>
                  <a:pt x="533598" y="2199522"/>
                  <a:pt x="284438" y="1821849"/>
                </a:cubicBezTo>
                <a:cubicBezTo>
                  <a:pt x="251833" y="1772416"/>
                  <a:pt x="219961" y="1727458"/>
                  <a:pt x="189137" y="1684008"/>
                </a:cubicBezTo>
                <a:cubicBezTo>
                  <a:pt x="61386" y="1503850"/>
                  <a:pt x="0" y="1410160"/>
                  <a:pt x="0" y="1249731"/>
                </a:cubicBezTo>
                <a:cubicBezTo>
                  <a:pt x="0" y="1090436"/>
                  <a:pt x="38477" y="933080"/>
                  <a:pt x="114279" y="782032"/>
                </a:cubicBezTo>
                <a:cubicBezTo>
                  <a:pt x="188455" y="634272"/>
                  <a:pt x="294503" y="499020"/>
                  <a:pt x="429436" y="380154"/>
                </a:cubicBezTo>
                <a:cubicBezTo>
                  <a:pt x="562062" y="263283"/>
                  <a:pt x="719588" y="166898"/>
                  <a:pt x="885082" y="101454"/>
                </a:cubicBezTo>
                <a:cubicBezTo>
                  <a:pt x="1055033" y="34124"/>
                  <a:pt x="1227656" y="0"/>
                  <a:pt x="1397973" y="0"/>
                </a:cubicBezTo>
                <a:close/>
              </a:path>
            </a:pathLst>
          </a:custGeom>
        </p:spPr>
      </p:pic>
      <p:sp>
        <p:nvSpPr>
          <p:cNvPr id="30" name="Freeform: Shape 29">
            <a:extLst>
              <a:ext uri="{FF2B5EF4-FFF2-40B4-BE49-F238E27FC236}">
                <a16:creationId xmlns:a16="http://schemas.microsoft.com/office/drawing/2014/main" id="{415E655C-898A-48D1-A2C9-53B3FCA9A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9928" y="4094328"/>
            <a:ext cx="2982935" cy="276367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36E69950-4D36-142E-86B3-97FFFE79B5EF}"/>
              </a:ext>
            </a:extLst>
          </p:cNvPr>
          <p:cNvSpPr>
            <a:spLocks noGrp="1"/>
          </p:cNvSpPr>
          <p:nvPr>
            <p:ph idx="1"/>
          </p:nvPr>
        </p:nvSpPr>
        <p:spPr>
          <a:xfrm>
            <a:off x="6556247" y="1516603"/>
            <a:ext cx="5104070" cy="4432851"/>
          </a:xfrm>
        </p:spPr>
        <p:txBody>
          <a:bodyPr anchor="t">
            <a:normAutofit/>
          </a:bodyPr>
          <a:lstStyle/>
          <a:p>
            <a:pPr marL="342900" indent="-342900">
              <a:lnSpc>
                <a:spcPct val="130000"/>
              </a:lnSpc>
              <a:buAutoNum type="arabicPeriod"/>
            </a:pPr>
            <a:r>
              <a:rPr lang="en-GB" sz="2000" dirty="0"/>
              <a:t>To gain an understanding of our intent for reading at Alston Lane. </a:t>
            </a:r>
          </a:p>
          <a:p>
            <a:pPr marL="342900" indent="-342900">
              <a:lnSpc>
                <a:spcPct val="130000"/>
              </a:lnSpc>
              <a:buAutoNum type="arabicPeriod"/>
            </a:pPr>
            <a:r>
              <a:rPr lang="en-GB" sz="2000" dirty="0"/>
              <a:t>To understand how children to learn to read. </a:t>
            </a:r>
          </a:p>
          <a:p>
            <a:pPr marL="342900" indent="-342900">
              <a:lnSpc>
                <a:spcPct val="130000"/>
              </a:lnSpc>
              <a:buAutoNum type="arabicPeriod"/>
            </a:pPr>
            <a:r>
              <a:rPr lang="en-GB" sz="2000" dirty="0"/>
              <a:t>To understand how we teach children to read. </a:t>
            </a:r>
          </a:p>
          <a:p>
            <a:pPr marL="342900" indent="-342900">
              <a:lnSpc>
                <a:spcPct val="130000"/>
              </a:lnSpc>
              <a:buAutoNum type="arabicPeriod"/>
            </a:pPr>
            <a:r>
              <a:rPr lang="en-GB" sz="2000" dirty="0"/>
              <a:t>To understand how you can help at home. </a:t>
            </a:r>
          </a:p>
          <a:p>
            <a:pPr marL="342900" indent="-342900">
              <a:lnSpc>
                <a:spcPct val="130000"/>
              </a:lnSpc>
              <a:buAutoNum type="arabicPeriod"/>
            </a:pPr>
            <a:endParaRPr lang="en-GB" sz="1500" dirty="0"/>
          </a:p>
        </p:txBody>
      </p:sp>
      <p:pic>
        <p:nvPicPr>
          <p:cNvPr id="6" name="Picture 5">
            <a:extLst>
              <a:ext uri="{FF2B5EF4-FFF2-40B4-BE49-F238E27FC236}">
                <a16:creationId xmlns:a16="http://schemas.microsoft.com/office/drawing/2014/main" id="{09EBD4C1-BC28-2FAF-BE32-A8A89677B7C3}"/>
              </a:ext>
            </a:extLst>
          </p:cNvPr>
          <p:cNvPicPr>
            <a:picLocks noChangeAspect="1"/>
          </p:cNvPicPr>
          <p:nvPr/>
        </p:nvPicPr>
        <p:blipFill>
          <a:blip r:embed="rId4"/>
          <a:stretch>
            <a:fillRect/>
          </a:stretch>
        </p:blipFill>
        <p:spPr>
          <a:xfrm>
            <a:off x="11472" y="-175583"/>
            <a:ext cx="5672372" cy="7817222"/>
          </a:xfrm>
          <a:prstGeom prst="rect">
            <a:avLst/>
          </a:prstGeom>
        </p:spPr>
      </p:pic>
    </p:spTree>
    <p:extLst>
      <p:ext uri="{BB962C8B-B14F-4D97-AF65-F5344CB8AC3E}">
        <p14:creationId xmlns:p14="http://schemas.microsoft.com/office/powerpoint/2010/main" val="248961179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AD0096F-FB45-63D5-D1B1-FE55AE2FCD19}"/>
              </a:ext>
            </a:extLst>
          </p:cNvPr>
          <p:cNvPicPr>
            <a:picLocks noGrp="1" noChangeAspect="1"/>
          </p:cNvPicPr>
          <p:nvPr>
            <p:ph idx="1"/>
          </p:nvPr>
        </p:nvPicPr>
        <p:blipFill>
          <a:blip r:embed="rId3"/>
          <a:stretch>
            <a:fillRect/>
          </a:stretch>
        </p:blipFill>
        <p:spPr>
          <a:xfrm>
            <a:off x="2165549" y="643467"/>
            <a:ext cx="7874299" cy="5571066"/>
          </a:xfrm>
          <a:prstGeom prst="rect">
            <a:avLst/>
          </a:prstGeom>
        </p:spPr>
      </p:pic>
    </p:spTree>
    <p:extLst>
      <p:ext uri="{BB962C8B-B14F-4D97-AF65-F5344CB8AC3E}">
        <p14:creationId xmlns:p14="http://schemas.microsoft.com/office/powerpoint/2010/main" val="9161404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A9B8B07-8F81-49AC-8835-B96E502AE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67F4C17-282B-42D1-4F0F-95513A5CF562}"/>
              </a:ext>
            </a:extLst>
          </p:cNvPr>
          <p:cNvSpPr>
            <a:spLocks noGrp="1"/>
          </p:cNvSpPr>
          <p:nvPr>
            <p:ph type="title"/>
          </p:nvPr>
        </p:nvSpPr>
        <p:spPr>
          <a:xfrm>
            <a:off x="6556248" y="787549"/>
            <a:ext cx="4871711" cy="729054"/>
          </a:xfrm>
        </p:spPr>
        <p:txBody>
          <a:bodyPr anchor="b">
            <a:normAutofit fontScale="90000"/>
          </a:bodyPr>
          <a:lstStyle/>
          <a:p>
            <a:r>
              <a:rPr lang="en-GB" dirty="0"/>
              <a:t>Session Aims</a:t>
            </a:r>
          </a:p>
        </p:txBody>
      </p:sp>
      <p:sp>
        <p:nvSpPr>
          <p:cNvPr id="22" name="Freeform: Shape 21">
            <a:extLst>
              <a:ext uri="{FF2B5EF4-FFF2-40B4-BE49-F238E27FC236}">
                <a16:creationId xmlns:a16="http://schemas.microsoft.com/office/drawing/2014/main" id="{FFCE32A8-9023-4233-8069-BD496439E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61367" y="4198146"/>
            <a:ext cx="2792336" cy="2659854"/>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A0F97ED8-8309-4F86-B4AF-B4CE4380A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275" y="3985048"/>
            <a:ext cx="3193475" cy="2872953"/>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79579F2F-A4FB-4FC7-879A-E4EAAD7C8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4888754" cy="4754698"/>
          </a:xfrm>
          <a:custGeom>
            <a:avLst/>
            <a:gdLst>
              <a:gd name="connsiteX0" fmla="*/ 1882710 w 4888754"/>
              <a:gd name="connsiteY0" fmla="*/ 0 h 4754698"/>
              <a:gd name="connsiteX1" fmla="*/ 3440958 w 4888754"/>
              <a:gd name="connsiteY1" fmla="*/ 0 h 4754698"/>
              <a:gd name="connsiteX2" fmla="*/ 3621403 w 4888754"/>
              <a:gd name="connsiteY2" fmla="*/ 72249 h 4754698"/>
              <a:gd name="connsiteX3" fmla="*/ 4292333 w 4888754"/>
              <a:gd name="connsiteY3" fmla="*/ 597829 h 4754698"/>
              <a:gd name="connsiteX4" fmla="*/ 4888754 w 4888754"/>
              <a:gd name="connsiteY4" fmla="*/ 2459471 h 4754698"/>
              <a:gd name="connsiteX5" fmla="*/ 4623081 w 4888754"/>
              <a:gd name="connsiteY5" fmla="*/ 3222950 h 4754698"/>
              <a:gd name="connsiteX6" fmla="*/ 3836488 w 4888754"/>
              <a:gd name="connsiteY6" fmla="*/ 3933860 h 4754698"/>
              <a:gd name="connsiteX7" fmla="*/ 3663543 w 4888754"/>
              <a:gd name="connsiteY7" fmla="*/ 4069850 h 4754698"/>
              <a:gd name="connsiteX8" fmla="*/ 2242449 w 4888754"/>
              <a:gd name="connsiteY8" fmla="*/ 4754698 h 4754698"/>
              <a:gd name="connsiteX9" fmla="*/ 370446 w 4888754"/>
              <a:gd name="connsiteY9" fmla="*/ 3641499 h 4754698"/>
              <a:gd name="connsiteX10" fmla="*/ 170945 w 4888754"/>
              <a:gd name="connsiteY10" fmla="*/ 3356711 h 4754698"/>
              <a:gd name="connsiteX11" fmla="*/ 77151 w 4888754"/>
              <a:gd name="connsiteY11" fmla="*/ 3224886 h 4754698"/>
              <a:gd name="connsiteX12" fmla="*/ 0 w 4888754"/>
              <a:gd name="connsiteY12" fmla="*/ 3111593 h 4754698"/>
              <a:gd name="connsiteX13" fmla="*/ 0 w 4888754"/>
              <a:gd name="connsiteY13" fmla="*/ 1525442 h 4754698"/>
              <a:gd name="connsiteX14" fmla="*/ 14241 w 4888754"/>
              <a:gd name="connsiteY14" fmla="*/ 1493178 h 4754698"/>
              <a:gd name="connsiteX15" fmla="*/ 673980 w 4888754"/>
              <a:gd name="connsiteY15" fmla="*/ 662872 h 4754698"/>
              <a:gd name="connsiteX16" fmla="*/ 1627813 w 4888754"/>
              <a:gd name="connsiteY16" fmla="*/ 87060 h 47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54698">
                <a:moveTo>
                  <a:pt x="1882710" y="0"/>
                </a:moveTo>
                <a:lnTo>
                  <a:pt x="3440958" y="0"/>
                </a:lnTo>
                <a:lnTo>
                  <a:pt x="3621403" y="72249"/>
                </a:lnTo>
                <a:cubicBezTo>
                  <a:pt x="3878407" y="193425"/>
                  <a:pt x="4104136" y="370289"/>
                  <a:pt x="4292333" y="597829"/>
                </a:cubicBezTo>
                <a:cubicBezTo>
                  <a:pt x="4676963" y="1063043"/>
                  <a:pt x="4888754" y="1724169"/>
                  <a:pt x="4888754" y="2459471"/>
                </a:cubicBezTo>
                <a:cubicBezTo>
                  <a:pt x="4888754" y="2752835"/>
                  <a:pt x="4806780" y="2988283"/>
                  <a:pt x="4623081" y="3222950"/>
                </a:cubicBezTo>
                <a:cubicBezTo>
                  <a:pt x="4430933" y="3468423"/>
                  <a:pt x="4142214" y="3694515"/>
                  <a:pt x="3836488" y="3933860"/>
                </a:cubicBezTo>
                <a:cubicBezTo>
                  <a:pt x="3780082" y="3977965"/>
                  <a:pt x="3721812" y="4023630"/>
                  <a:pt x="3663543" y="4069850"/>
                </a:cubicBezTo>
                <a:cubicBezTo>
                  <a:pt x="3141962" y="4483500"/>
                  <a:pt x="2761284" y="4754698"/>
                  <a:pt x="2242449" y="4754698"/>
                </a:cubicBezTo>
                <a:cubicBezTo>
                  <a:pt x="1451903" y="4754698"/>
                  <a:pt x="892027" y="4421796"/>
                  <a:pt x="370446" y="3641499"/>
                </a:cubicBezTo>
                <a:cubicBezTo>
                  <a:pt x="302191" y="3539368"/>
                  <a:pt x="235470" y="3446482"/>
                  <a:pt x="170945" y="3356711"/>
                </a:cubicBezTo>
                <a:cubicBezTo>
                  <a:pt x="137517" y="3310184"/>
                  <a:pt x="106259" y="3266449"/>
                  <a:pt x="77151" y="3224886"/>
                </a:cubicBezTo>
                <a:lnTo>
                  <a:pt x="0" y="3111593"/>
                </a:lnTo>
                <a:lnTo>
                  <a:pt x="0" y="1525442"/>
                </a:lnTo>
                <a:lnTo>
                  <a:pt x="14241" y="1493178"/>
                </a:lnTo>
                <a:cubicBezTo>
                  <a:pt x="169519" y="1187896"/>
                  <a:pt x="391516" y="908457"/>
                  <a:pt x="673980" y="662872"/>
                </a:cubicBezTo>
                <a:cubicBezTo>
                  <a:pt x="951614" y="421410"/>
                  <a:pt x="1281372" y="222271"/>
                  <a:pt x="1627813" y="8706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519666C0-D5A3-44A4-B225-389ABCB92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5104070" cy="4929100"/>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236463A1-293A-A945-279D-D0844099A0A8}"/>
              </a:ext>
            </a:extLst>
          </p:cNvPr>
          <p:cNvPicPr>
            <a:picLocks noChangeAspect="1"/>
          </p:cNvPicPr>
          <p:nvPr/>
        </p:nvPicPr>
        <p:blipFill rotWithShape="1">
          <a:blip r:embed="rId3"/>
          <a:srcRect r="-1" b="6763"/>
          <a:stretch/>
        </p:blipFill>
        <p:spPr>
          <a:xfrm>
            <a:off x="3436119" y="4367017"/>
            <a:ext cx="2442835" cy="2360651"/>
          </a:xfrm>
          <a:custGeom>
            <a:avLst/>
            <a:gdLst/>
            <a:ahLst/>
            <a:cxnLst/>
            <a:rect l="l" t="t" r="r" b="b"/>
            <a:pathLst>
              <a:path w="2442835" h="2360651">
                <a:moveTo>
                  <a:pt x="1397973" y="0"/>
                </a:moveTo>
                <a:cubicBezTo>
                  <a:pt x="1558592" y="0"/>
                  <a:pt x="1706420" y="31752"/>
                  <a:pt x="1837422" y="94284"/>
                </a:cubicBezTo>
                <a:cubicBezTo>
                  <a:pt x="1960192" y="152935"/>
                  <a:pt x="2068023" y="238539"/>
                  <a:pt x="2157925" y="348672"/>
                </a:cubicBezTo>
                <a:cubicBezTo>
                  <a:pt x="2341663" y="573842"/>
                  <a:pt x="2442835" y="893836"/>
                  <a:pt x="2442835" y="1249731"/>
                </a:cubicBezTo>
                <a:cubicBezTo>
                  <a:pt x="2442835" y="1391724"/>
                  <a:pt x="2403676" y="1505683"/>
                  <a:pt x="2315923" y="1619265"/>
                </a:cubicBezTo>
                <a:cubicBezTo>
                  <a:pt x="2224133" y="1738077"/>
                  <a:pt x="2086213" y="1847509"/>
                  <a:pt x="1940168" y="1963355"/>
                </a:cubicBezTo>
                <a:cubicBezTo>
                  <a:pt x="1913222" y="1984702"/>
                  <a:pt x="1885386" y="2006805"/>
                  <a:pt x="1857551" y="2029176"/>
                </a:cubicBezTo>
                <a:cubicBezTo>
                  <a:pt x="1608393" y="2229387"/>
                  <a:pt x="1426542" y="2360651"/>
                  <a:pt x="1178694" y="2360651"/>
                </a:cubicBezTo>
                <a:cubicBezTo>
                  <a:pt x="801051" y="2360651"/>
                  <a:pt x="533598" y="2199522"/>
                  <a:pt x="284438" y="1821849"/>
                </a:cubicBezTo>
                <a:cubicBezTo>
                  <a:pt x="251833" y="1772416"/>
                  <a:pt x="219961" y="1727458"/>
                  <a:pt x="189137" y="1684008"/>
                </a:cubicBezTo>
                <a:cubicBezTo>
                  <a:pt x="61386" y="1503850"/>
                  <a:pt x="0" y="1410160"/>
                  <a:pt x="0" y="1249731"/>
                </a:cubicBezTo>
                <a:cubicBezTo>
                  <a:pt x="0" y="1090436"/>
                  <a:pt x="38477" y="933080"/>
                  <a:pt x="114279" y="782032"/>
                </a:cubicBezTo>
                <a:cubicBezTo>
                  <a:pt x="188455" y="634272"/>
                  <a:pt x="294503" y="499020"/>
                  <a:pt x="429436" y="380154"/>
                </a:cubicBezTo>
                <a:cubicBezTo>
                  <a:pt x="562062" y="263283"/>
                  <a:pt x="719588" y="166898"/>
                  <a:pt x="885082" y="101454"/>
                </a:cubicBezTo>
                <a:cubicBezTo>
                  <a:pt x="1055033" y="34124"/>
                  <a:pt x="1227656" y="0"/>
                  <a:pt x="1397973" y="0"/>
                </a:cubicBezTo>
                <a:close/>
              </a:path>
            </a:pathLst>
          </a:custGeom>
        </p:spPr>
      </p:pic>
      <p:sp>
        <p:nvSpPr>
          <p:cNvPr id="30" name="Freeform: Shape 29">
            <a:extLst>
              <a:ext uri="{FF2B5EF4-FFF2-40B4-BE49-F238E27FC236}">
                <a16:creationId xmlns:a16="http://schemas.microsoft.com/office/drawing/2014/main" id="{415E655C-898A-48D1-A2C9-53B3FCA9A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9928" y="4094328"/>
            <a:ext cx="2982935" cy="276367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36E69950-4D36-142E-86B3-97FFFE79B5EF}"/>
              </a:ext>
            </a:extLst>
          </p:cNvPr>
          <p:cNvSpPr>
            <a:spLocks noGrp="1"/>
          </p:cNvSpPr>
          <p:nvPr>
            <p:ph idx="1"/>
          </p:nvPr>
        </p:nvSpPr>
        <p:spPr>
          <a:xfrm>
            <a:off x="6556247" y="1516603"/>
            <a:ext cx="5104070" cy="4432851"/>
          </a:xfrm>
        </p:spPr>
        <p:txBody>
          <a:bodyPr anchor="t">
            <a:normAutofit/>
          </a:bodyPr>
          <a:lstStyle/>
          <a:p>
            <a:pPr marL="342900" indent="-342900">
              <a:lnSpc>
                <a:spcPct val="130000"/>
              </a:lnSpc>
              <a:buAutoNum type="arabicPeriod"/>
            </a:pPr>
            <a:r>
              <a:rPr lang="en-GB" sz="2000" dirty="0"/>
              <a:t>To gain an understanding of our intent for reading at Alston Lane. </a:t>
            </a:r>
          </a:p>
          <a:p>
            <a:pPr marL="342900" indent="-342900">
              <a:lnSpc>
                <a:spcPct val="130000"/>
              </a:lnSpc>
              <a:buAutoNum type="arabicPeriod"/>
            </a:pPr>
            <a:r>
              <a:rPr lang="en-GB" sz="2000" dirty="0"/>
              <a:t>To understand how children to learn to read. </a:t>
            </a:r>
          </a:p>
          <a:p>
            <a:pPr marL="342900" indent="-342900">
              <a:lnSpc>
                <a:spcPct val="130000"/>
              </a:lnSpc>
              <a:buAutoNum type="arabicPeriod"/>
            </a:pPr>
            <a:r>
              <a:rPr lang="en-GB" sz="2000" dirty="0"/>
              <a:t>To understand how we teach children to read. </a:t>
            </a:r>
          </a:p>
          <a:p>
            <a:pPr marL="342900" indent="-342900">
              <a:lnSpc>
                <a:spcPct val="130000"/>
              </a:lnSpc>
              <a:buAutoNum type="arabicPeriod"/>
            </a:pPr>
            <a:r>
              <a:rPr lang="en-GB" sz="2000" dirty="0"/>
              <a:t>To understand how you can help at home. </a:t>
            </a:r>
          </a:p>
          <a:p>
            <a:pPr marL="342900" indent="-342900">
              <a:lnSpc>
                <a:spcPct val="130000"/>
              </a:lnSpc>
              <a:buAutoNum type="arabicPeriod"/>
            </a:pPr>
            <a:endParaRPr lang="en-GB" sz="1500" dirty="0"/>
          </a:p>
        </p:txBody>
      </p:sp>
      <p:pic>
        <p:nvPicPr>
          <p:cNvPr id="6" name="Picture 5">
            <a:extLst>
              <a:ext uri="{FF2B5EF4-FFF2-40B4-BE49-F238E27FC236}">
                <a16:creationId xmlns:a16="http://schemas.microsoft.com/office/drawing/2014/main" id="{09EBD4C1-BC28-2FAF-BE32-A8A89677B7C3}"/>
              </a:ext>
            </a:extLst>
          </p:cNvPr>
          <p:cNvPicPr>
            <a:picLocks noChangeAspect="1"/>
          </p:cNvPicPr>
          <p:nvPr/>
        </p:nvPicPr>
        <p:blipFill>
          <a:blip r:embed="rId4"/>
          <a:stretch>
            <a:fillRect/>
          </a:stretch>
        </p:blipFill>
        <p:spPr>
          <a:xfrm>
            <a:off x="11472" y="-175583"/>
            <a:ext cx="5672372" cy="7817222"/>
          </a:xfrm>
          <a:prstGeom prst="rect">
            <a:avLst/>
          </a:prstGeom>
        </p:spPr>
      </p:pic>
    </p:spTree>
    <p:extLst>
      <p:ext uri="{BB962C8B-B14F-4D97-AF65-F5344CB8AC3E}">
        <p14:creationId xmlns:p14="http://schemas.microsoft.com/office/powerpoint/2010/main" val="2967716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8ECC046-D4C5-CF4B-D70D-3B8BD4042D8E}"/>
              </a:ext>
            </a:extLst>
          </p:cNvPr>
          <p:cNvSpPr>
            <a:spLocks noGrp="1"/>
          </p:cNvSpPr>
          <p:nvPr>
            <p:ph type="title"/>
          </p:nvPr>
        </p:nvSpPr>
        <p:spPr>
          <a:xfrm>
            <a:off x="5884735" y="473470"/>
            <a:ext cx="4891516" cy="814639"/>
          </a:xfrm>
        </p:spPr>
        <p:txBody>
          <a:bodyPr anchor="b">
            <a:normAutofit/>
          </a:bodyPr>
          <a:lstStyle/>
          <a:p>
            <a:r>
              <a:rPr lang="en-GB" dirty="0"/>
              <a:t>Our Reading Intent </a:t>
            </a:r>
          </a:p>
        </p:txBody>
      </p:sp>
      <p:sp>
        <p:nvSpPr>
          <p:cNvPr id="11" name="Freeform: Shape 10">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6C02A20D-0BBB-349C-A09E-6ADB8F281FDF}"/>
              </a:ext>
            </a:extLst>
          </p:cNvPr>
          <p:cNvPicPr>
            <a:picLocks noChangeAspect="1"/>
          </p:cNvPicPr>
          <p:nvPr/>
        </p:nvPicPr>
        <p:blipFill rotWithShape="1">
          <a:blip r:embed="rId3"/>
          <a:srcRect l="20377" r="21666" b="-1"/>
          <a:stretch/>
        </p:blipFill>
        <p:spPr>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
        <p:nvSpPr>
          <p:cNvPr id="3" name="Content Placeholder 2">
            <a:extLst>
              <a:ext uri="{FF2B5EF4-FFF2-40B4-BE49-F238E27FC236}">
                <a16:creationId xmlns:a16="http://schemas.microsoft.com/office/drawing/2014/main" id="{52FD141E-5B74-AB7B-5322-DFB052B665CD}"/>
              </a:ext>
            </a:extLst>
          </p:cNvPr>
          <p:cNvSpPr>
            <a:spLocks noGrp="1"/>
          </p:cNvSpPr>
          <p:nvPr>
            <p:ph idx="1"/>
          </p:nvPr>
        </p:nvSpPr>
        <p:spPr>
          <a:xfrm>
            <a:off x="5884735" y="1445342"/>
            <a:ext cx="5523972" cy="4518895"/>
          </a:xfrm>
        </p:spPr>
        <p:txBody>
          <a:bodyPr>
            <a:noAutofit/>
          </a:bodyPr>
          <a:lstStyle/>
          <a:p>
            <a:pPr algn="just">
              <a:lnSpc>
                <a:spcPct val="130000"/>
              </a:lnSpc>
            </a:pPr>
            <a:r>
              <a:rPr lang="en-GB" dirty="0"/>
              <a:t>At Alston Lane, we believe that reading is a </a:t>
            </a:r>
            <a:r>
              <a:rPr lang="en-GB" b="1" dirty="0"/>
              <a:t>master skill </a:t>
            </a:r>
            <a:r>
              <a:rPr lang="en-GB" dirty="0"/>
              <a:t>which creates </a:t>
            </a:r>
            <a:r>
              <a:rPr lang="en-GB" b="1" dirty="0"/>
              <a:t>opportunities for our pupils </a:t>
            </a:r>
            <a:r>
              <a:rPr lang="en-GB" dirty="0"/>
              <a:t>to develop culturally, emotionally, intellectually, socially, and spiritually. We aim to create successful, fluent readers who read to </a:t>
            </a:r>
            <a:r>
              <a:rPr lang="en-GB" b="1" dirty="0"/>
              <a:t>gain information </a:t>
            </a:r>
            <a:r>
              <a:rPr lang="en-GB" dirty="0"/>
              <a:t>and </a:t>
            </a:r>
            <a:r>
              <a:rPr lang="en-GB" b="1" dirty="0"/>
              <a:t>for pleasure</a:t>
            </a:r>
            <a:r>
              <a:rPr lang="en-GB" dirty="0"/>
              <a:t>.  We are committed to exposing children to a </a:t>
            </a:r>
            <a:r>
              <a:rPr lang="en-GB" b="1" dirty="0"/>
              <a:t>rich and diverse </a:t>
            </a:r>
            <a:r>
              <a:rPr lang="en-GB" dirty="0"/>
              <a:t>reading curriculum and strive to instil a </a:t>
            </a:r>
            <a:r>
              <a:rPr lang="en-GB" b="1" dirty="0"/>
              <a:t>passion for reading </a:t>
            </a:r>
            <a:r>
              <a:rPr lang="en-GB" dirty="0"/>
              <a:t>in pupils, which they will continue develop throughout their education and in later life. </a:t>
            </a:r>
          </a:p>
        </p:txBody>
      </p:sp>
      <p:pic>
        <p:nvPicPr>
          <p:cNvPr id="5" name="Picture 4">
            <a:extLst>
              <a:ext uri="{FF2B5EF4-FFF2-40B4-BE49-F238E27FC236}">
                <a16:creationId xmlns:a16="http://schemas.microsoft.com/office/drawing/2014/main" id="{F392BCBB-8CA8-A489-1706-D5BFFB5CAA07}"/>
              </a:ext>
            </a:extLst>
          </p:cNvPr>
          <p:cNvPicPr>
            <a:picLocks noChangeAspect="1"/>
          </p:cNvPicPr>
          <p:nvPr/>
        </p:nvPicPr>
        <p:blipFill>
          <a:blip r:embed="rId4"/>
          <a:stretch>
            <a:fillRect/>
          </a:stretch>
        </p:blipFill>
        <p:spPr>
          <a:xfrm>
            <a:off x="141330" y="5465707"/>
            <a:ext cx="1170533" cy="1213209"/>
          </a:xfrm>
          <a:prstGeom prst="rect">
            <a:avLst/>
          </a:prstGeom>
        </p:spPr>
      </p:pic>
    </p:spTree>
    <p:extLst>
      <p:ext uri="{BB962C8B-B14F-4D97-AF65-F5344CB8AC3E}">
        <p14:creationId xmlns:p14="http://schemas.microsoft.com/office/powerpoint/2010/main" val="15437299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AFBC-181B-2C10-9E7B-2AA7B91B9410}"/>
              </a:ext>
            </a:extLst>
          </p:cNvPr>
          <p:cNvSpPr>
            <a:spLocks noGrp="1"/>
          </p:cNvSpPr>
          <p:nvPr>
            <p:ph type="title"/>
          </p:nvPr>
        </p:nvSpPr>
        <p:spPr/>
        <p:txBody>
          <a:bodyPr/>
          <a:lstStyle/>
          <a:p>
            <a:r>
              <a:rPr lang="en-GB" dirty="0"/>
              <a:t>Learning to Read.</a:t>
            </a:r>
          </a:p>
        </p:txBody>
      </p:sp>
      <p:graphicFrame>
        <p:nvGraphicFramePr>
          <p:cNvPr id="5" name="Content Placeholder 2">
            <a:extLst>
              <a:ext uri="{FF2B5EF4-FFF2-40B4-BE49-F238E27FC236}">
                <a16:creationId xmlns:a16="http://schemas.microsoft.com/office/drawing/2014/main" id="{79C45F05-0145-B61E-FB04-F82F0FC5870A}"/>
              </a:ext>
            </a:extLst>
          </p:cNvPr>
          <p:cNvGraphicFramePr>
            <a:graphicFrameLocks noGrp="1"/>
          </p:cNvGraphicFramePr>
          <p:nvPr>
            <p:ph idx="1"/>
            <p:extLst>
              <p:ext uri="{D42A27DB-BD31-4B8C-83A1-F6EECF244321}">
                <p14:modId xmlns:p14="http://schemas.microsoft.com/office/powerpoint/2010/main" val="1003280904"/>
              </p:ext>
            </p:extLst>
          </p:nvPr>
        </p:nvGraphicFramePr>
        <p:xfrm>
          <a:off x="1920240" y="2312276"/>
          <a:ext cx="8770571" cy="365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027C325-1A5E-397B-888F-77B5B32C8FBD}"/>
              </a:ext>
            </a:extLst>
          </p:cNvPr>
          <p:cNvPicPr>
            <a:picLocks noChangeAspect="1"/>
          </p:cNvPicPr>
          <p:nvPr/>
        </p:nvPicPr>
        <p:blipFill>
          <a:blip r:embed="rId8"/>
          <a:stretch>
            <a:fillRect/>
          </a:stretch>
        </p:blipFill>
        <p:spPr>
          <a:xfrm>
            <a:off x="330656" y="5357175"/>
            <a:ext cx="1170533" cy="1213209"/>
          </a:xfrm>
          <a:prstGeom prst="rect">
            <a:avLst/>
          </a:prstGeom>
        </p:spPr>
      </p:pic>
    </p:spTree>
    <p:extLst>
      <p:ext uri="{BB962C8B-B14F-4D97-AF65-F5344CB8AC3E}">
        <p14:creationId xmlns:p14="http://schemas.microsoft.com/office/powerpoint/2010/main" val="21590599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0"/>
          <p:cNvSpPr>
            <a:spLocks noGrp="1" noChangeArrowheads="1"/>
          </p:cNvSpPr>
          <p:nvPr>
            <p:ph type="title" idx="4294967295"/>
          </p:nvPr>
        </p:nvSpPr>
        <p:spPr bwMode="auto">
          <a:xfrm>
            <a:off x="7427324" y="653523"/>
            <a:ext cx="2919412" cy="1930400"/>
          </a:xfrm>
          <a:prstGeom prst="wedgeRoundRectCallout">
            <a:avLst>
              <a:gd name="adj1" fmla="val -40546"/>
              <a:gd name="adj2" fmla="val 65884"/>
              <a:gd name="adj3" fmla="val 16667"/>
            </a:avLst>
          </a:prstGeom>
          <a:solidFill>
            <a:schemeClr val="accent1">
              <a:lumMod val="20000"/>
              <a:lumOff val="80000"/>
            </a:schemeClr>
          </a:solidFill>
          <a:ln w="9525">
            <a:solidFill>
              <a:schemeClr val="tx1"/>
            </a:solidFill>
            <a:miter lim="800000"/>
            <a:headEnd/>
            <a:tailEnd/>
          </a:ln>
        </p:spPr>
        <p:txBody>
          <a:bodyPr>
            <a:noAutofit/>
          </a:bodyPr>
          <a:lstStyle/>
          <a:p>
            <a:pPr algn="ctr"/>
            <a:r>
              <a:rPr lang="en-GB" sz="2000" dirty="0">
                <a:solidFill>
                  <a:schemeClr val="tx1"/>
                </a:solidFill>
                <a:latin typeface="Century Gothic" panose="020B0502020202020204" pitchFamily="34" charset="0"/>
                <a:cs typeface="Times New Roman" pitchFamily="18" charset="0"/>
              </a:rPr>
              <a:t>Good word recognition, good language comprehension</a:t>
            </a:r>
          </a:p>
        </p:txBody>
      </p:sp>
      <p:sp>
        <p:nvSpPr>
          <p:cNvPr id="4" name="AutoShape 9"/>
          <p:cNvSpPr>
            <a:spLocks noGrp="1" noChangeArrowheads="1"/>
          </p:cNvSpPr>
          <p:nvPr>
            <p:ph idx="4294967295"/>
          </p:nvPr>
        </p:nvSpPr>
        <p:spPr bwMode="auto">
          <a:xfrm>
            <a:off x="1255772" y="653523"/>
            <a:ext cx="3322638" cy="2087562"/>
          </a:xfrm>
          <a:prstGeom prst="wedgeRoundRectCallout">
            <a:avLst>
              <a:gd name="adj1" fmla="val 31056"/>
              <a:gd name="adj2" fmla="val 64426"/>
              <a:gd name="adj3" fmla="val 16667"/>
            </a:avLst>
          </a:prstGeom>
          <a:solidFill>
            <a:schemeClr val="accent1">
              <a:lumMod val="20000"/>
              <a:lumOff val="80000"/>
            </a:schemeClr>
          </a:solidFill>
          <a:ln w="9525">
            <a:solidFill>
              <a:schemeClr val="tx1"/>
            </a:solidFill>
            <a:miter lim="800000"/>
            <a:headEnd/>
            <a:tailEnd/>
          </a:ln>
        </p:spPr>
        <p:txBody>
          <a:bodyPr>
            <a:noAutofit/>
          </a:bodyPr>
          <a:lstStyle/>
          <a:p>
            <a:pPr marL="0" indent="0" algn="ctr">
              <a:lnSpc>
                <a:spcPct val="150000"/>
              </a:lnSpc>
              <a:buNone/>
            </a:pPr>
            <a:r>
              <a:rPr lang="en-GB" sz="2000" b="1" dirty="0">
                <a:solidFill>
                  <a:schemeClr val="tx1"/>
                </a:solidFill>
                <a:latin typeface="Century Gothic" panose="020B0502020202020204" pitchFamily="34" charset="0"/>
                <a:cs typeface="Times New Roman" pitchFamily="18" charset="0"/>
              </a:rPr>
              <a:t>Good language comprehension,  poor word recognition</a:t>
            </a:r>
          </a:p>
        </p:txBody>
      </p:sp>
      <p:sp>
        <p:nvSpPr>
          <p:cNvPr id="6" name="AutoShape 11"/>
          <p:cNvSpPr>
            <a:spLocks noChangeArrowheads="1"/>
          </p:cNvSpPr>
          <p:nvPr/>
        </p:nvSpPr>
        <p:spPr bwMode="auto">
          <a:xfrm flipH="1" flipV="1">
            <a:off x="1951112" y="4464495"/>
            <a:ext cx="3179440" cy="1936301"/>
          </a:xfrm>
          <a:prstGeom prst="wedgeRoundRectCallout">
            <a:avLst>
              <a:gd name="adj1" fmla="val -47861"/>
              <a:gd name="adj2" fmla="val 73546"/>
              <a:gd name="adj3" fmla="val 16667"/>
            </a:avLst>
          </a:prstGeom>
          <a:solidFill>
            <a:schemeClr val="accent1">
              <a:lumMod val="20000"/>
              <a:lumOff val="80000"/>
            </a:schemeClr>
          </a:solidFill>
          <a:ln w="12700">
            <a:solidFill>
              <a:srgbClr val="000000"/>
            </a:solidFill>
            <a:miter lim="800000"/>
            <a:headEnd/>
            <a:tailEnd/>
          </a:ln>
        </p:spPr>
        <p:txBody>
          <a:bodyPr rot="10800000"/>
          <a:lstStyle/>
          <a:p>
            <a:pPr algn="ctr">
              <a:lnSpc>
                <a:spcPct val="150000"/>
              </a:lnSpc>
            </a:pPr>
            <a:r>
              <a:rPr lang="en-GB" sz="2000" b="1" dirty="0">
                <a:solidFill>
                  <a:schemeClr val="tx1"/>
                </a:solidFill>
                <a:latin typeface="Century Gothic" panose="020B0502020202020204" pitchFamily="34" charset="0"/>
                <a:cs typeface="Times New Roman" pitchFamily="18" charset="0"/>
              </a:rPr>
              <a:t>Poor word recognition, poor language comprehension</a:t>
            </a:r>
          </a:p>
        </p:txBody>
      </p:sp>
      <p:sp>
        <p:nvSpPr>
          <p:cNvPr id="7" name="AutoShape 12"/>
          <p:cNvSpPr>
            <a:spLocks noChangeArrowheads="1"/>
          </p:cNvSpPr>
          <p:nvPr/>
        </p:nvSpPr>
        <p:spPr bwMode="auto">
          <a:xfrm flipV="1">
            <a:off x="7079597" y="4312380"/>
            <a:ext cx="3120853" cy="1893887"/>
          </a:xfrm>
          <a:prstGeom prst="wedgeRoundRectCallout">
            <a:avLst>
              <a:gd name="adj1" fmla="val -45727"/>
              <a:gd name="adj2" fmla="val 62069"/>
              <a:gd name="adj3" fmla="val 16667"/>
            </a:avLst>
          </a:prstGeom>
          <a:solidFill>
            <a:schemeClr val="accent1">
              <a:lumMod val="20000"/>
              <a:lumOff val="80000"/>
            </a:schemeClr>
          </a:solidFill>
          <a:ln w="9525">
            <a:solidFill>
              <a:schemeClr val="tx1"/>
            </a:solidFill>
            <a:miter lim="800000"/>
            <a:headEnd/>
            <a:tailEnd/>
          </a:ln>
        </p:spPr>
        <p:txBody>
          <a:bodyPr rot="10800000"/>
          <a:lstStyle/>
          <a:p>
            <a:pPr algn="ctr">
              <a:lnSpc>
                <a:spcPct val="150000"/>
              </a:lnSpc>
            </a:pPr>
            <a:r>
              <a:rPr lang="en-GB" sz="2000" b="1" dirty="0">
                <a:solidFill>
                  <a:schemeClr val="tx1"/>
                </a:solidFill>
                <a:latin typeface="Century Gothic" panose="020B0502020202020204" pitchFamily="34" charset="0"/>
                <a:cs typeface="Times New Roman" pitchFamily="18" charset="0"/>
              </a:rPr>
              <a:t>Good word recognition, poor language comprehension</a:t>
            </a:r>
          </a:p>
        </p:txBody>
      </p:sp>
      <p:cxnSp>
        <p:nvCxnSpPr>
          <p:cNvPr id="9" name="Straight Connector 8"/>
          <p:cNvCxnSpPr/>
          <p:nvPr/>
        </p:nvCxnSpPr>
        <p:spPr>
          <a:xfrm rot="5400000">
            <a:off x="3247256" y="3384376"/>
            <a:ext cx="57606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91272" y="3312368"/>
            <a:ext cx="56886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5"/>
          <p:cNvSpPr txBox="1">
            <a:spLocks noChangeArrowheads="1"/>
          </p:cNvSpPr>
          <p:nvPr/>
        </p:nvSpPr>
        <p:spPr bwMode="auto">
          <a:xfrm>
            <a:off x="5839545" y="1"/>
            <a:ext cx="561975" cy="584775"/>
          </a:xfrm>
          <a:prstGeom prst="rect">
            <a:avLst/>
          </a:prstGeom>
          <a:noFill/>
          <a:ln w="9525">
            <a:noFill/>
            <a:miter lim="800000"/>
            <a:headEnd/>
            <a:tailEnd/>
          </a:ln>
        </p:spPr>
        <p:txBody>
          <a:bodyPr wrap="square">
            <a:spAutoFit/>
          </a:bodyPr>
          <a:lstStyle/>
          <a:p>
            <a:pPr>
              <a:spcBef>
                <a:spcPct val="50000"/>
              </a:spcBef>
            </a:pPr>
            <a:r>
              <a:rPr lang="en-GB" sz="3200" b="1" dirty="0">
                <a:solidFill>
                  <a:srgbClr val="FF3300"/>
                </a:solidFill>
                <a:latin typeface="Tahoma" charset="0"/>
                <a:cs typeface="Times New Roman" pitchFamily="18" charset="0"/>
              </a:rPr>
              <a:t>+</a:t>
            </a:r>
          </a:p>
        </p:txBody>
      </p:sp>
      <p:sp>
        <p:nvSpPr>
          <p:cNvPr id="19" name="Rectangle 18"/>
          <p:cNvSpPr/>
          <p:nvPr/>
        </p:nvSpPr>
        <p:spPr>
          <a:xfrm>
            <a:off x="9223920" y="3024337"/>
            <a:ext cx="576064" cy="584775"/>
          </a:xfrm>
          <a:prstGeom prst="rect">
            <a:avLst/>
          </a:prstGeom>
        </p:spPr>
        <p:txBody>
          <a:bodyPr wrap="square">
            <a:spAutoFit/>
          </a:bodyPr>
          <a:lstStyle/>
          <a:p>
            <a:pPr>
              <a:spcBef>
                <a:spcPct val="50000"/>
              </a:spcBef>
            </a:pPr>
            <a:r>
              <a:rPr lang="en-GB" sz="3200" b="1" dirty="0">
                <a:solidFill>
                  <a:srgbClr val="FF3300"/>
                </a:solidFill>
                <a:latin typeface="Tahoma" charset="0"/>
                <a:cs typeface="Times New Roman" pitchFamily="18" charset="0"/>
              </a:rPr>
              <a:t>+</a:t>
            </a:r>
          </a:p>
        </p:txBody>
      </p:sp>
      <p:sp>
        <p:nvSpPr>
          <p:cNvPr id="21" name="Rectangle 20"/>
          <p:cNvSpPr/>
          <p:nvPr/>
        </p:nvSpPr>
        <p:spPr>
          <a:xfrm>
            <a:off x="2887216" y="2880321"/>
            <a:ext cx="502066" cy="769441"/>
          </a:xfrm>
          <a:prstGeom prst="rect">
            <a:avLst/>
          </a:prstGeom>
        </p:spPr>
        <p:txBody>
          <a:bodyPr wrap="square">
            <a:spAutoFit/>
          </a:bodyPr>
          <a:lstStyle/>
          <a:p>
            <a:pPr>
              <a:spcBef>
                <a:spcPct val="50000"/>
              </a:spcBef>
            </a:pPr>
            <a:r>
              <a:rPr lang="en-GB" sz="4400" b="1" dirty="0">
                <a:solidFill>
                  <a:srgbClr val="FF3300"/>
                </a:solidFill>
                <a:latin typeface="Tahoma" charset="0"/>
                <a:cs typeface="Times New Roman" pitchFamily="18" charset="0"/>
              </a:rPr>
              <a:t>-</a:t>
            </a:r>
          </a:p>
        </p:txBody>
      </p:sp>
      <p:sp>
        <p:nvSpPr>
          <p:cNvPr id="22" name="Rectangle 21"/>
          <p:cNvSpPr/>
          <p:nvPr/>
        </p:nvSpPr>
        <p:spPr>
          <a:xfrm>
            <a:off x="5911552" y="6187952"/>
            <a:ext cx="502066" cy="769441"/>
          </a:xfrm>
          <a:prstGeom prst="rect">
            <a:avLst/>
          </a:prstGeom>
        </p:spPr>
        <p:txBody>
          <a:bodyPr wrap="square">
            <a:spAutoFit/>
          </a:bodyPr>
          <a:lstStyle/>
          <a:p>
            <a:pPr>
              <a:spcBef>
                <a:spcPct val="50000"/>
              </a:spcBef>
            </a:pPr>
            <a:r>
              <a:rPr lang="en-GB" sz="4400" b="1" dirty="0">
                <a:solidFill>
                  <a:srgbClr val="FF3300"/>
                </a:solidFill>
                <a:latin typeface="Tahoma" charset="0"/>
                <a:cs typeface="Times New Roman" pitchFamily="18" charset="0"/>
              </a:rPr>
              <a:t>-</a:t>
            </a:r>
          </a:p>
        </p:txBody>
      </p:sp>
      <p:pic>
        <p:nvPicPr>
          <p:cNvPr id="36866" name="Picture 2" descr="http://www.joanneshotagua.com/wp-content/uploads/2010/01/animated_book_worm_reading_book_hg_clr.gif"/>
          <p:cNvPicPr>
            <a:picLocks noChangeAspect="1" noChangeArrowheads="1" noCrop="1"/>
          </p:cNvPicPr>
          <p:nvPr/>
        </p:nvPicPr>
        <p:blipFill>
          <a:blip r:embed="rId3" cstate="print"/>
          <a:srcRect/>
          <a:stretch>
            <a:fillRect/>
          </a:stretch>
        </p:blipFill>
        <p:spPr bwMode="auto">
          <a:xfrm>
            <a:off x="4666108" y="1855477"/>
            <a:ext cx="2971800" cy="2971801"/>
          </a:xfrm>
          <a:prstGeom prst="rect">
            <a:avLst/>
          </a:prstGeom>
          <a:noFill/>
        </p:spPr>
      </p:pic>
      <p:sp>
        <p:nvSpPr>
          <p:cNvPr id="2" name="TextBox 1">
            <a:extLst>
              <a:ext uri="{FF2B5EF4-FFF2-40B4-BE49-F238E27FC236}">
                <a16:creationId xmlns:a16="http://schemas.microsoft.com/office/drawing/2014/main" id="{863E056E-A7E1-BB61-2FF7-441365626773}"/>
              </a:ext>
            </a:extLst>
          </p:cNvPr>
          <p:cNvSpPr txBox="1"/>
          <p:nvPr/>
        </p:nvSpPr>
        <p:spPr>
          <a:xfrm>
            <a:off x="373078" y="3195063"/>
            <a:ext cx="2144284" cy="646331"/>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lang="en-GB" b="1" dirty="0"/>
              <a:t>Language Comprehension</a:t>
            </a:r>
            <a:r>
              <a:rPr lang="en-GB" dirty="0"/>
              <a:t> </a:t>
            </a:r>
          </a:p>
        </p:txBody>
      </p:sp>
      <p:sp>
        <p:nvSpPr>
          <p:cNvPr id="8" name="TextBox 7">
            <a:extLst>
              <a:ext uri="{FF2B5EF4-FFF2-40B4-BE49-F238E27FC236}">
                <a16:creationId xmlns:a16="http://schemas.microsoft.com/office/drawing/2014/main" id="{41AF326C-A732-04A6-D59C-29830609EB63}"/>
              </a:ext>
            </a:extLst>
          </p:cNvPr>
          <p:cNvSpPr txBox="1"/>
          <p:nvPr/>
        </p:nvSpPr>
        <p:spPr>
          <a:xfrm>
            <a:off x="3317275" y="45297"/>
            <a:ext cx="2522270" cy="369332"/>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pPr algn="ctr"/>
            <a:r>
              <a:rPr lang="en-GB" b="1" dirty="0"/>
              <a:t>Word recognition </a:t>
            </a:r>
          </a:p>
        </p:txBody>
      </p:sp>
    </p:spTree>
    <p:extLst>
      <p:ext uri="{BB962C8B-B14F-4D97-AF65-F5344CB8AC3E}">
        <p14:creationId xmlns:p14="http://schemas.microsoft.com/office/powerpoint/2010/main" val="3570066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53136">
            <a:off x="5312052" y="3091655"/>
            <a:ext cx="2360451" cy="12201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Circular Arrow 7"/>
          <p:cNvSpPr/>
          <p:nvPr/>
        </p:nvSpPr>
        <p:spPr>
          <a:xfrm>
            <a:off x="1524000" y="22378"/>
            <a:ext cx="1619672" cy="1606422"/>
          </a:xfrm>
          <a:prstGeom prst="circularArrow">
            <a:avLst>
              <a:gd name="adj1" fmla="val 10980"/>
              <a:gd name="adj2" fmla="val 1142322"/>
              <a:gd name="adj3" fmla="val 4500000"/>
              <a:gd name="adj4" fmla="val 10800000"/>
              <a:gd name="adj5" fmla="val 12500"/>
            </a:avLst>
          </a:prstGeom>
          <a:solidFill>
            <a:schemeClr val="accent1">
              <a:lumMod val="60000"/>
              <a:lumOff val="40000"/>
            </a:schemeClr>
          </a:solidFill>
          <a:ln>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9" name="Group 8"/>
          <p:cNvGrpSpPr/>
          <p:nvPr/>
        </p:nvGrpSpPr>
        <p:grpSpPr>
          <a:xfrm>
            <a:off x="1774959" y="614593"/>
            <a:ext cx="1117755" cy="588787"/>
            <a:chOff x="4657402" y="818340"/>
            <a:chExt cx="1763155" cy="819364"/>
          </a:xfrm>
        </p:grpSpPr>
        <p:sp>
          <p:nvSpPr>
            <p:cNvPr id="10" name="Rectangle 9"/>
            <p:cNvSpPr/>
            <p:nvPr/>
          </p:nvSpPr>
          <p:spPr>
            <a:xfrm rot="1053136">
              <a:off x="4826096" y="924893"/>
              <a:ext cx="1425770" cy="7128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Rectangle 10"/>
            <p:cNvSpPr/>
            <p:nvPr/>
          </p:nvSpPr>
          <p:spPr>
            <a:xfrm>
              <a:off x="4657402" y="818340"/>
              <a:ext cx="1763155" cy="712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1800" kern="1200" dirty="0">
                  <a:latin typeface="Century Gothic" panose="020B0502020202020204" pitchFamily="34" charset="0"/>
                </a:rPr>
                <a:t>Phonics</a:t>
              </a:r>
            </a:p>
          </p:txBody>
        </p:sp>
      </p:grpSp>
      <p:sp>
        <p:nvSpPr>
          <p:cNvPr id="2" name="TextBox 1"/>
          <p:cNvSpPr txBox="1"/>
          <p:nvPr/>
        </p:nvSpPr>
        <p:spPr>
          <a:xfrm>
            <a:off x="3296251" y="418926"/>
            <a:ext cx="6912768" cy="1323439"/>
          </a:xfrm>
          <a:prstGeom prst="rect">
            <a:avLst/>
          </a:prstGeom>
          <a:noFill/>
        </p:spPr>
        <p:txBody>
          <a:bodyPr wrap="square" rtlCol="0">
            <a:spAutoFit/>
          </a:bodyPr>
          <a:lstStyle/>
          <a:p>
            <a:r>
              <a:rPr lang="en-GB" sz="4000" b="1" dirty="0">
                <a:latin typeface="Century Gothic" panose="020B0502020202020204" pitchFamily="34" charset="0"/>
              </a:rPr>
              <a:t>How we develop word recognition. </a:t>
            </a:r>
          </a:p>
        </p:txBody>
      </p:sp>
      <p:sp>
        <p:nvSpPr>
          <p:cNvPr id="3" name="Rectangle 2"/>
          <p:cNvSpPr/>
          <p:nvPr/>
        </p:nvSpPr>
        <p:spPr>
          <a:xfrm>
            <a:off x="1890464" y="2341330"/>
            <a:ext cx="8318555" cy="1015663"/>
          </a:xfrm>
          <a:prstGeom prst="rect">
            <a:avLst/>
          </a:prstGeom>
          <a:ln w="38100">
            <a:solidFill>
              <a:schemeClr val="accent1">
                <a:lumMod val="50000"/>
              </a:schemeClr>
            </a:solidFill>
          </a:ln>
        </p:spPr>
        <p:txBody>
          <a:bodyPr wrap="square">
            <a:spAutoFit/>
          </a:bodyPr>
          <a:lstStyle/>
          <a:p>
            <a:pPr algn="just"/>
            <a:r>
              <a:rPr lang="en-GB" sz="2000" b="1" dirty="0">
                <a:latin typeface="Century Gothic" panose="020B0502020202020204" pitchFamily="34" charset="0"/>
              </a:rPr>
              <a:t>Phonics</a:t>
            </a:r>
            <a:r>
              <a:rPr lang="en-GB" sz="2000" dirty="0">
                <a:latin typeface="Century Gothic" panose="020B0502020202020204" pitchFamily="34" charset="0"/>
              </a:rPr>
              <a:t> is a method for teaching </a:t>
            </a:r>
            <a:r>
              <a:rPr lang="en-GB" sz="2000" dirty="0">
                <a:latin typeface="Century Gothic" panose="020B0502020202020204" pitchFamily="34" charset="0"/>
                <a:hlinkClick r:id="rId3" tooltip="Reading (process)"/>
              </a:rPr>
              <a:t>reading</a:t>
            </a:r>
            <a:r>
              <a:rPr lang="en-GB" sz="2000" dirty="0">
                <a:latin typeface="Century Gothic" panose="020B0502020202020204" pitchFamily="34" charset="0"/>
              </a:rPr>
              <a:t> and </a:t>
            </a:r>
            <a:r>
              <a:rPr lang="en-GB" sz="2000" dirty="0">
                <a:latin typeface="Century Gothic" panose="020B0502020202020204" pitchFamily="34" charset="0"/>
                <a:hlinkClick r:id="rId4" tooltip="Writing"/>
              </a:rPr>
              <a:t>writing</a:t>
            </a:r>
            <a:r>
              <a:rPr lang="en-GB" sz="2000" dirty="0">
                <a:latin typeface="Century Gothic" panose="020B0502020202020204" pitchFamily="34" charset="0"/>
              </a:rPr>
              <a:t> of the </a:t>
            </a:r>
            <a:r>
              <a:rPr lang="en-GB" sz="2000" dirty="0">
                <a:latin typeface="Century Gothic" panose="020B0502020202020204" pitchFamily="34" charset="0"/>
                <a:hlinkClick r:id="rId5" tooltip="English language"/>
              </a:rPr>
              <a:t>English language</a:t>
            </a:r>
            <a:r>
              <a:rPr lang="en-GB" sz="2000" dirty="0">
                <a:latin typeface="Century Gothic" panose="020B0502020202020204" pitchFamily="34" charset="0"/>
              </a:rPr>
              <a:t> by children learning sounds and linking them to letters. </a:t>
            </a:r>
          </a:p>
        </p:txBody>
      </p:sp>
      <p:sp>
        <p:nvSpPr>
          <p:cNvPr id="4" name="Rectangle 3"/>
          <p:cNvSpPr/>
          <p:nvPr/>
        </p:nvSpPr>
        <p:spPr>
          <a:xfrm>
            <a:off x="4946656" y="4290819"/>
            <a:ext cx="5278288" cy="1015663"/>
          </a:xfrm>
          <a:prstGeom prst="rect">
            <a:avLst/>
          </a:prstGeom>
          <a:ln w="38100">
            <a:solidFill>
              <a:schemeClr val="accent1">
                <a:lumMod val="50000"/>
              </a:schemeClr>
            </a:solidFill>
          </a:ln>
        </p:spPr>
        <p:txBody>
          <a:bodyPr wrap="square">
            <a:spAutoFit/>
          </a:bodyPr>
          <a:lstStyle/>
          <a:p>
            <a:pPr algn="just"/>
            <a:r>
              <a:rPr lang="en-GB" sz="2000" dirty="0">
                <a:latin typeface="Century Gothic" panose="020B0502020202020204" pitchFamily="34" charset="0"/>
              </a:rPr>
              <a:t>A written language is basically a kind of a code. Teaching phonics is just teaching children to crack that code. </a:t>
            </a: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520" t="58532" r="69323" b="14484"/>
          <a:stretch/>
        </p:blipFill>
        <p:spPr bwMode="auto">
          <a:xfrm>
            <a:off x="1896387" y="3861708"/>
            <a:ext cx="2622716" cy="1973943"/>
          </a:xfrm>
          <a:prstGeom prst="rect">
            <a:avLst/>
          </a:prstGeom>
          <a:noFill/>
          <a:ln w="381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7" name="Title 16">
            <a:extLst>
              <a:ext uri="{FF2B5EF4-FFF2-40B4-BE49-F238E27FC236}">
                <a16:creationId xmlns:a16="http://schemas.microsoft.com/office/drawing/2014/main" id="{68F0A44C-EF03-8233-BE27-D3849128960E}"/>
              </a:ext>
            </a:extLst>
          </p:cNvPr>
          <p:cNvSpPr>
            <a:spLocks noGrp="1"/>
          </p:cNvSpPr>
          <p:nvPr>
            <p:ph type="title"/>
          </p:nvPr>
        </p:nvSpPr>
        <p:spPr/>
        <p:txBody>
          <a:bodyPr/>
          <a:lstStyle/>
          <a:p>
            <a:endParaRPr lang="en-GB" dirty="0"/>
          </a:p>
        </p:txBody>
      </p:sp>
      <p:pic>
        <p:nvPicPr>
          <p:cNvPr id="18" name="Picture 17">
            <a:extLst>
              <a:ext uri="{FF2B5EF4-FFF2-40B4-BE49-F238E27FC236}">
                <a16:creationId xmlns:a16="http://schemas.microsoft.com/office/drawing/2014/main" id="{7E1BE664-8DD7-9D3A-F40D-7F760718F612}"/>
              </a:ext>
            </a:extLst>
          </p:cNvPr>
          <p:cNvPicPr>
            <a:picLocks noChangeAspect="1"/>
          </p:cNvPicPr>
          <p:nvPr/>
        </p:nvPicPr>
        <p:blipFill>
          <a:blip r:embed="rId7"/>
          <a:stretch>
            <a:fillRect/>
          </a:stretch>
        </p:blipFill>
        <p:spPr>
          <a:xfrm>
            <a:off x="10707287" y="5306482"/>
            <a:ext cx="1170533" cy="1213209"/>
          </a:xfrm>
          <a:prstGeom prst="rect">
            <a:avLst/>
          </a:prstGeom>
        </p:spPr>
      </p:pic>
    </p:spTree>
    <p:extLst>
      <p:ext uri="{BB962C8B-B14F-4D97-AF65-F5344CB8AC3E}">
        <p14:creationId xmlns:p14="http://schemas.microsoft.com/office/powerpoint/2010/main" val="20931350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ircular Arrow 7"/>
          <p:cNvSpPr/>
          <p:nvPr/>
        </p:nvSpPr>
        <p:spPr>
          <a:xfrm>
            <a:off x="1524000" y="22378"/>
            <a:ext cx="1619672" cy="1606422"/>
          </a:xfrm>
          <a:prstGeom prst="circularArrow">
            <a:avLst>
              <a:gd name="adj1" fmla="val 10980"/>
              <a:gd name="adj2" fmla="val 1142322"/>
              <a:gd name="adj3" fmla="val 4500000"/>
              <a:gd name="adj4" fmla="val 10800000"/>
              <a:gd name="adj5" fmla="val 12500"/>
            </a:avLst>
          </a:prstGeom>
          <a:solidFill>
            <a:schemeClr val="accent1">
              <a:lumMod val="60000"/>
              <a:lumOff val="40000"/>
            </a:schemeClr>
          </a:solidFill>
          <a:ln>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9" name="Group 8"/>
          <p:cNvGrpSpPr/>
          <p:nvPr/>
        </p:nvGrpSpPr>
        <p:grpSpPr>
          <a:xfrm>
            <a:off x="1774959" y="614593"/>
            <a:ext cx="1117755" cy="588787"/>
            <a:chOff x="4657402" y="818340"/>
            <a:chExt cx="1763155" cy="819364"/>
          </a:xfrm>
        </p:grpSpPr>
        <p:sp>
          <p:nvSpPr>
            <p:cNvPr id="10" name="Rectangle 9"/>
            <p:cNvSpPr/>
            <p:nvPr/>
          </p:nvSpPr>
          <p:spPr>
            <a:xfrm rot="1053136">
              <a:off x="4826096" y="924893"/>
              <a:ext cx="1425770" cy="7128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Rectangle 10"/>
            <p:cNvSpPr/>
            <p:nvPr/>
          </p:nvSpPr>
          <p:spPr>
            <a:xfrm>
              <a:off x="4657402" y="818340"/>
              <a:ext cx="1763155" cy="712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1800" kern="1200" dirty="0">
                  <a:latin typeface="Century Gothic" panose="020B0502020202020204" pitchFamily="34" charset="0"/>
                </a:rPr>
                <a:t>Phonics</a:t>
              </a:r>
            </a:p>
          </p:txBody>
        </p:sp>
      </p:grpSp>
      <p:sp>
        <p:nvSpPr>
          <p:cNvPr id="2" name="TextBox 1"/>
          <p:cNvSpPr txBox="1"/>
          <p:nvPr/>
        </p:nvSpPr>
        <p:spPr>
          <a:xfrm>
            <a:off x="3287688" y="260648"/>
            <a:ext cx="6912768" cy="707886"/>
          </a:xfrm>
          <a:prstGeom prst="rect">
            <a:avLst/>
          </a:prstGeom>
          <a:noFill/>
        </p:spPr>
        <p:txBody>
          <a:bodyPr wrap="square" rtlCol="0">
            <a:spAutoFit/>
          </a:bodyPr>
          <a:lstStyle/>
          <a:p>
            <a:r>
              <a:rPr lang="en-GB" sz="3600" b="1" dirty="0">
                <a:latin typeface="Century Gothic" panose="020B0502020202020204" pitchFamily="34" charset="0"/>
              </a:rPr>
              <a:t>So what goes in to phonics?</a:t>
            </a:r>
            <a:r>
              <a:rPr lang="en-GB" sz="4000" b="1" dirty="0">
                <a:latin typeface="Century Gothic" panose="020B0502020202020204" pitchFamily="34" charset="0"/>
              </a:rPr>
              <a:t>…</a:t>
            </a:r>
          </a:p>
        </p:txBody>
      </p:sp>
      <p:sp>
        <p:nvSpPr>
          <p:cNvPr id="3" name="Rectangle 2"/>
          <p:cNvSpPr/>
          <p:nvPr/>
        </p:nvSpPr>
        <p:spPr>
          <a:xfrm>
            <a:off x="3431703" y="1064252"/>
            <a:ext cx="6921330" cy="1938992"/>
          </a:xfrm>
          <a:prstGeom prst="rect">
            <a:avLst/>
          </a:prstGeom>
          <a:ln w="38100">
            <a:solidFill>
              <a:schemeClr val="accent1">
                <a:lumMod val="50000"/>
              </a:schemeClr>
            </a:solidFill>
          </a:ln>
        </p:spPr>
        <p:txBody>
          <a:bodyPr wrap="square">
            <a:spAutoFit/>
          </a:bodyPr>
          <a:lstStyle/>
          <a:p>
            <a:pPr algn="just"/>
            <a:r>
              <a:rPr lang="en-GB" sz="2400" dirty="0">
                <a:latin typeface="Century Gothic" panose="020B0502020202020204" pitchFamily="34" charset="0"/>
              </a:rPr>
              <a:t>Words are made up from small units of sound called </a:t>
            </a:r>
            <a:r>
              <a:rPr lang="en-GB" sz="2400" b="1" dirty="0">
                <a:solidFill>
                  <a:srgbClr val="FF0000"/>
                </a:solidFill>
                <a:latin typeface="Century Gothic" panose="020B0502020202020204" pitchFamily="34" charset="0"/>
              </a:rPr>
              <a:t>phonemes</a:t>
            </a:r>
            <a:r>
              <a:rPr lang="en-GB" sz="2400" dirty="0">
                <a:latin typeface="Century Gothic" panose="020B0502020202020204" pitchFamily="34" charset="0"/>
              </a:rPr>
              <a:t>. There are 44 sounds in the English language that we teach the children.  A </a:t>
            </a:r>
            <a:r>
              <a:rPr lang="en-GB" sz="2400" b="1" dirty="0">
                <a:solidFill>
                  <a:schemeClr val="accent5">
                    <a:lumMod val="75000"/>
                  </a:schemeClr>
                </a:solidFill>
                <a:latin typeface="Century Gothic" panose="020B0502020202020204" pitchFamily="34" charset="0"/>
              </a:rPr>
              <a:t>grapheme</a:t>
            </a:r>
            <a:r>
              <a:rPr lang="en-GB" sz="2400" dirty="0">
                <a:latin typeface="Century Gothic" panose="020B0502020202020204" pitchFamily="34" charset="0"/>
              </a:rPr>
              <a:t> is the written version of the sound. </a:t>
            </a:r>
          </a:p>
        </p:txBody>
      </p:sp>
      <p:sp>
        <p:nvSpPr>
          <p:cNvPr id="7" name="Rectangle 6"/>
          <p:cNvSpPr/>
          <p:nvPr/>
        </p:nvSpPr>
        <p:spPr>
          <a:xfrm>
            <a:off x="765267" y="3187134"/>
            <a:ext cx="5332873" cy="3046988"/>
          </a:xfrm>
          <a:prstGeom prst="rect">
            <a:avLst/>
          </a:prstGeom>
          <a:ln w="38100">
            <a:solidFill>
              <a:schemeClr val="accent1">
                <a:lumMod val="50000"/>
              </a:schemeClr>
            </a:solidFill>
          </a:ln>
        </p:spPr>
        <p:txBody>
          <a:bodyPr wrap="square">
            <a:spAutoFit/>
          </a:bodyPr>
          <a:lstStyle/>
          <a:p>
            <a:r>
              <a:rPr lang="en-GB" sz="2400" dirty="0">
                <a:latin typeface="Century Gothic" panose="020B0502020202020204" pitchFamily="34" charset="0"/>
              </a:rPr>
              <a:t>However, we only have 26 letters in the alphabet so some </a:t>
            </a:r>
            <a:r>
              <a:rPr lang="en-GB" sz="2400" b="1" dirty="0">
                <a:solidFill>
                  <a:srgbClr val="00B050"/>
                </a:solidFill>
                <a:latin typeface="Century Gothic" panose="020B0502020202020204" pitchFamily="34" charset="0"/>
              </a:rPr>
              <a:t>graphemes</a:t>
            </a:r>
            <a:r>
              <a:rPr lang="en-GB" sz="2400" dirty="0">
                <a:latin typeface="Century Gothic" panose="020B0502020202020204" pitchFamily="34" charset="0"/>
              </a:rPr>
              <a:t> are made up from more than one letter.  </a:t>
            </a:r>
            <a:r>
              <a:rPr lang="en-GB" sz="2400" b="1" dirty="0">
                <a:solidFill>
                  <a:srgbClr val="0070C0"/>
                </a:solidFill>
                <a:latin typeface="Century Gothic" panose="020B0502020202020204" pitchFamily="34" charset="0"/>
              </a:rPr>
              <a:t>Digraphs</a:t>
            </a:r>
            <a:r>
              <a:rPr lang="en-GB" sz="2400" dirty="0">
                <a:latin typeface="Century Gothic" panose="020B0502020202020204" pitchFamily="34" charset="0"/>
              </a:rPr>
              <a:t> are two letters that make one sound (</a:t>
            </a:r>
            <a:r>
              <a:rPr lang="en-GB" sz="2400" dirty="0" err="1">
                <a:latin typeface="Century Gothic" panose="020B0502020202020204" pitchFamily="34" charset="0"/>
              </a:rPr>
              <a:t>sh</a:t>
            </a:r>
            <a:r>
              <a:rPr lang="en-GB" sz="2400" dirty="0">
                <a:latin typeface="Century Gothic" panose="020B0502020202020204" pitchFamily="34" charset="0"/>
              </a:rPr>
              <a:t>, </a:t>
            </a:r>
            <a:r>
              <a:rPr lang="en-GB" sz="2400" dirty="0" err="1">
                <a:latin typeface="Century Gothic" panose="020B0502020202020204" pitchFamily="34" charset="0"/>
              </a:rPr>
              <a:t>ch</a:t>
            </a:r>
            <a:r>
              <a:rPr lang="en-GB" sz="2400" dirty="0">
                <a:latin typeface="Century Gothic" panose="020B0502020202020204" pitchFamily="34" charset="0"/>
              </a:rPr>
              <a:t>, </a:t>
            </a:r>
            <a:r>
              <a:rPr lang="en-GB" sz="2400" dirty="0" err="1">
                <a:latin typeface="Century Gothic" panose="020B0502020202020204" pitchFamily="34" charset="0"/>
              </a:rPr>
              <a:t>th</a:t>
            </a:r>
            <a:r>
              <a:rPr lang="en-GB" sz="2400" dirty="0">
                <a:latin typeface="Century Gothic" panose="020B0502020202020204" pitchFamily="34" charset="0"/>
              </a:rPr>
              <a:t>).</a:t>
            </a:r>
          </a:p>
          <a:p>
            <a:r>
              <a:rPr lang="en-GB" sz="2400" b="1" dirty="0" err="1">
                <a:solidFill>
                  <a:srgbClr val="7030A0"/>
                </a:solidFill>
                <a:latin typeface="Century Gothic" panose="020B0502020202020204" pitchFamily="34" charset="0"/>
              </a:rPr>
              <a:t>Trigraphs</a:t>
            </a:r>
            <a:r>
              <a:rPr lang="en-GB" sz="2400" dirty="0">
                <a:solidFill>
                  <a:srgbClr val="7030A0"/>
                </a:solidFill>
                <a:latin typeface="Century Gothic" panose="020B0502020202020204" pitchFamily="34" charset="0"/>
              </a:rPr>
              <a:t> </a:t>
            </a:r>
            <a:r>
              <a:rPr lang="en-GB" sz="2400" dirty="0">
                <a:latin typeface="Century Gothic" panose="020B0502020202020204" pitchFamily="34" charset="0"/>
              </a:rPr>
              <a:t>are three letters that make one sound (air, ear, </a:t>
            </a:r>
            <a:r>
              <a:rPr lang="en-GB" sz="2400" dirty="0" err="1">
                <a:latin typeface="Century Gothic" panose="020B0502020202020204" pitchFamily="34" charset="0"/>
              </a:rPr>
              <a:t>ure</a:t>
            </a:r>
            <a:r>
              <a:rPr lang="en-GB" sz="2400" dirty="0">
                <a:latin typeface="Century Gothic" panose="020B0502020202020204" pitchFamily="34" charset="0"/>
              </a:rPr>
              <a:t>).</a:t>
            </a:r>
          </a:p>
        </p:txBody>
      </p:sp>
      <p:sp>
        <p:nvSpPr>
          <p:cNvPr id="5" name="TextBox 4">
            <a:extLst>
              <a:ext uri="{FF2B5EF4-FFF2-40B4-BE49-F238E27FC236}">
                <a16:creationId xmlns:a16="http://schemas.microsoft.com/office/drawing/2014/main" id="{3985AC41-0255-6674-8C8D-3529C8C5EB73}"/>
              </a:ext>
            </a:extLst>
          </p:cNvPr>
          <p:cNvSpPr txBox="1"/>
          <p:nvPr/>
        </p:nvSpPr>
        <p:spPr>
          <a:xfrm>
            <a:off x="6592283" y="3178707"/>
            <a:ext cx="4834450" cy="3046988"/>
          </a:xfrm>
          <a:prstGeom prst="rect">
            <a:avLst/>
          </a:prstGeom>
          <a:solidFill>
            <a:schemeClr val="accent1">
              <a:lumMod val="60000"/>
              <a:lumOff val="40000"/>
            </a:schemeClr>
          </a:solidFill>
          <a:ln w="57150">
            <a:solidFill>
              <a:schemeClr val="accent1">
                <a:lumMod val="50000"/>
              </a:schemeClr>
            </a:solidFill>
          </a:ln>
        </p:spPr>
        <p:txBody>
          <a:bodyPr wrap="square" rtlCol="0">
            <a:spAutoFit/>
          </a:bodyPr>
          <a:lstStyle/>
          <a:p>
            <a:pPr algn="just"/>
            <a:r>
              <a:rPr lang="en-GB" sz="2400" dirty="0">
                <a:latin typeface="Century Gothic" panose="020B0502020202020204" pitchFamily="34" charset="0"/>
              </a:rPr>
              <a:t>At Alston Lane we follow the </a:t>
            </a:r>
            <a:r>
              <a:rPr lang="en-GB" sz="2400" b="1" dirty="0">
                <a:latin typeface="Century Gothic" panose="020B0502020202020204" pitchFamily="34" charset="0"/>
              </a:rPr>
              <a:t>Red Rose Letters and Sounds </a:t>
            </a:r>
            <a:r>
              <a:rPr lang="en-GB" sz="2400" dirty="0">
                <a:latin typeface="Century Gothic" panose="020B0502020202020204" pitchFamily="34" charset="0"/>
              </a:rPr>
              <a:t>systematic synthetic phonics programme starting when our children enter the nursery. Throughout the Early Years and KS1, phonics is given high priority and taught daily. </a:t>
            </a:r>
          </a:p>
        </p:txBody>
      </p:sp>
      <p:pic>
        <p:nvPicPr>
          <p:cNvPr id="6" name="Picture 5">
            <a:extLst>
              <a:ext uri="{FF2B5EF4-FFF2-40B4-BE49-F238E27FC236}">
                <a16:creationId xmlns:a16="http://schemas.microsoft.com/office/drawing/2014/main" id="{C1A4DE4D-A627-43DF-6971-0E46D3B3291C}"/>
              </a:ext>
            </a:extLst>
          </p:cNvPr>
          <p:cNvPicPr>
            <a:picLocks noChangeAspect="1"/>
          </p:cNvPicPr>
          <p:nvPr/>
        </p:nvPicPr>
        <p:blipFill>
          <a:blip r:embed="rId3"/>
          <a:stretch>
            <a:fillRect/>
          </a:stretch>
        </p:blipFill>
        <p:spPr>
          <a:xfrm>
            <a:off x="572796" y="1499054"/>
            <a:ext cx="1170533" cy="1213209"/>
          </a:xfrm>
          <a:prstGeom prst="rect">
            <a:avLst/>
          </a:prstGeom>
        </p:spPr>
      </p:pic>
    </p:spTree>
    <p:extLst>
      <p:ext uri="{BB962C8B-B14F-4D97-AF65-F5344CB8AC3E}">
        <p14:creationId xmlns:p14="http://schemas.microsoft.com/office/powerpoint/2010/main" val="1558940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53136">
            <a:off x="5312052" y="3091655"/>
            <a:ext cx="2360451" cy="12201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Circular Arrow 7"/>
          <p:cNvSpPr/>
          <p:nvPr/>
        </p:nvSpPr>
        <p:spPr>
          <a:xfrm>
            <a:off x="1524000" y="22378"/>
            <a:ext cx="1619672" cy="1606422"/>
          </a:xfrm>
          <a:prstGeom prst="circularArrow">
            <a:avLst>
              <a:gd name="adj1" fmla="val 10980"/>
              <a:gd name="adj2" fmla="val 1142322"/>
              <a:gd name="adj3" fmla="val 4500000"/>
              <a:gd name="adj4" fmla="val 10800000"/>
              <a:gd name="adj5" fmla="val 12500"/>
            </a:avLst>
          </a:prstGeom>
          <a:solidFill>
            <a:schemeClr val="accent1">
              <a:lumMod val="60000"/>
              <a:lumOff val="40000"/>
            </a:schemeClr>
          </a:solidFill>
          <a:ln>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9" name="Group 8"/>
          <p:cNvGrpSpPr/>
          <p:nvPr/>
        </p:nvGrpSpPr>
        <p:grpSpPr>
          <a:xfrm>
            <a:off x="1774959" y="614593"/>
            <a:ext cx="1117755" cy="588787"/>
            <a:chOff x="4657402" y="818340"/>
            <a:chExt cx="1763155" cy="819364"/>
          </a:xfrm>
        </p:grpSpPr>
        <p:sp>
          <p:nvSpPr>
            <p:cNvPr id="10" name="Rectangle 9"/>
            <p:cNvSpPr/>
            <p:nvPr/>
          </p:nvSpPr>
          <p:spPr>
            <a:xfrm rot="1053136">
              <a:off x="4826096" y="924893"/>
              <a:ext cx="1425770" cy="7128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Rectangle 10"/>
            <p:cNvSpPr/>
            <p:nvPr/>
          </p:nvSpPr>
          <p:spPr>
            <a:xfrm>
              <a:off x="4657402" y="818340"/>
              <a:ext cx="1763155" cy="712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1800" kern="1200" dirty="0">
                  <a:latin typeface="Century Gothic" panose="020B0502020202020204" pitchFamily="34" charset="0"/>
                </a:rPr>
                <a:t>Phonics</a:t>
              </a:r>
            </a:p>
          </p:txBody>
        </p:sp>
      </p:grpSp>
      <p:sp>
        <p:nvSpPr>
          <p:cNvPr id="2" name="TextBox 1"/>
          <p:cNvSpPr txBox="1"/>
          <p:nvPr/>
        </p:nvSpPr>
        <p:spPr>
          <a:xfrm>
            <a:off x="3287688" y="260649"/>
            <a:ext cx="6912768" cy="584775"/>
          </a:xfrm>
          <a:prstGeom prst="rect">
            <a:avLst/>
          </a:prstGeom>
          <a:noFill/>
        </p:spPr>
        <p:txBody>
          <a:bodyPr wrap="square" rtlCol="0">
            <a:spAutoFit/>
          </a:bodyPr>
          <a:lstStyle/>
          <a:p>
            <a:r>
              <a:rPr lang="en-GB" sz="3200" b="1" dirty="0">
                <a:latin typeface="Century Gothic" panose="020B0502020202020204" pitchFamily="34" charset="0"/>
              </a:rPr>
              <a:t>Linking letters and sounds</a:t>
            </a:r>
            <a:endParaRPr lang="en-GB" sz="3600" b="1" dirty="0">
              <a:latin typeface="Century Gothic" panose="020B0502020202020204" pitchFamily="34" charset="0"/>
            </a:endParaRPr>
          </a:p>
        </p:txBody>
      </p:sp>
      <p:sp>
        <p:nvSpPr>
          <p:cNvPr id="3" name="Rectangle 2"/>
          <p:cNvSpPr/>
          <p:nvPr/>
        </p:nvSpPr>
        <p:spPr>
          <a:xfrm>
            <a:off x="3801617" y="1450590"/>
            <a:ext cx="4956479" cy="1200329"/>
          </a:xfrm>
          <a:prstGeom prst="rect">
            <a:avLst/>
          </a:prstGeom>
          <a:ln w="38100">
            <a:solidFill>
              <a:schemeClr val="accent1">
                <a:lumMod val="50000"/>
              </a:schemeClr>
            </a:solidFill>
          </a:ln>
        </p:spPr>
        <p:txBody>
          <a:bodyPr wrap="square">
            <a:spAutoFit/>
          </a:bodyPr>
          <a:lstStyle/>
          <a:p>
            <a:pPr algn="ctr"/>
            <a:r>
              <a:rPr lang="en-GB" sz="2400" b="1" dirty="0">
                <a:latin typeface="Century Gothic" panose="020B0502020202020204" pitchFamily="34" charset="0"/>
              </a:rPr>
              <a:t>GPC</a:t>
            </a:r>
          </a:p>
          <a:p>
            <a:pPr algn="ctr"/>
            <a:r>
              <a:rPr lang="en-GB" sz="2400" b="1" dirty="0">
                <a:latin typeface="Century Gothic" panose="020B0502020202020204" pitchFamily="34" charset="0"/>
              </a:rPr>
              <a:t>Grapheme Phoneme Correspondence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740" y="2924945"/>
            <a:ext cx="4431753" cy="285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274" y="2910698"/>
            <a:ext cx="4335911" cy="340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F6B9E6F9-5451-1DC9-11B3-7BB04729623E}"/>
              </a:ext>
            </a:extLst>
          </p:cNvPr>
          <p:cNvPicPr>
            <a:picLocks noChangeAspect="1"/>
          </p:cNvPicPr>
          <p:nvPr/>
        </p:nvPicPr>
        <p:blipFill>
          <a:blip r:embed="rId5"/>
          <a:stretch>
            <a:fillRect/>
          </a:stretch>
        </p:blipFill>
        <p:spPr>
          <a:xfrm>
            <a:off x="157535" y="5442027"/>
            <a:ext cx="1170533" cy="1213209"/>
          </a:xfrm>
          <a:prstGeom prst="rect">
            <a:avLst/>
          </a:prstGeom>
        </p:spPr>
      </p:pic>
    </p:spTree>
    <p:extLst>
      <p:ext uri="{BB962C8B-B14F-4D97-AF65-F5344CB8AC3E}">
        <p14:creationId xmlns:p14="http://schemas.microsoft.com/office/powerpoint/2010/main" val="877959003"/>
      </p:ext>
    </p:extLst>
  </p:cSld>
  <p:clrMapOvr>
    <a:masterClrMapping/>
  </p:clrMapOvr>
  <p:transition spd="slow">
    <p:push dir="u"/>
  </p:transition>
</p:sld>
</file>

<file path=ppt/theme/theme1.xml><?xml version="1.0" encoding="utf-8"?>
<a:theme xmlns:a="http://schemas.openxmlformats.org/drawingml/2006/main" name="SketchLinesVTI">
  <a:themeElements>
    <a:clrScheme name="AnalogousFromLightSeedLeftStep">
      <a:dk1>
        <a:srgbClr val="000000"/>
      </a:dk1>
      <a:lt1>
        <a:srgbClr val="FFFFFF"/>
      </a:lt1>
      <a:dk2>
        <a:srgbClr val="242E41"/>
      </a:dk2>
      <a:lt2>
        <a:srgbClr val="E8E6E2"/>
      </a:lt2>
      <a:accent1>
        <a:srgbClr val="769CE6"/>
      </a:accent1>
      <a:accent2>
        <a:srgbClr val="36AFD7"/>
      </a:accent2>
      <a:accent3>
        <a:srgbClr val="4CB2A1"/>
      </a:accent3>
      <a:accent4>
        <a:srgbClr val="47B876"/>
      </a:accent4>
      <a:accent5>
        <a:srgbClr val="42BB42"/>
      </a:accent5>
      <a:accent6>
        <a:srgbClr val="74B346"/>
      </a:accent6>
      <a:hlink>
        <a:srgbClr val="948059"/>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1680</TotalTime>
  <Words>2260</Words>
  <Application>Microsoft Office PowerPoint</Application>
  <PresentationFormat>Widescreen</PresentationFormat>
  <Paragraphs>202</Paragraphs>
  <Slides>25</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Meiryo</vt:lpstr>
      <vt:lpstr>Arial</vt:lpstr>
      <vt:lpstr>Calibri</vt:lpstr>
      <vt:lpstr>CCW Cursive Writing 4</vt:lpstr>
      <vt:lpstr>Century Gothic</vt:lpstr>
      <vt:lpstr>Corbel</vt:lpstr>
      <vt:lpstr>Tahoma</vt:lpstr>
      <vt:lpstr>SketchLinesVTI</vt:lpstr>
      <vt:lpstr>Reading &amp; Phonics Parental Workshop </vt:lpstr>
      <vt:lpstr>Introductions and Housekeeping </vt:lpstr>
      <vt:lpstr>Session Aims</vt:lpstr>
      <vt:lpstr>Our Reading Intent </vt:lpstr>
      <vt:lpstr>Learning to Read.</vt:lpstr>
      <vt:lpstr>Good word recognition, good language comprehension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you can help with phonics at home.</vt:lpstr>
      <vt:lpstr>PowerPoint Presentation</vt:lpstr>
      <vt:lpstr>How to help your child read these books at home. </vt:lpstr>
      <vt:lpstr>What to expect when reading with your child. </vt:lpstr>
      <vt:lpstr>How we teach language comprehension and a love of reading! </vt:lpstr>
      <vt:lpstr>How you can help develop language comprehension at home.</vt:lpstr>
      <vt:lpstr>How you can help develop language comprehension at home.</vt:lpstr>
      <vt:lpstr>Recommended books. </vt:lpstr>
      <vt:lpstr>The Core Message </vt:lpstr>
      <vt:lpstr>PowerPoint Presentation</vt:lpstr>
      <vt:lpstr>Session Aims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&amp; Phonics Parental Workshop</dc:title>
  <dc:creator>Rachel Woodrow</dc:creator>
  <cp:lastModifiedBy>Rachel Woodrow</cp:lastModifiedBy>
  <cp:revision>24</cp:revision>
  <cp:lastPrinted>2023-09-25T09:20:33Z</cp:lastPrinted>
  <dcterms:created xsi:type="dcterms:W3CDTF">2022-09-26T08:35:05Z</dcterms:created>
  <dcterms:modified xsi:type="dcterms:W3CDTF">2024-09-25T09:32:03Z</dcterms:modified>
</cp:coreProperties>
</file>