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9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3FDA78-4525-4378-9A3C-2FC0242C8845}" type="datetimeFigureOut">
              <a:rPr lang="en-GB" smtClean="0"/>
              <a:t>21/09/2023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F8B922-3F88-4CD8-947E-90CE2AB980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23570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" name="Google Shape;522;g84c44452c4_1_118:notes"/>
          <p:cNvSpPr txBox="1">
            <a:spLocks noGrp="1"/>
          </p:cNvSpPr>
          <p:nvPr>
            <p:ph type="body" idx="1"/>
          </p:nvPr>
        </p:nvSpPr>
        <p:spPr>
          <a:xfrm>
            <a:off x="679927" y="4778722"/>
            <a:ext cx="5439410" cy="39100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523" name="Google Shape;523;g84c44452c4_1_1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4713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377911-73BC-3843-336B-DC54A0FDBAD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571DAF5-5CE2-30F3-0BCD-76F622573AB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AE0E49-43E6-16A8-6580-A5939B8C07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C2C21-F07C-4A14-B070-85E7F4895DC1}" type="datetimeFigureOut">
              <a:rPr lang="en-GB" smtClean="0"/>
              <a:t>21/09/2023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A9E411-F4CD-3CE2-4ECC-761DDC8400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85856B-59A2-D8FF-6D29-D6EF5009EB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2B958-FB1B-4FBC-B36E-8AC269C042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70115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BAFA3A-5CDC-1870-301E-2649F4C7C8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3D75EF6-CAD3-0049-C974-83D4A6335B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F02245-C0C0-ED01-7A6C-33BCABFB5D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C2C21-F07C-4A14-B070-85E7F4895DC1}" type="datetimeFigureOut">
              <a:rPr lang="en-GB" smtClean="0"/>
              <a:t>21/09/2023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9EC55A-1084-1F84-2273-33A30306D9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3F1242-7742-016B-1607-6927C0A615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2B958-FB1B-4FBC-B36E-8AC269C042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48975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12E1CF7-A30F-7621-30AE-D4E744B6EDD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50C3460-BF4E-9E04-0CBF-8C7FCF6C403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E44F3D-57C7-4B24-5948-8B117B1F39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C2C21-F07C-4A14-B070-85E7F4895DC1}" type="datetimeFigureOut">
              <a:rPr lang="en-GB" smtClean="0"/>
              <a:t>21/09/2023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00B6FD-9B75-9E6A-D708-0B936E2075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E63D57-F017-418A-4472-719548EA1E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2B958-FB1B-4FBC-B36E-8AC269C042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07109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6C0B1F-76F1-B53A-DF8B-B4C27C8402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F90E4A-6C44-2037-DEFF-7B195CC38C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77AFE5-7424-C4FC-4E05-D26672B841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C2C21-F07C-4A14-B070-85E7F4895DC1}" type="datetimeFigureOut">
              <a:rPr lang="en-GB" smtClean="0"/>
              <a:t>21/09/2023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7EE36E-1440-5D18-9283-2C787108A6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26635E-8696-9615-A6DE-3A3F3D30B3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2B958-FB1B-4FBC-B36E-8AC269C042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19803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2F2EC4-1308-FCEA-5FDB-6EA57FEFEE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008CF1E-FD16-96DE-E27E-1FBC5C4E8B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35AC8C-107E-9A89-70CB-94DA578C4A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C2C21-F07C-4A14-B070-85E7F4895DC1}" type="datetimeFigureOut">
              <a:rPr lang="en-GB" smtClean="0"/>
              <a:t>21/09/2023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ED191C-6604-8506-1BE2-168306251E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953791-D992-8288-60A7-BFB1658F0E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2B958-FB1B-4FBC-B36E-8AC269C042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54050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7D5ADA-7BCB-7C9D-A131-2BDBCAD3C9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AC4B0F-A55B-7075-5D96-55D76D5ABEF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1B1442-FC6A-AF56-5BF8-FDEC3BA2345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67A66C0-0013-7C1E-5D81-073F74DE08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C2C21-F07C-4A14-B070-85E7F4895DC1}" type="datetimeFigureOut">
              <a:rPr lang="en-GB" smtClean="0"/>
              <a:t>21/09/2023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F115FFA-C2A6-E732-931A-41948B09B9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73912EC-3119-900B-7E66-DF47FEB9C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2B958-FB1B-4FBC-B36E-8AC269C042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71519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A765F8-EA55-D02A-F38A-CBA2819551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33CC38D-83D8-D1AD-810C-BD997EE9E2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859F398-03C8-66C6-B384-599C11F5BD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7ED36E3-7CAC-F4A5-D456-06ABFD1EF42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8D01A09-6201-3219-F107-AE4F0F3192C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2DBB436-1C77-585C-5463-E1AF6FC0B7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C2C21-F07C-4A14-B070-85E7F4895DC1}" type="datetimeFigureOut">
              <a:rPr lang="en-GB" smtClean="0"/>
              <a:t>21/09/2023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20D71FB-0CD2-CC0F-9CBE-2DCB43BCBB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D9BE6DD-6B0B-82C7-25F1-95C021B996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2B958-FB1B-4FBC-B36E-8AC269C042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28240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42C64E-1BB0-86ED-95B2-9A2703C623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1A6D4BD-337E-459D-69DE-01369A1999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C2C21-F07C-4A14-B070-85E7F4895DC1}" type="datetimeFigureOut">
              <a:rPr lang="en-GB" smtClean="0"/>
              <a:t>21/09/2023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101B31D-AF14-4CF8-FA96-2E0141D117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8C6A775-DA68-1CE9-50E7-7CCAD6C69A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2B958-FB1B-4FBC-B36E-8AC269C042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67271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C742BF1-2B73-50FF-2918-63B67180BC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C2C21-F07C-4A14-B070-85E7F4895DC1}" type="datetimeFigureOut">
              <a:rPr lang="en-GB" smtClean="0"/>
              <a:t>21/09/2023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E80F43D-4DE1-5E11-6928-00CEC9EB7B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E4733F5-01A3-B020-6036-4A80CAAD7D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2B958-FB1B-4FBC-B36E-8AC269C042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07462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6C7FAC-FDB2-6E7A-F6B4-D89A8A02D0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35B2AF-FBC6-D308-13A8-0C89A06617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608EB2E-7A94-001D-F8DE-EAADAB9AF63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53ED479-A022-6C7E-C77D-850DD8F9C0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C2C21-F07C-4A14-B070-85E7F4895DC1}" type="datetimeFigureOut">
              <a:rPr lang="en-GB" smtClean="0"/>
              <a:t>21/09/2023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98CDBF5-5755-DB0C-8B1E-9DBC659F8C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0F10DE7-8FC6-722C-0F7E-28BDFBBC4B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2B958-FB1B-4FBC-B36E-8AC269C042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33144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0D8AD4-3B49-2BC3-144B-4FB61AEDFA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4682A54-D122-86C8-FDA2-4C354B44EF9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045501E-7FCB-11F8-B0C2-466E2627B1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9D9EEBE-CEC9-B449-8829-609030A88B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C2C21-F07C-4A14-B070-85E7F4895DC1}" type="datetimeFigureOut">
              <a:rPr lang="en-GB" smtClean="0"/>
              <a:t>21/09/2023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27C1C22-E7FB-E64D-20D1-BB72A594A2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9FA7F4F-38EB-FE3C-910F-8E860CC380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2B958-FB1B-4FBC-B36E-8AC269C042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21308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FD2733D-22E3-07F9-6EE3-0CDB58A504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9E23E3-E4BD-8014-2E6C-8272471F3D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62BAF2-F97E-C5FA-B253-64995E0D21E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7C2C21-F07C-4A14-B070-85E7F4895DC1}" type="datetimeFigureOut">
              <a:rPr lang="en-GB" smtClean="0"/>
              <a:t>21/09/2023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58BC62-D53C-3E0D-B72F-1FE97DF969B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719C8D-E647-04E1-143F-35248EE5DF0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12B958-FB1B-4FBC-B36E-8AC269C042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291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5" name="Google Shape;525;g84c44452c4_1_118"/>
          <p:cNvSpPr txBox="1">
            <a:spLocks noGrp="1"/>
          </p:cNvSpPr>
          <p:nvPr>
            <p:ph type="title"/>
          </p:nvPr>
        </p:nvSpPr>
        <p:spPr>
          <a:xfrm>
            <a:off x="1848466" y="78849"/>
            <a:ext cx="8652386" cy="4920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ctr" anchorCtr="1">
            <a:noAutofit/>
          </a:bodyPr>
          <a:lstStyle/>
          <a:p>
            <a:pPr algn="ctr">
              <a:spcBef>
                <a:spcPts val="0"/>
              </a:spcBef>
              <a:buSzPts val="1400"/>
            </a:pPr>
            <a:r>
              <a:rPr lang="en-GB" sz="2800" b="1" dirty="0">
                <a:solidFill>
                  <a:srgbClr val="A14824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Trade:KS2 Knowledge Mat – Summer 2 - 2023</a:t>
            </a:r>
            <a:endParaRPr sz="4000" dirty="0"/>
          </a:p>
        </p:txBody>
      </p:sp>
      <p:pic>
        <p:nvPicPr>
          <p:cNvPr id="526" name="Google Shape;526;g84c44452c4_1_11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491200" y="698863"/>
            <a:ext cx="2176800" cy="1218997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527" name="Google Shape;527;g84c44452c4_1_118"/>
          <p:cNvGraphicFramePr/>
          <p:nvPr/>
        </p:nvGraphicFramePr>
        <p:xfrm>
          <a:off x="1676093" y="570850"/>
          <a:ext cx="7792372" cy="6168716"/>
        </p:xfrm>
        <a:graphic>
          <a:graphicData uri="http://schemas.openxmlformats.org/drawingml/2006/table">
            <a:tbl>
              <a:tblPr>
                <a:solidFill>
                  <a:srgbClr val="E9EBF5"/>
                </a:solidFill>
              </a:tblPr>
              <a:tblGrid>
                <a:gridCol w="11606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018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2990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73275">
                <a:tc gridSpan="2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none" strike="noStrike" cap="none" dirty="0">
                          <a:highlight>
                            <a:srgbClr val="E9EBF5"/>
                          </a:highlight>
                        </a:rPr>
                        <a:t> </a:t>
                      </a:r>
                      <a:endParaRPr sz="1400" u="none" strike="noStrike" cap="none" dirty="0">
                        <a:highlight>
                          <a:srgbClr val="E9EBF5"/>
                        </a:highlight>
                      </a:endParaRPr>
                    </a:p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b="1" u="none" strike="noStrike" cap="none" dirty="0">
                          <a:solidFill>
                            <a:srgbClr val="FFFFFF"/>
                          </a:solidFill>
                        </a:rPr>
                        <a:t>Subject Specific Vocabulary</a:t>
                      </a:r>
                      <a:endParaRPr sz="1400" b="1" u="none" strike="noStrike" cap="none" dirty="0">
                        <a:solidFill>
                          <a:srgbClr val="FFFFFF"/>
                        </a:solidFill>
                      </a:endParaRPr>
                    </a:p>
                  </a:txBody>
                  <a:tcPr marL="95250" marR="95250" marT="47625" marB="47625">
                    <a:lnL w="126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A1482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b="1" u="none" strike="noStrike" cap="none" dirty="0">
                          <a:solidFill>
                            <a:srgbClr val="A14824"/>
                          </a:solidFill>
                        </a:rPr>
                        <a:t>Sticky Knowledge about </a:t>
                      </a:r>
                      <a:endParaRPr sz="1400" b="1" u="none" strike="noStrike" cap="none" dirty="0">
                        <a:solidFill>
                          <a:srgbClr val="A14824"/>
                        </a:solidFill>
                      </a:endParaRPr>
                    </a:p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b="1" u="none" strike="noStrike" cap="none" dirty="0">
                          <a:solidFill>
                            <a:srgbClr val="A14824"/>
                          </a:solidFill>
                        </a:rPr>
                        <a:t>Trade</a:t>
                      </a:r>
                      <a:endParaRPr sz="1400" b="1" u="none" strike="noStrike" cap="none" dirty="0">
                        <a:solidFill>
                          <a:srgbClr val="A14824"/>
                        </a:solidFill>
                      </a:endParaRPr>
                    </a:p>
                  </a:txBody>
                  <a:tcPr marL="95250" marR="95250" marT="47625" marB="47625">
                    <a:lnL w="126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A99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322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GB" sz="1000" u="none" strike="noStrike" cap="none">
                          <a:highlight>
                            <a:srgbClr val="E9EBF5"/>
                          </a:highlight>
                        </a:rPr>
                        <a:t>Globalisation </a:t>
                      </a:r>
                      <a:endParaRPr sz="1000" u="none" strike="noStrike" cap="none">
                        <a:highlight>
                          <a:srgbClr val="E9EBF5"/>
                        </a:highlight>
                      </a:endParaRPr>
                    </a:p>
                  </a:txBody>
                  <a:tcPr marL="95250" marR="95250" marT="47625" marB="47625">
                    <a:lnL w="126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GB" sz="1000" u="none" strike="noStrike" cap="none">
                          <a:highlight>
                            <a:srgbClr val="E9EBF5"/>
                          </a:highlight>
                        </a:rPr>
                        <a:t>Globalisation is the increasing connections between places and people across the planet, established through trade, politics and cultural exchanges, and helped by technology and transport.</a:t>
                      </a:r>
                      <a:endParaRPr sz="1000" u="none" strike="noStrike" cap="none">
                        <a:highlight>
                          <a:srgbClr val="E9EBF5"/>
                        </a:highlight>
                      </a:endParaRPr>
                    </a:p>
                  </a:txBody>
                  <a:tcPr marL="95250" marR="95250" marT="47625" marB="47625">
                    <a:lnL w="126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marL="292100" marR="0" lvl="0" indent="-22860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GB" sz="1000" u="none" strike="noStrike" cap="none">
                          <a:highlight>
                            <a:srgbClr val="E9EBF5"/>
                          </a:highlight>
                        </a:rPr>
                        <a:t>·</a:t>
                      </a:r>
                      <a:r>
                        <a:rPr lang="en-GB" sz="700" u="none" strike="noStrike" cap="none">
                          <a:highlight>
                            <a:srgbClr val="E9EBF5"/>
                          </a:highlight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        </a:t>
                      </a:r>
                      <a:r>
                        <a:rPr lang="en-GB" sz="1000" b="1" u="none" strike="noStrike" cap="none">
                          <a:solidFill>
                            <a:srgbClr val="231F20"/>
                          </a:solidFill>
                          <a:highlight>
                            <a:srgbClr val="FFFFFF"/>
                          </a:highlight>
                        </a:rPr>
                        <a:t>Buying </a:t>
                      </a:r>
                      <a:r>
                        <a:rPr lang="en-GB" sz="1000" u="none" strike="noStrike" cap="none">
                          <a:solidFill>
                            <a:srgbClr val="231F20"/>
                          </a:solidFill>
                          <a:highlight>
                            <a:srgbClr val="FFFFFF"/>
                          </a:highlight>
                        </a:rPr>
                        <a:t>and </a:t>
                      </a:r>
                      <a:r>
                        <a:rPr lang="en-GB" sz="1000" b="1" u="none" strike="noStrike" cap="none">
                          <a:solidFill>
                            <a:srgbClr val="231F20"/>
                          </a:solidFill>
                          <a:highlight>
                            <a:srgbClr val="FFFFFF"/>
                          </a:highlight>
                        </a:rPr>
                        <a:t>selling </a:t>
                      </a:r>
                      <a:r>
                        <a:rPr lang="en-GB" sz="1000" u="none" strike="noStrike" cap="none">
                          <a:solidFill>
                            <a:srgbClr val="231F20"/>
                          </a:solidFill>
                          <a:highlight>
                            <a:srgbClr val="FFFFFF"/>
                          </a:highlight>
                        </a:rPr>
                        <a:t>things is called trade.</a:t>
                      </a:r>
                      <a:endParaRPr sz="1000" u="none" strike="noStrike" cap="none">
                        <a:solidFill>
                          <a:srgbClr val="231F20"/>
                        </a:solidFill>
                        <a:highlight>
                          <a:srgbClr val="FFFFFF"/>
                        </a:highlight>
                      </a:endParaRPr>
                    </a:p>
                  </a:txBody>
                  <a:tcPr marL="95250" marR="95250" marT="47625" marB="47625">
                    <a:lnL w="126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A99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8759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GB" sz="1000" u="none" strike="noStrike" cap="none">
                          <a:highlight>
                            <a:srgbClr val="E9EBF5"/>
                          </a:highlight>
                        </a:rPr>
                        <a:t>Imports</a:t>
                      </a:r>
                      <a:endParaRPr sz="1000" u="none" strike="noStrike" cap="none">
                        <a:highlight>
                          <a:srgbClr val="E9EBF5"/>
                        </a:highlight>
                      </a:endParaRPr>
                    </a:p>
                  </a:txBody>
                  <a:tcPr marL="95250" marR="95250" marT="47625" marB="47625">
                    <a:lnL w="126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GB" sz="1000" u="none" strike="noStrike" cap="none">
                          <a:highlight>
                            <a:srgbClr val="E9EBF5"/>
                          </a:highlight>
                        </a:rPr>
                        <a:t> Bringing goods or services into a country from another country.</a:t>
                      </a:r>
                      <a:endParaRPr sz="1000" u="none" strike="noStrike" cap="none">
                        <a:highlight>
                          <a:srgbClr val="E9EBF5"/>
                        </a:highlight>
                      </a:endParaRPr>
                    </a:p>
                  </a:txBody>
                  <a:tcPr marL="95250" marR="95250" marT="47625" marB="47625">
                    <a:lnL w="126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292100" marR="0" lvl="0" indent="-22860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GB" sz="1000" u="none" strike="noStrike" cap="none">
                          <a:highlight>
                            <a:srgbClr val="E9EBF5"/>
                          </a:highlight>
                        </a:rPr>
                        <a:t>·</a:t>
                      </a:r>
                      <a:r>
                        <a:rPr lang="en-GB" sz="700" u="none" strike="noStrike" cap="none">
                          <a:highlight>
                            <a:srgbClr val="E9EBF5"/>
                          </a:highlight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        </a:t>
                      </a:r>
                      <a:r>
                        <a:rPr lang="en-GB" sz="1000" u="none" strike="noStrike" cap="none">
                          <a:solidFill>
                            <a:srgbClr val="231F20"/>
                          </a:solidFill>
                          <a:highlight>
                            <a:srgbClr val="FFFFFF"/>
                          </a:highlight>
                        </a:rPr>
                        <a:t>Trade is an important way for countries to make money and has been happening across the world for hundreds of years.</a:t>
                      </a:r>
                      <a:endParaRPr sz="1000" u="none" strike="noStrike" cap="none">
                        <a:solidFill>
                          <a:srgbClr val="231F20"/>
                        </a:solidFill>
                        <a:highlight>
                          <a:srgbClr val="FFFFFF"/>
                        </a:highlight>
                      </a:endParaRPr>
                    </a:p>
                  </a:txBody>
                  <a:tcPr marL="95250" marR="95250" marT="47625" marB="47625">
                    <a:lnL w="126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A99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9768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GB" sz="1000" u="none" strike="noStrike" cap="none">
                          <a:highlight>
                            <a:srgbClr val="E9EBF5"/>
                          </a:highlight>
                        </a:rPr>
                        <a:t>Exports </a:t>
                      </a:r>
                      <a:endParaRPr sz="1000" u="none" strike="noStrike" cap="none">
                        <a:highlight>
                          <a:srgbClr val="E9EBF5"/>
                        </a:highlight>
                      </a:endParaRPr>
                    </a:p>
                  </a:txBody>
                  <a:tcPr marL="95250" marR="95250" marT="47625" marB="47625">
                    <a:lnL w="126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GB" sz="1000" u="none" strike="noStrike" cap="none">
                          <a:highlight>
                            <a:srgbClr val="E9EBF5"/>
                          </a:highlight>
                        </a:rPr>
                        <a:t>Taking goods or services out of a country to another country.</a:t>
                      </a:r>
                      <a:endParaRPr sz="1000" u="none" strike="noStrike" cap="none">
                        <a:highlight>
                          <a:srgbClr val="E9EBF5"/>
                        </a:highlight>
                      </a:endParaRPr>
                    </a:p>
                  </a:txBody>
                  <a:tcPr marL="95250" marR="95250" marT="47625" marB="47625">
                    <a:lnL w="126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marL="292100" marR="0" lvl="0" indent="-22860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GB" sz="1000" u="none" strike="noStrike" cap="none">
                          <a:highlight>
                            <a:srgbClr val="E9EBF5"/>
                          </a:highlight>
                        </a:rPr>
                        <a:t>·</a:t>
                      </a:r>
                      <a:r>
                        <a:rPr lang="en-GB" sz="700" u="none" strike="noStrike" cap="none">
                          <a:highlight>
                            <a:srgbClr val="E9EBF5"/>
                          </a:highlight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        </a:t>
                      </a:r>
                      <a:r>
                        <a:rPr lang="en-GB" sz="1000" u="none" strike="noStrike" cap="none">
                          <a:solidFill>
                            <a:srgbClr val="231F20"/>
                          </a:solidFill>
                          <a:highlight>
                            <a:srgbClr val="FFFFFF"/>
                          </a:highlight>
                        </a:rPr>
                        <a:t>People in the UK can </a:t>
                      </a:r>
                      <a:r>
                        <a:rPr lang="en-GB" sz="1000" b="1" u="none" strike="noStrike" cap="none">
                          <a:solidFill>
                            <a:srgbClr val="231F20"/>
                          </a:solidFill>
                          <a:highlight>
                            <a:srgbClr val="FFFFFF"/>
                          </a:highlight>
                        </a:rPr>
                        <a:t>sell </a:t>
                      </a:r>
                      <a:r>
                        <a:rPr lang="en-GB" sz="1000" u="none" strike="noStrike" cap="none">
                          <a:solidFill>
                            <a:srgbClr val="231F20"/>
                          </a:solidFill>
                          <a:highlight>
                            <a:srgbClr val="FFFFFF"/>
                          </a:highlight>
                        </a:rPr>
                        <a:t>things they make when people in other countries want them. This might be because they can’t make them themselves or because they are cheaper or better quality.</a:t>
                      </a:r>
                      <a:endParaRPr sz="1000" u="none" strike="noStrike" cap="none">
                        <a:solidFill>
                          <a:srgbClr val="231F20"/>
                        </a:solidFill>
                        <a:highlight>
                          <a:srgbClr val="FFFFFF"/>
                        </a:highlight>
                      </a:endParaRPr>
                    </a:p>
                  </a:txBody>
                  <a:tcPr marL="95250" marR="95250" marT="47625" marB="47625">
                    <a:lnL w="126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A99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4299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GB" sz="1000" u="none" strike="noStrike" cap="none">
                          <a:highlight>
                            <a:srgbClr val="E9EBF5"/>
                          </a:highlight>
                        </a:rPr>
                        <a:t>Trade</a:t>
                      </a:r>
                      <a:endParaRPr sz="1000" u="none" strike="noStrike" cap="none">
                        <a:highlight>
                          <a:srgbClr val="E9EBF5"/>
                        </a:highlight>
                      </a:endParaRPr>
                    </a:p>
                  </a:txBody>
                  <a:tcPr marL="95250" marR="95250" marT="47625" marB="47625">
                    <a:lnL w="126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GB" sz="1000" u="none" strike="noStrike" cap="none">
                          <a:highlight>
                            <a:srgbClr val="E9EBF5"/>
                          </a:highlight>
                        </a:rPr>
                        <a:t>Buying and selling goods or services.</a:t>
                      </a:r>
                      <a:endParaRPr sz="1000" u="none" strike="noStrike" cap="none">
                        <a:highlight>
                          <a:srgbClr val="E9EBF5"/>
                        </a:highlight>
                      </a:endParaRPr>
                    </a:p>
                  </a:txBody>
                  <a:tcPr marL="95250" marR="95250" marT="47625" marB="47625">
                    <a:lnL w="126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292100" marR="0" lvl="0" indent="-22860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GB" sz="1000" u="none" strike="noStrike" cap="none">
                          <a:highlight>
                            <a:srgbClr val="E9EBF5"/>
                          </a:highlight>
                        </a:rPr>
                        <a:t>·</a:t>
                      </a:r>
                      <a:r>
                        <a:rPr lang="en-GB" sz="700" u="none" strike="noStrike" cap="none">
                          <a:highlight>
                            <a:srgbClr val="E9EBF5"/>
                          </a:highlight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        </a:t>
                      </a:r>
                      <a:r>
                        <a:rPr lang="en-GB" sz="1000" u="none" strike="noStrike" cap="none">
                          <a:solidFill>
                            <a:srgbClr val="231F20"/>
                          </a:solidFill>
                          <a:highlight>
                            <a:srgbClr val="FFFFFF"/>
                          </a:highlight>
                        </a:rPr>
                        <a:t>Sending </a:t>
                      </a:r>
                      <a:r>
                        <a:rPr lang="en-GB" sz="1000" b="1" u="none" strike="noStrike" cap="none">
                          <a:solidFill>
                            <a:srgbClr val="231F20"/>
                          </a:solidFill>
                          <a:highlight>
                            <a:srgbClr val="FFFFFF"/>
                          </a:highlight>
                        </a:rPr>
                        <a:t>goods </a:t>
                      </a:r>
                      <a:r>
                        <a:rPr lang="en-GB" sz="1000" u="none" strike="noStrike" cap="none">
                          <a:solidFill>
                            <a:srgbClr val="231F20"/>
                          </a:solidFill>
                          <a:highlight>
                            <a:srgbClr val="FFFFFF"/>
                          </a:highlight>
                        </a:rPr>
                        <a:t>like this to other countries is called </a:t>
                      </a:r>
                      <a:r>
                        <a:rPr lang="en-GB" sz="1000" b="1" u="none" strike="noStrike" cap="none">
                          <a:solidFill>
                            <a:srgbClr val="231F20"/>
                          </a:solidFill>
                          <a:highlight>
                            <a:srgbClr val="FFFFFF"/>
                          </a:highlight>
                        </a:rPr>
                        <a:t>export </a:t>
                      </a:r>
                      <a:r>
                        <a:rPr lang="en-GB" sz="1000" u="none" strike="noStrike" cap="none">
                          <a:solidFill>
                            <a:srgbClr val="231F20"/>
                          </a:solidFill>
                          <a:highlight>
                            <a:srgbClr val="FFFFFF"/>
                          </a:highlight>
                        </a:rPr>
                        <a:t>.</a:t>
                      </a:r>
                      <a:endParaRPr sz="1000" u="none" strike="noStrike" cap="none">
                        <a:solidFill>
                          <a:srgbClr val="231F20"/>
                        </a:solidFill>
                        <a:highlight>
                          <a:srgbClr val="FFFFFF"/>
                        </a:highlight>
                      </a:endParaRPr>
                    </a:p>
                  </a:txBody>
                  <a:tcPr marL="95250" marR="95250" marT="47625" marB="47625">
                    <a:lnL w="126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A99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76229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GB" sz="1000" u="none" strike="noStrike" cap="none">
                          <a:highlight>
                            <a:srgbClr val="E9EBF5"/>
                          </a:highlight>
                        </a:rPr>
                        <a:t>International trade</a:t>
                      </a:r>
                      <a:endParaRPr sz="1000" u="none" strike="noStrike" cap="none">
                        <a:highlight>
                          <a:srgbClr val="E9EBF5"/>
                        </a:highlight>
                      </a:endParaRPr>
                    </a:p>
                  </a:txBody>
                  <a:tcPr marL="95250" marR="95250" marT="47625" marB="47625">
                    <a:lnL w="126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GB" sz="1000" u="none" strike="noStrike" cap="none">
                          <a:highlight>
                            <a:srgbClr val="E9EBF5"/>
                          </a:highlight>
                        </a:rPr>
                        <a:t>Buying or selling goods or services from a different country.</a:t>
                      </a:r>
                      <a:endParaRPr sz="1000" u="none" strike="noStrike" cap="none">
                        <a:highlight>
                          <a:srgbClr val="E9EBF5"/>
                        </a:highlight>
                      </a:endParaRPr>
                    </a:p>
                  </a:txBody>
                  <a:tcPr marL="95250" marR="95250" marT="47625" marB="47625">
                    <a:lnL w="126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GB" sz="1000" u="none" strike="noStrike" cap="none">
                          <a:solidFill>
                            <a:srgbClr val="231F20"/>
                          </a:solidFill>
                          <a:highlight>
                            <a:srgbClr val="FFFFFF"/>
                          </a:highlight>
                        </a:rPr>
                        <a:t>There are also things, such as bananas or oranges, that are hard to grow in the UK and we have to </a:t>
                      </a:r>
                      <a:r>
                        <a:rPr lang="en-GB" sz="1000" b="1" u="none" strike="noStrike" cap="none">
                          <a:solidFill>
                            <a:srgbClr val="231F20"/>
                          </a:solidFill>
                          <a:highlight>
                            <a:srgbClr val="FFFFFF"/>
                          </a:highlight>
                        </a:rPr>
                        <a:t>buy </a:t>
                      </a:r>
                      <a:r>
                        <a:rPr lang="en-GB" sz="1000" u="none" strike="noStrike" cap="none">
                          <a:solidFill>
                            <a:srgbClr val="231F20"/>
                          </a:solidFill>
                          <a:highlight>
                            <a:srgbClr val="FFFFFF"/>
                          </a:highlight>
                        </a:rPr>
                        <a:t>these things from abroad.</a:t>
                      </a:r>
                      <a:endParaRPr sz="1000" u="none" strike="noStrike" cap="none">
                        <a:solidFill>
                          <a:srgbClr val="231F20"/>
                        </a:solidFill>
                        <a:highlight>
                          <a:srgbClr val="FFFFFF"/>
                        </a:highlight>
                      </a:endParaRPr>
                    </a:p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GB" sz="1000" u="none" strike="noStrike" cap="none">
                          <a:solidFill>
                            <a:srgbClr val="231F20"/>
                          </a:solidFill>
                          <a:highlight>
                            <a:srgbClr val="FFFFFF"/>
                          </a:highlight>
                        </a:rPr>
                        <a:t>This is called </a:t>
                      </a:r>
                      <a:r>
                        <a:rPr lang="en-GB" sz="1000" b="1" u="none" strike="noStrike" cap="none">
                          <a:solidFill>
                            <a:srgbClr val="231F20"/>
                          </a:solidFill>
                          <a:highlight>
                            <a:srgbClr val="FFFFFF"/>
                          </a:highlight>
                        </a:rPr>
                        <a:t>import </a:t>
                      </a:r>
                      <a:r>
                        <a:rPr lang="en-GB" sz="1000" u="none" strike="noStrike" cap="none">
                          <a:solidFill>
                            <a:srgbClr val="231F20"/>
                          </a:solidFill>
                          <a:highlight>
                            <a:srgbClr val="FFFFFF"/>
                          </a:highlight>
                        </a:rPr>
                        <a:t>.</a:t>
                      </a:r>
                      <a:endParaRPr sz="1000" u="none" strike="noStrike" cap="none">
                        <a:solidFill>
                          <a:srgbClr val="231F20"/>
                        </a:solidFill>
                        <a:highlight>
                          <a:srgbClr val="FFFFFF"/>
                        </a:highlight>
                      </a:endParaRPr>
                    </a:p>
                  </a:txBody>
                  <a:tcPr marL="95250" marR="95250" marT="47625" marB="47625">
                    <a:lnL w="126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A99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9768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GB" sz="1000" u="none" strike="noStrike" cap="none">
                          <a:highlight>
                            <a:srgbClr val="E9EBF5"/>
                          </a:highlight>
                        </a:rPr>
                        <a:t>Politics</a:t>
                      </a:r>
                      <a:endParaRPr sz="1000" u="none" strike="noStrike" cap="none">
                        <a:highlight>
                          <a:srgbClr val="E9EBF5"/>
                        </a:highlight>
                      </a:endParaRPr>
                    </a:p>
                  </a:txBody>
                  <a:tcPr marL="95250" marR="95250" marT="47625" marB="47625">
                    <a:lnL w="126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GB" sz="1000" u="none" strike="noStrike" cap="none">
                          <a:highlight>
                            <a:srgbClr val="E9EBF5"/>
                          </a:highlight>
                        </a:rPr>
                        <a:t>The activities associated with the governance of a country or area.</a:t>
                      </a:r>
                      <a:endParaRPr sz="1000" u="none" strike="noStrike" cap="none">
                        <a:highlight>
                          <a:srgbClr val="E9EBF5"/>
                        </a:highlight>
                      </a:endParaRPr>
                    </a:p>
                  </a:txBody>
                  <a:tcPr marL="95250" marR="95250" marT="47625" marB="47625">
                    <a:lnL w="126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292100" marR="0" lvl="0" indent="-22860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GB" sz="1000" u="none" strike="noStrike" cap="none">
                          <a:highlight>
                            <a:srgbClr val="E9EBF5"/>
                          </a:highlight>
                        </a:rPr>
                        <a:t>·</a:t>
                      </a:r>
                      <a:r>
                        <a:rPr lang="en-GB" sz="700" u="none" strike="noStrike" cap="none">
                          <a:highlight>
                            <a:srgbClr val="E9EBF5"/>
                          </a:highlight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        </a:t>
                      </a:r>
                      <a:r>
                        <a:rPr lang="en-GB" sz="1000" u="none" strike="noStrike" cap="none">
                          <a:solidFill>
                            <a:srgbClr val="231F20"/>
                          </a:solidFill>
                          <a:highlight>
                            <a:srgbClr val="FFFFFF"/>
                          </a:highlight>
                        </a:rPr>
                        <a:t>Sometimes countries need experts from abroad such as engineers, scientists or teachers. These experts can sell their </a:t>
                      </a:r>
                      <a:r>
                        <a:rPr lang="en-GB" sz="1000" b="1" u="none" strike="noStrike" cap="none">
                          <a:solidFill>
                            <a:srgbClr val="231F20"/>
                          </a:solidFill>
                          <a:highlight>
                            <a:srgbClr val="FFFFFF"/>
                          </a:highlight>
                        </a:rPr>
                        <a:t>services </a:t>
                      </a:r>
                      <a:r>
                        <a:rPr lang="en-GB" sz="1000" u="none" strike="noStrike" cap="none">
                          <a:solidFill>
                            <a:srgbClr val="231F20"/>
                          </a:solidFill>
                          <a:highlight>
                            <a:srgbClr val="FFFFFF"/>
                          </a:highlight>
                        </a:rPr>
                        <a:t>to people around the world and this is called a </a:t>
                      </a:r>
                      <a:r>
                        <a:rPr lang="en-GB" sz="1000" b="1" u="none" strike="noStrike" cap="none">
                          <a:solidFill>
                            <a:srgbClr val="231F20"/>
                          </a:solidFill>
                          <a:highlight>
                            <a:srgbClr val="FFFFFF"/>
                          </a:highlight>
                        </a:rPr>
                        <a:t>service industry </a:t>
                      </a:r>
                      <a:r>
                        <a:rPr lang="en-GB" sz="1000" u="none" strike="noStrike" cap="none">
                          <a:solidFill>
                            <a:srgbClr val="231F20"/>
                          </a:solidFill>
                          <a:highlight>
                            <a:srgbClr val="FFFFFF"/>
                          </a:highlight>
                        </a:rPr>
                        <a:t>.</a:t>
                      </a:r>
                      <a:endParaRPr sz="1000" u="none" strike="noStrike" cap="none">
                        <a:solidFill>
                          <a:srgbClr val="231F20"/>
                        </a:solidFill>
                        <a:highlight>
                          <a:srgbClr val="FFFFFF"/>
                        </a:highlight>
                      </a:endParaRPr>
                    </a:p>
                  </a:txBody>
                  <a:tcPr marL="95250" marR="95250" marT="47625" marB="47625">
                    <a:lnL w="126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A99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39839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GB" sz="1000" u="none" strike="noStrike" cap="none">
                          <a:highlight>
                            <a:srgbClr val="E9EBF5"/>
                          </a:highlight>
                        </a:rPr>
                        <a:t>Economy</a:t>
                      </a:r>
                      <a:endParaRPr sz="1000" u="none" strike="noStrike" cap="none">
                        <a:highlight>
                          <a:srgbClr val="E9EBF5"/>
                        </a:highlight>
                      </a:endParaRPr>
                    </a:p>
                  </a:txBody>
                  <a:tcPr marL="95250" marR="95250" marT="47625" marB="47625">
                    <a:lnL w="126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GB" sz="1000" u="none" strike="noStrike" cap="none">
                          <a:highlight>
                            <a:srgbClr val="E9EBF5"/>
                          </a:highlight>
                        </a:rPr>
                        <a:t>The financial system of a country.</a:t>
                      </a:r>
                      <a:endParaRPr sz="1000" u="none" strike="noStrike" cap="none">
                        <a:highlight>
                          <a:srgbClr val="E9EBF5"/>
                        </a:highlight>
                      </a:endParaRPr>
                    </a:p>
                  </a:txBody>
                  <a:tcPr marL="95250" marR="95250" marT="47625" marB="47625">
                    <a:lnL w="126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FD5EA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GB" sz="1000" u="none" strike="noStrike" cap="none">
                          <a:solidFill>
                            <a:srgbClr val="231F20"/>
                          </a:solidFill>
                          <a:highlight>
                            <a:srgbClr val="FFFFFF"/>
                          </a:highlight>
                        </a:rPr>
                        <a:t>The service industry is the UK's main industry today and we import more goods than we export.</a:t>
                      </a:r>
                      <a:endParaRPr sz="1000" u="none" strike="noStrike" cap="none">
                        <a:solidFill>
                          <a:srgbClr val="231F20"/>
                        </a:solidFill>
                        <a:highlight>
                          <a:srgbClr val="FFFFFF"/>
                        </a:highlight>
                      </a:endParaRPr>
                    </a:p>
                  </a:txBody>
                  <a:tcPr marL="95250" marR="95250" marT="47625" marB="47625">
                    <a:lnL w="126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DC2B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7132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GB" sz="1000" u="none" strike="noStrike" cap="none">
                          <a:highlight>
                            <a:srgbClr val="E9EBF5"/>
                          </a:highlight>
                        </a:rPr>
                        <a:t>GDP</a:t>
                      </a:r>
                      <a:endParaRPr sz="1000" u="none" strike="noStrike" cap="none">
                        <a:highlight>
                          <a:srgbClr val="E9EBF5"/>
                        </a:highlight>
                      </a:endParaRPr>
                    </a:p>
                  </a:txBody>
                  <a:tcPr marL="95250" marR="95250" marT="47625" marB="47625">
                    <a:lnL w="126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GB" sz="1000" u="none" strike="noStrike" cap="none" dirty="0">
                          <a:highlight>
                            <a:srgbClr val="E9EBF5"/>
                          </a:highlight>
                        </a:rPr>
                        <a:t>Gross Domestic Product: the total value of goods and services provided in a country during one year. Richer countries have a higher GDP than poorer countries.</a:t>
                      </a:r>
                      <a:endParaRPr sz="1000" u="none" strike="noStrike" cap="none" dirty="0">
                        <a:highlight>
                          <a:srgbClr val="E9EBF5"/>
                        </a:highlight>
                      </a:endParaRPr>
                    </a:p>
                  </a:txBody>
                  <a:tcPr marL="95250" marR="95250" marT="47625" marB="47625">
                    <a:lnL w="126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312</Words>
  <Application>Microsoft Office PowerPoint</Application>
  <PresentationFormat>Widescreen</PresentationFormat>
  <Paragraphs>29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Times New Roman</vt:lpstr>
      <vt:lpstr>Office Theme</vt:lpstr>
      <vt:lpstr>Trade:KS2 Knowledge Mat – Summer 2 - 2023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Trade:KS2 Knowledge Mat – Summer 2 - 2023</dc:title>
  <dc:creator>Joseph Davies</dc:creator>
  <cp:lastModifiedBy>Joseph Davies</cp:lastModifiedBy>
  <cp:revision>1</cp:revision>
  <dcterms:created xsi:type="dcterms:W3CDTF">2023-09-21T18:38:02Z</dcterms:created>
  <dcterms:modified xsi:type="dcterms:W3CDTF">2023-09-21T18:38:23Z</dcterms:modified>
</cp:coreProperties>
</file>