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5"/>
  </p:notesMasterIdLst>
  <p:handoutMasterIdLst>
    <p:handoutMasterId r:id="rId26"/>
  </p:handoutMasterIdLst>
  <p:sldIdLst>
    <p:sldId id="272" r:id="rId3"/>
    <p:sldId id="268" r:id="rId4"/>
    <p:sldId id="269" r:id="rId5"/>
    <p:sldId id="264"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90" r:id="rId23"/>
    <p:sldId id="270" r:id="rId24"/>
  </p:sldIdLst>
  <p:sldSz cx="9144000" cy="6858000" type="screen4x3"/>
  <p:notesSz cx="6858000" cy="9144000"/>
  <p:embeddedFontLst>
    <p:embeddedFont>
      <p:font typeface="Roboto" panose="02000000000000000000" pitchFamily="2"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
      <p:font typeface="Twinkl" panose="020B060402020202020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4"/>
    <a:srgbClr val="009640"/>
    <a:srgbClr val="6B4A3D"/>
    <a:srgbClr val="E5C800"/>
    <a:srgbClr val="ED73AA"/>
    <a:srgbClr val="00A7E7"/>
    <a:srgbClr val="5B2A86"/>
    <a:srgbClr val="FFFFFF"/>
    <a:srgbClr val="E6007E"/>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094" autoAdjust="0"/>
  </p:normalViewPr>
  <p:slideViewPr>
    <p:cSldViewPr snapToGrid="0" showGuides="1">
      <p:cViewPr varScale="1">
        <p:scale>
          <a:sx n="69" d="100"/>
          <a:sy n="69" d="100"/>
        </p:scale>
        <p:origin x="1843" y="3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600" b="0" i="0" u="none" strike="noStrike" dirty="0">
                <a:solidFill>
                  <a:srgbClr val="000000"/>
                </a:solidFill>
                <a:effectLst/>
                <a:latin typeface="+mn-lt"/>
                <a:ea typeface="Roboto" panose="02000000000000000000" pitchFamily="2" charset="0"/>
              </a:rPr>
              <a:t>Welcome participants to the group. Explain the session will be informative and have elements of working in groups to put the colour coding into practice. </a:t>
            </a:r>
            <a:endParaRPr lang="en-GB" sz="1100" b="0" dirty="0">
              <a:effectLst/>
              <a:latin typeface="+mn-lt"/>
              <a:ea typeface="Roboto" panose="02000000000000000000" pitchFamily="2" charset="0"/>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3</a:t>
            </a:fld>
            <a:endParaRPr lang="en-GB"/>
          </a:p>
        </p:txBody>
      </p:sp>
    </p:spTree>
    <p:extLst>
      <p:ext uri="{BB962C8B-B14F-4D97-AF65-F5344CB8AC3E}">
        <p14:creationId xmlns:p14="http://schemas.microsoft.com/office/powerpoint/2010/main" val="147190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12</a:t>
            </a:fld>
            <a:endParaRPr lang="en-GB"/>
          </a:p>
        </p:txBody>
      </p:sp>
    </p:spTree>
    <p:extLst>
      <p:ext uri="{BB962C8B-B14F-4D97-AF65-F5344CB8AC3E}">
        <p14:creationId xmlns:p14="http://schemas.microsoft.com/office/powerpoint/2010/main" val="389680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Ask the participants to think of some more </a:t>
            </a:r>
            <a:r>
              <a:rPr lang="en-GB" sz="1800" dirty="0">
                <a:effectLst/>
                <a:latin typeface="Segoe UI" panose="020B0502040204020203" pitchFamily="34" charset="0"/>
              </a:rPr>
              <a:t>when? word prompts, such as days of the week, events, specific times in the morning or afternoon, etc.</a:t>
            </a: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13</a:t>
            </a:fld>
            <a:endParaRPr lang="en-GB"/>
          </a:p>
        </p:txBody>
      </p:sp>
    </p:spTree>
    <p:extLst>
      <p:ext uri="{BB962C8B-B14F-4D97-AF65-F5344CB8AC3E}">
        <p14:creationId xmlns:p14="http://schemas.microsoft.com/office/powerpoint/2010/main" val="370161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14</a:t>
            </a:fld>
            <a:endParaRPr lang="en-GB"/>
          </a:p>
        </p:txBody>
      </p:sp>
    </p:spTree>
    <p:extLst>
      <p:ext uri="{BB962C8B-B14F-4D97-AF65-F5344CB8AC3E}">
        <p14:creationId xmlns:p14="http://schemas.microsoft.com/office/powerpoint/2010/main" val="141867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15</a:t>
            </a:fld>
            <a:endParaRPr lang="en-GB"/>
          </a:p>
        </p:txBody>
      </p:sp>
    </p:spTree>
    <p:extLst>
      <p:ext uri="{BB962C8B-B14F-4D97-AF65-F5344CB8AC3E}">
        <p14:creationId xmlns:p14="http://schemas.microsoft.com/office/powerpoint/2010/main" val="160798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b="0" dirty="0">
              <a:effectLst/>
              <a:latin typeface="+mn-l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16</a:t>
            </a:fld>
            <a:endParaRPr lang="en-GB"/>
          </a:p>
        </p:txBody>
      </p:sp>
    </p:spTree>
    <p:extLst>
      <p:ext uri="{BB962C8B-B14F-4D97-AF65-F5344CB8AC3E}">
        <p14:creationId xmlns:p14="http://schemas.microsoft.com/office/powerpoint/2010/main" val="1950105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b="0" dirty="0">
              <a:effectLst/>
              <a:latin typeface="+mn-l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17</a:t>
            </a:fld>
            <a:endParaRPr lang="en-GB"/>
          </a:p>
        </p:txBody>
      </p:sp>
    </p:spTree>
    <p:extLst>
      <p:ext uri="{BB962C8B-B14F-4D97-AF65-F5344CB8AC3E}">
        <p14:creationId xmlns:p14="http://schemas.microsoft.com/office/powerpoint/2010/main" val="237445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b="0" dirty="0">
              <a:effectLst/>
              <a:latin typeface="+mn-l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18</a:t>
            </a:fld>
            <a:endParaRPr lang="en-GB"/>
          </a:p>
        </p:txBody>
      </p:sp>
    </p:spTree>
    <p:extLst>
      <p:ext uri="{BB962C8B-B14F-4D97-AF65-F5344CB8AC3E}">
        <p14:creationId xmlns:p14="http://schemas.microsoft.com/office/powerpoint/2010/main" val="233326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b="0" dirty="0">
              <a:effectLst/>
              <a:latin typeface="+mn-l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19</a:t>
            </a:fld>
            <a:endParaRPr lang="en-GB"/>
          </a:p>
        </p:txBody>
      </p:sp>
    </p:spTree>
    <p:extLst>
      <p:ext uri="{BB962C8B-B14F-4D97-AF65-F5344CB8AC3E}">
        <p14:creationId xmlns:p14="http://schemas.microsoft.com/office/powerpoint/2010/main" val="103968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b="0" dirty="0">
              <a:effectLst/>
              <a:latin typeface="+mn-l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20</a:t>
            </a:fld>
            <a:endParaRPr lang="en-GB"/>
          </a:p>
        </p:txBody>
      </p:sp>
    </p:spTree>
    <p:extLst>
      <p:ext uri="{BB962C8B-B14F-4D97-AF65-F5344CB8AC3E}">
        <p14:creationId xmlns:p14="http://schemas.microsoft.com/office/powerpoint/2010/main" val="1322039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400" b="0" i="0" u="none" strike="noStrike" dirty="0">
                <a:solidFill>
                  <a:srgbClr val="000000"/>
                </a:solidFill>
                <a:effectLst/>
                <a:latin typeface="+mn-lt"/>
                <a:ea typeface="Roboto" panose="02000000000000000000" pitchFamily="2" charset="0"/>
              </a:rPr>
              <a:t>Welcome participants to the group. Explain the session will be informative and have elements of working in groups to put the colour coding into practice. </a:t>
            </a:r>
            <a:endParaRPr lang="en-GB" sz="1050" b="0" dirty="0">
              <a:effectLst/>
              <a:latin typeface="+mn-lt"/>
              <a:ea typeface="Roboto" panose="02000000000000000000" pitchFamily="2" charset="0"/>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21</a:t>
            </a:fld>
            <a:endParaRPr lang="en-GB"/>
          </a:p>
        </p:txBody>
      </p:sp>
    </p:spTree>
    <p:extLst>
      <p:ext uri="{BB962C8B-B14F-4D97-AF65-F5344CB8AC3E}">
        <p14:creationId xmlns:p14="http://schemas.microsoft.com/office/powerpoint/2010/main" val="337182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mn-lt"/>
              </a:rPr>
              <a:t>Colourful Semantics was created by Alison Bryan, Speech and Language Therapist. Colourful Semantics is a popular Speech and Language therapy intervention being used with success in mainstream and specialist settings. Ask the participants if anyone has heard or used Colourful Semantics in their setting and how it has been used. </a:t>
            </a:r>
            <a:endParaRPr lang="en-GB" sz="1800" b="0" dirty="0">
              <a:effectLst/>
              <a:latin typeface="+mn-l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305006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Show the participants this picture. Ask them to look at the picture and think about the questioning words that they would use to get students to describe the picture (</a:t>
            </a:r>
            <a:r>
              <a:rPr lang="en-GB" sz="1800" dirty="0">
                <a:effectLst/>
                <a:latin typeface="Segoe UI" panose="020B0502040204020203" pitchFamily="34" charset="0"/>
              </a:rPr>
              <a:t>if they need help, use prompts: Who? Doing what? What? Where? When?). </a:t>
            </a:r>
            <a:r>
              <a:rPr lang="en-GB" sz="1800" b="0" i="0" u="none" strike="noStrike" dirty="0">
                <a:solidFill>
                  <a:srgbClr val="000000"/>
                </a:solidFill>
                <a:effectLst/>
                <a:latin typeface="Calibri" panose="020F0502020204030204" pitchFamily="34" charset="0"/>
              </a:rPr>
              <a:t>When the participants are giving examples, write them on the whiteboard/paper using the corresponding coloured pens to illustrate the concepts that are within Colourful Semantics.</a:t>
            </a: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49710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Explain the participants will be taken through each colour in the next few slides. </a:t>
            </a: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306109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Think about when you have visited the farm you would say what did you see at the farm? not who did you see at the farm?. Or if a mouse ran under the chair you would say what ran under the chair? not who ran under the chair? </a:t>
            </a: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206446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Explain to participants that consistency is important to support the learners’ understanding of the different colours. </a:t>
            </a:r>
            <a:endParaRPr lang="en-GB" sz="2800" b="0" dirty="0">
              <a:effectLst/>
            </a:endParaRPr>
          </a:p>
          <a:p>
            <a:br>
              <a:rPr lang="en-GB" sz="2800" dirty="0"/>
            </a:b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8</a:t>
            </a:fld>
            <a:endParaRPr lang="en-GB"/>
          </a:p>
        </p:txBody>
      </p:sp>
    </p:spTree>
    <p:extLst>
      <p:ext uri="{BB962C8B-B14F-4D97-AF65-F5344CB8AC3E}">
        <p14:creationId xmlns:p14="http://schemas.microsoft.com/office/powerpoint/2010/main" val="425693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9</a:t>
            </a:fld>
            <a:endParaRPr lang="en-GB"/>
          </a:p>
        </p:txBody>
      </p:sp>
    </p:spTree>
    <p:extLst>
      <p:ext uri="{BB962C8B-B14F-4D97-AF65-F5344CB8AC3E}">
        <p14:creationId xmlns:p14="http://schemas.microsoft.com/office/powerpoint/2010/main" val="511950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135036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1281231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rgbClr val="6B4A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4"/>
            <a:ext cx="8137524" cy="1993470"/>
          </a:xfrm>
          <a:prstGeom prst="roundRect">
            <a:avLst>
              <a:gd name="adj" fmla="val 6409"/>
            </a:avLst>
          </a:prstGeom>
          <a:solidFill>
            <a:srgbClr val="FFFFFF"/>
          </a:solidFill>
          <a:ln w="25400" cap="rnd">
            <a:solidFill>
              <a:srgbClr val="6B4A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rgbClr val="FFFFFF"/>
          </a:solidFill>
          <a:ln w="25400" cap="rnd">
            <a:solidFill>
              <a:srgbClr val="6B4A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51584" y="1681195"/>
            <a:ext cx="7636764" cy="1787397"/>
            <a:chOff x="751586" y="1344834"/>
            <a:chExt cx="7636764"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51586" y="1344834"/>
              <a:ext cx="1266195" cy="273960"/>
            </a:xfrm>
            <a:prstGeom prst="rect">
              <a:avLst/>
            </a:prstGeom>
            <a:solidFill>
              <a:srgbClr val="6B4A3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6B4A3D"/>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6007E"/>
                </a:solidFill>
                <a:latin typeface="Roboto" panose="02000000000000000000" pitchFamily="2" charset="0"/>
                <a:ea typeface="Roboto" panose="02000000000000000000" pitchFamily="2" charset="0"/>
              </a:rPr>
              <a:t>Disclaimer</a:t>
            </a:r>
            <a:endParaRPr lang="en-GB" sz="2800" b="1" dirty="0">
              <a:solidFill>
                <a:srgbClr val="E6007E"/>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www.twinkl.co.uk/resources/speech-language-and-communication-areas-of-need-primary-send-inclusion-teaching-resources/expressive-language-salt-inclusion-key-stage-1-year-1-year-2/colourful-semantics-speech-and-communication-salt-inclusion-teaching-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send-inclusion-teaching-resources/areas-of-need-primary-send-inclusion-teaching-resources/communication-speech-language-and-communication-areas-of-need-primary-send-inclusion-teaching-resource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twinkl.co.uk/resources/send-inclusion-teaching-resources/areas-of-need-primary-send-inclusion-teaching-resources/communication-speech-language-and-communication-areas-of-need-primary-send-inclusion-teaching-resource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51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39F05-7DCD-ACED-79C5-424864C9ED3B}"/>
              </a:ext>
            </a:extLst>
          </p:cNvPr>
          <p:cNvSpPr/>
          <p:nvPr/>
        </p:nvSpPr>
        <p:spPr>
          <a:xfrm>
            <a:off x="755650" y="488197"/>
            <a:ext cx="8388349" cy="82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lstStyle/>
          <a:p>
            <a:r>
              <a:rPr lang="en-GB" sz="3600" b="1" i="0" u="none" strike="noStrike" dirty="0">
                <a:solidFill>
                  <a:srgbClr val="009640"/>
                </a:solidFill>
                <a:effectLst/>
                <a:latin typeface="Roboto" panose="02000000000000000000" pitchFamily="2" charset="0"/>
                <a:ea typeface="Roboto" panose="02000000000000000000" pitchFamily="2" charset="0"/>
              </a:rPr>
              <a:t>What? – Green</a:t>
            </a:r>
            <a:endParaRPr lang="en-GB" sz="3600" b="1" dirty="0">
              <a:solidFill>
                <a:srgbClr val="009640"/>
              </a:solidFill>
              <a:latin typeface="Roboto" panose="02000000000000000000" pitchFamily="2" charset="0"/>
              <a:ea typeface="Roboto" panose="02000000000000000000" pitchFamily="2" charset="0"/>
            </a:endParaRPr>
          </a:p>
        </p:txBody>
      </p:sp>
      <p:sp>
        <p:nvSpPr>
          <p:cNvPr id="8" name="Text">
            <a:extLst>
              <a:ext uri="{FF2B5EF4-FFF2-40B4-BE49-F238E27FC236}">
                <a16:creationId xmlns:a16="http://schemas.microsoft.com/office/drawing/2014/main" id="{3BDF548A-087A-838C-0430-D47FB255314F}"/>
              </a:ext>
            </a:extLst>
          </p:cNvPr>
          <p:cNvSpPr/>
          <p:nvPr/>
        </p:nvSpPr>
        <p:spPr>
          <a:xfrm>
            <a:off x="755650" y="1317357"/>
            <a:ext cx="7632700" cy="1938992"/>
          </a:xfrm>
          <a:prstGeom prst="rect">
            <a:avLst/>
          </a:prstGeom>
        </p:spPr>
        <p:txBody>
          <a:bodyPr wrap="square" lIns="0" tIns="0" rIns="0" bIns="0">
            <a:spAutoFit/>
          </a:bodyPr>
          <a:lstStyle/>
          <a:p>
            <a:r>
              <a:rPr lang="en-GB" b="1" dirty="0">
                <a:latin typeface="Roboto" panose="02000000000000000000" pitchFamily="2" charset="0"/>
                <a:ea typeface="Roboto" panose="02000000000000000000" pitchFamily="2" charset="0"/>
              </a:rPr>
              <a:t>‘What?’ words describe:</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objects and animals </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what words can be in any position of the sentence </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For example, ‘The boy is reading a book’.</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It is OK to start the sentence with a </a:t>
            </a:r>
            <a:r>
              <a:rPr lang="en-GB" b="1" dirty="0">
                <a:solidFill>
                  <a:srgbClr val="009640"/>
                </a:solidFill>
                <a:latin typeface="Roboto" panose="02000000000000000000" pitchFamily="2" charset="0"/>
                <a:ea typeface="Roboto" panose="02000000000000000000" pitchFamily="2" charset="0"/>
              </a:rPr>
              <a:t>what?</a:t>
            </a:r>
            <a:r>
              <a:rPr lang="en-GB" dirty="0">
                <a:latin typeface="Roboto" panose="02000000000000000000" pitchFamily="2" charset="0"/>
                <a:ea typeface="Roboto" panose="02000000000000000000" pitchFamily="2" charset="0"/>
              </a:rPr>
              <a:t> word. </a:t>
            </a:r>
          </a:p>
        </p:txBody>
      </p:sp>
      <p:sp>
        <p:nvSpPr>
          <p:cNvPr id="12" name="Rectangle 11">
            <a:extLst>
              <a:ext uri="{FF2B5EF4-FFF2-40B4-BE49-F238E27FC236}">
                <a16:creationId xmlns:a16="http://schemas.microsoft.com/office/drawing/2014/main" id="{700A6568-B990-86C1-6E54-FA7A82A03F21}"/>
              </a:ext>
            </a:extLst>
          </p:cNvPr>
          <p:cNvSpPr/>
          <p:nvPr/>
        </p:nvSpPr>
        <p:spPr>
          <a:xfrm>
            <a:off x="0" y="5300420"/>
            <a:ext cx="9144000" cy="829160"/>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108000" rIns="108000" bIns="108000" rtlCol="0" anchor="ctr"/>
          <a:lstStyle/>
          <a:p>
            <a:endParaRPr lang="en-GB" sz="3600" b="1" dirty="0">
              <a:solidFill>
                <a:schemeClr val="bg1"/>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6D761738-6C38-2543-AA7B-01E055327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4192" y="4093839"/>
            <a:ext cx="1924158" cy="1994941"/>
          </a:xfrm>
          <a:prstGeom prst="rect">
            <a:avLst/>
          </a:prstGeom>
        </p:spPr>
      </p:pic>
      <p:pic>
        <p:nvPicPr>
          <p:cNvPr id="7" name="Picture 6">
            <a:extLst>
              <a:ext uri="{FF2B5EF4-FFF2-40B4-BE49-F238E27FC236}">
                <a16:creationId xmlns:a16="http://schemas.microsoft.com/office/drawing/2014/main" id="{B26BCF86-6D70-6690-181B-8F1D05D39D19}"/>
              </a:ext>
            </a:extLst>
          </p:cNvPr>
          <p:cNvPicPr>
            <a:picLocks noChangeAspect="1"/>
          </p:cNvPicPr>
          <p:nvPr/>
        </p:nvPicPr>
        <p:blipFill>
          <a:blip r:embed="rId4"/>
          <a:stretch>
            <a:fillRect/>
          </a:stretch>
        </p:blipFill>
        <p:spPr>
          <a:xfrm>
            <a:off x="1614114" y="3638427"/>
            <a:ext cx="2862469" cy="2186537"/>
          </a:xfrm>
          <a:prstGeom prst="rect">
            <a:avLst/>
          </a:prstGeom>
          <a:ln>
            <a:solidFill>
              <a:schemeClr val="tx1"/>
            </a:solidFill>
          </a:ln>
        </p:spPr>
      </p:pic>
    </p:spTree>
    <p:extLst>
      <p:ext uri="{BB962C8B-B14F-4D97-AF65-F5344CB8AC3E}">
        <p14:creationId xmlns:p14="http://schemas.microsoft.com/office/powerpoint/2010/main" val="61323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500"/>
                                        <p:tgtEl>
                                          <p:spTgt spid="8">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39F05-7DCD-ACED-79C5-424864C9ED3B}"/>
              </a:ext>
            </a:extLst>
          </p:cNvPr>
          <p:cNvSpPr/>
          <p:nvPr/>
        </p:nvSpPr>
        <p:spPr>
          <a:xfrm>
            <a:off x="755650" y="488197"/>
            <a:ext cx="8388349" cy="82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lstStyle/>
          <a:p>
            <a:r>
              <a:rPr lang="en-GB" sz="3600" b="1" dirty="0">
                <a:solidFill>
                  <a:srgbClr val="00A7E7"/>
                </a:solidFill>
                <a:latin typeface="Roboto" panose="02000000000000000000" pitchFamily="2" charset="0"/>
                <a:ea typeface="Roboto" panose="02000000000000000000" pitchFamily="2" charset="0"/>
              </a:rPr>
              <a:t>Where? – Blue</a:t>
            </a:r>
          </a:p>
        </p:txBody>
      </p:sp>
      <p:sp>
        <p:nvSpPr>
          <p:cNvPr id="8" name="Text">
            <a:extLst>
              <a:ext uri="{FF2B5EF4-FFF2-40B4-BE49-F238E27FC236}">
                <a16:creationId xmlns:a16="http://schemas.microsoft.com/office/drawing/2014/main" id="{3BDF548A-087A-838C-0430-D47FB255314F}"/>
              </a:ext>
            </a:extLst>
          </p:cNvPr>
          <p:cNvSpPr/>
          <p:nvPr/>
        </p:nvSpPr>
        <p:spPr>
          <a:xfrm>
            <a:off x="755650" y="1317357"/>
            <a:ext cx="7632700" cy="2769989"/>
          </a:xfrm>
          <a:prstGeom prst="rect">
            <a:avLst/>
          </a:prstGeom>
        </p:spPr>
        <p:txBody>
          <a:bodyPr wrap="square" lIns="0" tIns="0" rIns="0" bIns="0">
            <a:spAutoFit/>
          </a:bodyPr>
          <a:lstStyle/>
          <a:p>
            <a:r>
              <a:rPr lang="en-GB" b="1" dirty="0">
                <a:latin typeface="Roboto" panose="02000000000000000000" pitchFamily="2" charset="0"/>
                <a:ea typeface="Roboto" panose="02000000000000000000" pitchFamily="2" charset="0"/>
              </a:rPr>
              <a:t>‘Where?’ words describe:</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where the person or object is </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prepositional phrases (e.g. under the table, in the box)</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prepositions (e.g. on, in, over)   </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For example: ‘John kicked the football over the wall.’</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Notice how ‘the wall’ is no longer a </a:t>
            </a:r>
            <a:r>
              <a:rPr lang="en-GB" b="1" dirty="0">
                <a:solidFill>
                  <a:srgbClr val="009640"/>
                </a:solidFill>
                <a:latin typeface="Roboto" panose="02000000000000000000" pitchFamily="2" charset="0"/>
                <a:ea typeface="Roboto" panose="02000000000000000000" pitchFamily="2" charset="0"/>
              </a:rPr>
              <a:t>what</a:t>
            </a:r>
            <a:r>
              <a:rPr lang="en-GB" dirty="0">
                <a:latin typeface="Roboto" panose="02000000000000000000" pitchFamily="2" charset="0"/>
                <a:ea typeface="Roboto" panose="02000000000000000000" pitchFamily="2" charset="0"/>
              </a:rPr>
              <a:t> word as the function in the sentence has changed. You would ask the student, ‘Where did John kick the ball?’ </a:t>
            </a:r>
            <a:r>
              <a:rPr lang="en-GB" b="1" dirty="0">
                <a:solidFill>
                  <a:srgbClr val="00A7E7"/>
                </a:solidFill>
                <a:latin typeface="Roboto" panose="02000000000000000000" pitchFamily="2" charset="0"/>
                <a:ea typeface="Roboto" panose="02000000000000000000" pitchFamily="2" charset="0"/>
              </a:rPr>
              <a:t>Over the wall</a:t>
            </a:r>
            <a:r>
              <a:rPr lang="en-GB" dirty="0">
                <a:latin typeface="Roboto" panose="02000000000000000000" pitchFamily="2" charset="0"/>
                <a:ea typeface="Roboto" panose="02000000000000000000" pitchFamily="2" charset="0"/>
              </a:rPr>
              <a:t>.</a:t>
            </a:r>
          </a:p>
        </p:txBody>
      </p:sp>
      <p:sp>
        <p:nvSpPr>
          <p:cNvPr id="12" name="Rectangle 11">
            <a:extLst>
              <a:ext uri="{FF2B5EF4-FFF2-40B4-BE49-F238E27FC236}">
                <a16:creationId xmlns:a16="http://schemas.microsoft.com/office/drawing/2014/main" id="{700A6568-B990-86C1-6E54-FA7A82A03F21}"/>
              </a:ext>
            </a:extLst>
          </p:cNvPr>
          <p:cNvSpPr/>
          <p:nvPr/>
        </p:nvSpPr>
        <p:spPr>
          <a:xfrm>
            <a:off x="0" y="5300420"/>
            <a:ext cx="9144000" cy="829160"/>
          </a:xfrm>
          <a:prstGeom prst="rect">
            <a:avLst/>
          </a:prstGeom>
          <a:solidFill>
            <a:srgbClr val="00A7E7"/>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108000" rIns="108000" bIns="108000" rtlCol="0" anchor="ctr"/>
          <a:lstStyle/>
          <a:p>
            <a:endParaRPr lang="en-GB" sz="3600" b="1" dirty="0">
              <a:solidFill>
                <a:schemeClr val="bg1"/>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6D761738-6C38-2543-AA7B-01E0553274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87979" y="3685043"/>
            <a:ext cx="1200371" cy="2256278"/>
          </a:xfrm>
          <a:prstGeom prst="rect">
            <a:avLst/>
          </a:prstGeom>
        </p:spPr>
      </p:pic>
      <p:pic>
        <p:nvPicPr>
          <p:cNvPr id="5" name="Picture 4">
            <a:extLst>
              <a:ext uri="{FF2B5EF4-FFF2-40B4-BE49-F238E27FC236}">
                <a16:creationId xmlns:a16="http://schemas.microsoft.com/office/drawing/2014/main" id="{7D0289F0-F4CD-E640-F7B4-37CD7BDD1BAC}"/>
              </a:ext>
            </a:extLst>
          </p:cNvPr>
          <p:cNvPicPr>
            <a:picLocks noChangeAspect="1"/>
          </p:cNvPicPr>
          <p:nvPr/>
        </p:nvPicPr>
        <p:blipFill>
          <a:blip r:embed="rId4"/>
          <a:stretch>
            <a:fillRect/>
          </a:stretch>
        </p:blipFill>
        <p:spPr>
          <a:xfrm>
            <a:off x="1137034" y="4587279"/>
            <a:ext cx="3816627" cy="1237685"/>
          </a:xfrm>
          <a:prstGeom prst="rect">
            <a:avLst/>
          </a:prstGeom>
          <a:ln>
            <a:solidFill>
              <a:schemeClr val="tx1"/>
            </a:solidFill>
          </a:ln>
        </p:spPr>
      </p:pic>
    </p:spTree>
    <p:extLst>
      <p:ext uri="{BB962C8B-B14F-4D97-AF65-F5344CB8AC3E}">
        <p14:creationId xmlns:p14="http://schemas.microsoft.com/office/powerpoint/2010/main" val="128322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500"/>
                                        <p:tgtEl>
                                          <p:spTgt spid="8">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500"/>
                                        <p:tgtEl>
                                          <p:spTgt spid="8">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39F05-7DCD-ACED-79C5-424864C9ED3B}"/>
              </a:ext>
            </a:extLst>
          </p:cNvPr>
          <p:cNvSpPr/>
          <p:nvPr/>
        </p:nvSpPr>
        <p:spPr>
          <a:xfrm>
            <a:off x="755650" y="488197"/>
            <a:ext cx="8388349" cy="82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lstStyle/>
          <a:p>
            <a:r>
              <a:rPr lang="en-GB" sz="3600" b="1" dirty="0">
                <a:solidFill>
                  <a:srgbClr val="00A7E7"/>
                </a:solidFill>
                <a:latin typeface="Roboto" panose="02000000000000000000" pitchFamily="2" charset="0"/>
                <a:ea typeface="Roboto" panose="02000000000000000000" pitchFamily="2" charset="0"/>
              </a:rPr>
              <a:t>Little Blue Words </a:t>
            </a:r>
          </a:p>
        </p:txBody>
      </p:sp>
      <p:sp>
        <p:nvSpPr>
          <p:cNvPr id="8" name="Text">
            <a:extLst>
              <a:ext uri="{FF2B5EF4-FFF2-40B4-BE49-F238E27FC236}">
                <a16:creationId xmlns:a16="http://schemas.microsoft.com/office/drawing/2014/main" id="{3BDF548A-087A-838C-0430-D47FB255314F}"/>
              </a:ext>
            </a:extLst>
          </p:cNvPr>
          <p:cNvSpPr/>
          <p:nvPr/>
        </p:nvSpPr>
        <p:spPr>
          <a:xfrm>
            <a:off x="755650" y="1317357"/>
            <a:ext cx="7632700" cy="1107996"/>
          </a:xfrm>
          <a:prstGeom prst="rect">
            <a:avLst/>
          </a:prstGeom>
        </p:spPr>
        <p:txBody>
          <a:bodyPr wrap="square" lIns="0" tIns="0" rIns="0" bIns="0">
            <a:spAutoFit/>
          </a:bodyPr>
          <a:lstStyle/>
          <a:p>
            <a:r>
              <a:rPr lang="en-GB" dirty="0">
                <a:latin typeface="Roboto" panose="02000000000000000000" pitchFamily="2" charset="0"/>
                <a:ea typeface="Roboto" panose="02000000000000000000" pitchFamily="2" charset="0"/>
              </a:rPr>
              <a:t>If working on prepositions with the student, you can introduce</a:t>
            </a:r>
            <a:br>
              <a:rPr lang="en-GB" dirty="0">
                <a:latin typeface="Roboto" panose="02000000000000000000" pitchFamily="2" charset="0"/>
                <a:ea typeface="Roboto" panose="02000000000000000000" pitchFamily="2" charset="0"/>
              </a:rPr>
            </a:br>
            <a:r>
              <a:rPr lang="en-GB" b="1" dirty="0">
                <a:solidFill>
                  <a:srgbClr val="00A7E7"/>
                </a:solidFill>
                <a:latin typeface="Roboto" panose="02000000000000000000" pitchFamily="2" charset="0"/>
                <a:ea typeface="Roboto" panose="02000000000000000000" pitchFamily="2" charset="0"/>
              </a:rPr>
              <a:t>little blue words</a:t>
            </a:r>
            <a:r>
              <a:rPr lang="en-GB" dirty="0">
                <a:latin typeface="Roboto" panose="02000000000000000000" pitchFamily="2" charset="0"/>
                <a:ea typeface="Roboto" panose="02000000000000000000" pitchFamily="2" charset="0"/>
              </a:rPr>
              <a:t>.</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For example, ‘The teddy is under the table.’ </a:t>
            </a:r>
          </a:p>
        </p:txBody>
      </p:sp>
      <p:sp>
        <p:nvSpPr>
          <p:cNvPr id="12" name="Rectangle 11">
            <a:extLst>
              <a:ext uri="{FF2B5EF4-FFF2-40B4-BE49-F238E27FC236}">
                <a16:creationId xmlns:a16="http://schemas.microsoft.com/office/drawing/2014/main" id="{700A6568-B990-86C1-6E54-FA7A82A03F21}"/>
              </a:ext>
            </a:extLst>
          </p:cNvPr>
          <p:cNvSpPr/>
          <p:nvPr/>
        </p:nvSpPr>
        <p:spPr>
          <a:xfrm>
            <a:off x="0" y="5300420"/>
            <a:ext cx="9144000" cy="829160"/>
          </a:xfrm>
          <a:prstGeom prst="rect">
            <a:avLst/>
          </a:prstGeom>
          <a:solidFill>
            <a:srgbClr val="00A7E7"/>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108000" rIns="108000" bIns="108000" rtlCol="0" anchor="ctr"/>
          <a:lstStyle/>
          <a:p>
            <a:endParaRPr lang="en-GB" sz="3600" b="1" dirty="0">
              <a:solidFill>
                <a:schemeClr val="bg1"/>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6D761738-6C38-2543-AA7B-01E0553274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87979" y="3685043"/>
            <a:ext cx="1200371" cy="2256278"/>
          </a:xfrm>
          <a:prstGeom prst="rect">
            <a:avLst/>
          </a:prstGeom>
        </p:spPr>
      </p:pic>
      <p:pic>
        <p:nvPicPr>
          <p:cNvPr id="6" name="Picture 5">
            <a:extLst>
              <a:ext uri="{FF2B5EF4-FFF2-40B4-BE49-F238E27FC236}">
                <a16:creationId xmlns:a16="http://schemas.microsoft.com/office/drawing/2014/main" id="{2F6A0684-0EC9-324B-1A50-6A6E6AA23ACB}"/>
              </a:ext>
            </a:extLst>
          </p:cNvPr>
          <p:cNvPicPr>
            <a:picLocks noChangeAspect="1"/>
          </p:cNvPicPr>
          <p:nvPr/>
        </p:nvPicPr>
        <p:blipFill>
          <a:blip r:embed="rId4"/>
          <a:stretch>
            <a:fillRect/>
          </a:stretch>
        </p:blipFill>
        <p:spPr>
          <a:xfrm>
            <a:off x="1453699" y="4653510"/>
            <a:ext cx="3183296" cy="1171453"/>
          </a:xfrm>
          <a:prstGeom prst="rect">
            <a:avLst/>
          </a:prstGeom>
          <a:ln>
            <a:solidFill>
              <a:schemeClr val="tx1"/>
            </a:solidFill>
          </a:ln>
        </p:spPr>
      </p:pic>
    </p:spTree>
    <p:extLst>
      <p:ext uri="{BB962C8B-B14F-4D97-AF65-F5344CB8AC3E}">
        <p14:creationId xmlns:p14="http://schemas.microsoft.com/office/powerpoint/2010/main" val="52596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39F05-7DCD-ACED-79C5-424864C9ED3B}"/>
              </a:ext>
            </a:extLst>
          </p:cNvPr>
          <p:cNvSpPr/>
          <p:nvPr/>
        </p:nvSpPr>
        <p:spPr>
          <a:xfrm>
            <a:off x="755650" y="488197"/>
            <a:ext cx="8388349" cy="82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lstStyle/>
          <a:p>
            <a:r>
              <a:rPr lang="en-GB" sz="3600" b="1" dirty="0">
                <a:solidFill>
                  <a:srgbClr val="6B4A3D"/>
                </a:solidFill>
                <a:latin typeface="Roboto" panose="02000000000000000000" pitchFamily="2" charset="0"/>
                <a:ea typeface="Roboto" panose="02000000000000000000" pitchFamily="2" charset="0"/>
              </a:rPr>
              <a:t>When? – Brown</a:t>
            </a:r>
          </a:p>
        </p:txBody>
      </p:sp>
      <p:sp>
        <p:nvSpPr>
          <p:cNvPr id="8" name="Text">
            <a:extLst>
              <a:ext uri="{FF2B5EF4-FFF2-40B4-BE49-F238E27FC236}">
                <a16:creationId xmlns:a16="http://schemas.microsoft.com/office/drawing/2014/main" id="{3BDF548A-087A-838C-0430-D47FB255314F}"/>
              </a:ext>
            </a:extLst>
          </p:cNvPr>
          <p:cNvSpPr/>
          <p:nvPr/>
        </p:nvSpPr>
        <p:spPr>
          <a:xfrm>
            <a:off x="755650" y="1317357"/>
            <a:ext cx="7632700" cy="1661993"/>
          </a:xfrm>
          <a:prstGeom prst="rect">
            <a:avLst/>
          </a:prstGeom>
        </p:spPr>
        <p:txBody>
          <a:bodyPr wrap="square" lIns="0" tIns="0" rIns="0" bIns="0">
            <a:spAutoFit/>
          </a:bodyPr>
          <a:lstStyle/>
          <a:p>
            <a:r>
              <a:rPr lang="en-GB" b="1" dirty="0">
                <a:latin typeface="Roboto" panose="02000000000000000000" pitchFamily="2" charset="0"/>
                <a:ea typeface="Roboto" panose="02000000000000000000" pitchFamily="2" charset="0"/>
              </a:rPr>
              <a:t>‘When?’ words describe:</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time concepts and words</a:t>
            </a:r>
          </a:p>
          <a:p>
            <a:pPr marL="285750" indent="-285750">
              <a:buFont typeface="Arial" panose="020B0604020202020204" pitchFamily="34" charset="0"/>
              <a:buChar char="•"/>
            </a:pPr>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These words can be used at the beginning or at the end of a sentence. </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For example:</a:t>
            </a:r>
          </a:p>
        </p:txBody>
      </p:sp>
      <p:sp>
        <p:nvSpPr>
          <p:cNvPr id="12" name="Rectangle 11">
            <a:extLst>
              <a:ext uri="{FF2B5EF4-FFF2-40B4-BE49-F238E27FC236}">
                <a16:creationId xmlns:a16="http://schemas.microsoft.com/office/drawing/2014/main" id="{700A6568-B990-86C1-6E54-FA7A82A03F21}"/>
              </a:ext>
            </a:extLst>
          </p:cNvPr>
          <p:cNvSpPr/>
          <p:nvPr/>
        </p:nvSpPr>
        <p:spPr>
          <a:xfrm>
            <a:off x="0" y="5300420"/>
            <a:ext cx="9144000" cy="829160"/>
          </a:xfrm>
          <a:prstGeom prst="rect">
            <a:avLst/>
          </a:prstGeom>
          <a:solidFill>
            <a:srgbClr val="6B4A3D"/>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108000" rIns="108000" bIns="108000" rtlCol="0" anchor="ctr"/>
          <a:lstStyle/>
          <a:p>
            <a:endParaRPr lang="en-GB" sz="3600" b="1" dirty="0">
              <a:solidFill>
                <a:schemeClr val="bg1"/>
              </a:solidFill>
              <a:latin typeface="Roboto" panose="02000000000000000000" pitchFamily="2" charset="0"/>
              <a:ea typeface="Roboto" panose="02000000000000000000" pitchFamily="2" charset="0"/>
            </a:endParaRPr>
          </a:p>
        </p:txBody>
      </p:sp>
      <p:pic>
        <p:nvPicPr>
          <p:cNvPr id="6" name="Picture 5">
            <a:extLst>
              <a:ext uri="{FF2B5EF4-FFF2-40B4-BE49-F238E27FC236}">
                <a16:creationId xmlns:a16="http://schemas.microsoft.com/office/drawing/2014/main" id="{A803FB4B-0B79-C1AE-6929-611AED2705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122" y="4275772"/>
            <a:ext cx="1550228" cy="1549192"/>
          </a:xfrm>
          <a:prstGeom prst="rect">
            <a:avLst/>
          </a:prstGeom>
        </p:spPr>
      </p:pic>
      <p:sp>
        <p:nvSpPr>
          <p:cNvPr id="9" name="Rectangle 8">
            <a:extLst>
              <a:ext uri="{FF2B5EF4-FFF2-40B4-BE49-F238E27FC236}">
                <a16:creationId xmlns:a16="http://schemas.microsoft.com/office/drawing/2014/main" id="{7D49B6C8-FBF3-ECDC-C455-1A47C7F1E065}"/>
              </a:ext>
            </a:extLst>
          </p:cNvPr>
          <p:cNvSpPr/>
          <p:nvPr/>
        </p:nvSpPr>
        <p:spPr>
          <a:xfrm>
            <a:off x="755651" y="3484030"/>
            <a:ext cx="1061905" cy="513009"/>
          </a:xfrm>
          <a:prstGeom prst="rect">
            <a:avLst/>
          </a:prstGeom>
          <a:solidFill>
            <a:schemeClr val="bg1"/>
          </a:solidFill>
          <a:ln w="19050">
            <a:solidFill>
              <a:srgbClr val="6B4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On Tuesday</a:t>
            </a:r>
          </a:p>
        </p:txBody>
      </p:sp>
      <p:sp>
        <p:nvSpPr>
          <p:cNvPr id="10" name="Rectangle 9">
            <a:extLst>
              <a:ext uri="{FF2B5EF4-FFF2-40B4-BE49-F238E27FC236}">
                <a16:creationId xmlns:a16="http://schemas.microsoft.com/office/drawing/2014/main" id="{E9730133-F1E8-9C18-EE4A-CFE423E0CFC7}"/>
              </a:ext>
            </a:extLst>
          </p:cNvPr>
          <p:cNvSpPr/>
          <p:nvPr/>
        </p:nvSpPr>
        <p:spPr>
          <a:xfrm>
            <a:off x="1976260" y="3484030"/>
            <a:ext cx="1061905" cy="513009"/>
          </a:xfrm>
          <a:prstGeom prst="rect">
            <a:avLst/>
          </a:prstGeom>
          <a:solidFill>
            <a:schemeClr val="bg1"/>
          </a:solidFill>
          <a:ln w="19050">
            <a:solidFill>
              <a:srgbClr val="E94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a:t>
            </a:r>
          </a:p>
        </p:txBody>
      </p:sp>
      <p:sp>
        <p:nvSpPr>
          <p:cNvPr id="11" name="Rectangle 10">
            <a:extLst>
              <a:ext uri="{FF2B5EF4-FFF2-40B4-BE49-F238E27FC236}">
                <a16:creationId xmlns:a16="http://schemas.microsoft.com/office/drawing/2014/main" id="{576BD598-9F4D-A431-7F44-7DC206515D32}"/>
              </a:ext>
            </a:extLst>
          </p:cNvPr>
          <p:cNvSpPr/>
          <p:nvPr/>
        </p:nvSpPr>
        <p:spPr>
          <a:xfrm>
            <a:off x="3196869" y="3484030"/>
            <a:ext cx="1061905" cy="513009"/>
          </a:xfrm>
          <a:prstGeom prst="rect">
            <a:avLst/>
          </a:prstGeom>
          <a:solidFill>
            <a:schemeClr val="bg1"/>
          </a:solidFill>
          <a:ln w="19050">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went</a:t>
            </a:r>
          </a:p>
        </p:txBody>
      </p:sp>
      <p:sp>
        <p:nvSpPr>
          <p:cNvPr id="13" name="Rectangle 12">
            <a:extLst>
              <a:ext uri="{FF2B5EF4-FFF2-40B4-BE49-F238E27FC236}">
                <a16:creationId xmlns:a16="http://schemas.microsoft.com/office/drawing/2014/main" id="{03882AAB-F104-6B65-67B9-07D02751924D}"/>
              </a:ext>
            </a:extLst>
          </p:cNvPr>
          <p:cNvSpPr/>
          <p:nvPr/>
        </p:nvSpPr>
        <p:spPr>
          <a:xfrm>
            <a:off x="4417478" y="3484030"/>
            <a:ext cx="1061905" cy="513009"/>
          </a:xfrm>
          <a:prstGeom prst="rect">
            <a:avLst/>
          </a:prstGeom>
          <a:solidFill>
            <a:schemeClr val="bg1"/>
          </a:solidFill>
          <a:ln w="19050">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to the shop. </a:t>
            </a:r>
          </a:p>
        </p:txBody>
      </p:sp>
      <p:sp>
        <p:nvSpPr>
          <p:cNvPr id="15" name="Rectangle 14">
            <a:extLst>
              <a:ext uri="{FF2B5EF4-FFF2-40B4-BE49-F238E27FC236}">
                <a16:creationId xmlns:a16="http://schemas.microsoft.com/office/drawing/2014/main" id="{F8A43C76-DF6D-32DD-A912-6119F220DBD2}"/>
              </a:ext>
            </a:extLst>
          </p:cNvPr>
          <p:cNvSpPr/>
          <p:nvPr/>
        </p:nvSpPr>
        <p:spPr>
          <a:xfrm>
            <a:off x="1976261" y="4301733"/>
            <a:ext cx="1061905" cy="513009"/>
          </a:xfrm>
          <a:prstGeom prst="rect">
            <a:avLst/>
          </a:prstGeom>
          <a:solidFill>
            <a:schemeClr val="bg1"/>
          </a:solidFill>
          <a:ln w="19050">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brush</a:t>
            </a:r>
          </a:p>
        </p:txBody>
      </p:sp>
      <p:sp>
        <p:nvSpPr>
          <p:cNvPr id="16" name="Rectangle 15">
            <a:extLst>
              <a:ext uri="{FF2B5EF4-FFF2-40B4-BE49-F238E27FC236}">
                <a16:creationId xmlns:a16="http://schemas.microsoft.com/office/drawing/2014/main" id="{141CDAD4-6720-C35B-2721-7CEE1227CD58}"/>
              </a:ext>
            </a:extLst>
          </p:cNvPr>
          <p:cNvSpPr/>
          <p:nvPr/>
        </p:nvSpPr>
        <p:spPr>
          <a:xfrm>
            <a:off x="755651" y="4302670"/>
            <a:ext cx="1061905" cy="513009"/>
          </a:xfrm>
          <a:prstGeom prst="rect">
            <a:avLst/>
          </a:prstGeom>
          <a:solidFill>
            <a:schemeClr val="bg1"/>
          </a:solidFill>
          <a:ln w="19050">
            <a:solidFill>
              <a:srgbClr val="E94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a:t>
            </a:r>
          </a:p>
        </p:txBody>
      </p:sp>
      <p:grpSp>
        <p:nvGrpSpPr>
          <p:cNvPr id="18" name="Group 17">
            <a:extLst>
              <a:ext uri="{FF2B5EF4-FFF2-40B4-BE49-F238E27FC236}">
                <a16:creationId xmlns:a16="http://schemas.microsoft.com/office/drawing/2014/main" id="{985D5AB7-4A45-2015-352E-456812A54713}"/>
              </a:ext>
            </a:extLst>
          </p:cNvPr>
          <p:cNvGrpSpPr/>
          <p:nvPr/>
        </p:nvGrpSpPr>
        <p:grpSpPr>
          <a:xfrm>
            <a:off x="3187411" y="4171485"/>
            <a:ext cx="1030100" cy="776490"/>
            <a:chOff x="4400814" y="4171485"/>
            <a:chExt cx="1030100" cy="776490"/>
          </a:xfrm>
        </p:grpSpPr>
        <p:pic>
          <p:nvPicPr>
            <p:cNvPr id="7" name="Picture 6">
              <a:extLst>
                <a:ext uri="{FF2B5EF4-FFF2-40B4-BE49-F238E27FC236}">
                  <a16:creationId xmlns:a16="http://schemas.microsoft.com/office/drawing/2014/main" id="{8D6BD174-53E8-925F-EAC9-3206E90B7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814" y="4171485"/>
              <a:ext cx="1030100" cy="776490"/>
            </a:xfrm>
            <a:prstGeom prst="rect">
              <a:avLst/>
            </a:prstGeom>
          </p:spPr>
        </p:pic>
        <p:sp>
          <p:nvSpPr>
            <p:cNvPr id="17" name="Rectangle 16">
              <a:extLst>
                <a:ext uri="{FF2B5EF4-FFF2-40B4-BE49-F238E27FC236}">
                  <a16:creationId xmlns:a16="http://schemas.microsoft.com/office/drawing/2014/main" id="{BE5AA4C8-BBDE-BE0C-A7CF-4527924CCB32}"/>
                </a:ext>
              </a:extLst>
            </p:cNvPr>
            <p:cNvSpPr/>
            <p:nvPr/>
          </p:nvSpPr>
          <p:spPr>
            <a:xfrm>
              <a:off x="4572000" y="4301733"/>
              <a:ext cx="637542" cy="51300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my</a:t>
              </a:r>
            </a:p>
          </p:txBody>
        </p:sp>
      </p:grpSp>
      <p:sp>
        <p:nvSpPr>
          <p:cNvPr id="19" name="Rectangle 18">
            <a:extLst>
              <a:ext uri="{FF2B5EF4-FFF2-40B4-BE49-F238E27FC236}">
                <a16:creationId xmlns:a16="http://schemas.microsoft.com/office/drawing/2014/main" id="{D735DCED-A45E-F18B-009F-322183663D87}"/>
              </a:ext>
            </a:extLst>
          </p:cNvPr>
          <p:cNvSpPr/>
          <p:nvPr/>
        </p:nvSpPr>
        <p:spPr>
          <a:xfrm>
            <a:off x="4357993" y="4239404"/>
            <a:ext cx="1061905" cy="513009"/>
          </a:xfrm>
          <a:prstGeom prst="rect">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teeth</a:t>
            </a:r>
          </a:p>
        </p:txBody>
      </p:sp>
      <p:sp>
        <p:nvSpPr>
          <p:cNvPr id="20" name="Rectangle 19">
            <a:extLst>
              <a:ext uri="{FF2B5EF4-FFF2-40B4-BE49-F238E27FC236}">
                <a16:creationId xmlns:a16="http://schemas.microsoft.com/office/drawing/2014/main" id="{33A40C19-9116-4068-B18C-5E141DB37C3D}"/>
              </a:ext>
            </a:extLst>
          </p:cNvPr>
          <p:cNvSpPr/>
          <p:nvPr/>
        </p:nvSpPr>
        <p:spPr>
          <a:xfrm>
            <a:off x="5616770" y="4239404"/>
            <a:ext cx="1061905" cy="513009"/>
          </a:xfrm>
          <a:prstGeom prst="rect">
            <a:avLst/>
          </a:prstGeom>
          <a:solidFill>
            <a:schemeClr val="bg1"/>
          </a:solidFill>
          <a:ln w="19050">
            <a:solidFill>
              <a:srgbClr val="6B4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in the morning.</a:t>
            </a:r>
          </a:p>
        </p:txBody>
      </p:sp>
    </p:spTree>
    <p:extLst>
      <p:ext uri="{BB962C8B-B14F-4D97-AF65-F5344CB8AC3E}">
        <p14:creationId xmlns:p14="http://schemas.microsoft.com/office/powerpoint/2010/main" val="18100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fade">
                                      <p:cBhvr>
                                        <p:cTn id="18" dur="500"/>
                                        <p:tgtEl>
                                          <p:spTgt spid="8">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5" grpId="0" animBg="1"/>
      <p:bldP spid="16"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8E5305-587E-807D-E180-90F5D74F06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93341" y="4059206"/>
            <a:ext cx="1030100" cy="638470"/>
          </a:xfrm>
          <a:prstGeom prst="rect">
            <a:avLst/>
          </a:prstGeom>
        </p:spPr>
      </p:pic>
      <p:sp>
        <p:nvSpPr>
          <p:cNvPr id="2" name="Rectangle 1">
            <a:extLst>
              <a:ext uri="{FF2B5EF4-FFF2-40B4-BE49-F238E27FC236}">
                <a16:creationId xmlns:a16="http://schemas.microsoft.com/office/drawing/2014/main" id="{EDF39F05-7DCD-ACED-79C5-424864C9ED3B}"/>
              </a:ext>
            </a:extLst>
          </p:cNvPr>
          <p:cNvSpPr/>
          <p:nvPr/>
        </p:nvSpPr>
        <p:spPr>
          <a:xfrm>
            <a:off x="755650" y="488197"/>
            <a:ext cx="8388349" cy="82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lstStyle/>
          <a:p>
            <a:r>
              <a:rPr lang="en-GB" sz="3600" b="1" dirty="0">
                <a:solidFill>
                  <a:schemeClr val="tx1"/>
                </a:solidFill>
                <a:latin typeface="Roboto" panose="02000000000000000000" pitchFamily="2" charset="0"/>
                <a:ea typeface="Roboto" panose="02000000000000000000" pitchFamily="2" charset="0"/>
              </a:rPr>
              <a:t>What Like? </a:t>
            </a:r>
          </a:p>
        </p:txBody>
      </p:sp>
      <p:sp>
        <p:nvSpPr>
          <p:cNvPr id="8" name="Text">
            <a:extLst>
              <a:ext uri="{FF2B5EF4-FFF2-40B4-BE49-F238E27FC236}">
                <a16:creationId xmlns:a16="http://schemas.microsoft.com/office/drawing/2014/main" id="{3BDF548A-087A-838C-0430-D47FB255314F}"/>
              </a:ext>
            </a:extLst>
          </p:cNvPr>
          <p:cNvSpPr/>
          <p:nvPr/>
        </p:nvSpPr>
        <p:spPr>
          <a:xfrm>
            <a:off x="755650" y="1317357"/>
            <a:ext cx="7632700" cy="2492990"/>
          </a:xfrm>
          <a:prstGeom prst="rect">
            <a:avLst/>
          </a:prstGeom>
        </p:spPr>
        <p:txBody>
          <a:bodyPr wrap="square" lIns="0" tIns="0" rIns="0" bIns="0">
            <a:spAutoFit/>
          </a:bodyPr>
          <a:lstStyle/>
          <a:p>
            <a:r>
              <a:rPr lang="en-GB" b="1" dirty="0">
                <a:latin typeface="Roboto" panose="02000000000000000000" pitchFamily="2" charset="0"/>
                <a:ea typeface="Roboto" panose="02000000000000000000" pitchFamily="2" charset="0"/>
              </a:rPr>
              <a:t>‘What like?’ words describe:</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adjectives (old, tall, pretty, blue, etc) </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feelings and emotions (angry, excited, hungry, etc)</a:t>
            </a:r>
          </a:p>
          <a:p>
            <a:r>
              <a:rPr lang="en-GB" dirty="0">
                <a:latin typeface="Roboto" panose="02000000000000000000" pitchFamily="2" charset="0"/>
                <a:ea typeface="Roboto" panose="02000000000000000000" pitchFamily="2" charset="0"/>
              </a:rPr>
              <a:t> </a:t>
            </a:r>
          </a:p>
          <a:p>
            <a:r>
              <a:rPr lang="en-GB" dirty="0">
                <a:latin typeface="Roboto" panose="02000000000000000000" pitchFamily="2" charset="0"/>
                <a:ea typeface="Roboto" panose="02000000000000000000" pitchFamily="2" charset="0"/>
              </a:rPr>
              <a:t>These words are shown in cloud shapes because they can float around the sentence like real clouds. The student can ‘float’ their cloud words above the word in the sentence that they want to describe.</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Examples: </a:t>
            </a:r>
          </a:p>
        </p:txBody>
      </p:sp>
      <p:sp>
        <p:nvSpPr>
          <p:cNvPr id="12" name="Rectangle 11">
            <a:extLst>
              <a:ext uri="{FF2B5EF4-FFF2-40B4-BE49-F238E27FC236}">
                <a16:creationId xmlns:a16="http://schemas.microsoft.com/office/drawing/2014/main" id="{700A6568-B990-86C1-6E54-FA7A82A03F21}"/>
              </a:ext>
            </a:extLst>
          </p:cNvPr>
          <p:cNvSpPr/>
          <p:nvPr/>
        </p:nvSpPr>
        <p:spPr>
          <a:xfrm>
            <a:off x="0" y="5300420"/>
            <a:ext cx="9144000" cy="829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108000" rIns="108000" bIns="108000" rtlCol="0" anchor="ctr"/>
          <a:lstStyle/>
          <a:p>
            <a:endParaRPr lang="en-GB" sz="3600" b="1" dirty="0">
              <a:solidFill>
                <a:schemeClr val="bg1"/>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50049916-3AD2-0869-A14D-49128558CF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5464" y="3128597"/>
            <a:ext cx="1375544" cy="2759978"/>
          </a:xfrm>
          <a:prstGeom prst="rect">
            <a:avLst/>
          </a:prstGeom>
        </p:spPr>
      </p:pic>
      <p:pic>
        <p:nvPicPr>
          <p:cNvPr id="11" name="Picture 10">
            <a:extLst>
              <a:ext uri="{FF2B5EF4-FFF2-40B4-BE49-F238E27FC236}">
                <a16:creationId xmlns:a16="http://schemas.microsoft.com/office/drawing/2014/main" id="{AA3396E1-F5EA-4F93-2054-0978274FBA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26154" y="596215"/>
            <a:ext cx="1030100" cy="638470"/>
          </a:xfrm>
          <a:prstGeom prst="rect">
            <a:avLst/>
          </a:prstGeom>
        </p:spPr>
      </p:pic>
      <p:sp>
        <p:nvSpPr>
          <p:cNvPr id="13" name="Rectangle 12">
            <a:extLst>
              <a:ext uri="{FF2B5EF4-FFF2-40B4-BE49-F238E27FC236}">
                <a16:creationId xmlns:a16="http://schemas.microsoft.com/office/drawing/2014/main" id="{F7BEAD08-FC61-A928-8C29-7D9395AFC0B6}"/>
              </a:ext>
            </a:extLst>
          </p:cNvPr>
          <p:cNvSpPr/>
          <p:nvPr/>
        </p:nvSpPr>
        <p:spPr>
          <a:xfrm>
            <a:off x="755651" y="4126498"/>
            <a:ext cx="1061905" cy="513009"/>
          </a:xfrm>
          <a:prstGeom prst="rect">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a:t>
            </a:r>
          </a:p>
        </p:txBody>
      </p:sp>
      <p:pic>
        <p:nvPicPr>
          <p:cNvPr id="18" name="Picture 17">
            <a:extLst>
              <a:ext uri="{FF2B5EF4-FFF2-40B4-BE49-F238E27FC236}">
                <a16:creationId xmlns:a16="http://schemas.microsoft.com/office/drawing/2014/main" id="{33553ACF-340F-66DB-D02D-3FB34F1C8F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35038" y="4059206"/>
            <a:ext cx="1030100" cy="638470"/>
          </a:xfrm>
          <a:prstGeom prst="rect">
            <a:avLst/>
          </a:prstGeom>
        </p:spPr>
      </p:pic>
      <p:sp>
        <p:nvSpPr>
          <p:cNvPr id="14" name="Rectangle 13">
            <a:extLst>
              <a:ext uri="{FF2B5EF4-FFF2-40B4-BE49-F238E27FC236}">
                <a16:creationId xmlns:a16="http://schemas.microsoft.com/office/drawing/2014/main" id="{B2F3B67D-F639-F936-6B44-0FAD91D1861E}"/>
              </a:ext>
            </a:extLst>
          </p:cNvPr>
          <p:cNvSpPr/>
          <p:nvPr/>
        </p:nvSpPr>
        <p:spPr>
          <a:xfrm>
            <a:off x="1976260" y="4126498"/>
            <a:ext cx="1061905" cy="51300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big</a:t>
            </a:r>
          </a:p>
        </p:txBody>
      </p:sp>
      <p:sp>
        <p:nvSpPr>
          <p:cNvPr id="15" name="Rectangle 14">
            <a:extLst>
              <a:ext uri="{FF2B5EF4-FFF2-40B4-BE49-F238E27FC236}">
                <a16:creationId xmlns:a16="http://schemas.microsoft.com/office/drawing/2014/main" id="{6AC6D4CE-9D1A-3F86-48C6-03E4600F0FFA}"/>
              </a:ext>
            </a:extLst>
          </p:cNvPr>
          <p:cNvSpPr/>
          <p:nvPr/>
        </p:nvSpPr>
        <p:spPr>
          <a:xfrm>
            <a:off x="3196869" y="4126498"/>
            <a:ext cx="1061905" cy="513009"/>
          </a:xfrm>
          <a:prstGeom prst="rect">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dog</a:t>
            </a:r>
          </a:p>
        </p:txBody>
      </p:sp>
      <p:sp>
        <p:nvSpPr>
          <p:cNvPr id="16" name="Rectangle 15">
            <a:extLst>
              <a:ext uri="{FF2B5EF4-FFF2-40B4-BE49-F238E27FC236}">
                <a16:creationId xmlns:a16="http://schemas.microsoft.com/office/drawing/2014/main" id="{33F912FA-134D-EB10-F3E7-567AC22A6A97}"/>
              </a:ext>
            </a:extLst>
          </p:cNvPr>
          <p:cNvSpPr/>
          <p:nvPr/>
        </p:nvSpPr>
        <p:spPr>
          <a:xfrm>
            <a:off x="4417478" y="4126498"/>
            <a:ext cx="1061905" cy="513009"/>
          </a:xfrm>
          <a:prstGeom prst="rect">
            <a:avLst/>
          </a:prstGeom>
          <a:solidFill>
            <a:schemeClr val="bg1"/>
          </a:solidFill>
          <a:ln w="19050">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barked</a:t>
            </a:r>
          </a:p>
        </p:txBody>
      </p:sp>
      <p:sp>
        <p:nvSpPr>
          <p:cNvPr id="17" name="Rectangle 16">
            <a:extLst>
              <a:ext uri="{FF2B5EF4-FFF2-40B4-BE49-F238E27FC236}">
                <a16:creationId xmlns:a16="http://schemas.microsoft.com/office/drawing/2014/main" id="{2203DAE4-F25A-78B4-F1D0-D16C72DB721B}"/>
              </a:ext>
            </a:extLst>
          </p:cNvPr>
          <p:cNvSpPr/>
          <p:nvPr/>
        </p:nvSpPr>
        <p:spPr>
          <a:xfrm>
            <a:off x="5638087" y="4126498"/>
            <a:ext cx="1061905" cy="51300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loudly.</a:t>
            </a:r>
          </a:p>
        </p:txBody>
      </p:sp>
    </p:spTree>
    <p:extLst>
      <p:ext uri="{BB962C8B-B14F-4D97-AF65-F5344CB8AC3E}">
        <p14:creationId xmlns:p14="http://schemas.microsoft.com/office/powerpoint/2010/main" val="268660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39F05-7DCD-ACED-79C5-424864C9ED3B}"/>
              </a:ext>
            </a:extLst>
          </p:cNvPr>
          <p:cNvSpPr/>
          <p:nvPr/>
        </p:nvSpPr>
        <p:spPr>
          <a:xfrm>
            <a:off x="755650" y="488197"/>
            <a:ext cx="8388349" cy="82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lstStyle/>
          <a:p>
            <a:r>
              <a:rPr lang="en-GB" sz="3600" b="1" dirty="0">
                <a:solidFill>
                  <a:schemeClr val="tx1"/>
                </a:solidFill>
                <a:latin typeface="Roboto" panose="02000000000000000000" pitchFamily="2" charset="0"/>
                <a:ea typeface="Roboto" panose="02000000000000000000" pitchFamily="2" charset="0"/>
              </a:rPr>
              <a:t>Whose?</a:t>
            </a:r>
          </a:p>
        </p:txBody>
      </p:sp>
      <p:sp>
        <p:nvSpPr>
          <p:cNvPr id="8" name="Text">
            <a:extLst>
              <a:ext uri="{FF2B5EF4-FFF2-40B4-BE49-F238E27FC236}">
                <a16:creationId xmlns:a16="http://schemas.microsoft.com/office/drawing/2014/main" id="{3BDF548A-087A-838C-0430-D47FB255314F}"/>
              </a:ext>
            </a:extLst>
          </p:cNvPr>
          <p:cNvSpPr/>
          <p:nvPr/>
        </p:nvSpPr>
        <p:spPr>
          <a:xfrm>
            <a:off x="755650" y="1317357"/>
            <a:ext cx="7632700" cy="553998"/>
          </a:xfrm>
          <a:prstGeom prst="rect">
            <a:avLst/>
          </a:prstGeom>
        </p:spPr>
        <p:txBody>
          <a:bodyPr wrap="square" lIns="0" tIns="0" rIns="0" bIns="0">
            <a:spAutoFit/>
          </a:bodyPr>
          <a:lstStyle/>
          <a:p>
            <a:r>
              <a:rPr lang="en-GB" b="1" dirty="0">
                <a:latin typeface="Roboto" panose="02000000000000000000" pitchFamily="2" charset="0"/>
                <a:ea typeface="Roboto" panose="02000000000000000000" pitchFamily="2" charset="0"/>
              </a:rPr>
              <a:t>‘Whose?’ words describe:</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possessive pronouns (his, hers, our, my, your, their, etc)</a:t>
            </a:r>
          </a:p>
        </p:txBody>
      </p:sp>
      <p:sp>
        <p:nvSpPr>
          <p:cNvPr id="12" name="Rectangle 11">
            <a:extLst>
              <a:ext uri="{FF2B5EF4-FFF2-40B4-BE49-F238E27FC236}">
                <a16:creationId xmlns:a16="http://schemas.microsoft.com/office/drawing/2014/main" id="{700A6568-B990-86C1-6E54-FA7A82A03F21}"/>
              </a:ext>
            </a:extLst>
          </p:cNvPr>
          <p:cNvSpPr/>
          <p:nvPr/>
        </p:nvSpPr>
        <p:spPr>
          <a:xfrm>
            <a:off x="0" y="5300420"/>
            <a:ext cx="9144000" cy="829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108000" rIns="108000" bIns="108000" rtlCol="0" anchor="ctr"/>
          <a:lstStyle/>
          <a:p>
            <a:endParaRPr lang="en-GB" sz="3600" b="1" dirty="0">
              <a:solidFill>
                <a:schemeClr val="bg1"/>
              </a:solidFill>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50049916-3AD2-0869-A14D-49128558C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464" y="3128597"/>
            <a:ext cx="1375544" cy="2759978"/>
          </a:xfrm>
          <a:prstGeom prst="rect">
            <a:avLst/>
          </a:prstGeom>
        </p:spPr>
      </p:pic>
      <p:pic>
        <p:nvPicPr>
          <p:cNvPr id="11" name="Picture 10">
            <a:extLst>
              <a:ext uri="{FF2B5EF4-FFF2-40B4-BE49-F238E27FC236}">
                <a16:creationId xmlns:a16="http://schemas.microsoft.com/office/drawing/2014/main" id="{AA3396E1-F5EA-4F93-2054-0978274FBA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9462" y="535035"/>
            <a:ext cx="829598" cy="769707"/>
          </a:xfrm>
          <a:prstGeom prst="rect">
            <a:avLst/>
          </a:prstGeom>
        </p:spPr>
      </p:pic>
      <p:grpSp>
        <p:nvGrpSpPr>
          <p:cNvPr id="21" name="Group 20">
            <a:extLst>
              <a:ext uri="{FF2B5EF4-FFF2-40B4-BE49-F238E27FC236}">
                <a16:creationId xmlns:a16="http://schemas.microsoft.com/office/drawing/2014/main" id="{50C8F065-6A27-6A3B-41DC-312A1F25848D}"/>
              </a:ext>
            </a:extLst>
          </p:cNvPr>
          <p:cNvGrpSpPr/>
          <p:nvPr/>
        </p:nvGrpSpPr>
        <p:grpSpPr>
          <a:xfrm>
            <a:off x="1129085" y="2772841"/>
            <a:ext cx="4794636" cy="2942159"/>
            <a:chOff x="1224501" y="2162418"/>
            <a:chExt cx="4794636" cy="2942159"/>
          </a:xfrm>
        </p:grpSpPr>
        <p:sp>
          <p:nvSpPr>
            <p:cNvPr id="20" name="Rectangle 19">
              <a:extLst>
                <a:ext uri="{FF2B5EF4-FFF2-40B4-BE49-F238E27FC236}">
                  <a16:creationId xmlns:a16="http://schemas.microsoft.com/office/drawing/2014/main" id="{FAD802CB-E8E8-AAF8-9EF2-0C4EA50C255F}"/>
                </a:ext>
              </a:extLst>
            </p:cNvPr>
            <p:cNvSpPr/>
            <p:nvPr/>
          </p:nvSpPr>
          <p:spPr>
            <a:xfrm>
              <a:off x="1224501" y="2162418"/>
              <a:ext cx="4794636" cy="294215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02D5ECB-4DFB-3A3B-4CC1-B52933F42C81}"/>
                </a:ext>
              </a:extLst>
            </p:cNvPr>
            <p:cNvPicPr>
              <a:picLocks noChangeAspect="1"/>
            </p:cNvPicPr>
            <p:nvPr/>
          </p:nvPicPr>
          <p:blipFill>
            <a:blip r:embed="rId5"/>
            <a:stretch>
              <a:fillRect/>
            </a:stretch>
          </p:blipFill>
          <p:spPr>
            <a:xfrm>
              <a:off x="2635816" y="2278942"/>
              <a:ext cx="1971555" cy="1965048"/>
            </a:xfrm>
            <a:prstGeom prst="rect">
              <a:avLst/>
            </a:prstGeom>
            <a:ln>
              <a:solidFill>
                <a:schemeClr val="tx1"/>
              </a:solidFill>
            </a:ln>
          </p:spPr>
        </p:pic>
        <p:sp>
          <p:nvSpPr>
            <p:cNvPr id="13" name="Rectangle 12">
              <a:extLst>
                <a:ext uri="{FF2B5EF4-FFF2-40B4-BE49-F238E27FC236}">
                  <a16:creationId xmlns:a16="http://schemas.microsoft.com/office/drawing/2014/main" id="{20C24C6F-360D-7AC9-1A66-E15D20F9A4A9}"/>
                </a:ext>
              </a:extLst>
            </p:cNvPr>
            <p:cNvSpPr/>
            <p:nvPr/>
          </p:nvSpPr>
          <p:spPr>
            <a:xfrm>
              <a:off x="1287664" y="4574780"/>
              <a:ext cx="858741" cy="318053"/>
            </a:xfrm>
            <a:prstGeom prst="rect">
              <a:avLst/>
            </a:prstGeom>
            <a:solidFill>
              <a:schemeClr val="bg1"/>
            </a:solidFill>
            <a:ln w="19050">
              <a:solidFill>
                <a:srgbClr val="E94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The girl</a:t>
              </a:r>
            </a:p>
          </p:txBody>
        </p:sp>
        <p:sp>
          <p:nvSpPr>
            <p:cNvPr id="14" name="Rectangle 13">
              <a:extLst>
                <a:ext uri="{FF2B5EF4-FFF2-40B4-BE49-F238E27FC236}">
                  <a16:creationId xmlns:a16="http://schemas.microsoft.com/office/drawing/2014/main" id="{A3AC1AFB-2E0B-D1BD-6A51-12250482A9B8}"/>
                </a:ext>
              </a:extLst>
            </p:cNvPr>
            <p:cNvSpPr/>
            <p:nvPr/>
          </p:nvSpPr>
          <p:spPr>
            <a:xfrm>
              <a:off x="2241820" y="4574780"/>
              <a:ext cx="858741" cy="318053"/>
            </a:xfrm>
            <a:prstGeom prst="rect">
              <a:avLst/>
            </a:prstGeom>
            <a:solidFill>
              <a:schemeClr val="bg1"/>
            </a:solidFill>
            <a:ln w="19050">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is eating</a:t>
              </a:r>
            </a:p>
          </p:txBody>
        </p:sp>
        <p:sp>
          <p:nvSpPr>
            <p:cNvPr id="15" name="Rectangle 14">
              <a:extLst>
                <a:ext uri="{FF2B5EF4-FFF2-40B4-BE49-F238E27FC236}">
                  <a16:creationId xmlns:a16="http://schemas.microsoft.com/office/drawing/2014/main" id="{DF223177-D3E5-DC5C-32C1-05CB8CA34D4F}"/>
                </a:ext>
              </a:extLst>
            </p:cNvPr>
            <p:cNvSpPr/>
            <p:nvPr/>
          </p:nvSpPr>
          <p:spPr>
            <a:xfrm>
              <a:off x="4142629" y="4574780"/>
              <a:ext cx="858741" cy="318053"/>
            </a:xfrm>
            <a:prstGeom prst="rect">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breakfast</a:t>
              </a:r>
            </a:p>
          </p:txBody>
        </p:sp>
        <p:sp>
          <p:nvSpPr>
            <p:cNvPr id="16" name="Rectangle 15">
              <a:extLst>
                <a:ext uri="{FF2B5EF4-FFF2-40B4-BE49-F238E27FC236}">
                  <a16:creationId xmlns:a16="http://schemas.microsoft.com/office/drawing/2014/main" id="{49109EBF-AF60-5F2E-8C3D-78581F4276BF}"/>
                </a:ext>
              </a:extLst>
            </p:cNvPr>
            <p:cNvSpPr/>
            <p:nvPr/>
          </p:nvSpPr>
          <p:spPr>
            <a:xfrm>
              <a:off x="5096785" y="4574780"/>
              <a:ext cx="858741" cy="318053"/>
            </a:xfrm>
            <a:prstGeom prst="rect">
              <a:avLst/>
            </a:prstGeom>
            <a:solidFill>
              <a:schemeClr val="bg1"/>
            </a:solidFill>
            <a:ln w="19050">
              <a:solidFill>
                <a:srgbClr val="6B4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in the morning.</a:t>
              </a:r>
            </a:p>
          </p:txBody>
        </p:sp>
        <p:grpSp>
          <p:nvGrpSpPr>
            <p:cNvPr id="19" name="Group 18">
              <a:extLst>
                <a:ext uri="{FF2B5EF4-FFF2-40B4-BE49-F238E27FC236}">
                  <a16:creationId xmlns:a16="http://schemas.microsoft.com/office/drawing/2014/main" id="{ED4E14D4-260A-EA72-5D0C-74A7AAC5479F}"/>
                </a:ext>
              </a:extLst>
            </p:cNvPr>
            <p:cNvGrpSpPr/>
            <p:nvPr/>
          </p:nvGrpSpPr>
          <p:grpSpPr>
            <a:xfrm>
              <a:off x="3210945" y="4424259"/>
              <a:ext cx="821299" cy="619096"/>
              <a:chOff x="3210945" y="4424259"/>
              <a:chExt cx="821299" cy="619096"/>
            </a:xfrm>
          </p:grpSpPr>
          <p:pic>
            <p:nvPicPr>
              <p:cNvPr id="17" name="Picture 16">
                <a:extLst>
                  <a:ext uri="{FF2B5EF4-FFF2-40B4-BE49-F238E27FC236}">
                    <a16:creationId xmlns:a16="http://schemas.microsoft.com/office/drawing/2014/main" id="{9336B396-3ABA-3BC9-78B9-6079CD92CB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0945" y="4424259"/>
                <a:ext cx="821299" cy="619096"/>
              </a:xfrm>
              <a:prstGeom prst="rect">
                <a:avLst/>
              </a:prstGeom>
            </p:spPr>
          </p:pic>
          <p:sp>
            <p:nvSpPr>
              <p:cNvPr id="18" name="TextBox 17">
                <a:extLst>
                  <a:ext uri="{FF2B5EF4-FFF2-40B4-BE49-F238E27FC236}">
                    <a16:creationId xmlns:a16="http://schemas.microsoft.com/office/drawing/2014/main" id="{09B5FEDF-A38E-F2D0-983B-E0C112871D7A}"/>
                  </a:ext>
                </a:extLst>
              </p:cNvPr>
              <p:cNvSpPr txBox="1"/>
              <p:nvPr/>
            </p:nvSpPr>
            <p:spPr>
              <a:xfrm>
                <a:off x="3394155" y="4618390"/>
                <a:ext cx="429525" cy="230832"/>
              </a:xfrm>
              <a:prstGeom prst="rect">
                <a:avLst/>
              </a:prstGeom>
              <a:noFill/>
            </p:spPr>
            <p:txBody>
              <a:bodyPr wrap="square" rtlCol="0">
                <a:spAutoFit/>
              </a:bodyPr>
              <a:lstStyle/>
              <a:p>
                <a:pPr algn="ctr"/>
                <a:r>
                  <a:rPr lang="en-GB" sz="900" dirty="0"/>
                  <a:t>her</a:t>
                </a:r>
              </a:p>
            </p:txBody>
          </p:sp>
        </p:grpSp>
      </p:grpSp>
    </p:spTree>
    <p:extLst>
      <p:ext uri="{BB962C8B-B14F-4D97-AF65-F5344CB8AC3E}">
        <p14:creationId xmlns:p14="http://schemas.microsoft.com/office/powerpoint/2010/main" val="7275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US" dirty="0">
                <a:solidFill>
                  <a:srgbClr val="E6007E"/>
                </a:solidFill>
                <a:latin typeface="Roboto" panose="02000000000000000000" pitchFamily="2" charset="0"/>
                <a:ea typeface="Roboto" panose="02000000000000000000" pitchFamily="2" charset="0"/>
              </a:rPr>
              <a:t>Useful Tips </a:t>
            </a:r>
          </a:p>
        </p:txBody>
      </p:sp>
      <p:sp>
        <p:nvSpPr>
          <p:cNvPr id="5" name="Text"/>
          <p:cNvSpPr/>
          <p:nvPr/>
        </p:nvSpPr>
        <p:spPr>
          <a:xfrm>
            <a:off x="755650" y="1513946"/>
            <a:ext cx="7632700" cy="3447098"/>
          </a:xfrm>
          <a:prstGeom prst="rect">
            <a:avLst/>
          </a:prstGeom>
        </p:spPr>
        <p:txBody>
          <a:bodyPr wrap="square" lIns="0" tIns="0" rIns="0" bIns="0">
            <a:spAutoFit/>
          </a:bodyPr>
          <a:lstStyle/>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rPr>
              <a:t>You don’t have to colour code everything — you are in control of what is coded. </a:t>
            </a:r>
          </a:p>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rPr>
              <a:t>Use it to scaffold what your individual learners need. </a:t>
            </a:r>
          </a:p>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rPr>
              <a:t>Find the verb and ask the right question to get the answer you want. Then choose the colour/shape that goes with that question/word. </a:t>
            </a:r>
          </a:p>
          <a:p>
            <a:pPr marL="285750" indent="-285750">
              <a:buFont typeface="Arial" panose="020B0604020202020204" pitchFamily="34" charset="0"/>
              <a:buChar char="•"/>
            </a:pPr>
            <a:endParaRPr lang="en-GB" sz="1600" dirty="0">
              <a:latin typeface="Roboto" panose="02000000000000000000" pitchFamily="2" charset="0"/>
              <a:ea typeface="Roboto" panose="02000000000000000000" pitchFamily="2" charset="0"/>
            </a:endParaRPr>
          </a:p>
          <a:p>
            <a:r>
              <a:rPr lang="en-GB" sz="1600" dirty="0">
                <a:latin typeface="Roboto" panose="02000000000000000000" pitchFamily="2" charset="0"/>
                <a:ea typeface="Roboto" panose="02000000000000000000" pitchFamily="2" charset="0"/>
              </a:rPr>
              <a:t>For example, in the sentence: </a:t>
            </a:r>
          </a:p>
          <a:p>
            <a:r>
              <a:rPr lang="en-GB" sz="1600" b="1" dirty="0">
                <a:latin typeface="Roboto" panose="02000000000000000000" pitchFamily="2" charset="0"/>
                <a:ea typeface="Roboto" panose="02000000000000000000" pitchFamily="2" charset="0"/>
              </a:rPr>
              <a:t>The boy kicked the ball in the garden. </a:t>
            </a:r>
          </a:p>
          <a:p>
            <a:endParaRPr lang="en-GB" sz="1600" dirty="0">
              <a:latin typeface="Roboto" panose="02000000000000000000" pitchFamily="2" charset="0"/>
              <a:ea typeface="Roboto" panose="02000000000000000000" pitchFamily="2" charset="0"/>
            </a:endParaRPr>
          </a:p>
          <a:p>
            <a:r>
              <a:rPr lang="en-GB" sz="1600" dirty="0">
                <a:latin typeface="Roboto" panose="02000000000000000000" pitchFamily="2" charset="0"/>
                <a:ea typeface="Roboto" panose="02000000000000000000" pitchFamily="2" charset="0"/>
              </a:rPr>
              <a:t>Find the verb </a:t>
            </a:r>
            <a:r>
              <a:rPr lang="en-GB" sz="1600" b="1" dirty="0">
                <a:solidFill>
                  <a:srgbClr val="E5C800"/>
                </a:solidFill>
                <a:latin typeface="Roboto" panose="02000000000000000000" pitchFamily="2" charset="0"/>
                <a:ea typeface="Roboto" panose="02000000000000000000" pitchFamily="2" charset="0"/>
              </a:rPr>
              <a:t>kicked</a:t>
            </a:r>
            <a:r>
              <a:rPr lang="en-GB" sz="1600" dirty="0">
                <a:latin typeface="Roboto" panose="02000000000000000000" pitchFamily="2" charset="0"/>
                <a:ea typeface="Roboto" panose="02000000000000000000" pitchFamily="2" charset="0"/>
              </a:rPr>
              <a:t> (yellow) </a:t>
            </a:r>
          </a:p>
          <a:p>
            <a:r>
              <a:rPr lang="en-GB" sz="1600" dirty="0">
                <a:latin typeface="Roboto" panose="02000000000000000000" pitchFamily="2" charset="0"/>
                <a:ea typeface="Roboto" panose="02000000000000000000" pitchFamily="2" charset="0"/>
              </a:rPr>
              <a:t>Then ask yourself the </a:t>
            </a:r>
            <a:r>
              <a:rPr lang="en-GB" sz="1600">
                <a:latin typeface="Roboto" panose="02000000000000000000" pitchFamily="2" charset="0"/>
                <a:ea typeface="Roboto" panose="02000000000000000000" pitchFamily="2" charset="0"/>
              </a:rPr>
              <a:t>following questions. </a:t>
            </a:r>
            <a:endParaRPr lang="en-GB" sz="16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rPr>
              <a:t>who kicked?</a:t>
            </a:r>
            <a:r>
              <a:rPr lang="en-GB" sz="1600" b="1" dirty="0">
                <a:solidFill>
                  <a:srgbClr val="E94E14"/>
                </a:solidFill>
                <a:latin typeface="Roboto" panose="02000000000000000000" pitchFamily="2" charset="0"/>
                <a:ea typeface="Roboto" panose="02000000000000000000" pitchFamily="2" charset="0"/>
              </a:rPr>
              <a:t> the boy </a:t>
            </a:r>
            <a:r>
              <a:rPr lang="en-GB" sz="1600" dirty="0">
                <a:latin typeface="Roboto" panose="02000000000000000000" pitchFamily="2" charset="0"/>
                <a:ea typeface="Roboto" panose="02000000000000000000" pitchFamily="2" charset="0"/>
              </a:rPr>
              <a:t>(orange) </a:t>
            </a:r>
          </a:p>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rPr>
              <a:t>kicked what? </a:t>
            </a:r>
            <a:r>
              <a:rPr lang="en-GB" sz="1600" b="1" dirty="0">
                <a:solidFill>
                  <a:srgbClr val="009640"/>
                </a:solidFill>
                <a:latin typeface="Roboto" panose="02000000000000000000" pitchFamily="2" charset="0"/>
                <a:ea typeface="Roboto" panose="02000000000000000000" pitchFamily="2" charset="0"/>
              </a:rPr>
              <a:t>the ball </a:t>
            </a:r>
            <a:r>
              <a:rPr lang="en-GB" sz="1600" dirty="0">
                <a:latin typeface="Roboto" panose="02000000000000000000" pitchFamily="2" charset="0"/>
                <a:ea typeface="Roboto" panose="02000000000000000000" pitchFamily="2" charset="0"/>
              </a:rPr>
              <a:t>(green) </a:t>
            </a:r>
          </a:p>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rPr>
              <a:t>where was it kicked? </a:t>
            </a:r>
            <a:r>
              <a:rPr lang="en-GB" sz="1600" b="1" dirty="0">
                <a:solidFill>
                  <a:srgbClr val="00A7E7"/>
                </a:solidFill>
                <a:latin typeface="Roboto" panose="02000000000000000000" pitchFamily="2" charset="0"/>
                <a:ea typeface="Roboto" panose="02000000000000000000" pitchFamily="2" charset="0"/>
              </a:rPr>
              <a:t>in the garden </a:t>
            </a:r>
            <a:r>
              <a:rPr lang="en-GB" sz="1600" dirty="0">
                <a:latin typeface="Roboto" panose="02000000000000000000" pitchFamily="2" charset="0"/>
                <a:ea typeface="Roboto" panose="02000000000000000000" pitchFamily="2" charset="0"/>
              </a:rPr>
              <a:t>(blue)</a:t>
            </a:r>
          </a:p>
          <a:p>
            <a:pPr marL="285750" indent="-285750">
              <a:buFont typeface="Arial" panose="020B0604020202020204" pitchFamily="34" charset="0"/>
              <a:buChar char="•"/>
            </a:pPr>
            <a:endParaRPr lang="en-GB" sz="1600" dirty="0">
              <a:latin typeface="Roboto" panose="02000000000000000000" pitchFamily="2" charset="0"/>
              <a:ea typeface="Roboto" panose="02000000000000000000" pitchFamily="2" charset="0"/>
            </a:endParaRPr>
          </a:p>
        </p:txBody>
      </p:sp>
      <p:sp>
        <p:nvSpPr>
          <p:cNvPr id="2" name="Rectangle 1">
            <a:extLst>
              <a:ext uri="{FF2B5EF4-FFF2-40B4-BE49-F238E27FC236}">
                <a16:creationId xmlns:a16="http://schemas.microsoft.com/office/drawing/2014/main" id="{1840F8BA-DF62-3CD3-DE9C-F1601B05506B}"/>
              </a:ext>
            </a:extLst>
          </p:cNvPr>
          <p:cNvSpPr/>
          <p:nvPr/>
        </p:nvSpPr>
        <p:spPr>
          <a:xfrm>
            <a:off x="755651" y="5087549"/>
            <a:ext cx="1299510" cy="513009"/>
          </a:xfrm>
          <a:prstGeom prst="rect">
            <a:avLst/>
          </a:prstGeom>
          <a:solidFill>
            <a:schemeClr val="bg1"/>
          </a:solidFill>
          <a:ln w="19050">
            <a:solidFill>
              <a:srgbClr val="E94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boy</a:t>
            </a:r>
          </a:p>
        </p:txBody>
      </p:sp>
      <p:sp>
        <p:nvSpPr>
          <p:cNvPr id="3" name="Rectangle 2">
            <a:extLst>
              <a:ext uri="{FF2B5EF4-FFF2-40B4-BE49-F238E27FC236}">
                <a16:creationId xmlns:a16="http://schemas.microsoft.com/office/drawing/2014/main" id="{31BB162C-8E66-345D-C9FA-68BF1DF8340F}"/>
              </a:ext>
            </a:extLst>
          </p:cNvPr>
          <p:cNvSpPr/>
          <p:nvPr/>
        </p:nvSpPr>
        <p:spPr>
          <a:xfrm>
            <a:off x="2159140" y="5087549"/>
            <a:ext cx="1299510" cy="513009"/>
          </a:xfrm>
          <a:prstGeom prst="rect">
            <a:avLst/>
          </a:prstGeom>
          <a:solidFill>
            <a:schemeClr val="bg1"/>
          </a:solidFill>
          <a:ln w="19050">
            <a:solidFill>
              <a:srgbClr val="E5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kicked</a:t>
            </a:r>
          </a:p>
        </p:txBody>
      </p:sp>
      <p:sp>
        <p:nvSpPr>
          <p:cNvPr id="4" name="Rectangle 3">
            <a:extLst>
              <a:ext uri="{FF2B5EF4-FFF2-40B4-BE49-F238E27FC236}">
                <a16:creationId xmlns:a16="http://schemas.microsoft.com/office/drawing/2014/main" id="{F1A2BDA7-41ED-D5D7-1773-C05BDF467E70}"/>
              </a:ext>
            </a:extLst>
          </p:cNvPr>
          <p:cNvSpPr/>
          <p:nvPr/>
        </p:nvSpPr>
        <p:spPr>
          <a:xfrm>
            <a:off x="3562629" y="5087549"/>
            <a:ext cx="1299510" cy="513009"/>
          </a:xfrm>
          <a:prstGeom prst="rect">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ball</a:t>
            </a:r>
          </a:p>
        </p:txBody>
      </p:sp>
      <p:sp>
        <p:nvSpPr>
          <p:cNvPr id="6" name="Rectangle 5">
            <a:extLst>
              <a:ext uri="{FF2B5EF4-FFF2-40B4-BE49-F238E27FC236}">
                <a16:creationId xmlns:a16="http://schemas.microsoft.com/office/drawing/2014/main" id="{3C5BC803-7892-8199-529F-E1D5A4A00D45}"/>
              </a:ext>
            </a:extLst>
          </p:cNvPr>
          <p:cNvSpPr/>
          <p:nvPr/>
        </p:nvSpPr>
        <p:spPr>
          <a:xfrm>
            <a:off x="4966118" y="5087549"/>
            <a:ext cx="1299510" cy="513009"/>
          </a:xfrm>
          <a:prstGeom prst="rect">
            <a:avLst/>
          </a:prstGeom>
          <a:solidFill>
            <a:schemeClr val="bg1"/>
          </a:solidFill>
          <a:ln w="19050">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in the garden.</a:t>
            </a:r>
          </a:p>
        </p:txBody>
      </p:sp>
    </p:spTree>
    <p:extLst>
      <p:ext uri="{BB962C8B-B14F-4D97-AF65-F5344CB8AC3E}">
        <p14:creationId xmlns:p14="http://schemas.microsoft.com/office/powerpoint/2010/main" val="16416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fade">
                                      <p:cBhvr>
                                        <p:cTn id="38" dur="500"/>
                                        <p:tgtEl>
                                          <p:spTgt spid="5">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US" dirty="0">
                <a:solidFill>
                  <a:srgbClr val="E6007E"/>
                </a:solidFill>
                <a:latin typeface="Roboto" panose="02000000000000000000" pitchFamily="2" charset="0"/>
                <a:ea typeface="Roboto" panose="02000000000000000000" pitchFamily="2" charset="0"/>
              </a:rPr>
              <a:t>Examples of Sentences </a:t>
            </a:r>
          </a:p>
        </p:txBody>
      </p:sp>
      <p:sp>
        <p:nvSpPr>
          <p:cNvPr id="5" name="Text"/>
          <p:cNvSpPr/>
          <p:nvPr/>
        </p:nvSpPr>
        <p:spPr>
          <a:xfrm>
            <a:off x="755650" y="1513946"/>
            <a:ext cx="7632700" cy="2215991"/>
          </a:xfrm>
          <a:prstGeom prst="rect">
            <a:avLst/>
          </a:prstGeom>
        </p:spPr>
        <p:txBody>
          <a:bodyPr wrap="square" lIns="0" tIns="0" rIns="0" bIns="0">
            <a:spAutoFit/>
          </a:bodyPr>
          <a:lstStyle/>
          <a:p>
            <a:r>
              <a:rPr lang="en-GB" sz="1600" dirty="0">
                <a:latin typeface="Roboto" panose="02000000000000000000" pitchFamily="2" charset="0"/>
                <a:ea typeface="Roboto" panose="02000000000000000000" pitchFamily="2" charset="0"/>
              </a:rPr>
              <a:t>Have a look at the following sentences and have a go at colour coding them.</a:t>
            </a:r>
          </a:p>
          <a:p>
            <a:r>
              <a:rPr lang="en-GB" sz="1600" dirty="0">
                <a:latin typeface="Roboto" panose="02000000000000000000" pitchFamily="2" charset="0"/>
                <a:ea typeface="Roboto" panose="02000000000000000000" pitchFamily="2" charset="0"/>
              </a:rPr>
              <a:t> </a:t>
            </a:r>
          </a:p>
          <a:p>
            <a:pPr marL="342900" indent="-342900">
              <a:buFont typeface="+mj-lt"/>
              <a:buAutoNum type="arabicPeriod"/>
            </a:pPr>
            <a:r>
              <a:rPr lang="en-GB" sz="1600" dirty="0">
                <a:latin typeface="Roboto" panose="02000000000000000000" pitchFamily="2" charset="0"/>
                <a:ea typeface="Roboto" panose="02000000000000000000" pitchFamily="2" charset="0"/>
              </a:rPr>
              <a:t>The boy is eating a sandwich</a:t>
            </a:r>
          </a:p>
          <a:p>
            <a:pPr marL="342900" indent="-342900">
              <a:buFont typeface="+mj-lt"/>
              <a:buAutoNum type="arabicPeriod"/>
            </a:pPr>
            <a:r>
              <a:rPr lang="en-GB" sz="1600" dirty="0">
                <a:latin typeface="Roboto" panose="02000000000000000000" pitchFamily="2" charset="0"/>
                <a:ea typeface="Roboto" panose="02000000000000000000" pitchFamily="2" charset="0"/>
              </a:rPr>
              <a:t>The girl kicked the football over the fence</a:t>
            </a:r>
          </a:p>
          <a:p>
            <a:pPr marL="342900" indent="-342900">
              <a:buFont typeface="+mj-lt"/>
              <a:buAutoNum type="arabicPeriod"/>
            </a:pPr>
            <a:r>
              <a:rPr lang="en-GB" sz="1600" dirty="0">
                <a:latin typeface="Roboto" panose="02000000000000000000" pitchFamily="2" charset="0"/>
                <a:ea typeface="Roboto" panose="02000000000000000000" pitchFamily="2" charset="0"/>
              </a:rPr>
              <a:t>The girls gave a big present to their friend. </a:t>
            </a:r>
          </a:p>
          <a:p>
            <a:pPr marL="342900" indent="-342900">
              <a:buFont typeface="+mj-lt"/>
              <a:buAutoNum type="arabicPeriod"/>
            </a:pPr>
            <a:r>
              <a:rPr lang="en-GB" sz="1600" dirty="0">
                <a:latin typeface="Roboto" panose="02000000000000000000" pitchFamily="2" charset="0"/>
                <a:ea typeface="Roboto" panose="02000000000000000000" pitchFamily="2" charset="0"/>
              </a:rPr>
              <a:t>The cat sat under the car. </a:t>
            </a:r>
          </a:p>
          <a:p>
            <a:pPr marL="342900" indent="-342900">
              <a:buFont typeface="+mj-lt"/>
              <a:buAutoNum type="arabicPeriod"/>
            </a:pPr>
            <a:r>
              <a:rPr lang="en-GB" sz="1600" dirty="0">
                <a:latin typeface="Roboto" panose="02000000000000000000" pitchFamily="2" charset="0"/>
                <a:ea typeface="Roboto" panose="02000000000000000000" pitchFamily="2" charset="0"/>
              </a:rPr>
              <a:t>The ball rolled under the red car. </a:t>
            </a:r>
          </a:p>
          <a:p>
            <a:pPr marL="342900" indent="-342900">
              <a:buFont typeface="+mj-lt"/>
              <a:buAutoNum type="arabicPeriod"/>
            </a:pPr>
            <a:r>
              <a:rPr lang="en-GB" sz="1600" dirty="0">
                <a:latin typeface="Roboto" panose="02000000000000000000" pitchFamily="2" charset="0"/>
                <a:ea typeface="Roboto" panose="02000000000000000000" pitchFamily="2" charset="0"/>
              </a:rPr>
              <a:t>The teacher gave a sticker to the student. </a:t>
            </a:r>
          </a:p>
          <a:p>
            <a:pPr marL="342900" indent="-342900">
              <a:buFont typeface="+mj-lt"/>
              <a:buAutoNum type="arabicPeriod"/>
            </a:pPr>
            <a:r>
              <a:rPr lang="en-GB" sz="1600" dirty="0">
                <a:latin typeface="Roboto" panose="02000000000000000000" pitchFamily="2" charset="0"/>
                <a:ea typeface="Roboto" panose="02000000000000000000" pitchFamily="2" charset="0"/>
              </a:rPr>
              <a:t>On Saturdays I visit my grandparents. </a:t>
            </a:r>
          </a:p>
        </p:txBody>
      </p:sp>
    </p:spTree>
    <p:extLst>
      <p:ext uri="{BB962C8B-B14F-4D97-AF65-F5344CB8AC3E}">
        <p14:creationId xmlns:p14="http://schemas.microsoft.com/office/powerpoint/2010/main" val="316294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C67DC0-E0E1-C285-270E-B6E5A8DC8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74" y="2265392"/>
            <a:ext cx="1030100" cy="776490"/>
          </a:xfrm>
          <a:prstGeom prst="rect">
            <a:avLst/>
          </a:prstGeom>
        </p:spPr>
      </p:pic>
      <p:pic>
        <p:nvPicPr>
          <p:cNvPr id="11" name="Picture 10">
            <a:extLst>
              <a:ext uri="{FF2B5EF4-FFF2-40B4-BE49-F238E27FC236}">
                <a16:creationId xmlns:a16="http://schemas.microsoft.com/office/drawing/2014/main" id="{77E13A8A-9714-1967-A3BC-F8972D546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967" y="4208512"/>
            <a:ext cx="1030100" cy="776490"/>
          </a:xfrm>
          <a:prstGeom prst="rect">
            <a:avLst/>
          </a:prstGeom>
        </p:spPr>
      </p:pic>
      <p:pic>
        <p:nvPicPr>
          <p:cNvPr id="9" name="Picture 8">
            <a:extLst>
              <a:ext uri="{FF2B5EF4-FFF2-40B4-BE49-F238E27FC236}">
                <a16:creationId xmlns:a16="http://schemas.microsoft.com/office/drawing/2014/main" id="{90EA08AE-EC80-AE0F-102C-5A5A0EB47A4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066767" y="3271142"/>
            <a:ext cx="1030100" cy="638470"/>
          </a:xfrm>
          <a:prstGeom prst="rect">
            <a:avLst/>
          </a:prstGeom>
        </p:spPr>
      </p:pic>
      <p:pic>
        <p:nvPicPr>
          <p:cNvPr id="8" name="Picture 7">
            <a:extLst>
              <a:ext uri="{FF2B5EF4-FFF2-40B4-BE49-F238E27FC236}">
                <a16:creationId xmlns:a16="http://schemas.microsoft.com/office/drawing/2014/main" id="{4BB8F9A0-2442-78BD-6D4E-7E413E3E20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71637" y="2301968"/>
            <a:ext cx="1030100" cy="638470"/>
          </a:xfrm>
          <a:prstGeom prst="rect">
            <a:avLst/>
          </a:prstGeom>
        </p:spPr>
      </p:pic>
      <p:sp>
        <p:nvSpPr>
          <p:cNvPr id="21" name="Title"/>
          <p:cNvSpPr>
            <a:spLocks noGrp="1"/>
          </p:cNvSpPr>
          <p:nvPr>
            <p:ph type="title"/>
          </p:nvPr>
        </p:nvSpPr>
        <p:spPr>
          <a:xfrm>
            <a:off x="457198" y="464029"/>
            <a:ext cx="8220075" cy="994306"/>
          </a:xfrm>
        </p:spPr>
        <p:txBody>
          <a:bodyPr/>
          <a:lstStyle/>
          <a:p>
            <a:r>
              <a:rPr lang="en-US" dirty="0">
                <a:solidFill>
                  <a:srgbClr val="E6007E"/>
                </a:solidFill>
                <a:latin typeface="Roboto" panose="02000000000000000000" pitchFamily="2" charset="0"/>
                <a:ea typeface="Roboto" panose="02000000000000000000" pitchFamily="2" charset="0"/>
              </a:rPr>
              <a:t>Answers</a:t>
            </a:r>
          </a:p>
        </p:txBody>
      </p:sp>
      <p:sp>
        <p:nvSpPr>
          <p:cNvPr id="7" name="Text">
            <a:extLst>
              <a:ext uri="{FF2B5EF4-FFF2-40B4-BE49-F238E27FC236}">
                <a16:creationId xmlns:a16="http://schemas.microsoft.com/office/drawing/2014/main" id="{CB3ED4DE-D1F0-D541-619B-6E4B99463AC3}"/>
              </a:ext>
            </a:extLst>
          </p:cNvPr>
          <p:cNvSpPr/>
          <p:nvPr/>
        </p:nvSpPr>
        <p:spPr>
          <a:xfrm>
            <a:off x="755650" y="1513946"/>
            <a:ext cx="7632700" cy="3200876"/>
          </a:xfrm>
          <a:prstGeom prst="rect">
            <a:avLst/>
          </a:prstGeom>
        </p:spPr>
        <p:txBody>
          <a:bodyPr wrap="square" lIns="0" tIns="0" rIns="0" bIns="0">
            <a:spAutoFit/>
          </a:bodyPr>
          <a:lstStyle/>
          <a:p>
            <a:r>
              <a:rPr lang="en-GB" sz="1600" b="1" dirty="0">
                <a:solidFill>
                  <a:srgbClr val="E94E14"/>
                </a:solidFill>
                <a:latin typeface="Roboto" panose="02000000000000000000" pitchFamily="2" charset="0"/>
                <a:ea typeface="Roboto" panose="02000000000000000000" pitchFamily="2" charset="0"/>
              </a:rPr>
              <a:t>The boy </a:t>
            </a:r>
            <a:r>
              <a:rPr lang="en-GB" sz="1600" b="1" dirty="0">
                <a:solidFill>
                  <a:srgbClr val="E5C800"/>
                </a:solidFill>
                <a:latin typeface="Roboto" panose="02000000000000000000" pitchFamily="2" charset="0"/>
                <a:ea typeface="Roboto" panose="02000000000000000000" pitchFamily="2" charset="0"/>
              </a:rPr>
              <a:t>is eating </a:t>
            </a:r>
            <a:r>
              <a:rPr lang="en-GB" sz="1600" b="1" dirty="0">
                <a:solidFill>
                  <a:srgbClr val="009640"/>
                </a:solidFill>
                <a:latin typeface="Roboto" panose="02000000000000000000" pitchFamily="2" charset="0"/>
                <a:ea typeface="Roboto" panose="02000000000000000000" pitchFamily="2" charset="0"/>
              </a:rPr>
              <a:t>a sandwich.</a:t>
            </a:r>
          </a:p>
          <a:p>
            <a:endParaRPr lang="en-GB" sz="1600" b="1" dirty="0">
              <a:latin typeface="Roboto" panose="02000000000000000000" pitchFamily="2" charset="0"/>
              <a:ea typeface="Roboto" panose="02000000000000000000" pitchFamily="2" charset="0"/>
            </a:endParaRPr>
          </a:p>
          <a:p>
            <a:r>
              <a:rPr lang="en-GB" sz="1600" b="1" dirty="0">
                <a:solidFill>
                  <a:srgbClr val="E94E14"/>
                </a:solidFill>
                <a:latin typeface="Roboto" panose="02000000000000000000" pitchFamily="2" charset="0"/>
                <a:ea typeface="Roboto" panose="02000000000000000000" pitchFamily="2" charset="0"/>
              </a:rPr>
              <a:t>The girl </a:t>
            </a:r>
            <a:r>
              <a:rPr lang="en-GB" sz="1600" b="1" dirty="0">
                <a:solidFill>
                  <a:srgbClr val="FFC000"/>
                </a:solidFill>
                <a:latin typeface="Roboto" panose="02000000000000000000" pitchFamily="2" charset="0"/>
                <a:ea typeface="Roboto" panose="02000000000000000000" pitchFamily="2" charset="0"/>
              </a:rPr>
              <a:t>kicked</a:t>
            </a:r>
            <a:r>
              <a:rPr lang="en-GB" sz="1600" b="1" dirty="0">
                <a:latin typeface="Roboto" panose="02000000000000000000" pitchFamily="2" charset="0"/>
                <a:ea typeface="Roboto" panose="02000000000000000000" pitchFamily="2" charset="0"/>
              </a:rPr>
              <a:t> </a:t>
            </a:r>
            <a:r>
              <a:rPr lang="en-GB" sz="1600" b="1" dirty="0">
                <a:solidFill>
                  <a:srgbClr val="009640"/>
                </a:solidFill>
                <a:latin typeface="Roboto" panose="02000000000000000000" pitchFamily="2" charset="0"/>
                <a:ea typeface="Roboto" panose="02000000000000000000" pitchFamily="2" charset="0"/>
              </a:rPr>
              <a:t>the football </a:t>
            </a:r>
            <a:r>
              <a:rPr lang="en-GB" sz="1600" b="1" dirty="0">
                <a:solidFill>
                  <a:srgbClr val="00A7E7"/>
                </a:solidFill>
                <a:latin typeface="Roboto" panose="02000000000000000000" pitchFamily="2" charset="0"/>
                <a:ea typeface="Roboto" panose="02000000000000000000" pitchFamily="2" charset="0"/>
              </a:rPr>
              <a:t>over the fence.</a:t>
            </a:r>
          </a:p>
          <a:p>
            <a:endParaRPr lang="en-GB" sz="1600" b="1" dirty="0">
              <a:solidFill>
                <a:srgbClr val="E94E14"/>
              </a:solidFill>
              <a:latin typeface="Roboto" panose="02000000000000000000" pitchFamily="2" charset="0"/>
              <a:ea typeface="Roboto" panose="02000000000000000000" pitchFamily="2" charset="0"/>
            </a:endParaRPr>
          </a:p>
          <a:p>
            <a:r>
              <a:rPr lang="en-GB" sz="1600" b="1" dirty="0">
                <a:solidFill>
                  <a:srgbClr val="E94E14"/>
                </a:solidFill>
                <a:latin typeface="Roboto" panose="02000000000000000000" pitchFamily="2" charset="0"/>
                <a:ea typeface="Roboto" panose="02000000000000000000" pitchFamily="2" charset="0"/>
              </a:rPr>
              <a:t>The girls </a:t>
            </a:r>
            <a:r>
              <a:rPr lang="en-GB" sz="1600" b="1" dirty="0">
                <a:solidFill>
                  <a:srgbClr val="E5C800"/>
                </a:solidFill>
                <a:latin typeface="Roboto" panose="02000000000000000000" pitchFamily="2" charset="0"/>
                <a:ea typeface="Roboto" panose="02000000000000000000" pitchFamily="2" charset="0"/>
              </a:rPr>
              <a:t>gave</a:t>
            </a:r>
            <a:r>
              <a:rPr lang="en-GB" sz="1600" b="1" dirty="0">
                <a:latin typeface="Roboto" panose="02000000000000000000" pitchFamily="2" charset="0"/>
                <a:ea typeface="Roboto" panose="02000000000000000000" pitchFamily="2" charset="0"/>
              </a:rPr>
              <a:t> </a:t>
            </a:r>
            <a:r>
              <a:rPr lang="en-GB" sz="1600" b="1" dirty="0">
                <a:solidFill>
                  <a:srgbClr val="009640"/>
                </a:solidFill>
                <a:latin typeface="Roboto" panose="02000000000000000000" pitchFamily="2" charset="0"/>
                <a:ea typeface="Roboto" panose="02000000000000000000" pitchFamily="2" charset="0"/>
              </a:rPr>
              <a:t>a    </a:t>
            </a:r>
            <a:r>
              <a:rPr lang="en-GB" sz="1600" b="1" dirty="0">
                <a:latin typeface="Roboto" panose="02000000000000000000" pitchFamily="2" charset="0"/>
                <a:ea typeface="Roboto" panose="02000000000000000000" pitchFamily="2" charset="0"/>
              </a:rPr>
              <a:t>    big         </a:t>
            </a:r>
            <a:r>
              <a:rPr lang="en-GB" sz="1600" b="1" dirty="0">
                <a:solidFill>
                  <a:srgbClr val="009640"/>
                </a:solidFill>
                <a:latin typeface="Roboto" panose="02000000000000000000" pitchFamily="2" charset="0"/>
                <a:ea typeface="Roboto" panose="02000000000000000000" pitchFamily="2" charset="0"/>
              </a:rPr>
              <a:t>present </a:t>
            </a:r>
            <a:r>
              <a:rPr lang="en-GB" sz="1600" b="1" dirty="0">
                <a:solidFill>
                  <a:srgbClr val="ED73AA"/>
                </a:solidFill>
                <a:latin typeface="Roboto" panose="02000000000000000000" pitchFamily="2" charset="0"/>
                <a:ea typeface="Roboto" panose="02000000000000000000" pitchFamily="2" charset="0"/>
              </a:rPr>
              <a:t>to       </a:t>
            </a:r>
            <a:r>
              <a:rPr lang="en-GB" sz="1600" b="1" dirty="0">
                <a:latin typeface="Roboto" panose="02000000000000000000" pitchFamily="2" charset="0"/>
                <a:ea typeface="Roboto" panose="02000000000000000000" pitchFamily="2" charset="0"/>
              </a:rPr>
              <a:t>their  </a:t>
            </a:r>
            <a:r>
              <a:rPr lang="en-GB" sz="1600" b="1" dirty="0">
                <a:solidFill>
                  <a:srgbClr val="ED73AA"/>
                </a:solidFill>
                <a:latin typeface="Roboto" panose="02000000000000000000" pitchFamily="2" charset="0"/>
                <a:ea typeface="Roboto" panose="02000000000000000000" pitchFamily="2" charset="0"/>
              </a:rPr>
              <a:t>    friend.</a:t>
            </a:r>
          </a:p>
          <a:p>
            <a:endParaRPr lang="en-GB" sz="1600" b="1" dirty="0">
              <a:latin typeface="Roboto" panose="02000000000000000000" pitchFamily="2" charset="0"/>
              <a:ea typeface="Roboto" panose="02000000000000000000" pitchFamily="2" charset="0"/>
            </a:endParaRPr>
          </a:p>
          <a:p>
            <a:r>
              <a:rPr lang="en-GB" sz="1600" b="1" dirty="0">
                <a:solidFill>
                  <a:srgbClr val="009640"/>
                </a:solidFill>
                <a:latin typeface="Roboto" panose="02000000000000000000" pitchFamily="2" charset="0"/>
                <a:ea typeface="Roboto" panose="02000000000000000000" pitchFamily="2" charset="0"/>
              </a:rPr>
              <a:t>The cat </a:t>
            </a:r>
            <a:r>
              <a:rPr lang="en-GB" sz="1600" b="1" dirty="0">
                <a:solidFill>
                  <a:srgbClr val="E5C800"/>
                </a:solidFill>
                <a:latin typeface="Roboto" panose="02000000000000000000" pitchFamily="2" charset="0"/>
                <a:ea typeface="Roboto" panose="02000000000000000000" pitchFamily="2" charset="0"/>
              </a:rPr>
              <a:t>sat </a:t>
            </a:r>
            <a:r>
              <a:rPr lang="en-GB" sz="1600" b="1" dirty="0">
                <a:solidFill>
                  <a:srgbClr val="00A7E7"/>
                </a:solidFill>
                <a:latin typeface="Roboto" panose="02000000000000000000" pitchFamily="2" charset="0"/>
                <a:ea typeface="Roboto" panose="02000000000000000000" pitchFamily="2" charset="0"/>
              </a:rPr>
              <a:t>under the car.</a:t>
            </a:r>
          </a:p>
          <a:p>
            <a:endParaRPr lang="en-GB" sz="1600" b="1" dirty="0">
              <a:latin typeface="Roboto" panose="02000000000000000000" pitchFamily="2" charset="0"/>
              <a:ea typeface="Roboto" panose="02000000000000000000" pitchFamily="2" charset="0"/>
            </a:endParaRPr>
          </a:p>
          <a:p>
            <a:r>
              <a:rPr lang="en-GB" sz="1600" b="1" dirty="0">
                <a:solidFill>
                  <a:srgbClr val="009640"/>
                </a:solidFill>
                <a:latin typeface="Roboto" panose="02000000000000000000" pitchFamily="2" charset="0"/>
                <a:ea typeface="Roboto" panose="02000000000000000000" pitchFamily="2" charset="0"/>
              </a:rPr>
              <a:t>The ball </a:t>
            </a:r>
            <a:r>
              <a:rPr lang="en-GB" sz="1600" b="1" dirty="0">
                <a:solidFill>
                  <a:srgbClr val="E5C800"/>
                </a:solidFill>
                <a:latin typeface="Roboto" panose="02000000000000000000" pitchFamily="2" charset="0"/>
                <a:ea typeface="Roboto" panose="02000000000000000000" pitchFamily="2" charset="0"/>
              </a:rPr>
              <a:t>rolled</a:t>
            </a:r>
            <a:r>
              <a:rPr lang="en-GB" sz="1600" b="1" dirty="0">
                <a:latin typeface="Roboto" panose="02000000000000000000" pitchFamily="2" charset="0"/>
                <a:ea typeface="Roboto" panose="02000000000000000000" pitchFamily="2" charset="0"/>
              </a:rPr>
              <a:t> </a:t>
            </a:r>
            <a:r>
              <a:rPr lang="en-GB" sz="1600" b="1" dirty="0">
                <a:solidFill>
                  <a:srgbClr val="00A7E7"/>
                </a:solidFill>
                <a:latin typeface="Roboto" panose="02000000000000000000" pitchFamily="2" charset="0"/>
                <a:ea typeface="Roboto" panose="02000000000000000000" pitchFamily="2" charset="0"/>
              </a:rPr>
              <a:t>under the         </a:t>
            </a:r>
            <a:r>
              <a:rPr lang="en-GB" sz="1600" b="1" dirty="0">
                <a:latin typeface="Roboto" panose="02000000000000000000" pitchFamily="2" charset="0"/>
                <a:ea typeface="Roboto" panose="02000000000000000000" pitchFamily="2" charset="0"/>
              </a:rPr>
              <a:t>red</a:t>
            </a:r>
            <a:r>
              <a:rPr lang="en-GB" sz="1600" b="1" dirty="0">
                <a:solidFill>
                  <a:srgbClr val="00A7E7"/>
                </a:solidFill>
                <a:latin typeface="Roboto" panose="02000000000000000000" pitchFamily="2" charset="0"/>
                <a:ea typeface="Roboto" panose="02000000000000000000" pitchFamily="2" charset="0"/>
              </a:rPr>
              <a:t>        car. </a:t>
            </a:r>
          </a:p>
          <a:p>
            <a:endParaRPr lang="en-GB" sz="1600" b="1" dirty="0">
              <a:solidFill>
                <a:srgbClr val="E94E14"/>
              </a:solidFill>
              <a:latin typeface="Roboto" panose="02000000000000000000" pitchFamily="2" charset="0"/>
              <a:ea typeface="Roboto" panose="02000000000000000000" pitchFamily="2" charset="0"/>
            </a:endParaRPr>
          </a:p>
          <a:p>
            <a:r>
              <a:rPr lang="en-GB" sz="1600" b="1" dirty="0">
                <a:solidFill>
                  <a:srgbClr val="E94E14"/>
                </a:solidFill>
                <a:latin typeface="Roboto" panose="02000000000000000000" pitchFamily="2" charset="0"/>
                <a:ea typeface="Roboto" panose="02000000000000000000" pitchFamily="2" charset="0"/>
              </a:rPr>
              <a:t>The teacher </a:t>
            </a:r>
            <a:r>
              <a:rPr lang="en-GB" sz="1600" b="1" dirty="0">
                <a:solidFill>
                  <a:srgbClr val="E5C800"/>
                </a:solidFill>
                <a:latin typeface="Roboto" panose="02000000000000000000" pitchFamily="2" charset="0"/>
                <a:ea typeface="Roboto" panose="02000000000000000000" pitchFamily="2" charset="0"/>
              </a:rPr>
              <a:t>gave</a:t>
            </a:r>
            <a:r>
              <a:rPr lang="en-GB" sz="1600" b="1" dirty="0">
                <a:latin typeface="Roboto" panose="02000000000000000000" pitchFamily="2" charset="0"/>
                <a:ea typeface="Roboto" panose="02000000000000000000" pitchFamily="2" charset="0"/>
              </a:rPr>
              <a:t> </a:t>
            </a:r>
            <a:r>
              <a:rPr lang="en-GB" sz="1600" b="1" dirty="0">
                <a:solidFill>
                  <a:srgbClr val="009640"/>
                </a:solidFill>
                <a:latin typeface="Roboto" panose="02000000000000000000" pitchFamily="2" charset="0"/>
                <a:ea typeface="Roboto" panose="02000000000000000000" pitchFamily="2" charset="0"/>
              </a:rPr>
              <a:t>a sticker </a:t>
            </a:r>
            <a:r>
              <a:rPr lang="en-GB" sz="1600" b="1" dirty="0">
                <a:solidFill>
                  <a:srgbClr val="ED73AA"/>
                </a:solidFill>
                <a:latin typeface="Roboto" panose="02000000000000000000" pitchFamily="2" charset="0"/>
                <a:ea typeface="Roboto" panose="02000000000000000000" pitchFamily="2" charset="0"/>
              </a:rPr>
              <a:t>to the student. </a:t>
            </a:r>
          </a:p>
          <a:p>
            <a:endParaRPr lang="en-GB" sz="1600" b="1" dirty="0">
              <a:latin typeface="Roboto" panose="02000000000000000000" pitchFamily="2" charset="0"/>
              <a:ea typeface="Roboto" panose="02000000000000000000" pitchFamily="2" charset="0"/>
            </a:endParaRPr>
          </a:p>
          <a:p>
            <a:r>
              <a:rPr lang="en-GB" sz="1600" b="1" dirty="0">
                <a:solidFill>
                  <a:srgbClr val="6B4A3D"/>
                </a:solidFill>
                <a:latin typeface="Roboto" panose="02000000000000000000" pitchFamily="2" charset="0"/>
                <a:ea typeface="Roboto" panose="02000000000000000000" pitchFamily="2" charset="0"/>
              </a:rPr>
              <a:t>On Saturdays </a:t>
            </a:r>
            <a:r>
              <a:rPr lang="en-GB" sz="1600" b="1" dirty="0">
                <a:solidFill>
                  <a:srgbClr val="E94E14"/>
                </a:solidFill>
                <a:latin typeface="Roboto" panose="02000000000000000000" pitchFamily="2" charset="0"/>
                <a:ea typeface="Roboto" panose="02000000000000000000" pitchFamily="2" charset="0"/>
              </a:rPr>
              <a:t>I </a:t>
            </a:r>
            <a:r>
              <a:rPr lang="en-GB" sz="1600" b="1" dirty="0">
                <a:solidFill>
                  <a:srgbClr val="E5C800"/>
                </a:solidFill>
                <a:latin typeface="Roboto" panose="02000000000000000000" pitchFamily="2" charset="0"/>
                <a:ea typeface="Roboto" panose="02000000000000000000" pitchFamily="2" charset="0"/>
              </a:rPr>
              <a:t>visit   </a:t>
            </a:r>
            <a:r>
              <a:rPr lang="en-GB" sz="1600" b="1" dirty="0">
                <a:latin typeface="Roboto" panose="02000000000000000000" pitchFamily="2" charset="0"/>
                <a:ea typeface="Roboto" panose="02000000000000000000" pitchFamily="2" charset="0"/>
              </a:rPr>
              <a:t>      my         </a:t>
            </a:r>
            <a:r>
              <a:rPr lang="en-GB" sz="1600" b="1" dirty="0">
                <a:solidFill>
                  <a:srgbClr val="E94E14"/>
                </a:solidFill>
                <a:latin typeface="Roboto" panose="02000000000000000000" pitchFamily="2" charset="0"/>
                <a:ea typeface="Roboto" panose="02000000000000000000" pitchFamily="2" charset="0"/>
              </a:rPr>
              <a:t>grandparents. </a:t>
            </a:r>
          </a:p>
        </p:txBody>
      </p:sp>
    </p:spTree>
    <p:extLst>
      <p:ext uri="{BB962C8B-B14F-4D97-AF65-F5344CB8AC3E}">
        <p14:creationId xmlns:p14="http://schemas.microsoft.com/office/powerpoint/2010/main" val="147841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US" sz="3200" dirty="0">
                <a:solidFill>
                  <a:srgbClr val="E6007E"/>
                </a:solidFill>
                <a:latin typeface="Roboto" panose="02000000000000000000" pitchFamily="2" charset="0"/>
                <a:ea typeface="Roboto" panose="02000000000000000000" pitchFamily="2" charset="0"/>
              </a:rPr>
              <a:t>Twinkl Colourful Semantics Resources </a:t>
            </a:r>
          </a:p>
        </p:txBody>
      </p:sp>
      <p:sp>
        <p:nvSpPr>
          <p:cNvPr id="5" name="Text"/>
          <p:cNvSpPr/>
          <p:nvPr/>
        </p:nvSpPr>
        <p:spPr>
          <a:xfrm>
            <a:off x="755650" y="1513946"/>
            <a:ext cx="7632700" cy="2462213"/>
          </a:xfrm>
          <a:prstGeom prst="rect">
            <a:avLst/>
          </a:prstGeom>
        </p:spPr>
        <p:txBody>
          <a:bodyPr wrap="square" lIns="0" tIns="0" rIns="0" bIns="0">
            <a:spAutoFit/>
          </a:bodyPr>
          <a:lstStyle/>
          <a:p>
            <a:r>
              <a:rPr lang="en-GB" sz="1600" dirty="0">
                <a:latin typeface="Roboto" panose="02000000000000000000" pitchFamily="2" charset="0"/>
                <a:ea typeface="Roboto" panose="02000000000000000000" pitchFamily="2" charset="0"/>
              </a:rPr>
              <a:t>Twinkl Colourful Semantic resources can be found </a:t>
            </a:r>
            <a:r>
              <a:rPr lang="en-GB" sz="1600" b="1" dirty="0">
                <a:latin typeface="Roboto" panose="02000000000000000000" pitchFamily="2" charset="0"/>
                <a:ea typeface="Roboto" panose="02000000000000000000" pitchFamily="2" charset="0"/>
                <a:hlinkClick r:id="rId3"/>
              </a:rPr>
              <a:t>here</a:t>
            </a:r>
            <a:r>
              <a:rPr lang="en-GB" sz="1600" dirty="0">
                <a:latin typeface="Roboto" panose="02000000000000000000" pitchFamily="2" charset="0"/>
                <a:ea typeface="Roboto" panose="02000000000000000000" pitchFamily="2" charset="0"/>
              </a:rPr>
              <a:t>.</a:t>
            </a:r>
          </a:p>
          <a:p>
            <a:endParaRPr lang="en-GB" sz="1600" dirty="0">
              <a:latin typeface="Roboto" panose="02000000000000000000" pitchFamily="2" charset="0"/>
              <a:ea typeface="Roboto" panose="02000000000000000000" pitchFamily="2" charset="0"/>
            </a:endParaRPr>
          </a:p>
          <a:p>
            <a:r>
              <a:rPr lang="en-GB" sz="1600" dirty="0">
                <a:latin typeface="Roboto" panose="02000000000000000000" pitchFamily="2" charset="0"/>
                <a:ea typeface="Roboto" panose="02000000000000000000" pitchFamily="2" charset="0"/>
              </a:rPr>
              <a:t>All Twinkl Colourful Semantics resources are editable so, if your setting uses different colours to those suggested in this training, the resources can be edited to remain consistent. </a:t>
            </a:r>
          </a:p>
          <a:p>
            <a:endParaRPr lang="en-GB" sz="1600" dirty="0">
              <a:latin typeface="Roboto" panose="02000000000000000000" pitchFamily="2" charset="0"/>
              <a:ea typeface="Roboto" panose="02000000000000000000" pitchFamily="2" charset="0"/>
            </a:endParaRPr>
          </a:p>
          <a:p>
            <a:r>
              <a:rPr lang="en-GB" sz="1600" dirty="0">
                <a:latin typeface="Roboto" panose="02000000000000000000" pitchFamily="2" charset="0"/>
                <a:ea typeface="Roboto" panose="02000000000000000000" pitchFamily="2" charset="0"/>
              </a:rPr>
              <a:t>Many of the Twinkl Colourful Semantics Resources have two ability levels. The higher ability activity has text in colour-coded boxes. The lower ability activity also has an image in the colour-coded box to support those learners who are emergent readers.</a:t>
            </a:r>
          </a:p>
        </p:txBody>
      </p:sp>
    </p:spTree>
    <p:extLst>
      <p:ext uri="{BB962C8B-B14F-4D97-AF65-F5344CB8AC3E}">
        <p14:creationId xmlns:p14="http://schemas.microsoft.com/office/powerpoint/2010/main" val="40439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D44C21BE-0730-037A-5A47-ED40B8C51B12}"/>
              </a:ext>
            </a:extLst>
          </p:cNvPr>
          <p:cNvSpPr/>
          <p:nvPr/>
        </p:nvSpPr>
        <p:spPr>
          <a:xfrm>
            <a:off x="7539925" y="0"/>
            <a:ext cx="1425844" cy="999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701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sz="2800" dirty="0">
                <a:solidFill>
                  <a:srgbClr val="E6007E"/>
                </a:solidFill>
                <a:latin typeface="Roboto" panose="02000000000000000000" pitchFamily="2" charset="0"/>
                <a:ea typeface="Roboto" panose="02000000000000000000" pitchFamily="2" charset="0"/>
              </a:rPr>
              <a:t>Types of Twinkl Colourful Semantic Resources</a:t>
            </a:r>
          </a:p>
        </p:txBody>
      </p:sp>
      <p:pic>
        <p:nvPicPr>
          <p:cNvPr id="3" name="Picture 2">
            <a:extLst>
              <a:ext uri="{FF2B5EF4-FFF2-40B4-BE49-F238E27FC236}">
                <a16:creationId xmlns:a16="http://schemas.microsoft.com/office/drawing/2014/main" id="{E6B85818-1819-E71F-6555-0D6AAA595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4053" y="1531059"/>
            <a:ext cx="2187603" cy="1094218"/>
          </a:xfrm>
          <a:prstGeom prst="rect">
            <a:avLst/>
          </a:prstGeom>
          <a:ln>
            <a:solidFill>
              <a:schemeClr val="tx1"/>
            </a:solidFill>
          </a:ln>
        </p:spPr>
      </p:pic>
      <p:pic>
        <p:nvPicPr>
          <p:cNvPr id="7" name="Picture 6">
            <a:extLst>
              <a:ext uri="{FF2B5EF4-FFF2-40B4-BE49-F238E27FC236}">
                <a16:creationId xmlns:a16="http://schemas.microsoft.com/office/drawing/2014/main" id="{C0DF472F-1B4E-890E-AFF2-3CE5A7DA11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14053" y="3256391"/>
            <a:ext cx="2187603" cy="1092968"/>
          </a:xfrm>
          <a:prstGeom prst="rect">
            <a:avLst/>
          </a:prstGeom>
          <a:ln>
            <a:solidFill>
              <a:schemeClr val="tx1"/>
            </a:solidFill>
          </a:ln>
        </p:spPr>
      </p:pic>
      <p:pic>
        <p:nvPicPr>
          <p:cNvPr id="8" name="Picture 7">
            <a:extLst>
              <a:ext uri="{FF2B5EF4-FFF2-40B4-BE49-F238E27FC236}">
                <a16:creationId xmlns:a16="http://schemas.microsoft.com/office/drawing/2014/main" id="{29B23BCA-BE41-F449-DC21-4AFDF04541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14053" y="4980474"/>
            <a:ext cx="2187602" cy="1092968"/>
          </a:xfrm>
          <a:prstGeom prst="rect">
            <a:avLst/>
          </a:prstGeom>
          <a:ln>
            <a:solidFill>
              <a:schemeClr val="tx1"/>
            </a:solidFill>
          </a:ln>
        </p:spPr>
      </p:pic>
      <p:sp>
        <p:nvSpPr>
          <p:cNvPr id="9" name="Text">
            <a:extLst>
              <a:ext uri="{FF2B5EF4-FFF2-40B4-BE49-F238E27FC236}">
                <a16:creationId xmlns:a16="http://schemas.microsoft.com/office/drawing/2014/main" id="{18A10448-4C04-F151-E5AC-87632746F80A}"/>
              </a:ext>
            </a:extLst>
          </p:cNvPr>
          <p:cNvSpPr/>
          <p:nvPr/>
        </p:nvSpPr>
        <p:spPr>
          <a:xfrm>
            <a:off x="457199" y="1955057"/>
            <a:ext cx="1656854" cy="246221"/>
          </a:xfrm>
          <a:prstGeom prst="rect">
            <a:avLst/>
          </a:prstGeom>
        </p:spPr>
        <p:txBody>
          <a:bodyPr wrap="square" lIns="0" tIns="0" rIns="0" bIns="0">
            <a:spAutoFit/>
          </a:bodyPr>
          <a:lstStyle/>
          <a:p>
            <a:pPr algn="ctr"/>
            <a:r>
              <a:rPr lang="en-GB" sz="1600" dirty="0">
                <a:latin typeface="Roboto" panose="02000000000000000000" pitchFamily="2" charset="0"/>
                <a:ea typeface="Roboto" panose="02000000000000000000" pitchFamily="2" charset="0"/>
              </a:rPr>
              <a:t>Session plans </a:t>
            </a:r>
          </a:p>
        </p:txBody>
      </p:sp>
      <p:sp>
        <p:nvSpPr>
          <p:cNvPr id="12" name="Text">
            <a:extLst>
              <a:ext uri="{FF2B5EF4-FFF2-40B4-BE49-F238E27FC236}">
                <a16:creationId xmlns:a16="http://schemas.microsoft.com/office/drawing/2014/main" id="{A070D975-6B99-B418-1EF1-A625AF3CA6F2}"/>
              </a:ext>
            </a:extLst>
          </p:cNvPr>
          <p:cNvSpPr/>
          <p:nvPr/>
        </p:nvSpPr>
        <p:spPr>
          <a:xfrm>
            <a:off x="457199" y="3664375"/>
            <a:ext cx="1656854" cy="246221"/>
          </a:xfrm>
          <a:prstGeom prst="rect">
            <a:avLst/>
          </a:prstGeom>
        </p:spPr>
        <p:txBody>
          <a:bodyPr wrap="square" lIns="0" tIns="0" rIns="0" bIns="0">
            <a:spAutoFit/>
          </a:bodyPr>
          <a:lstStyle/>
          <a:p>
            <a:pPr algn="ctr"/>
            <a:r>
              <a:rPr lang="en-GB" sz="1600" b="0" i="0" u="none" strike="noStrike" dirty="0">
                <a:solidFill>
                  <a:srgbClr val="000000"/>
                </a:solidFill>
                <a:effectLst/>
                <a:latin typeface="Roboto" panose="02000000000000000000" pitchFamily="2" charset="0"/>
                <a:ea typeface="Roboto" panose="02000000000000000000" pitchFamily="2" charset="0"/>
              </a:rPr>
              <a:t>Stories </a:t>
            </a:r>
            <a:endParaRPr lang="en-GB" sz="1600" dirty="0">
              <a:latin typeface="Roboto" panose="02000000000000000000" pitchFamily="2" charset="0"/>
              <a:ea typeface="Roboto" panose="02000000000000000000" pitchFamily="2" charset="0"/>
            </a:endParaRPr>
          </a:p>
        </p:txBody>
      </p:sp>
      <p:sp>
        <p:nvSpPr>
          <p:cNvPr id="13" name="Text">
            <a:extLst>
              <a:ext uri="{FF2B5EF4-FFF2-40B4-BE49-F238E27FC236}">
                <a16:creationId xmlns:a16="http://schemas.microsoft.com/office/drawing/2014/main" id="{C53B9D27-4AA1-A76B-8FC3-9B9429431854}"/>
              </a:ext>
            </a:extLst>
          </p:cNvPr>
          <p:cNvSpPr/>
          <p:nvPr/>
        </p:nvSpPr>
        <p:spPr>
          <a:xfrm>
            <a:off x="457199" y="5249959"/>
            <a:ext cx="1656854" cy="492443"/>
          </a:xfrm>
          <a:prstGeom prst="rect">
            <a:avLst/>
          </a:prstGeom>
        </p:spPr>
        <p:txBody>
          <a:bodyPr wrap="square" lIns="0" tIns="0" rIns="0" bIns="0">
            <a:spAutoFit/>
          </a:bodyPr>
          <a:lstStyle/>
          <a:p>
            <a:pPr algn="ctr"/>
            <a:r>
              <a:rPr lang="en-GB" sz="1600" b="0" i="0" u="none" strike="noStrike" dirty="0">
                <a:solidFill>
                  <a:srgbClr val="000000"/>
                </a:solidFill>
                <a:effectLst/>
                <a:latin typeface="Roboto" panose="02000000000000000000" pitchFamily="2" charset="0"/>
                <a:ea typeface="Roboto" panose="02000000000000000000" pitchFamily="2" charset="0"/>
              </a:rPr>
              <a:t>Interactive activities </a:t>
            </a:r>
            <a:endParaRPr lang="en-GB" sz="1600" dirty="0">
              <a:latin typeface="Roboto" panose="02000000000000000000" pitchFamily="2" charset="0"/>
              <a:ea typeface="Roboto" panose="02000000000000000000" pitchFamily="2" charset="0"/>
            </a:endParaRPr>
          </a:p>
        </p:txBody>
      </p:sp>
      <p:pic>
        <p:nvPicPr>
          <p:cNvPr id="14" name="Picture 13">
            <a:extLst>
              <a:ext uri="{FF2B5EF4-FFF2-40B4-BE49-F238E27FC236}">
                <a16:creationId xmlns:a16="http://schemas.microsoft.com/office/drawing/2014/main" id="{A368F72E-19DE-D2FC-7826-DDC0929717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64634" y="1531267"/>
            <a:ext cx="2187603" cy="1093801"/>
          </a:xfrm>
          <a:prstGeom prst="rect">
            <a:avLst/>
          </a:prstGeom>
          <a:ln>
            <a:solidFill>
              <a:schemeClr val="tx1"/>
            </a:solidFill>
          </a:ln>
        </p:spPr>
      </p:pic>
      <p:pic>
        <p:nvPicPr>
          <p:cNvPr id="15" name="Picture 14">
            <a:extLst>
              <a:ext uri="{FF2B5EF4-FFF2-40B4-BE49-F238E27FC236}">
                <a16:creationId xmlns:a16="http://schemas.microsoft.com/office/drawing/2014/main" id="{3B055BBA-04CE-CDC8-90DD-C8C6E0D5ACB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265467" y="3256391"/>
            <a:ext cx="2185936" cy="1092968"/>
          </a:xfrm>
          <a:prstGeom prst="rect">
            <a:avLst/>
          </a:prstGeom>
          <a:ln>
            <a:solidFill>
              <a:schemeClr val="tx1"/>
            </a:solidFill>
          </a:ln>
        </p:spPr>
      </p:pic>
      <p:pic>
        <p:nvPicPr>
          <p:cNvPr id="16" name="Picture 15">
            <a:extLst>
              <a:ext uri="{FF2B5EF4-FFF2-40B4-BE49-F238E27FC236}">
                <a16:creationId xmlns:a16="http://schemas.microsoft.com/office/drawing/2014/main" id="{9E37D38C-E82C-6E36-6598-B6F616E8C8D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65883" y="4980474"/>
            <a:ext cx="2185103" cy="1092968"/>
          </a:xfrm>
          <a:prstGeom prst="rect">
            <a:avLst/>
          </a:prstGeom>
          <a:ln>
            <a:solidFill>
              <a:schemeClr val="tx1"/>
            </a:solidFill>
          </a:ln>
        </p:spPr>
      </p:pic>
      <p:sp>
        <p:nvSpPr>
          <p:cNvPr id="17" name="Text">
            <a:extLst>
              <a:ext uri="{FF2B5EF4-FFF2-40B4-BE49-F238E27FC236}">
                <a16:creationId xmlns:a16="http://schemas.microsoft.com/office/drawing/2014/main" id="{C9238894-B3D9-22B5-A0C7-871C176F054D}"/>
              </a:ext>
            </a:extLst>
          </p:cNvPr>
          <p:cNvSpPr/>
          <p:nvPr/>
        </p:nvSpPr>
        <p:spPr>
          <a:xfrm>
            <a:off x="4607780" y="1832569"/>
            <a:ext cx="1656854" cy="492443"/>
          </a:xfrm>
          <a:prstGeom prst="rect">
            <a:avLst/>
          </a:prstGeom>
        </p:spPr>
        <p:txBody>
          <a:bodyPr wrap="square" lIns="0" tIns="0" rIns="0" bIns="0">
            <a:spAutoFit/>
          </a:bodyPr>
          <a:lstStyle/>
          <a:p>
            <a:pPr algn="ctr"/>
            <a:r>
              <a:rPr lang="en-GB" sz="1600" dirty="0">
                <a:latin typeface="Roboto" panose="02000000000000000000" pitchFamily="2" charset="0"/>
                <a:ea typeface="Roboto" panose="02000000000000000000" pitchFamily="2" charset="0"/>
              </a:rPr>
              <a:t>Supporting resources </a:t>
            </a:r>
          </a:p>
        </p:txBody>
      </p:sp>
      <p:sp>
        <p:nvSpPr>
          <p:cNvPr id="18" name="Text">
            <a:extLst>
              <a:ext uri="{FF2B5EF4-FFF2-40B4-BE49-F238E27FC236}">
                <a16:creationId xmlns:a16="http://schemas.microsoft.com/office/drawing/2014/main" id="{1B6E7E9B-7923-0BB4-2614-DF51A4E86BB5}"/>
              </a:ext>
            </a:extLst>
          </p:cNvPr>
          <p:cNvSpPr/>
          <p:nvPr/>
        </p:nvSpPr>
        <p:spPr>
          <a:xfrm>
            <a:off x="4607780" y="3664375"/>
            <a:ext cx="1656854" cy="246221"/>
          </a:xfrm>
          <a:prstGeom prst="rect">
            <a:avLst/>
          </a:prstGeom>
        </p:spPr>
        <p:txBody>
          <a:bodyPr wrap="square" lIns="0" tIns="0" rIns="0" bIns="0">
            <a:spAutoFit/>
          </a:bodyPr>
          <a:lstStyle/>
          <a:p>
            <a:pPr algn="ctr"/>
            <a:r>
              <a:rPr lang="en-GB" sz="1600" b="0" i="0" u="none" strike="noStrike" dirty="0">
                <a:solidFill>
                  <a:srgbClr val="000000"/>
                </a:solidFill>
                <a:effectLst/>
                <a:latin typeface="Roboto" panose="02000000000000000000" pitchFamily="2" charset="0"/>
                <a:ea typeface="Roboto" panose="02000000000000000000" pitchFamily="2" charset="0"/>
              </a:rPr>
              <a:t>Topic specific</a:t>
            </a:r>
            <a:endParaRPr lang="en-GB" sz="1600" dirty="0">
              <a:latin typeface="Roboto" panose="02000000000000000000" pitchFamily="2" charset="0"/>
              <a:ea typeface="Roboto" panose="02000000000000000000" pitchFamily="2" charset="0"/>
            </a:endParaRPr>
          </a:p>
        </p:txBody>
      </p:sp>
      <p:sp>
        <p:nvSpPr>
          <p:cNvPr id="19" name="Text">
            <a:extLst>
              <a:ext uri="{FF2B5EF4-FFF2-40B4-BE49-F238E27FC236}">
                <a16:creationId xmlns:a16="http://schemas.microsoft.com/office/drawing/2014/main" id="{A6689403-5EC3-7D8D-6006-D6BBBAF7356F}"/>
              </a:ext>
            </a:extLst>
          </p:cNvPr>
          <p:cNvSpPr/>
          <p:nvPr/>
        </p:nvSpPr>
        <p:spPr>
          <a:xfrm>
            <a:off x="4945710" y="5157626"/>
            <a:ext cx="1318923" cy="738664"/>
          </a:xfrm>
          <a:prstGeom prst="rect">
            <a:avLst/>
          </a:prstGeom>
        </p:spPr>
        <p:txBody>
          <a:bodyPr wrap="square" lIns="0" tIns="0" rIns="0" bIns="0">
            <a:spAutoFit/>
          </a:bodyPr>
          <a:lstStyle/>
          <a:p>
            <a:pPr algn="ctr"/>
            <a:r>
              <a:rPr lang="en-GB" sz="1600" b="0" i="0" u="none" strike="noStrike" dirty="0">
                <a:solidFill>
                  <a:srgbClr val="000000"/>
                </a:solidFill>
                <a:effectLst/>
                <a:latin typeface="Roboto" panose="02000000000000000000" pitchFamily="2" charset="0"/>
                <a:ea typeface="Roboto" panose="02000000000000000000" pitchFamily="2" charset="0"/>
              </a:rPr>
              <a:t>Picture description</a:t>
            </a:r>
            <a:br>
              <a:rPr lang="en-GB" sz="1600" b="0" i="0" u="none" strike="noStrike" dirty="0">
                <a:solidFill>
                  <a:srgbClr val="000000"/>
                </a:solidFill>
                <a:effectLst/>
                <a:latin typeface="Roboto" panose="02000000000000000000" pitchFamily="2" charset="0"/>
                <a:ea typeface="Roboto" panose="02000000000000000000" pitchFamily="2" charset="0"/>
              </a:rPr>
            </a:br>
            <a:r>
              <a:rPr lang="en-GB" sz="1600" b="0" i="0" u="none" strike="noStrike" dirty="0">
                <a:solidFill>
                  <a:srgbClr val="000000"/>
                </a:solidFill>
                <a:effectLst/>
                <a:latin typeface="Roboto" panose="02000000000000000000" pitchFamily="2" charset="0"/>
                <a:ea typeface="Roboto" panose="02000000000000000000" pitchFamily="2" charset="0"/>
              </a:rPr>
              <a:t>cards </a:t>
            </a:r>
            <a:endParaRPr lang="en-GB"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08820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ms">
            <a:extLst>
              <a:ext uri="{FF2B5EF4-FFF2-40B4-BE49-F238E27FC236}">
                <a16:creationId xmlns:a16="http://schemas.microsoft.com/office/drawing/2014/main" id="{13635AC2-8E09-4BBF-81AD-D32C183D219C}"/>
              </a:ext>
            </a:extLst>
          </p:cNvPr>
          <p:cNvSpPr>
            <a:spLocks noGrp="1"/>
          </p:cNvSpPr>
          <p:nvPr>
            <p:ph type="body" sz="quarter" idx="10"/>
          </p:nvPr>
        </p:nvSpPr>
        <p:spPr>
          <a:xfrm>
            <a:off x="755651" y="1037017"/>
            <a:ext cx="7632699" cy="1444031"/>
          </a:xfrm>
        </p:spPr>
        <p:txBody>
          <a:bodyPr/>
          <a:lstStyle/>
          <a:p>
            <a:pPr marL="0" indent="0">
              <a:buNone/>
            </a:pPr>
            <a:r>
              <a:rPr lang="en-GB" sz="1600" dirty="0">
                <a:latin typeface="Roboto" panose="02000000000000000000" pitchFamily="2" charset="0"/>
                <a:ea typeface="Roboto" panose="02000000000000000000" pitchFamily="2" charset="0"/>
              </a:rPr>
              <a:t>By the end of the session participants will:</a:t>
            </a:r>
          </a:p>
          <a:p>
            <a:r>
              <a:rPr lang="en-GB" sz="1600" dirty="0">
                <a:latin typeface="Roboto" panose="02000000000000000000" pitchFamily="2" charset="0"/>
                <a:ea typeface="Roboto" panose="02000000000000000000" pitchFamily="2" charset="0"/>
              </a:rPr>
              <a:t>have an understanding of Colourful Semantics;</a:t>
            </a:r>
          </a:p>
          <a:p>
            <a:r>
              <a:rPr lang="en-GB" sz="1600" dirty="0">
                <a:latin typeface="Roboto" panose="02000000000000000000" pitchFamily="2" charset="0"/>
                <a:ea typeface="Roboto" panose="02000000000000000000" pitchFamily="2" charset="0"/>
              </a:rPr>
              <a:t>be confident at colour coding short sentences using Colourful Semantics.</a:t>
            </a:r>
          </a:p>
        </p:txBody>
      </p:sp>
      <p:sp>
        <p:nvSpPr>
          <p:cNvPr id="5" name="Aims Header">
            <a:extLst>
              <a:ext uri="{FF2B5EF4-FFF2-40B4-BE49-F238E27FC236}">
                <a16:creationId xmlns:a16="http://schemas.microsoft.com/office/drawing/2014/main" id="{AE042F76-9132-437A-812D-A27ED8FD35EC}"/>
              </a:ext>
            </a:extLst>
          </p:cNvPr>
          <p:cNvSpPr>
            <a:spLocks noGrp="1"/>
          </p:cNvSpPr>
          <p:nvPr>
            <p:ph type="body" sz="quarter" idx="12"/>
          </p:nvPr>
        </p:nvSpPr>
        <p:spPr/>
        <p:txBody>
          <a:bodyPr/>
          <a:lstStyle/>
          <a:p>
            <a:r>
              <a:rPr lang="en-US" sz="3600" dirty="0">
                <a:solidFill>
                  <a:srgbClr val="E6007E"/>
                </a:solidFill>
                <a:latin typeface="Roboto" panose="02000000000000000000" pitchFamily="2" charset="0"/>
                <a:ea typeface="Roboto" panose="02000000000000000000" pitchFamily="2" charset="0"/>
              </a:rPr>
              <a:t>Aims of the session </a:t>
            </a:r>
          </a:p>
        </p:txBody>
      </p:sp>
    </p:spTree>
    <p:extLst>
      <p:ext uri="{BB962C8B-B14F-4D97-AF65-F5344CB8AC3E}">
        <p14:creationId xmlns:p14="http://schemas.microsoft.com/office/powerpoint/2010/main" val="363853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2E07C05-EA91-1897-18DD-EF1012D2419A}"/>
              </a:ext>
            </a:extLst>
          </p:cNvPr>
          <p:cNvSpPr/>
          <p:nvPr/>
        </p:nvSpPr>
        <p:spPr>
          <a:xfrm>
            <a:off x="7539925" y="0"/>
            <a:ext cx="1425844" cy="999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889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ms">
            <a:extLst>
              <a:ext uri="{FF2B5EF4-FFF2-40B4-BE49-F238E27FC236}">
                <a16:creationId xmlns:a16="http://schemas.microsoft.com/office/drawing/2014/main" id="{13635AC2-8E09-4BBF-81AD-D32C183D219C}"/>
              </a:ext>
            </a:extLst>
          </p:cNvPr>
          <p:cNvSpPr>
            <a:spLocks noGrp="1"/>
          </p:cNvSpPr>
          <p:nvPr>
            <p:ph type="body" sz="quarter" idx="10"/>
          </p:nvPr>
        </p:nvSpPr>
        <p:spPr>
          <a:xfrm>
            <a:off x="755651" y="1037017"/>
            <a:ext cx="7632699" cy="1444031"/>
          </a:xfrm>
        </p:spPr>
        <p:txBody>
          <a:bodyPr/>
          <a:lstStyle/>
          <a:p>
            <a:pPr marL="0" indent="0">
              <a:buNone/>
            </a:pPr>
            <a:r>
              <a:rPr lang="en-GB" sz="1600" dirty="0">
                <a:latin typeface="Roboto" panose="02000000000000000000" pitchFamily="2" charset="0"/>
                <a:ea typeface="Roboto" panose="02000000000000000000" pitchFamily="2" charset="0"/>
              </a:rPr>
              <a:t>By the end of the session participants will:</a:t>
            </a:r>
          </a:p>
          <a:p>
            <a:r>
              <a:rPr lang="en-GB" sz="1600" dirty="0">
                <a:latin typeface="Roboto" panose="02000000000000000000" pitchFamily="2" charset="0"/>
                <a:ea typeface="Roboto" panose="02000000000000000000" pitchFamily="2" charset="0"/>
              </a:rPr>
              <a:t>have an understanding of Colourful Semantics;</a:t>
            </a:r>
          </a:p>
          <a:p>
            <a:r>
              <a:rPr lang="en-GB" sz="1600" dirty="0">
                <a:latin typeface="Roboto" panose="02000000000000000000" pitchFamily="2" charset="0"/>
                <a:ea typeface="Roboto" panose="02000000000000000000" pitchFamily="2" charset="0"/>
              </a:rPr>
              <a:t>be confident at colour coding short sentences using Colourful Semantics.</a:t>
            </a:r>
          </a:p>
        </p:txBody>
      </p:sp>
      <p:sp>
        <p:nvSpPr>
          <p:cNvPr id="5" name="Aims Header">
            <a:extLst>
              <a:ext uri="{FF2B5EF4-FFF2-40B4-BE49-F238E27FC236}">
                <a16:creationId xmlns:a16="http://schemas.microsoft.com/office/drawing/2014/main" id="{AE042F76-9132-437A-812D-A27ED8FD35EC}"/>
              </a:ext>
            </a:extLst>
          </p:cNvPr>
          <p:cNvSpPr>
            <a:spLocks noGrp="1"/>
          </p:cNvSpPr>
          <p:nvPr>
            <p:ph type="body" sz="quarter" idx="12"/>
          </p:nvPr>
        </p:nvSpPr>
        <p:spPr/>
        <p:txBody>
          <a:bodyPr/>
          <a:lstStyle/>
          <a:p>
            <a:r>
              <a:rPr lang="en-US" sz="3600" dirty="0">
                <a:solidFill>
                  <a:srgbClr val="E6007E"/>
                </a:solidFill>
                <a:latin typeface="Roboto" panose="02000000000000000000" pitchFamily="2" charset="0"/>
                <a:ea typeface="Roboto" panose="02000000000000000000" pitchFamily="2" charset="0"/>
              </a:rPr>
              <a:t>Aims of the session </a:t>
            </a:r>
          </a:p>
        </p:txBody>
      </p:sp>
    </p:spTree>
    <p:extLst>
      <p:ext uri="{BB962C8B-B14F-4D97-AF65-F5344CB8AC3E}">
        <p14:creationId xmlns:p14="http://schemas.microsoft.com/office/powerpoint/2010/main" val="102760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US" dirty="0">
                <a:solidFill>
                  <a:srgbClr val="E6007E"/>
                </a:solidFill>
                <a:latin typeface="Roboto" panose="02000000000000000000" pitchFamily="2" charset="0"/>
                <a:ea typeface="Roboto" panose="02000000000000000000" pitchFamily="2" charset="0"/>
              </a:rPr>
              <a:t>What is Colourful Semantics? </a:t>
            </a:r>
          </a:p>
        </p:txBody>
      </p:sp>
      <p:sp>
        <p:nvSpPr>
          <p:cNvPr id="5" name="Text"/>
          <p:cNvSpPr/>
          <p:nvPr/>
        </p:nvSpPr>
        <p:spPr>
          <a:xfrm>
            <a:off x="755650" y="1513946"/>
            <a:ext cx="7632700" cy="3877985"/>
          </a:xfrm>
          <a:prstGeom prst="rect">
            <a:avLst/>
          </a:prstGeom>
        </p:spPr>
        <p:txBody>
          <a:bodyPr wrap="square" lIns="0" tIns="0" rIns="0" bIns="0">
            <a:spAutoFit/>
          </a:bodyPr>
          <a:lstStyle/>
          <a:p>
            <a:pPr marL="285750"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A system to support spoken and written language. </a:t>
            </a:r>
          </a:p>
          <a:p>
            <a:pPr marL="285750"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Colourful Semantics can be used for:</a:t>
            </a:r>
          </a:p>
          <a:p>
            <a:pPr marL="742950" lvl="1"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sentence development </a:t>
            </a:r>
          </a:p>
          <a:p>
            <a:pPr marL="742950" lvl="1"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understanding questions </a:t>
            </a:r>
          </a:p>
          <a:p>
            <a:pPr marL="742950" lvl="1"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developing narrative</a:t>
            </a:r>
          </a:p>
          <a:p>
            <a:pPr marL="742950" lvl="1"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understanding written text</a:t>
            </a:r>
          </a:p>
          <a:p>
            <a:pPr marL="742950" lvl="1" indent="-285750">
              <a:lnSpc>
                <a:spcPct val="150000"/>
              </a:lnSpc>
              <a:buFont typeface="Arial" panose="020B0604020202020204" pitchFamily="34" charset="0"/>
              <a:buChar char="•"/>
            </a:pPr>
            <a:r>
              <a:rPr lang="en-GB" dirty="0">
                <a:latin typeface="Roboto" panose="02000000000000000000" pitchFamily="2" charset="0"/>
                <a:ea typeface="Roboto" panose="02000000000000000000" pitchFamily="2" charset="0"/>
              </a:rPr>
              <a:t>developing vocabulary </a:t>
            </a:r>
          </a:p>
          <a:p>
            <a:pPr>
              <a:lnSpc>
                <a:spcPct val="150000"/>
              </a:lnSpc>
            </a:pPr>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Colourful Semantics can be used by a range of people, including speech and language therapists and education staff.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89F370-F323-CB49-C77B-877173E788F4}"/>
              </a:ext>
            </a:extLst>
          </p:cNvPr>
          <p:cNvPicPr>
            <a:picLocks noChangeAspect="1"/>
          </p:cNvPicPr>
          <p:nvPr/>
        </p:nvPicPr>
        <p:blipFill rotWithShape="1">
          <a:blip r:embed="rId3"/>
          <a:srcRect t="980"/>
          <a:stretch/>
        </p:blipFill>
        <p:spPr>
          <a:xfrm>
            <a:off x="821410" y="804334"/>
            <a:ext cx="7501179" cy="5249331"/>
          </a:xfrm>
          <a:prstGeom prst="rect">
            <a:avLst/>
          </a:prstGeom>
        </p:spPr>
      </p:pic>
    </p:spTree>
    <p:extLst>
      <p:ext uri="{BB962C8B-B14F-4D97-AF65-F5344CB8AC3E}">
        <p14:creationId xmlns:p14="http://schemas.microsoft.com/office/powerpoint/2010/main" val="108333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dirty="0">
                <a:solidFill>
                  <a:srgbClr val="E6007E"/>
                </a:solidFill>
                <a:latin typeface="Roboto" panose="02000000000000000000" pitchFamily="2" charset="0"/>
                <a:ea typeface="Roboto" panose="02000000000000000000" pitchFamily="2" charset="0"/>
              </a:rPr>
              <a:t>The Colours and Shapes Explained</a:t>
            </a:r>
            <a:endParaRPr lang="en-US" dirty="0">
              <a:solidFill>
                <a:srgbClr val="E6007E"/>
              </a:solidFill>
              <a:latin typeface="Roboto" panose="02000000000000000000" pitchFamily="2" charset="0"/>
              <a:ea typeface="Roboto" panose="02000000000000000000" pitchFamily="2" charset="0"/>
            </a:endParaRPr>
          </a:p>
        </p:txBody>
      </p:sp>
      <p:pic>
        <p:nvPicPr>
          <p:cNvPr id="9" name="Picture 8">
            <a:extLst>
              <a:ext uri="{FF2B5EF4-FFF2-40B4-BE49-F238E27FC236}">
                <a16:creationId xmlns:a16="http://schemas.microsoft.com/office/drawing/2014/main" id="{552DE991-3349-8B3E-7A02-B64A1F86A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3459" y="4622726"/>
            <a:ext cx="836908" cy="518727"/>
          </a:xfrm>
          <a:prstGeom prst="rect">
            <a:avLst/>
          </a:prstGeom>
        </p:spPr>
      </p:pic>
      <p:pic>
        <p:nvPicPr>
          <p:cNvPr id="11" name="Picture 10">
            <a:extLst>
              <a:ext uri="{FF2B5EF4-FFF2-40B4-BE49-F238E27FC236}">
                <a16:creationId xmlns:a16="http://schemas.microsoft.com/office/drawing/2014/main" id="{9CA103F8-6D74-C64C-1640-AC58B074F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5492" y="5062555"/>
            <a:ext cx="1030100" cy="776490"/>
          </a:xfrm>
          <a:prstGeom prst="rect">
            <a:avLst/>
          </a:prstGeom>
        </p:spPr>
      </p:pic>
      <p:sp>
        <p:nvSpPr>
          <p:cNvPr id="12" name="Text">
            <a:extLst>
              <a:ext uri="{FF2B5EF4-FFF2-40B4-BE49-F238E27FC236}">
                <a16:creationId xmlns:a16="http://schemas.microsoft.com/office/drawing/2014/main" id="{23F1AE07-7071-CDEE-7FE1-31D88881CF15}"/>
              </a:ext>
            </a:extLst>
          </p:cNvPr>
          <p:cNvSpPr/>
          <p:nvPr/>
        </p:nvSpPr>
        <p:spPr>
          <a:xfrm>
            <a:off x="4169045" y="3462238"/>
            <a:ext cx="4285280" cy="2689198"/>
          </a:xfrm>
          <a:prstGeom prst="rect">
            <a:avLst/>
          </a:prstGeom>
        </p:spPr>
        <p:txBody>
          <a:bodyPr wrap="square" lIns="0" tIns="0" rIns="0" bIns="0">
            <a:spAutoFit/>
          </a:bodyPr>
          <a:lstStyle/>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Purple arrows for </a:t>
            </a:r>
            <a:r>
              <a:rPr lang="en-GB" dirty="0">
                <a:solidFill>
                  <a:srgbClr val="5B2A86"/>
                </a:solidFill>
                <a:latin typeface="Roboto" panose="02000000000000000000" pitchFamily="2" charset="0"/>
                <a:ea typeface="Roboto" panose="02000000000000000000" pitchFamily="2" charset="0"/>
              </a:rPr>
              <a:t>why</a:t>
            </a:r>
            <a:r>
              <a:rPr lang="en-GB" dirty="0">
                <a:latin typeface="Roboto" panose="02000000000000000000" pitchFamily="2" charset="0"/>
                <a:ea typeface="Roboto" panose="02000000000000000000" pitchFamily="2" charset="0"/>
              </a:rPr>
              <a:t>. </a:t>
            </a:r>
          </a:p>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Purple rectangle for </a:t>
            </a:r>
            <a:r>
              <a:rPr lang="en-GB" b="1" dirty="0">
                <a:solidFill>
                  <a:srgbClr val="5B2A86"/>
                </a:solidFill>
                <a:latin typeface="Roboto" panose="02000000000000000000" pitchFamily="2" charset="0"/>
                <a:ea typeface="Roboto" panose="02000000000000000000" pitchFamily="2" charset="0"/>
              </a:rPr>
              <a:t>joining up words</a:t>
            </a:r>
            <a:r>
              <a:rPr lang="en-GB" dirty="0">
                <a:latin typeface="Roboto" panose="02000000000000000000" pitchFamily="2" charset="0"/>
                <a:ea typeface="Roboto" panose="02000000000000000000" pitchFamily="2" charset="0"/>
              </a:rPr>
              <a:t>.</a:t>
            </a:r>
          </a:p>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Cloud words for what it is</a:t>
            </a:r>
            <a:r>
              <a:rPr lang="en-GB" b="1" dirty="0">
                <a:latin typeface="Roboto" panose="02000000000000000000" pitchFamily="2" charset="0"/>
                <a:ea typeface="Roboto" panose="02000000000000000000" pitchFamily="2" charset="0"/>
              </a:rPr>
              <a:t>     like</a:t>
            </a:r>
            <a:r>
              <a:rPr lang="en-GB" dirty="0">
                <a:latin typeface="Roboto" panose="02000000000000000000" pitchFamily="2" charset="0"/>
                <a:ea typeface="Roboto" panose="02000000000000000000" pitchFamily="2" charset="0"/>
              </a:rPr>
              <a:t>. </a:t>
            </a:r>
          </a:p>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Star words for    </a:t>
            </a:r>
            <a:r>
              <a:rPr lang="en-GB" b="1" dirty="0">
                <a:latin typeface="Roboto" panose="02000000000000000000" pitchFamily="2" charset="0"/>
                <a:ea typeface="Roboto" panose="02000000000000000000" pitchFamily="2" charset="0"/>
              </a:rPr>
              <a:t>whose</a:t>
            </a:r>
            <a:r>
              <a:rPr lang="en-GB" dirty="0">
                <a:latin typeface="Roboto" panose="02000000000000000000" pitchFamily="2" charset="0"/>
                <a:ea typeface="Roboto" panose="02000000000000000000" pitchFamily="2" charset="0"/>
              </a:rPr>
              <a:t>.</a:t>
            </a:r>
          </a:p>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Black words for </a:t>
            </a:r>
            <a:r>
              <a:rPr lang="en-GB" b="1" dirty="0">
                <a:latin typeface="Roboto" panose="02000000000000000000" pitchFamily="2" charset="0"/>
                <a:ea typeface="Roboto" panose="02000000000000000000" pitchFamily="2" charset="0"/>
              </a:rPr>
              <a:t>how</a:t>
            </a:r>
            <a:r>
              <a:rPr lang="en-GB" dirty="0">
                <a:latin typeface="Roboto" panose="02000000000000000000" pitchFamily="2" charset="0"/>
                <a:ea typeface="Roboto" panose="02000000000000000000" pitchFamily="2" charset="0"/>
              </a:rPr>
              <a:t>.</a:t>
            </a:r>
          </a:p>
        </p:txBody>
      </p:sp>
      <p:sp>
        <p:nvSpPr>
          <p:cNvPr id="5" name="Text"/>
          <p:cNvSpPr/>
          <p:nvPr/>
        </p:nvSpPr>
        <p:spPr>
          <a:xfrm>
            <a:off x="755650" y="1513946"/>
            <a:ext cx="7698675" cy="3243196"/>
          </a:xfrm>
          <a:prstGeom prst="rect">
            <a:avLst/>
          </a:prstGeom>
        </p:spPr>
        <p:txBody>
          <a:bodyPr wrap="square" lIns="0" tIns="0" rIns="0" bIns="0">
            <a:spAutoFit/>
          </a:bodyPr>
          <a:lstStyle/>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Orange words for </a:t>
            </a:r>
            <a:r>
              <a:rPr lang="en-GB" b="1" dirty="0">
                <a:solidFill>
                  <a:srgbClr val="E94E14"/>
                </a:solidFill>
                <a:latin typeface="Roboto" panose="02000000000000000000" pitchFamily="2" charset="0"/>
                <a:ea typeface="Roboto" panose="02000000000000000000" pitchFamily="2" charset="0"/>
              </a:rPr>
              <a:t>who</a:t>
            </a:r>
            <a:r>
              <a:rPr lang="en-GB" dirty="0">
                <a:latin typeface="Roboto" panose="02000000000000000000" pitchFamily="2" charset="0"/>
                <a:ea typeface="Roboto" panose="02000000000000000000" pitchFamily="2" charset="0"/>
              </a:rPr>
              <a:t>. </a:t>
            </a:r>
          </a:p>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Yellow words for </a:t>
            </a:r>
            <a:r>
              <a:rPr lang="en-GB" b="1" dirty="0">
                <a:solidFill>
                  <a:srgbClr val="E5C800"/>
                </a:solidFill>
                <a:latin typeface="Roboto" panose="02000000000000000000" pitchFamily="2" charset="0"/>
                <a:ea typeface="Roboto" panose="02000000000000000000" pitchFamily="2" charset="0"/>
              </a:rPr>
              <a:t>what they are doing</a:t>
            </a:r>
            <a:r>
              <a:rPr lang="en-GB" dirty="0">
                <a:latin typeface="Roboto" panose="02000000000000000000" pitchFamily="2" charset="0"/>
                <a:ea typeface="Roboto" panose="02000000000000000000" pitchFamily="2" charset="0"/>
              </a:rPr>
              <a:t>.</a:t>
            </a:r>
          </a:p>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Green words for </a:t>
            </a:r>
            <a:r>
              <a:rPr lang="en-GB" b="1" dirty="0">
                <a:solidFill>
                  <a:srgbClr val="009640"/>
                </a:solidFill>
                <a:latin typeface="Roboto" panose="02000000000000000000" pitchFamily="2" charset="0"/>
                <a:ea typeface="Roboto" panose="02000000000000000000" pitchFamily="2" charset="0"/>
              </a:rPr>
              <a:t>what</a:t>
            </a:r>
            <a:r>
              <a:rPr lang="en-GB" dirty="0">
                <a:latin typeface="Roboto" panose="02000000000000000000" pitchFamily="2" charset="0"/>
                <a:ea typeface="Roboto" panose="02000000000000000000" pitchFamily="2" charset="0"/>
              </a:rPr>
              <a:t>.</a:t>
            </a:r>
          </a:p>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Blue words for </a:t>
            </a:r>
            <a:r>
              <a:rPr lang="en-GB" b="1" dirty="0">
                <a:solidFill>
                  <a:srgbClr val="00A7E7"/>
                </a:solidFill>
                <a:latin typeface="Roboto" panose="02000000000000000000" pitchFamily="2" charset="0"/>
                <a:ea typeface="Roboto" panose="02000000000000000000" pitchFamily="2" charset="0"/>
              </a:rPr>
              <a:t>where</a:t>
            </a:r>
            <a:r>
              <a:rPr lang="en-GB" dirty="0">
                <a:latin typeface="Roboto" panose="02000000000000000000" pitchFamily="2" charset="0"/>
                <a:ea typeface="Roboto" panose="02000000000000000000" pitchFamily="2" charset="0"/>
              </a:rPr>
              <a:t>.</a:t>
            </a:r>
          </a:p>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Pink words for to </a:t>
            </a:r>
            <a:r>
              <a:rPr lang="en-GB" b="1" dirty="0">
                <a:solidFill>
                  <a:srgbClr val="ED73AA"/>
                </a:solidFill>
                <a:latin typeface="Roboto" panose="02000000000000000000" pitchFamily="2" charset="0"/>
                <a:ea typeface="Roboto" panose="02000000000000000000" pitchFamily="2" charset="0"/>
              </a:rPr>
              <a:t>who(m).</a:t>
            </a:r>
          </a:p>
          <a:p>
            <a:pPr marL="285750" indent="-285750">
              <a:lnSpc>
                <a:spcPct val="200000"/>
              </a:lnSpc>
              <a:buFont typeface="Arial" panose="020B0604020202020204" pitchFamily="34" charset="0"/>
              <a:buChar char="•"/>
            </a:pPr>
            <a:r>
              <a:rPr lang="en-GB" dirty="0">
                <a:latin typeface="Roboto" panose="02000000000000000000" pitchFamily="2" charset="0"/>
                <a:ea typeface="Roboto" panose="02000000000000000000" pitchFamily="2" charset="0"/>
              </a:rPr>
              <a:t>Brown words for </a:t>
            </a:r>
            <a:r>
              <a:rPr lang="en-GB" b="1" dirty="0">
                <a:solidFill>
                  <a:srgbClr val="6B4A3D"/>
                </a:solidFill>
                <a:latin typeface="Roboto" panose="02000000000000000000" pitchFamily="2" charset="0"/>
                <a:ea typeface="Roboto" panose="02000000000000000000" pitchFamily="2" charset="0"/>
              </a:rPr>
              <a:t>when</a:t>
            </a:r>
            <a:r>
              <a:rPr lang="en-GB" dirty="0">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73088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fade">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fade">
                                      <p:cBhvr>
                                        <p:cTn id="47" dur="500"/>
                                        <p:tgtEl>
                                          <p:spTgt spid="12">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animEffect transition="in" filter="fade">
                                      <p:cBhvr>
                                        <p:cTn id="55" dur="500"/>
                                        <p:tgtEl>
                                          <p:spTgt spid="12">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2">
                                            <p:txEl>
                                              <p:pRg st="4" end="4"/>
                                            </p:txEl>
                                          </p:spTgt>
                                        </p:tgtEl>
                                        <p:attrNameLst>
                                          <p:attrName>style.visibility</p:attrName>
                                        </p:attrNameLst>
                                      </p:cBhvr>
                                      <p:to>
                                        <p:strVal val="visible"/>
                                      </p:to>
                                    </p:set>
                                    <p:animEffect transition="in" filter="fade">
                                      <p:cBhvr>
                                        <p:cTn id="60" dur="500"/>
                                        <p:tgtEl>
                                          <p:spTgt spid="12">
                                            <p:txEl>
                                              <p:pRg st="4" end="4"/>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39F05-7DCD-ACED-79C5-424864C9ED3B}"/>
              </a:ext>
            </a:extLst>
          </p:cNvPr>
          <p:cNvSpPr/>
          <p:nvPr/>
        </p:nvSpPr>
        <p:spPr>
          <a:xfrm>
            <a:off x="755650" y="488197"/>
            <a:ext cx="8388349" cy="82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lstStyle/>
          <a:p>
            <a:r>
              <a:rPr lang="en-GB" sz="3600" b="1" i="0" u="none" strike="noStrike" dirty="0">
                <a:solidFill>
                  <a:srgbClr val="E94E14"/>
                </a:solidFill>
                <a:effectLst/>
                <a:latin typeface="Roboto" panose="02000000000000000000" pitchFamily="2" charset="0"/>
                <a:ea typeface="Roboto" panose="02000000000000000000" pitchFamily="2" charset="0"/>
              </a:rPr>
              <a:t>Who? – Orange</a:t>
            </a:r>
            <a:endParaRPr lang="en-GB" sz="3600" b="1" dirty="0">
              <a:solidFill>
                <a:srgbClr val="E94E14"/>
              </a:solidFill>
              <a:latin typeface="Roboto" panose="02000000000000000000" pitchFamily="2" charset="0"/>
              <a:ea typeface="Roboto" panose="02000000000000000000" pitchFamily="2" charset="0"/>
            </a:endParaRPr>
          </a:p>
        </p:txBody>
      </p:sp>
      <p:sp>
        <p:nvSpPr>
          <p:cNvPr id="8" name="Text">
            <a:extLst>
              <a:ext uri="{FF2B5EF4-FFF2-40B4-BE49-F238E27FC236}">
                <a16:creationId xmlns:a16="http://schemas.microsoft.com/office/drawing/2014/main" id="{3BDF548A-087A-838C-0430-D47FB255314F}"/>
              </a:ext>
            </a:extLst>
          </p:cNvPr>
          <p:cNvSpPr/>
          <p:nvPr/>
        </p:nvSpPr>
        <p:spPr>
          <a:xfrm>
            <a:off x="755650" y="1317357"/>
            <a:ext cx="7632700" cy="3323987"/>
          </a:xfrm>
          <a:prstGeom prst="rect">
            <a:avLst/>
          </a:prstGeom>
        </p:spPr>
        <p:txBody>
          <a:bodyPr wrap="square" lIns="0" tIns="0" rIns="0" bIns="0">
            <a:spAutoFit/>
          </a:bodyPr>
          <a:lstStyle/>
          <a:p>
            <a:pPr>
              <a:lnSpc>
                <a:spcPct val="150000"/>
              </a:lnSpc>
            </a:pPr>
            <a:r>
              <a:rPr lang="en-GB" b="1" dirty="0">
                <a:latin typeface="Roboto" panose="02000000000000000000" pitchFamily="2" charset="0"/>
                <a:ea typeface="Roboto" panose="02000000000000000000" pitchFamily="2" charset="0"/>
              </a:rPr>
              <a:t>‘Who?’ words describe:</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People (man, woman, girl, boy and baby)</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Occupations (speech and language therapist, teacher, doctor, cook)</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Character names (Humpty Dumpty or any animal that has a character name Peppa/Spot). </a:t>
            </a:r>
          </a:p>
          <a:p>
            <a:pPr marL="285750" indent="-285750">
              <a:lnSpc>
                <a:spcPct val="150000"/>
              </a:lnSpc>
              <a:buFont typeface="Arial" panose="020B0604020202020204" pitchFamily="34" charset="0"/>
              <a:buChar char="•"/>
            </a:pPr>
            <a:endParaRPr lang="en-GB" dirty="0">
              <a:latin typeface="Roboto" panose="02000000000000000000" pitchFamily="2" charset="0"/>
              <a:ea typeface="Roboto" panose="02000000000000000000" pitchFamily="2" charset="0"/>
            </a:endParaRPr>
          </a:p>
          <a:p>
            <a:r>
              <a:rPr lang="en-GB" b="1" dirty="0">
                <a:latin typeface="Roboto" panose="02000000000000000000" pitchFamily="2" charset="0"/>
                <a:ea typeface="Roboto" panose="02000000000000000000" pitchFamily="2" charset="0"/>
              </a:rPr>
              <a:t>Do we use </a:t>
            </a:r>
            <a:r>
              <a:rPr lang="en-GB" b="1" dirty="0">
                <a:solidFill>
                  <a:srgbClr val="E94E14"/>
                </a:solidFill>
                <a:latin typeface="Roboto" panose="02000000000000000000" pitchFamily="2" charset="0"/>
                <a:ea typeface="Roboto" panose="02000000000000000000" pitchFamily="2" charset="0"/>
              </a:rPr>
              <a:t>who</a:t>
            </a:r>
            <a:r>
              <a:rPr lang="en-GB" b="1" dirty="0">
                <a:latin typeface="Roboto" panose="02000000000000000000" pitchFamily="2" charset="0"/>
                <a:ea typeface="Roboto" panose="02000000000000000000" pitchFamily="2" charset="0"/>
              </a:rPr>
              <a:t> for animals?</a:t>
            </a:r>
          </a:p>
          <a:p>
            <a:r>
              <a:rPr lang="en-GB" b="1" dirty="0">
                <a:latin typeface="Roboto" panose="02000000000000000000" pitchFamily="2" charset="0"/>
                <a:ea typeface="Roboto" panose="02000000000000000000" pitchFamily="2" charset="0"/>
              </a:rPr>
              <a:t> </a:t>
            </a:r>
          </a:p>
          <a:p>
            <a:r>
              <a:rPr lang="en-GB" dirty="0">
                <a:latin typeface="Roboto" panose="02000000000000000000" pitchFamily="2" charset="0"/>
                <a:ea typeface="Roboto" panose="02000000000000000000" pitchFamily="2" charset="0"/>
              </a:rPr>
              <a:t>We only use </a:t>
            </a:r>
            <a:r>
              <a:rPr lang="en-GB" b="1" dirty="0">
                <a:solidFill>
                  <a:srgbClr val="E94E14"/>
                </a:solidFill>
                <a:latin typeface="Roboto" panose="02000000000000000000" pitchFamily="2" charset="0"/>
                <a:ea typeface="Roboto" panose="02000000000000000000" pitchFamily="2" charset="0"/>
              </a:rPr>
              <a:t>who</a:t>
            </a:r>
            <a:r>
              <a:rPr lang="en-GB" dirty="0">
                <a:latin typeface="Roboto" panose="02000000000000000000" pitchFamily="2" charset="0"/>
                <a:ea typeface="Roboto" panose="02000000000000000000" pitchFamily="2" charset="0"/>
              </a:rPr>
              <a:t> for animals when they are characters, or if they</a:t>
            </a:r>
            <a:br>
              <a:rPr lang="en-GB" dirty="0">
                <a:latin typeface="Roboto" panose="02000000000000000000" pitchFamily="2" charset="0"/>
                <a:ea typeface="Roboto" panose="02000000000000000000" pitchFamily="2" charset="0"/>
              </a:rPr>
            </a:br>
            <a:r>
              <a:rPr lang="en-GB" dirty="0">
                <a:latin typeface="Roboto" panose="02000000000000000000" pitchFamily="2" charset="0"/>
                <a:ea typeface="Roboto" panose="02000000000000000000" pitchFamily="2" charset="0"/>
              </a:rPr>
              <a:t>are doing human activities. We have a tendency to animate/</a:t>
            </a:r>
            <a:br>
              <a:rPr lang="en-GB" dirty="0">
                <a:latin typeface="Roboto" panose="02000000000000000000" pitchFamily="2" charset="0"/>
                <a:ea typeface="Roboto" panose="02000000000000000000" pitchFamily="2" charset="0"/>
              </a:rPr>
            </a:br>
            <a:r>
              <a:rPr lang="en-GB" dirty="0">
                <a:latin typeface="Roboto" panose="02000000000000000000" pitchFamily="2" charset="0"/>
                <a:ea typeface="Roboto" panose="02000000000000000000" pitchFamily="2" charset="0"/>
              </a:rPr>
              <a:t>humanise animals as characters when describing them. </a:t>
            </a:r>
          </a:p>
        </p:txBody>
      </p:sp>
      <p:sp>
        <p:nvSpPr>
          <p:cNvPr id="12" name="Rectangle 11">
            <a:extLst>
              <a:ext uri="{FF2B5EF4-FFF2-40B4-BE49-F238E27FC236}">
                <a16:creationId xmlns:a16="http://schemas.microsoft.com/office/drawing/2014/main" id="{700A6568-B990-86C1-6E54-FA7A82A03F21}"/>
              </a:ext>
            </a:extLst>
          </p:cNvPr>
          <p:cNvSpPr/>
          <p:nvPr/>
        </p:nvSpPr>
        <p:spPr>
          <a:xfrm>
            <a:off x="0" y="5300420"/>
            <a:ext cx="9144000" cy="829160"/>
          </a:xfrm>
          <a:prstGeom prst="rect">
            <a:avLst/>
          </a:prstGeom>
          <a:solidFill>
            <a:srgbClr val="E94E14"/>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108000" rIns="108000" bIns="108000" rtlCol="0" anchor="ctr"/>
          <a:lstStyle/>
          <a:p>
            <a:endParaRPr lang="en-GB" sz="3600" b="1" dirty="0">
              <a:solidFill>
                <a:schemeClr val="bg1"/>
              </a:solidFill>
              <a:latin typeface="Roboto" panose="02000000000000000000" pitchFamily="2" charset="0"/>
              <a:ea typeface="Roboto" panose="02000000000000000000" pitchFamily="2" charset="0"/>
            </a:endParaRPr>
          </a:p>
        </p:txBody>
      </p:sp>
      <p:pic>
        <p:nvPicPr>
          <p:cNvPr id="10" name="Picture 9">
            <a:extLst>
              <a:ext uri="{FF2B5EF4-FFF2-40B4-BE49-F238E27FC236}">
                <a16:creationId xmlns:a16="http://schemas.microsoft.com/office/drawing/2014/main" id="{017A6812-AED0-FF55-17AC-344C1B04DB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31"/>
          <a:stretch/>
        </p:blipFill>
        <p:spPr>
          <a:xfrm>
            <a:off x="7044205" y="3611863"/>
            <a:ext cx="1344145" cy="2517717"/>
          </a:xfrm>
          <a:prstGeom prst="rect">
            <a:avLst/>
          </a:prstGeom>
        </p:spPr>
      </p:pic>
    </p:spTree>
    <p:extLst>
      <p:ext uri="{BB962C8B-B14F-4D97-AF65-F5344CB8AC3E}">
        <p14:creationId xmlns:p14="http://schemas.microsoft.com/office/powerpoint/2010/main" val="188540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39F05-7DCD-ACED-79C5-424864C9ED3B}"/>
              </a:ext>
            </a:extLst>
          </p:cNvPr>
          <p:cNvSpPr/>
          <p:nvPr/>
        </p:nvSpPr>
        <p:spPr>
          <a:xfrm>
            <a:off x="755650" y="488197"/>
            <a:ext cx="8388349" cy="82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lstStyle/>
          <a:p>
            <a:r>
              <a:rPr lang="en-GB" sz="3600" b="1" i="0" u="none" strike="noStrike" dirty="0">
                <a:solidFill>
                  <a:srgbClr val="E94E14"/>
                </a:solidFill>
                <a:effectLst/>
                <a:latin typeface="Roboto" panose="02000000000000000000" pitchFamily="2" charset="0"/>
                <a:ea typeface="Roboto" panose="02000000000000000000" pitchFamily="2" charset="0"/>
              </a:rPr>
              <a:t>Working Examples </a:t>
            </a:r>
            <a:endParaRPr lang="en-GB" sz="3600" b="1" dirty="0">
              <a:solidFill>
                <a:srgbClr val="E94E14"/>
              </a:solidFill>
              <a:latin typeface="Roboto" panose="02000000000000000000" pitchFamily="2" charset="0"/>
              <a:ea typeface="Roboto" panose="02000000000000000000" pitchFamily="2" charset="0"/>
            </a:endParaRPr>
          </a:p>
        </p:txBody>
      </p:sp>
      <p:sp>
        <p:nvSpPr>
          <p:cNvPr id="8" name="Text">
            <a:extLst>
              <a:ext uri="{FF2B5EF4-FFF2-40B4-BE49-F238E27FC236}">
                <a16:creationId xmlns:a16="http://schemas.microsoft.com/office/drawing/2014/main" id="{3BDF548A-087A-838C-0430-D47FB255314F}"/>
              </a:ext>
            </a:extLst>
          </p:cNvPr>
          <p:cNvSpPr/>
          <p:nvPr/>
        </p:nvSpPr>
        <p:spPr>
          <a:xfrm>
            <a:off x="755650" y="1379350"/>
            <a:ext cx="7632700" cy="553998"/>
          </a:xfrm>
          <a:prstGeom prst="rect">
            <a:avLst/>
          </a:prstGeom>
        </p:spPr>
        <p:txBody>
          <a:bodyPr wrap="square" lIns="0" tIns="0" rIns="0" bIns="0">
            <a:spAutoFit/>
          </a:bodyPr>
          <a:lstStyle/>
          <a:p>
            <a:r>
              <a:rPr lang="en-GB" dirty="0">
                <a:latin typeface="Roboto" panose="02000000000000000000" pitchFamily="2" charset="0"/>
                <a:ea typeface="Roboto" panose="02000000000000000000" pitchFamily="2" charset="0"/>
              </a:rPr>
              <a:t>If it is a picture of an animal carrying out a human activity, it would be a </a:t>
            </a:r>
            <a:r>
              <a:rPr lang="en-GB" b="1" dirty="0">
                <a:solidFill>
                  <a:srgbClr val="E94E14"/>
                </a:solidFill>
                <a:latin typeface="Roboto" panose="02000000000000000000" pitchFamily="2" charset="0"/>
                <a:ea typeface="Roboto" panose="02000000000000000000" pitchFamily="2" charset="0"/>
              </a:rPr>
              <a:t>who</a:t>
            </a:r>
            <a:r>
              <a:rPr lang="en-GB" dirty="0">
                <a:latin typeface="Roboto" panose="02000000000000000000" pitchFamily="2" charset="0"/>
                <a:ea typeface="Roboto" panose="02000000000000000000" pitchFamily="2" charset="0"/>
              </a:rPr>
              <a:t> word, as seen in the ‘silly sentence’ below. </a:t>
            </a:r>
          </a:p>
        </p:txBody>
      </p:sp>
      <p:pic>
        <p:nvPicPr>
          <p:cNvPr id="13" name="Picture 12">
            <a:extLst>
              <a:ext uri="{FF2B5EF4-FFF2-40B4-BE49-F238E27FC236}">
                <a16:creationId xmlns:a16="http://schemas.microsoft.com/office/drawing/2014/main" id="{6FD3F140-867F-37A7-E870-F7CA744FE434}"/>
              </a:ext>
            </a:extLst>
          </p:cNvPr>
          <p:cNvPicPr>
            <a:picLocks noChangeAspect="1"/>
          </p:cNvPicPr>
          <p:nvPr/>
        </p:nvPicPr>
        <p:blipFill rotWithShape="1">
          <a:blip r:embed="rId3"/>
          <a:srcRect r="2352"/>
          <a:stretch/>
        </p:blipFill>
        <p:spPr>
          <a:xfrm>
            <a:off x="2878810" y="4595812"/>
            <a:ext cx="3386380" cy="1468850"/>
          </a:xfrm>
          <a:prstGeom prst="rect">
            <a:avLst/>
          </a:prstGeom>
        </p:spPr>
      </p:pic>
      <p:pic>
        <p:nvPicPr>
          <p:cNvPr id="6" name="Picture 5">
            <a:extLst>
              <a:ext uri="{FF2B5EF4-FFF2-40B4-BE49-F238E27FC236}">
                <a16:creationId xmlns:a16="http://schemas.microsoft.com/office/drawing/2014/main" id="{3CFD8B17-F320-5E0D-2BFD-C5F89325934F}"/>
              </a:ext>
            </a:extLst>
          </p:cNvPr>
          <p:cNvPicPr>
            <a:picLocks noChangeAspect="1"/>
          </p:cNvPicPr>
          <p:nvPr/>
        </p:nvPicPr>
        <p:blipFill rotWithShape="1">
          <a:blip r:embed="rId4"/>
          <a:srcRect l="2921" t="1597" r="3197" b="4434"/>
          <a:stretch/>
        </p:blipFill>
        <p:spPr>
          <a:xfrm>
            <a:off x="2878810" y="2049650"/>
            <a:ext cx="3386380" cy="1479679"/>
          </a:xfrm>
          <a:prstGeom prst="rect">
            <a:avLst/>
          </a:prstGeom>
        </p:spPr>
      </p:pic>
      <p:sp>
        <p:nvSpPr>
          <p:cNvPr id="7" name="Text">
            <a:extLst>
              <a:ext uri="{FF2B5EF4-FFF2-40B4-BE49-F238E27FC236}">
                <a16:creationId xmlns:a16="http://schemas.microsoft.com/office/drawing/2014/main" id="{D31E5A51-9F22-CAEC-C445-CC06FF7128AF}"/>
              </a:ext>
            </a:extLst>
          </p:cNvPr>
          <p:cNvSpPr/>
          <p:nvPr/>
        </p:nvSpPr>
        <p:spPr>
          <a:xfrm>
            <a:off x="755650" y="3897825"/>
            <a:ext cx="7632700" cy="553998"/>
          </a:xfrm>
          <a:prstGeom prst="rect">
            <a:avLst/>
          </a:prstGeom>
        </p:spPr>
        <p:txBody>
          <a:bodyPr wrap="square" lIns="0" tIns="0" rIns="0" bIns="0">
            <a:spAutoFit/>
          </a:bodyPr>
          <a:lstStyle/>
          <a:p>
            <a:r>
              <a:rPr lang="en-GB" b="1" dirty="0">
                <a:latin typeface="Roboto" panose="02000000000000000000" pitchFamily="2" charset="0"/>
                <a:ea typeface="Roboto" panose="02000000000000000000" pitchFamily="2" charset="0"/>
              </a:rPr>
              <a:t>But</a:t>
            </a:r>
            <a:r>
              <a:rPr lang="en-GB" dirty="0">
                <a:latin typeface="Roboto" panose="02000000000000000000" pitchFamily="2" charset="0"/>
                <a:ea typeface="Roboto" panose="02000000000000000000" pitchFamily="2" charset="0"/>
              </a:rPr>
              <a:t>, if it was a picture of a real animal doing what animals do, it would be a </a:t>
            </a:r>
            <a:r>
              <a:rPr lang="en-GB" b="1" dirty="0">
                <a:solidFill>
                  <a:srgbClr val="009640"/>
                </a:solidFill>
                <a:latin typeface="Roboto" panose="02000000000000000000" pitchFamily="2" charset="0"/>
                <a:ea typeface="Roboto" panose="02000000000000000000" pitchFamily="2" charset="0"/>
              </a:rPr>
              <a:t>what</a:t>
            </a:r>
            <a:r>
              <a:rPr lang="en-GB" dirty="0">
                <a:latin typeface="Roboto" panose="02000000000000000000" pitchFamily="2" charset="0"/>
                <a:ea typeface="Roboto" panose="02000000000000000000" pitchFamily="2" charset="0"/>
              </a:rPr>
              <a:t> word.</a:t>
            </a:r>
            <a:endParaRPr lang="en-GB" dirty="0">
              <a:solidFill>
                <a:srgbClr val="00964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8343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39F05-7DCD-ACED-79C5-424864C9ED3B}"/>
              </a:ext>
            </a:extLst>
          </p:cNvPr>
          <p:cNvSpPr/>
          <p:nvPr/>
        </p:nvSpPr>
        <p:spPr>
          <a:xfrm>
            <a:off x="755650" y="488197"/>
            <a:ext cx="8388349" cy="82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lstStyle/>
          <a:p>
            <a:r>
              <a:rPr lang="en-GB" sz="3600" b="1" i="0" u="none" strike="noStrike" dirty="0">
                <a:solidFill>
                  <a:srgbClr val="E5C800"/>
                </a:solidFill>
                <a:effectLst/>
                <a:latin typeface="Roboto" panose="02000000000000000000" pitchFamily="2" charset="0"/>
                <a:ea typeface="Roboto" panose="02000000000000000000" pitchFamily="2" charset="0"/>
              </a:rPr>
              <a:t>What Doing? – Yellow</a:t>
            </a:r>
            <a:endParaRPr lang="en-GB" sz="3600" b="1" dirty="0">
              <a:solidFill>
                <a:srgbClr val="E5C800"/>
              </a:solidFill>
              <a:latin typeface="Roboto" panose="02000000000000000000" pitchFamily="2" charset="0"/>
              <a:ea typeface="Roboto" panose="02000000000000000000" pitchFamily="2" charset="0"/>
            </a:endParaRPr>
          </a:p>
        </p:txBody>
      </p:sp>
      <p:sp>
        <p:nvSpPr>
          <p:cNvPr id="8" name="Text">
            <a:extLst>
              <a:ext uri="{FF2B5EF4-FFF2-40B4-BE49-F238E27FC236}">
                <a16:creationId xmlns:a16="http://schemas.microsoft.com/office/drawing/2014/main" id="{3BDF548A-087A-838C-0430-D47FB255314F}"/>
              </a:ext>
            </a:extLst>
          </p:cNvPr>
          <p:cNvSpPr/>
          <p:nvPr/>
        </p:nvSpPr>
        <p:spPr>
          <a:xfrm>
            <a:off x="755650" y="1317357"/>
            <a:ext cx="7632700" cy="2215991"/>
          </a:xfrm>
          <a:prstGeom prst="rect">
            <a:avLst/>
          </a:prstGeom>
        </p:spPr>
        <p:txBody>
          <a:bodyPr wrap="square" lIns="0" tIns="0" rIns="0" bIns="0">
            <a:spAutoFit/>
          </a:bodyPr>
          <a:lstStyle/>
          <a:p>
            <a:r>
              <a:rPr lang="en-GB" b="1" dirty="0">
                <a:latin typeface="Roboto" panose="02000000000000000000" pitchFamily="2" charset="0"/>
                <a:ea typeface="Roboto" panose="02000000000000000000" pitchFamily="2" charset="0"/>
              </a:rPr>
              <a:t>What doing? words describe: </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stand-alone verbs (run, sit, read, etc)</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verbs associated with an object (wash hair, brush hair, etc)</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different tenses (past, present, future)</a:t>
            </a:r>
          </a:p>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linking verbs (is, was, has, had, etc)</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Linking verbs can be introduced depending on the student’s level of ability and are shown in yellow diamond shapes. </a:t>
            </a:r>
          </a:p>
        </p:txBody>
      </p:sp>
      <p:sp>
        <p:nvSpPr>
          <p:cNvPr id="12" name="Rectangle 11">
            <a:extLst>
              <a:ext uri="{FF2B5EF4-FFF2-40B4-BE49-F238E27FC236}">
                <a16:creationId xmlns:a16="http://schemas.microsoft.com/office/drawing/2014/main" id="{700A6568-B990-86C1-6E54-FA7A82A03F21}"/>
              </a:ext>
            </a:extLst>
          </p:cNvPr>
          <p:cNvSpPr/>
          <p:nvPr/>
        </p:nvSpPr>
        <p:spPr>
          <a:xfrm>
            <a:off x="0" y="5300420"/>
            <a:ext cx="9144000" cy="829160"/>
          </a:xfrm>
          <a:prstGeom prst="rect">
            <a:avLst/>
          </a:prstGeom>
          <a:solidFill>
            <a:srgbClr val="E5C800"/>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108000" rIns="108000" bIns="108000" rtlCol="0" anchor="ctr"/>
          <a:lstStyle/>
          <a:p>
            <a:endParaRPr lang="en-GB" sz="3600" b="1" dirty="0">
              <a:solidFill>
                <a:schemeClr val="bg1"/>
              </a:solidFill>
              <a:latin typeface="Roboto" panose="02000000000000000000" pitchFamily="2" charset="0"/>
              <a:ea typeface="Roboto" panose="02000000000000000000" pitchFamily="2" charset="0"/>
            </a:endParaRPr>
          </a:p>
        </p:txBody>
      </p:sp>
      <p:pic>
        <p:nvPicPr>
          <p:cNvPr id="10" name="Picture 9">
            <a:extLst>
              <a:ext uri="{FF2B5EF4-FFF2-40B4-BE49-F238E27FC236}">
                <a16:creationId xmlns:a16="http://schemas.microsoft.com/office/drawing/2014/main" id="{017A6812-AED0-FF55-17AC-344C1B04DB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96" r="-2448"/>
          <a:stretch/>
        </p:blipFill>
        <p:spPr>
          <a:xfrm>
            <a:off x="6464192" y="3593990"/>
            <a:ext cx="1924158" cy="2457075"/>
          </a:xfrm>
          <a:prstGeom prst="rect">
            <a:avLst/>
          </a:prstGeom>
        </p:spPr>
      </p:pic>
      <p:pic>
        <p:nvPicPr>
          <p:cNvPr id="5" name="Picture 4">
            <a:extLst>
              <a:ext uri="{FF2B5EF4-FFF2-40B4-BE49-F238E27FC236}">
                <a16:creationId xmlns:a16="http://schemas.microsoft.com/office/drawing/2014/main" id="{D6BC2614-2554-951D-5028-897C2ABEC342}"/>
              </a:ext>
            </a:extLst>
          </p:cNvPr>
          <p:cNvPicPr>
            <a:picLocks noChangeAspect="1"/>
          </p:cNvPicPr>
          <p:nvPr/>
        </p:nvPicPr>
        <p:blipFill rotWithShape="1">
          <a:blip r:embed="rId4"/>
          <a:srcRect l="994" t="-369" r="941"/>
          <a:stretch/>
        </p:blipFill>
        <p:spPr>
          <a:xfrm>
            <a:off x="1746504" y="4001403"/>
            <a:ext cx="2684360" cy="2025729"/>
          </a:xfrm>
          <a:prstGeom prst="rect">
            <a:avLst/>
          </a:prstGeom>
          <a:ln>
            <a:solidFill>
              <a:schemeClr val="tx1"/>
            </a:solidFill>
          </a:ln>
        </p:spPr>
      </p:pic>
    </p:spTree>
    <p:extLst>
      <p:ext uri="{BB962C8B-B14F-4D97-AF65-F5344CB8AC3E}">
        <p14:creationId xmlns:p14="http://schemas.microsoft.com/office/powerpoint/2010/main" val="340329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fade">
                                      <p:cBhvr>
                                        <p:cTn id="12" dur="500"/>
                                        <p:tgtEl>
                                          <p:spTgt spid="8">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(1)</Template>
  <TotalTime>209</TotalTime>
  <Words>1439</Words>
  <Application>Microsoft Office PowerPoint</Application>
  <PresentationFormat>On-screen Show (4:3)</PresentationFormat>
  <Paragraphs>190</Paragraphs>
  <Slides>22</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Segoe UI</vt:lpstr>
      <vt:lpstr>Twinkl</vt:lpstr>
      <vt:lpstr>Arial</vt:lpstr>
      <vt:lpstr>Roboto</vt:lpstr>
      <vt:lpstr>Calibri</vt:lpstr>
      <vt:lpstr>Slide Layouts</vt:lpstr>
      <vt:lpstr>Disclaimers/Guidance</vt:lpstr>
      <vt:lpstr>PowerPoint Presentation</vt:lpstr>
      <vt:lpstr>PowerPoint Presentation</vt:lpstr>
      <vt:lpstr>PowerPoint Presentation</vt:lpstr>
      <vt:lpstr>What is Colourful Semantics? </vt:lpstr>
      <vt:lpstr>PowerPoint Presentation</vt:lpstr>
      <vt:lpstr>The Colours and Shapes Explained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Tips </vt:lpstr>
      <vt:lpstr>Examples of Sentences </vt:lpstr>
      <vt:lpstr>Answers</vt:lpstr>
      <vt:lpstr>Twinkl Colourful Semantics Resources </vt:lpstr>
      <vt:lpstr>Types of Twinkl Colourful Semantic 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Seaton</dc:creator>
  <cp:lastModifiedBy>Michelle padgeon</cp:lastModifiedBy>
  <cp:revision>89</cp:revision>
  <dcterms:created xsi:type="dcterms:W3CDTF">2023-06-29T08:01:28Z</dcterms:created>
  <dcterms:modified xsi:type="dcterms:W3CDTF">2024-02-24T09:49:33Z</dcterms:modified>
</cp:coreProperties>
</file>