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92B0C-C09E-4DCA-8C60-6DF724FD0F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5C21405-FD9A-4B3E-A5A3-10C89A88E5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160631B-FF12-4049-821A-3E4171ECC41D}"/>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5" name="Footer Placeholder 4">
            <a:extLst>
              <a:ext uri="{FF2B5EF4-FFF2-40B4-BE49-F238E27FC236}">
                <a16:creationId xmlns:a16="http://schemas.microsoft.com/office/drawing/2014/main" id="{6C4D1E08-F414-4BEE-A6D0-1BDA829C2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60E009-74D6-480F-A487-6A741AADB699}"/>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925895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1B0A7-5132-45BF-85CC-FDFA31E912B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480042-63E5-491C-A779-DC311BBE48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5E3109-BE7B-4EFB-AAD7-218AD72AAE04}"/>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5" name="Footer Placeholder 4">
            <a:extLst>
              <a:ext uri="{FF2B5EF4-FFF2-40B4-BE49-F238E27FC236}">
                <a16:creationId xmlns:a16="http://schemas.microsoft.com/office/drawing/2014/main" id="{0445578A-677C-4916-895A-5C3562F549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D97565-0BAD-46E5-A287-1527B9B2B837}"/>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202720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0187CC-16CB-4FDD-9AD1-EC6EEB7840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507EC12-9618-4CAA-B2A4-6845028F5D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CC5860-BF71-45FF-96D6-B8E2799D81B3}"/>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5" name="Footer Placeholder 4">
            <a:extLst>
              <a:ext uri="{FF2B5EF4-FFF2-40B4-BE49-F238E27FC236}">
                <a16:creationId xmlns:a16="http://schemas.microsoft.com/office/drawing/2014/main" id="{F21D1B6D-C6C8-4543-9809-EA7A68DCF5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1E88A6-389C-41C2-B9A2-589AFDA792A9}"/>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1321504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A8671-35E7-4F54-B760-497F73571F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85E86B0-CAEA-41FC-9965-426B0EDFAF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3FCF90-8F63-4E9D-9720-DEA4093CC828}"/>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5" name="Footer Placeholder 4">
            <a:extLst>
              <a:ext uri="{FF2B5EF4-FFF2-40B4-BE49-F238E27FC236}">
                <a16:creationId xmlns:a16="http://schemas.microsoft.com/office/drawing/2014/main" id="{F4EDFB59-6288-493B-9624-2AEA99E8AB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6EF4D2-FCCF-4351-AE14-9FC9CD759317}"/>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1781227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61CF-8C56-4E04-BEE1-55FEEB900A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15EB51D-973D-4AA2-B8E1-FECF2297D5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25E322-63E3-47FD-9F5F-22219410773E}"/>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5" name="Footer Placeholder 4">
            <a:extLst>
              <a:ext uri="{FF2B5EF4-FFF2-40B4-BE49-F238E27FC236}">
                <a16:creationId xmlns:a16="http://schemas.microsoft.com/office/drawing/2014/main" id="{377A0DFF-284B-4081-B5F4-18AE562A7E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A581F7-D0A6-4BF8-8E63-87E5C9B222E5}"/>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2382210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272B9-54E3-4BA1-90F0-4C06F6877A8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6E8EEE1-7236-4718-BA41-C7026E26CD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443BE1-F5AD-4E06-92C1-CFF36E44E3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C36819E-3E94-48BE-BA43-50302F846676}"/>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6" name="Footer Placeholder 5">
            <a:extLst>
              <a:ext uri="{FF2B5EF4-FFF2-40B4-BE49-F238E27FC236}">
                <a16:creationId xmlns:a16="http://schemas.microsoft.com/office/drawing/2014/main" id="{17E4518C-4B8C-407D-884C-59AF2D42C8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513E55-27B9-44FE-958A-BFC7738941FF}"/>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411006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2D4F1-79F6-4699-A379-0921815500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442F0FE-281A-43B6-9A63-6A0E76FFB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7E3DFC-9D56-4390-B8D5-91366FC412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04CD374-A7BE-4A62-8D31-239B53359A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D7D5DF-F86C-4A58-8930-67C520B17D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379218D-54DC-4435-9083-9AC31653FB0D}"/>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8" name="Footer Placeholder 7">
            <a:extLst>
              <a:ext uri="{FF2B5EF4-FFF2-40B4-BE49-F238E27FC236}">
                <a16:creationId xmlns:a16="http://schemas.microsoft.com/office/drawing/2014/main" id="{3FEF8B7D-86D2-4180-B641-1EA89138D26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485E5C8-6562-40CF-91A7-77E633E57DD7}"/>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1304959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5F6D4-A115-46C5-8E21-64C6A5C9F9E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5432CD2-E122-4BBE-84D0-24F79E67F96C}"/>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4" name="Footer Placeholder 3">
            <a:extLst>
              <a:ext uri="{FF2B5EF4-FFF2-40B4-BE49-F238E27FC236}">
                <a16:creationId xmlns:a16="http://schemas.microsoft.com/office/drawing/2014/main" id="{E89AA4E1-716B-4032-9524-093E84AAFD1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C502624-BA27-418A-97C2-99F66589D163}"/>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426515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A9FF22-544B-4292-B609-5C6A490B4C9C}"/>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3" name="Footer Placeholder 2">
            <a:extLst>
              <a:ext uri="{FF2B5EF4-FFF2-40B4-BE49-F238E27FC236}">
                <a16:creationId xmlns:a16="http://schemas.microsoft.com/office/drawing/2014/main" id="{2EAE553C-20BA-40C3-89A1-FF61E092E06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549ADD4-2F3A-452F-B130-EB00EB4AECCA}"/>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1289644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1E227-07D2-492A-86CD-08BFC47CBF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753800B-DA67-472D-9497-0353D5FA2C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2D7EF3C-B4F4-46D9-B8CC-0B2C9C48A5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B1D31A-3895-4886-B12B-F12CFDD8807B}"/>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6" name="Footer Placeholder 5">
            <a:extLst>
              <a:ext uri="{FF2B5EF4-FFF2-40B4-BE49-F238E27FC236}">
                <a16:creationId xmlns:a16="http://schemas.microsoft.com/office/drawing/2014/main" id="{56F2FA54-E06C-471E-99BE-A750A5A386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F9E0C3-5167-4CA4-8B4B-D4CD394B4505}"/>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3786147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A187F-71E8-41B0-8930-9F8E22119A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B6E2C53-985C-484F-95DE-22FF693157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AA025B3-4233-4F9D-BA5A-7D1766E793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42153E-B59F-4AE8-9C42-7D7B4EE5409F}"/>
              </a:ext>
            </a:extLst>
          </p:cNvPr>
          <p:cNvSpPr>
            <a:spLocks noGrp="1"/>
          </p:cNvSpPr>
          <p:nvPr>
            <p:ph type="dt" sz="half" idx="10"/>
          </p:nvPr>
        </p:nvSpPr>
        <p:spPr/>
        <p:txBody>
          <a:bodyPr/>
          <a:lstStyle/>
          <a:p>
            <a:fld id="{084F46A1-2C31-43F3-B167-A663F5C550B0}" type="datetimeFigureOut">
              <a:rPr lang="en-GB" smtClean="0"/>
              <a:t>24/02/2024</a:t>
            </a:fld>
            <a:endParaRPr lang="en-GB"/>
          </a:p>
        </p:txBody>
      </p:sp>
      <p:sp>
        <p:nvSpPr>
          <p:cNvPr id="6" name="Footer Placeholder 5">
            <a:extLst>
              <a:ext uri="{FF2B5EF4-FFF2-40B4-BE49-F238E27FC236}">
                <a16:creationId xmlns:a16="http://schemas.microsoft.com/office/drawing/2014/main" id="{F970D715-9D9E-4F53-9125-20627FB8D6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3E146B-83F3-409F-8327-0B65AA68331F}"/>
              </a:ext>
            </a:extLst>
          </p:cNvPr>
          <p:cNvSpPr>
            <a:spLocks noGrp="1"/>
          </p:cNvSpPr>
          <p:nvPr>
            <p:ph type="sldNum" sz="quarter" idx="12"/>
          </p:nvPr>
        </p:nvSpPr>
        <p:spPr/>
        <p:txBody>
          <a:bodyPr/>
          <a:lstStyle/>
          <a:p>
            <a:fld id="{798F31A6-E33F-4763-B344-157BF9CD00D1}" type="slidenum">
              <a:rPr lang="en-GB" smtClean="0"/>
              <a:t>‹#›</a:t>
            </a:fld>
            <a:endParaRPr lang="en-GB"/>
          </a:p>
        </p:txBody>
      </p:sp>
    </p:spTree>
    <p:extLst>
      <p:ext uri="{BB962C8B-B14F-4D97-AF65-F5344CB8AC3E}">
        <p14:creationId xmlns:p14="http://schemas.microsoft.com/office/powerpoint/2010/main" val="2683872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FC2319-5DDD-47D9-86EB-49441AA3E9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D30F32-6AE4-4C17-8615-7E3E5B16C3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AA6754-2069-490A-B6D9-07494980EA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4F46A1-2C31-43F3-B167-A663F5C550B0}" type="datetimeFigureOut">
              <a:rPr lang="en-GB" smtClean="0"/>
              <a:t>24/02/2024</a:t>
            </a:fld>
            <a:endParaRPr lang="en-GB"/>
          </a:p>
        </p:txBody>
      </p:sp>
      <p:sp>
        <p:nvSpPr>
          <p:cNvPr id="5" name="Footer Placeholder 4">
            <a:extLst>
              <a:ext uri="{FF2B5EF4-FFF2-40B4-BE49-F238E27FC236}">
                <a16:creationId xmlns:a16="http://schemas.microsoft.com/office/drawing/2014/main" id="{8C89478C-A2E9-4C93-BAC4-977380D4AB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075CCE8-1A56-4462-959B-027393199F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8F31A6-E33F-4763-B344-157BF9CD00D1}" type="slidenum">
              <a:rPr lang="en-GB" smtClean="0"/>
              <a:t>‹#›</a:t>
            </a:fld>
            <a:endParaRPr lang="en-GB"/>
          </a:p>
        </p:txBody>
      </p:sp>
    </p:spTree>
    <p:extLst>
      <p:ext uri="{BB962C8B-B14F-4D97-AF65-F5344CB8AC3E}">
        <p14:creationId xmlns:p14="http://schemas.microsoft.com/office/powerpoint/2010/main" val="3201101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0F286C2-9744-4302-8A43-B7DD97FCCFEC}"/>
              </a:ext>
            </a:extLst>
          </p:cNvPr>
          <p:cNvSpPr/>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4000" b="1" dirty="0">
                <a:ln w="9525">
                  <a:solidFill>
                    <a:schemeClr val="bg1"/>
                  </a:solidFill>
                  <a:prstDash val="solid"/>
                </a:ln>
                <a:effectLst>
                  <a:outerShdw blurRad="12700" dist="38100" dir="2700000" algn="tl" rotWithShape="0">
                    <a:schemeClr val="accent5">
                      <a:lumMod val="60000"/>
                      <a:lumOff val="40000"/>
                    </a:schemeClr>
                  </a:outerShdw>
                </a:effectLst>
              </a:rPr>
              <a:t>Early Writing Development</a:t>
            </a:r>
          </a:p>
          <a:p>
            <a:pPr indent="-228600">
              <a:lnSpc>
                <a:spcPct val="90000"/>
              </a:lnSpc>
              <a:spcAft>
                <a:spcPts val="600"/>
              </a:spcAft>
              <a:buFont typeface="Arial" panose="020B0604020202020204" pitchFamily="34" charset="0"/>
              <a:buChar char="•"/>
            </a:pPr>
            <a:endParaRPr lang="en-US" sz="4000" b="1" cap="none" spc="0" dirty="0">
              <a:ln w="9525">
                <a:solidFill>
                  <a:schemeClr val="bg1"/>
                </a:solidFill>
                <a:prstDash val="solid"/>
              </a:ln>
              <a:effectLst>
                <a:outerShdw blurRad="12700" dist="38100" dir="2700000" algn="tl" rotWithShape="0">
                  <a:schemeClr val="accent5">
                    <a:lumMod val="60000"/>
                    <a:lumOff val="40000"/>
                  </a:schemeClr>
                </a:outerShdw>
              </a:effectLst>
            </a:endParaRPr>
          </a:p>
          <a:p>
            <a:pPr indent="-228600">
              <a:lnSpc>
                <a:spcPct val="90000"/>
              </a:lnSpc>
              <a:spcAft>
                <a:spcPts val="600"/>
              </a:spcAft>
              <a:buFont typeface="Arial" panose="020B0604020202020204" pitchFamily="34" charset="0"/>
              <a:buChar char="•"/>
            </a:pPr>
            <a:r>
              <a:rPr lang="en-US" sz="4000" b="1" dirty="0">
                <a:ln w="9525">
                  <a:solidFill>
                    <a:schemeClr val="bg1"/>
                  </a:solidFill>
                  <a:prstDash val="solid"/>
                </a:ln>
                <a:effectLst>
                  <a:outerShdw blurRad="12700" dist="38100" dir="2700000" algn="tl" rotWithShape="0">
                    <a:schemeClr val="accent5">
                      <a:lumMod val="60000"/>
                      <a:lumOff val="40000"/>
                    </a:schemeClr>
                  </a:outerShdw>
                </a:effectLst>
              </a:rPr>
              <a:t>May 6</a:t>
            </a:r>
            <a:r>
              <a:rPr lang="en-US" sz="4000" b="1" baseline="30000" dirty="0">
                <a:ln w="9525">
                  <a:solidFill>
                    <a:schemeClr val="bg1"/>
                  </a:solidFill>
                  <a:prstDash val="solid"/>
                </a:ln>
                <a:effectLst>
                  <a:outerShdw blurRad="12700" dist="38100" dir="2700000" algn="tl" rotWithShape="0">
                    <a:schemeClr val="accent5">
                      <a:lumMod val="60000"/>
                      <a:lumOff val="40000"/>
                    </a:schemeClr>
                  </a:outerShdw>
                </a:effectLst>
              </a:rPr>
              <a:t>th</a:t>
            </a:r>
            <a:r>
              <a:rPr lang="en-US" sz="4000" b="1" dirty="0">
                <a:ln w="9525">
                  <a:solidFill>
                    <a:schemeClr val="bg1"/>
                  </a:solidFill>
                  <a:prstDash val="solid"/>
                </a:ln>
                <a:effectLst>
                  <a:outerShdw blurRad="12700" dist="38100" dir="2700000" algn="tl" rotWithShape="0">
                    <a:schemeClr val="accent5">
                      <a:lumMod val="60000"/>
                      <a:lumOff val="40000"/>
                    </a:schemeClr>
                  </a:outerShdw>
                </a:effectLst>
              </a:rPr>
              <a:t> 2021</a:t>
            </a:r>
          </a:p>
          <a:p>
            <a:pPr indent="-228600">
              <a:lnSpc>
                <a:spcPct val="90000"/>
              </a:lnSpc>
              <a:spcAft>
                <a:spcPts val="600"/>
              </a:spcAft>
              <a:buFont typeface="Arial" panose="020B0604020202020204" pitchFamily="34" charset="0"/>
              <a:buChar char="•"/>
            </a:pPr>
            <a:endParaRPr lang="en-US" sz="4000" b="1" cap="none" spc="0" dirty="0">
              <a:ln w="9525">
                <a:solidFill>
                  <a:schemeClr val="bg1"/>
                </a:solidFill>
                <a:prstDash val="solid"/>
              </a:ln>
              <a:effectLst>
                <a:outerShdw blurRad="12700" dist="38100" dir="2700000" algn="tl" rotWithShape="0">
                  <a:schemeClr val="accent5">
                    <a:lumMod val="60000"/>
                    <a:lumOff val="40000"/>
                  </a:schemeClr>
                </a:outerShdw>
              </a:effectLst>
            </a:endParaRPr>
          </a:p>
          <a:p>
            <a:pPr indent="-228600">
              <a:lnSpc>
                <a:spcPct val="90000"/>
              </a:lnSpc>
              <a:spcAft>
                <a:spcPts val="600"/>
              </a:spcAft>
              <a:buFont typeface="Arial" panose="020B0604020202020204" pitchFamily="34" charset="0"/>
              <a:buChar char="•"/>
            </a:pPr>
            <a:r>
              <a:rPr lang="en-US" sz="4000" b="1" cap="none" spc="0" dirty="0">
                <a:ln w="9525">
                  <a:solidFill>
                    <a:schemeClr val="bg1"/>
                  </a:solidFill>
                  <a:prstDash val="solid"/>
                </a:ln>
                <a:effectLst>
                  <a:outerShdw blurRad="12700" dist="38100" dir="2700000" algn="tl" rotWithShape="0">
                    <a:schemeClr val="accent5">
                      <a:lumMod val="60000"/>
                      <a:lumOff val="40000"/>
                    </a:schemeClr>
                  </a:outerShdw>
                </a:effectLst>
              </a:rPr>
              <a:t>Moor Hey </a:t>
            </a:r>
            <a:r>
              <a:rPr lang="en-US" sz="4000" b="1" dirty="0">
                <a:ln w="9525">
                  <a:solidFill>
                    <a:schemeClr val="bg1"/>
                  </a:solidFill>
                  <a:prstDash val="solid"/>
                </a:ln>
                <a:effectLst>
                  <a:outerShdw blurRad="12700" dist="38100" dir="2700000" algn="tl" rotWithShape="0">
                    <a:schemeClr val="accent5">
                      <a:lumMod val="60000"/>
                      <a:lumOff val="40000"/>
                    </a:schemeClr>
                  </a:outerShdw>
                </a:effectLst>
              </a:rPr>
              <a:t>School</a:t>
            </a:r>
            <a:endParaRPr lang="en-US" sz="4000" b="1" cap="none" spc="0" dirty="0">
              <a:ln w="9525">
                <a:solidFill>
                  <a:schemeClr val="bg1"/>
                </a:solidFill>
                <a:prstDash val="solid"/>
              </a:ln>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2061018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Rectangle 1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6A9C1509-1262-4F92-96EA-0DFB97C1FA7B}"/>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600" dirty="0"/>
              <a:t>Proprioception is the sense of knowing where your body is in space and has a direct connecting with knowing how much pressure to place through an item. This affects pencil grasp since a child that needs a higher amount of proprioceptive input, may not recognize how much pressure to place through their writing utensil.</a:t>
            </a:r>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r>
              <a:rPr lang="en-US" sz="2600" dirty="0"/>
              <a:t>Visual motor concerns with handwriting include knowing to start from the top to bottom and left to write when forming letters and/or sentences. It is important to address these areas along with all fine motor activities.</a:t>
            </a:r>
          </a:p>
        </p:txBody>
      </p:sp>
    </p:spTree>
    <p:extLst>
      <p:ext uri="{BB962C8B-B14F-4D97-AF65-F5344CB8AC3E}">
        <p14:creationId xmlns:p14="http://schemas.microsoft.com/office/powerpoint/2010/main" val="2393052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Rectangle 1">
            <a:extLst>
              <a:ext uri="{FF2B5EF4-FFF2-40B4-BE49-F238E27FC236}">
                <a16:creationId xmlns:a16="http://schemas.microsoft.com/office/drawing/2014/main" id="{0E40EB5E-6ABC-4605-8BB9-0A3127997057}"/>
              </a:ext>
            </a:extLst>
          </p:cNvPr>
          <p:cNvSpPr/>
          <p:nvPr/>
        </p:nvSpPr>
        <p:spPr>
          <a:xfrm>
            <a:off x="777240" y="731519"/>
            <a:ext cx="2845191" cy="323757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800" b="1" kern="120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rPr>
              <a:t>Developing dexterity</a:t>
            </a:r>
            <a:endParaRPr lang="en-US" sz="3800" b="1" kern="1200" cap="none" spc="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endParaRP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AF57AEB-0DDC-4C3A-B2AF-0079EA0ED13B}"/>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200"/>
              <a:t>The difference between refined dexterity and clumsy manipulation has to do with the development of little muscles in the hands and fingers that strengthen with use as the child grows.</a:t>
            </a:r>
          </a:p>
          <a:p>
            <a:pPr indent="-228600">
              <a:lnSpc>
                <a:spcPct val="90000"/>
              </a:lnSpc>
              <a:spcAft>
                <a:spcPts val="600"/>
              </a:spcAft>
              <a:buFont typeface="Arial" panose="020B0604020202020204" pitchFamily="34" charset="0"/>
              <a:buChar char="•"/>
            </a:pPr>
            <a:r>
              <a:rPr lang="en-US" sz="2200"/>
              <a:t>If the child doesn’t play with manipulatives that require use of these muscles, they don’t develop.</a:t>
            </a:r>
          </a:p>
          <a:p>
            <a:pPr indent="-228600">
              <a:lnSpc>
                <a:spcPct val="90000"/>
              </a:lnSpc>
              <a:spcAft>
                <a:spcPts val="600"/>
              </a:spcAft>
              <a:buFont typeface="Arial" panose="020B0604020202020204" pitchFamily="34" charset="0"/>
              <a:buChar char="•"/>
            </a:pPr>
            <a:endParaRPr lang="en-US" sz="2200"/>
          </a:p>
          <a:p>
            <a:pPr indent="-228600">
              <a:lnSpc>
                <a:spcPct val="90000"/>
              </a:lnSpc>
              <a:spcAft>
                <a:spcPts val="600"/>
              </a:spcAft>
              <a:buFont typeface="Arial" panose="020B0604020202020204" pitchFamily="34" charset="0"/>
              <a:buChar char="•"/>
            </a:pPr>
            <a:r>
              <a:rPr lang="en-US" sz="2200"/>
              <a:t>There are three basic movements that need to be strengthened:</a:t>
            </a:r>
          </a:p>
          <a:p>
            <a:pPr indent="-228600">
              <a:lnSpc>
                <a:spcPct val="90000"/>
              </a:lnSpc>
              <a:spcAft>
                <a:spcPts val="600"/>
              </a:spcAft>
              <a:buFont typeface="Arial" panose="020B0604020202020204" pitchFamily="34" charset="0"/>
              <a:buChar char="•"/>
            </a:pPr>
            <a:endParaRPr lang="en-US" sz="2200"/>
          </a:p>
          <a:p>
            <a:pPr indent="-228600">
              <a:lnSpc>
                <a:spcPct val="90000"/>
              </a:lnSpc>
              <a:spcAft>
                <a:spcPts val="600"/>
              </a:spcAft>
              <a:buFont typeface="Arial" panose="020B0604020202020204" pitchFamily="34" charset="0"/>
              <a:buChar char="•"/>
            </a:pPr>
            <a:r>
              <a:rPr lang="en-US" sz="2200"/>
              <a:t>Thumb Abduction/Palmar Abduction: this is the thumb moving away from the palm.</a:t>
            </a:r>
          </a:p>
          <a:p>
            <a:pPr indent="-228600">
              <a:lnSpc>
                <a:spcPct val="90000"/>
              </a:lnSpc>
              <a:spcAft>
                <a:spcPts val="600"/>
              </a:spcAft>
              <a:buFont typeface="Arial" panose="020B0604020202020204" pitchFamily="34" charset="0"/>
              <a:buChar char="•"/>
            </a:pPr>
            <a:r>
              <a:rPr lang="en-US" sz="2200"/>
              <a:t>The fingers are able to spread out and come together while they are held in an extended position.</a:t>
            </a:r>
          </a:p>
          <a:p>
            <a:pPr indent="-228600">
              <a:lnSpc>
                <a:spcPct val="90000"/>
              </a:lnSpc>
              <a:spcAft>
                <a:spcPts val="600"/>
              </a:spcAft>
              <a:buFont typeface="Arial" panose="020B0604020202020204" pitchFamily="34" charset="0"/>
              <a:buChar char="•"/>
            </a:pPr>
            <a:r>
              <a:rPr lang="en-US" sz="2200"/>
              <a:t>The fingers are able to assume a rounded position; partially extended and partially flexed.</a:t>
            </a:r>
          </a:p>
        </p:txBody>
      </p:sp>
    </p:spTree>
    <p:extLst>
      <p:ext uri="{BB962C8B-B14F-4D97-AF65-F5344CB8AC3E}">
        <p14:creationId xmlns:p14="http://schemas.microsoft.com/office/powerpoint/2010/main" val="2294030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Rectangle 1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0D63BC6-1777-47CF-915F-9BB2EA461FFA}"/>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400"/>
              <a:t>Playing with a variety of toys leads to emerging dexterity.  Toys that require pulling apart and putting together (e.g duplo, snap blocks) and the use of pincer grasp (fine pinch) help build fine motor control.</a:t>
            </a:r>
          </a:p>
          <a:p>
            <a:pPr indent="-228600">
              <a:lnSpc>
                <a:spcPct val="90000"/>
              </a:lnSpc>
              <a:spcAft>
                <a:spcPts val="600"/>
              </a:spcAft>
              <a:buFont typeface="Arial" panose="020B0604020202020204" pitchFamily="34" charset="0"/>
              <a:buChar char="•"/>
            </a:pPr>
            <a:endParaRPr lang="en-US" sz="2400"/>
          </a:p>
          <a:p>
            <a:pPr indent="-228600">
              <a:lnSpc>
                <a:spcPct val="90000"/>
              </a:lnSpc>
              <a:spcAft>
                <a:spcPts val="600"/>
              </a:spcAft>
              <a:buFont typeface="Arial" panose="020B0604020202020204" pitchFamily="34" charset="0"/>
              <a:buChar char="•"/>
            </a:pPr>
            <a:r>
              <a:rPr lang="en-US" sz="2400"/>
              <a:t>Plant sprayers</a:t>
            </a:r>
          </a:p>
          <a:p>
            <a:pPr indent="-228600">
              <a:lnSpc>
                <a:spcPct val="90000"/>
              </a:lnSpc>
              <a:spcAft>
                <a:spcPts val="600"/>
              </a:spcAft>
              <a:buFont typeface="Arial" panose="020B0604020202020204" pitchFamily="34" charset="0"/>
              <a:buChar char="•"/>
            </a:pPr>
            <a:r>
              <a:rPr lang="en-US" sz="2400"/>
              <a:t>Scissors</a:t>
            </a:r>
          </a:p>
          <a:p>
            <a:pPr indent="-228600">
              <a:lnSpc>
                <a:spcPct val="90000"/>
              </a:lnSpc>
              <a:spcAft>
                <a:spcPts val="600"/>
              </a:spcAft>
              <a:buFont typeface="Arial" panose="020B0604020202020204" pitchFamily="34" charset="0"/>
              <a:buChar char="•"/>
            </a:pPr>
            <a:r>
              <a:rPr lang="en-US" sz="2400"/>
              <a:t>Spin toys</a:t>
            </a:r>
          </a:p>
          <a:p>
            <a:pPr indent="-228600">
              <a:lnSpc>
                <a:spcPct val="90000"/>
              </a:lnSpc>
              <a:spcAft>
                <a:spcPts val="600"/>
              </a:spcAft>
              <a:buFont typeface="Arial" panose="020B0604020202020204" pitchFamily="34" charset="0"/>
              <a:buChar char="•"/>
            </a:pPr>
            <a:r>
              <a:rPr lang="en-US" sz="2400"/>
              <a:t>Spinners</a:t>
            </a:r>
          </a:p>
          <a:p>
            <a:pPr indent="-228600">
              <a:lnSpc>
                <a:spcPct val="90000"/>
              </a:lnSpc>
              <a:spcAft>
                <a:spcPts val="600"/>
              </a:spcAft>
              <a:buFont typeface="Arial" panose="020B0604020202020204" pitchFamily="34" charset="0"/>
              <a:buChar char="•"/>
            </a:pPr>
            <a:r>
              <a:rPr lang="en-US" sz="2400"/>
              <a:t>Push Pins</a:t>
            </a:r>
          </a:p>
          <a:p>
            <a:pPr indent="-228600">
              <a:lnSpc>
                <a:spcPct val="90000"/>
              </a:lnSpc>
              <a:spcAft>
                <a:spcPts val="600"/>
              </a:spcAft>
              <a:buFont typeface="Arial" panose="020B0604020202020204" pitchFamily="34" charset="0"/>
              <a:buChar char="•"/>
            </a:pPr>
            <a:r>
              <a:rPr lang="en-US" sz="2400"/>
              <a:t>Tops and Dreidels</a:t>
            </a:r>
          </a:p>
          <a:p>
            <a:pPr indent="-228600">
              <a:lnSpc>
                <a:spcPct val="90000"/>
              </a:lnSpc>
              <a:spcAft>
                <a:spcPts val="600"/>
              </a:spcAft>
              <a:buFont typeface="Arial" panose="020B0604020202020204" pitchFamily="34" charset="0"/>
              <a:buChar char="•"/>
            </a:pPr>
            <a:r>
              <a:rPr lang="en-US" sz="2400"/>
              <a:t>Duplo/Lego</a:t>
            </a:r>
          </a:p>
          <a:p>
            <a:pPr indent="-228600">
              <a:lnSpc>
                <a:spcPct val="90000"/>
              </a:lnSpc>
              <a:spcAft>
                <a:spcPts val="600"/>
              </a:spcAft>
              <a:buFont typeface="Arial" panose="020B0604020202020204" pitchFamily="34" charset="0"/>
              <a:buChar char="•"/>
            </a:pPr>
            <a:r>
              <a:rPr lang="en-US" sz="2400"/>
              <a:t>Snap Blocks (and other building materials)</a:t>
            </a:r>
          </a:p>
          <a:p>
            <a:pPr indent="-228600">
              <a:lnSpc>
                <a:spcPct val="90000"/>
              </a:lnSpc>
              <a:spcAft>
                <a:spcPts val="600"/>
              </a:spcAft>
              <a:buFont typeface="Arial" panose="020B0604020202020204" pitchFamily="34" charset="0"/>
              <a:buChar char="•"/>
            </a:pPr>
            <a:r>
              <a:rPr lang="en-US" sz="2400"/>
              <a:t>Playing Cards</a:t>
            </a:r>
          </a:p>
        </p:txBody>
      </p:sp>
    </p:spTree>
    <p:extLst>
      <p:ext uri="{BB962C8B-B14F-4D97-AF65-F5344CB8AC3E}">
        <p14:creationId xmlns:p14="http://schemas.microsoft.com/office/powerpoint/2010/main" val="147630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Rectangle 1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BF504A5-3717-41A7-81D1-7CBF8A866C75}"/>
              </a:ext>
            </a:extLst>
          </p:cNvPr>
          <p:cNvSpPr txBox="1"/>
          <p:nvPr/>
        </p:nvSpPr>
        <p:spPr>
          <a:xfrm>
            <a:off x="4226561" y="2062480"/>
            <a:ext cx="7190740" cy="3785869"/>
          </a:xfrm>
          <a:prstGeom prst="rect">
            <a:avLst/>
          </a:prstGeom>
        </p:spPr>
        <p:txBody>
          <a:bodyPr vert="horz" lIns="91440" tIns="45720" rIns="91440" bIns="45720" rtlCol="0" anchor="ctr">
            <a:normAutofit fontScale="77500" lnSpcReduction="20000"/>
          </a:bodyPr>
          <a:lstStyle/>
          <a:p>
            <a:pPr indent="-228600">
              <a:lnSpc>
                <a:spcPct val="90000"/>
              </a:lnSpc>
              <a:spcAft>
                <a:spcPts val="600"/>
              </a:spcAft>
              <a:buFont typeface="Arial" panose="020B0604020202020204" pitchFamily="34" charset="0"/>
              <a:buChar char="•"/>
            </a:pPr>
            <a:r>
              <a:rPr lang="en-US" sz="2600" dirty="0"/>
              <a:t>Inside your envelope there are activity cards which have been kindly made by Kelly. </a:t>
            </a:r>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r>
              <a:rPr lang="en-US" sz="2600" dirty="0"/>
              <a:t>You are going to split into your class groups and think about the children your support. </a:t>
            </a:r>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r>
              <a:rPr lang="en-US" sz="2600" dirty="0"/>
              <a:t>Which of the activities will help them to improve their writing. This can be early writing skills or improvement in their handwriting. </a:t>
            </a:r>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r>
              <a:rPr lang="en-US" sz="2600" dirty="0"/>
              <a:t>Write a small action plan: </a:t>
            </a:r>
          </a:p>
          <a:p>
            <a:pPr>
              <a:lnSpc>
                <a:spcPct val="90000"/>
              </a:lnSpc>
              <a:spcAft>
                <a:spcPts val="600"/>
              </a:spcAft>
            </a:pPr>
            <a:r>
              <a:rPr lang="en-US" sz="2600" dirty="0"/>
              <a:t>Name</a:t>
            </a:r>
          </a:p>
          <a:p>
            <a:pPr>
              <a:lnSpc>
                <a:spcPct val="90000"/>
              </a:lnSpc>
              <a:spcAft>
                <a:spcPts val="600"/>
              </a:spcAft>
            </a:pPr>
            <a:r>
              <a:rPr lang="en-US" sz="2600" dirty="0"/>
              <a:t>Activity</a:t>
            </a:r>
          </a:p>
          <a:p>
            <a:pPr>
              <a:lnSpc>
                <a:spcPct val="90000"/>
              </a:lnSpc>
              <a:spcAft>
                <a:spcPts val="600"/>
              </a:spcAft>
            </a:pPr>
            <a:r>
              <a:rPr lang="en-US" sz="2600" dirty="0"/>
              <a:t>What will achievement look like?</a:t>
            </a:r>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endParaRPr lang="en-US" sz="2600" dirty="0"/>
          </a:p>
          <a:p>
            <a:pPr indent="-228600">
              <a:lnSpc>
                <a:spcPct val="90000"/>
              </a:lnSpc>
              <a:spcAft>
                <a:spcPts val="600"/>
              </a:spcAft>
              <a:buFont typeface="Arial" panose="020B0604020202020204" pitchFamily="34" charset="0"/>
              <a:buChar char="•"/>
            </a:pPr>
            <a:endParaRPr lang="en-US" sz="2600" dirty="0"/>
          </a:p>
        </p:txBody>
      </p:sp>
    </p:spTree>
    <p:extLst>
      <p:ext uri="{BB962C8B-B14F-4D97-AF65-F5344CB8AC3E}">
        <p14:creationId xmlns:p14="http://schemas.microsoft.com/office/powerpoint/2010/main" val="3199182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Rectangle 1">
            <a:extLst>
              <a:ext uri="{FF2B5EF4-FFF2-40B4-BE49-F238E27FC236}">
                <a16:creationId xmlns:a16="http://schemas.microsoft.com/office/drawing/2014/main" id="{A854E0DA-714D-4995-AAB2-28192A10F1FA}"/>
              </a:ext>
            </a:extLst>
          </p:cNvPr>
          <p:cNvSpPr/>
          <p:nvPr/>
        </p:nvSpPr>
        <p:spPr>
          <a:xfrm>
            <a:off x="777240" y="731519"/>
            <a:ext cx="2845191" cy="323757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800" b="1" kern="120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rPr>
              <a:t>Bilateral Integration</a:t>
            </a:r>
            <a:endParaRPr lang="en-US" sz="3800" b="1" kern="1200" cap="none" spc="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endParaRPr>
          </a:p>
        </p:txBody>
      </p:sp>
      <p:sp>
        <p:nvSpPr>
          <p:cNvPr id="27" name="Rectangle 26">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9" name="Rectangle 28">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9C46B28-E88F-48C6-B1CD-134C0B61B711}"/>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a:t>In order to be able to write, your children need to be able to coordinate both sides of their bodies together, with one hand holding the paper, while the other manipulates the pen. This ability to coordinate the two sides of your body, while doing different things with each side, is known as 'bilateral integration’.</a:t>
            </a:r>
          </a:p>
          <a:p>
            <a:pPr indent="-228600">
              <a:lnSpc>
                <a:spcPct val="90000"/>
              </a:lnSpc>
              <a:spcAft>
                <a:spcPts val="600"/>
              </a:spcAft>
              <a:buFont typeface="Arial" panose="020B0604020202020204" pitchFamily="34" charset="0"/>
              <a:buChar char="•"/>
            </a:pPr>
            <a:endParaRPr lang="en-US" sz="2000"/>
          </a:p>
          <a:p>
            <a:pPr indent="-228600">
              <a:lnSpc>
                <a:spcPct val="90000"/>
              </a:lnSpc>
              <a:spcAft>
                <a:spcPts val="600"/>
              </a:spcAft>
              <a:buFont typeface="Arial" panose="020B0604020202020204" pitchFamily="34" charset="0"/>
              <a:buChar char="•"/>
            </a:pPr>
            <a:r>
              <a:rPr lang="en-US" sz="2000"/>
              <a:t>Bilateral coordination activities are essential for coordinated and fluid movements that require both sides of the body.  Also called bilateral integration, the movements of both hands together in activities requires processing and integration of both hemispheres of the brain to enable both hands working together at the same time, or bilateral movements.  Without bilateral coordination, a child might appear to be clumsy or drop items, use primarily one hand in activities, or switch hands during tasks that require a dominant hand and a helper hand.    Development of bilateral coordination skills is powerful in functional skills like self-feeding, handwriting, self-dressing, grooming, and more. </a:t>
            </a:r>
          </a:p>
        </p:txBody>
      </p:sp>
    </p:spTree>
    <p:extLst>
      <p:ext uri="{BB962C8B-B14F-4D97-AF65-F5344CB8AC3E}">
        <p14:creationId xmlns:p14="http://schemas.microsoft.com/office/powerpoint/2010/main" val="4274461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2" name="Rectangle 21">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4" name="Rectangle 2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2EA0991-F46B-424D-AD26-3E4DE8FD79D6}"/>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1600"/>
              <a:t>When bilateral coordination or bilateral integration is intact and progressing appropriately through development, it is an indicator that both sides of the brain are communicating effectively and sharing information during functional tasks.</a:t>
            </a:r>
          </a:p>
          <a:p>
            <a:pPr indent="-228600">
              <a:lnSpc>
                <a:spcPct val="90000"/>
              </a:lnSpc>
              <a:spcAft>
                <a:spcPts val="600"/>
              </a:spcAft>
              <a:buFont typeface="Arial" panose="020B0604020202020204" pitchFamily="34" charset="0"/>
              <a:buChar char="•"/>
            </a:pPr>
            <a:endParaRPr lang="en-US" sz="1600"/>
          </a:p>
          <a:p>
            <a:pPr indent="-228600">
              <a:lnSpc>
                <a:spcPct val="90000"/>
              </a:lnSpc>
              <a:spcAft>
                <a:spcPts val="600"/>
              </a:spcAft>
              <a:buFont typeface="Arial" panose="020B0604020202020204" pitchFamily="34" charset="0"/>
              <a:buChar char="•"/>
            </a:pPr>
            <a:r>
              <a:rPr lang="en-US" sz="1600"/>
              <a:t>Younger toddlers and babies can be observed using both hands in play as they pick up objects in their line of sight. However, they typically will pick up items with the hand that is closest to the object or toy.</a:t>
            </a:r>
          </a:p>
          <a:p>
            <a:pPr indent="-228600">
              <a:lnSpc>
                <a:spcPct val="90000"/>
              </a:lnSpc>
              <a:spcAft>
                <a:spcPts val="600"/>
              </a:spcAft>
              <a:buFont typeface="Arial" panose="020B0604020202020204" pitchFamily="34" charset="0"/>
              <a:buChar char="•"/>
            </a:pPr>
            <a:endParaRPr lang="en-US" sz="1600"/>
          </a:p>
          <a:p>
            <a:pPr indent="-228600">
              <a:lnSpc>
                <a:spcPct val="90000"/>
              </a:lnSpc>
              <a:spcAft>
                <a:spcPts val="600"/>
              </a:spcAft>
              <a:buFont typeface="Arial" panose="020B0604020202020204" pitchFamily="34" charset="0"/>
              <a:buChar char="•"/>
            </a:pPr>
            <a:r>
              <a:rPr lang="en-US" sz="1600"/>
              <a:t>As toddlers progress in development, they will begin to establish a dominant hand and crossing midline. This ability to utilize a dominant hand and a non-dominant hand in activities indicates a maturation of the brain and lateralization in functional tasks, which is very important for motor planning, directionality, and visual motor skills.</a:t>
            </a:r>
          </a:p>
          <a:p>
            <a:pPr indent="-228600">
              <a:lnSpc>
                <a:spcPct val="90000"/>
              </a:lnSpc>
              <a:spcAft>
                <a:spcPts val="600"/>
              </a:spcAft>
              <a:buFont typeface="Arial" panose="020B0604020202020204" pitchFamily="34" charset="0"/>
              <a:buChar char="•"/>
            </a:pPr>
            <a:endParaRPr lang="en-US" sz="1600"/>
          </a:p>
          <a:p>
            <a:pPr indent="-228600">
              <a:lnSpc>
                <a:spcPct val="90000"/>
              </a:lnSpc>
              <a:spcAft>
                <a:spcPts val="600"/>
              </a:spcAft>
              <a:buFont typeface="Arial" panose="020B0604020202020204" pitchFamily="34" charset="0"/>
              <a:buChar char="•"/>
            </a:pPr>
            <a:r>
              <a:rPr lang="en-US" sz="1600"/>
              <a:t>WHAT MAKES UP BILATERAL COORDINATION?</a:t>
            </a:r>
          </a:p>
          <a:p>
            <a:pPr indent="-228600">
              <a:lnSpc>
                <a:spcPct val="90000"/>
              </a:lnSpc>
              <a:spcAft>
                <a:spcPts val="600"/>
              </a:spcAft>
              <a:buFont typeface="Arial" panose="020B0604020202020204" pitchFamily="34" charset="0"/>
              <a:buChar char="•"/>
            </a:pPr>
            <a:r>
              <a:rPr lang="en-US" sz="1600"/>
              <a:t>In fact, there are three components of bilateral coordination:</a:t>
            </a:r>
          </a:p>
          <a:p>
            <a:pPr indent="-228600">
              <a:lnSpc>
                <a:spcPct val="90000"/>
              </a:lnSpc>
              <a:spcAft>
                <a:spcPts val="600"/>
              </a:spcAft>
              <a:buFont typeface="Arial" panose="020B0604020202020204" pitchFamily="34" charset="0"/>
              <a:buChar char="•"/>
            </a:pPr>
            <a:r>
              <a:rPr lang="en-US" sz="1600"/>
              <a:t>Symmetrical movements</a:t>
            </a:r>
          </a:p>
          <a:p>
            <a:pPr indent="-228600">
              <a:lnSpc>
                <a:spcPct val="90000"/>
              </a:lnSpc>
              <a:spcAft>
                <a:spcPts val="600"/>
              </a:spcAft>
              <a:buFont typeface="Arial" panose="020B0604020202020204" pitchFamily="34" charset="0"/>
              <a:buChar char="•"/>
            </a:pPr>
            <a:r>
              <a:rPr lang="en-US" sz="1600"/>
              <a:t>Alternating movements</a:t>
            </a:r>
          </a:p>
          <a:p>
            <a:pPr indent="-228600">
              <a:lnSpc>
                <a:spcPct val="90000"/>
              </a:lnSpc>
              <a:spcAft>
                <a:spcPts val="600"/>
              </a:spcAft>
              <a:buFont typeface="Arial" panose="020B0604020202020204" pitchFamily="34" charset="0"/>
              <a:buChar char="•"/>
            </a:pPr>
            <a:r>
              <a:rPr lang="en-US" sz="1600"/>
              <a:t>Dominant hand/supporting hand movements</a:t>
            </a:r>
          </a:p>
        </p:txBody>
      </p:sp>
    </p:spTree>
    <p:extLst>
      <p:ext uri="{BB962C8B-B14F-4D97-AF65-F5344CB8AC3E}">
        <p14:creationId xmlns:p14="http://schemas.microsoft.com/office/powerpoint/2010/main" val="66719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Rectangle 1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FC386C9-D027-4E3F-888E-D7F07760A8DA}"/>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600"/>
              <a:t>Symmetrical movements– Both hands do the same thing at the same time.  An example of this would be pulling up pants or socks.  Other activities that can work on this skill include   </a:t>
            </a:r>
          </a:p>
          <a:p>
            <a:pPr indent="-228600">
              <a:lnSpc>
                <a:spcPct val="90000"/>
              </a:lnSpc>
              <a:spcAft>
                <a:spcPts val="600"/>
              </a:spcAft>
              <a:buFont typeface="Arial" panose="020B0604020202020204" pitchFamily="34" charset="0"/>
              <a:buChar char="•"/>
            </a:pPr>
            <a:endParaRPr lang="en-US" sz="2600"/>
          </a:p>
          <a:p>
            <a:pPr indent="-228600">
              <a:lnSpc>
                <a:spcPct val="90000"/>
              </a:lnSpc>
              <a:spcAft>
                <a:spcPts val="600"/>
              </a:spcAft>
              <a:buFont typeface="Arial" panose="020B0604020202020204" pitchFamily="34" charset="0"/>
              <a:buChar char="•"/>
            </a:pPr>
            <a:r>
              <a:rPr lang="en-US" sz="2600"/>
              <a:t>Holding a squeeze bottle with both hands at the midline to paint.</a:t>
            </a:r>
          </a:p>
          <a:p>
            <a:pPr indent="-228600">
              <a:lnSpc>
                <a:spcPct val="90000"/>
              </a:lnSpc>
              <a:spcAft>
                <a:spcPts val="600"/>
              </a:spcAft>
              <a:buFont typeface="Arial" panose="020B0604020202020204" pitchFamily="34" charset="0"/>
              <a:buChar char="•"/>
            </a:pPr>
            <a:r>
              <a:rPr lang="en-US" sz="2600"/>
              <a:t>Jumping rope</a:t>
            </a:r>
          </a:p>
          <a:p>
            <a:pPr indent="-228600">
              <a:lnSpc>
                <a:spcPct val="90000"/>
              </a:lnSpc>
              <a:spcAft>
                <a:spcPts val="600"/>
              </a:spcAft>
              <a:buFont typeface="Arial" panose="020B0604020202020204" pitchFamily="34" charset="0"/>
              <a:buChar char="•"/>
            </a:pPr>
            <a:r>
              <a:rPr lang="en-US" sz="2600"/>
              <a:t>Jumping Jacks</a:t>
            </a:r>
          </a:p>
          <a:p>
            <a:pPr indent="-228600">
              <a:lnSpc>
                <a:spcPct val="90000"/>
              </a:lnSpc>
              <a:spcAft>
                <a:spcPts val="600"/>
              </a:spcAft>
              <a:buFont typeface="Arial" panose="020B0604020202020204" pitchFamily="34" charset="0"/>
              <a:buChar char="•"/>
            </a:pPr>
            <a:r>
              <a:rPr lang="en-US" sz="2600"/>
              <a:t>Catching a ball with two hands</a:t>
            </a:r>
          </a:p>
        </p:txBody>
      </p:sp>
    </p:spTree>
    <p:extLst>
      <p:ext uri="{BB962C8B-B14F-4D97-AF65-F5344CB8AC3E}">
        <p14:creationId xmlns:p14="http://schemas.microsoft.com/office/powerpoint/2010/main" val="3422152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4402377"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2" name="Rectangle 2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48949" y="450221"/>
            <a:ext cx="2115455" cy="1898903"/>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4" name="Rectangle 23">
            <a:extLst>
              <a:ext uri="{FF2B5EF4-FFF2-40B4-BE49-F238E27FC236}">
                <a16:creationId xmlns:a16="http://schemas.microsoft.com/office/drawing/2014/main" id="{5F218A6E-A365-45D3-80AE-344CE85613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48949" y="2502049"/>
            <a:ext cx="2115455" cy="1866295"/>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6" name="Graphic 5" descr="Cycling">
            <a:extLst>
              <a:ext uri="{FF2B5EF4-FFF2-40B4-BE49-F238E27FC236}">
                <a16:creationId xmlns:a16="http://schemas.microsoft.com/office/drawing/2014/main" id="{AD157274-083E-4897-B73F-3BB53204F3C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82310" y="2606351"/>
            <a:ext cx="1645297" cy="1645297"/>
          </a:xfrm>
          <a:prstGeom prst="rect">
            <a:avLst/>
          </a:prstGeom>
        </p:spPr>
      </p:pic>
      <p:sp>
        <p:nvSpPr>
          <p:cNvPr id="26" name="Rectangle 25">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1" y="4521269"/>
            <a:ext cx="6697525" cy="1877811"/>
          </a:xfrm>
          <a:prstGeom prst="rect">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8" name="Rectangle 27">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11418" y="450221"/>
            <a:ext cx="4421661"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2" name="TextBox 1">
            <a:extLst>
              <a:ext uri="{FF2B5EF4-FFF2-40B4-BE49-F238E27FC236}">
                <a16:creationId xmlns:a16="http://schemas.microsoft.com/office/drawing/2014/main" id="{5127292F-BC30-40F8-BA0B-FF5E82F769EF}"/>
              </a:ext>
            </a:extLst>
          </p:cNvPr>
          <p:cNvSpPr txBox="1"/>
          <p:nvPr/>
        </p:nvSpPr>
        <p:spPr>
          <a:xfrm>
            <a:off x="7658103" y="795548"/>
            <a:ext cx="3759198" cy="5275603"/>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a:t>Alternating Movements– Using the two extremities in alternating motions.  You will see alternating bilateral coordination with swimming or climbing a ladder. Activities to work on this skill include:</a:t>
            </a:r>
          </a:p>
          <a:p>
            <a:pPr indent="-228600">
              <a:lnSpc>
                <a:spcPct val="90000"/>
              </a:lnSpc>
              <a:spcAft>
                <a:spcPts val="600"/>
              </a:spcAft>
              <a:buFont typeface="Arial" panose="020B0604020202020204" pitchFamily="34" charset="0"/>
              <a:buChar char="•"/>
            </a:pPr>
            <a:endParaRPr lang="en-US" sz="2000"/>
          </a:p>
          <a:p>
            <a:pPr indent="-228600">
              <a:lnSpc>
                <a:spcPct val="90000"/>
              </a:lnSpc>
              <a:spcAft>
                <a:spcPts val="600"/>
              </a:spcAft>
              <a:buFont typeface="Arial" panose="020B0604020202020204" pitchFamily="34" charset="0"/>
              <a:buChar char="•"/>
            </a:pPr>
            <a:r>
              <a:rPr lang="en-US" sz="2000"/>
              <a:t>Riding a bike</a:t>
            </a:r>
          </a:p>
          <a:p>
            <a:pPr indent="-228600">
              <a:lnSpc>
                <a:spcPct val="90000"/>
              </a:lnSpc>
              <a:spcAft>
                <a:spcPts val="600"/>
              </a:spcAft>
              <a:buFont typeface="Arial" panose="020B0604020202020204" pitchFamily="34" charset="0"/>
              <a:buChar char="•"/>
            </a:pPr>
            <a:r>
              <a:rPr lang="en-US" sz="2000"/>
              <a:t>Marching</a:t>
            </a:r>
          </a:p>
        </p:txBody>
      </p:sp>
    </p:spTree>
    <p:extLst>
      <p:ext uri="{BB962C8B-B14F-4D97-AF65-F5344CB8AC3E}">
        <p14:creationId xmlns:p14="http://schemas.microsoft.com/office/powerpoint/2010/main" val="651047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Rectangle 1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AFF2D0BF-3142-48FB-ABD9-8A685474B1D3}"/>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600"/>
              <a:t>Dominant hand/Non-dominant hand– Using one hand to perform a task while the other assists is needed for many fine motor skills.  This type of bilateral coordination is needed for writing, and cutting with scissors.  Activities to work on this skill include:</a:t>
            </a:r>
          </a:p>
          <a:p>
            <a:pPr indent="-228600">
              <a:lnSpc>
                <a:spcPct val="90000"/>
              </a:lnSpc>
              <a:spcAft>
                <a:spcPts val="600"/>
              </a:spcAft>
              <a:buFont typeface="Arial" panose="020B0604020202020204" pitchFamily="34" charset="0"/>
              <a:buChar char="•"/>
            </a:pPr>
            <a:endParaRPr lang="en-US" sz="2600"/>
          </a:p>
          <a:p>
            <a:pPr indent="-228600">
              <a:lnSpc>
                <a:spcPct val="90000"/>
              </a:lnSpc>
              <a:spcAft>
                <a:spcPts val="600"/>
              </a:spcAft>
              <a:buFont typeface="Arial" panose="020B0604020202020204" pitchFamily="34" charset="0"/>
              <a:buChar char="•"/>
            </a:pPr>
            <a:r>
              <a:rPr lang="en-US" sz="2600"/>
              <a:t>Threading</a:t>
            </a:r>
          </a:p>
          <a:p>
            <a:pPr indent="-228600">
              <a:lnSpc>
                <a:spcPct val="90000"/>
              </a:lnSpc>
              <a:spcAft>
                <a:spcPts val="600"/>
              </a:spcAft>
              <a:buFont typeface="Arial" panose="020B0604020202020204" pitchFamily="34" charset="0"/>
              <a:buChar char="•"/>
            </a:pPr>
            <a:r>
              <a:rPr lang="en-US" sz="2600"/>
              <a:t>Lacing cards</a:t>
            </a:r>
          </a:p>
          <a:p>
            <a:pPr indent="-228600">
              <a:lnSpc>
                <a:spcPct val="90000"/>
              </a:lnSpc>
              <a:spcAft>
                <a:spcPts val="600"/>
              </a:spcAft>
              <a:buFont typeface="Arial" panose="020B0604020202020204" pitchFamily="34" charset="0"/>
              <a:buChar char="•"/>
            </a:pPr>
            <a:r>
              <a:rPr lang="en-US" sz="2600"/>
              <a:t>Coloring</a:t>
            </a:r>
          </a:p>
          <a:p>
            <a:pPr indent="-228600">
              <a:lnSpc>
                <a:spcPct val="90000"/>
              </a:lnSpc>
              <a:spcAft>
                <a:spcPts val="600"/>
              </a:spcAft>
              <a:buFont typeface="Arial" panose="020B0604020202020204" pitchFamily="34" charset="0"/>
              <a:buChar char="•"/>
            </a:pPr>
            <a:r>
              <a:rPr lang="en-US" sz="2600"/>
              <a:t>Writing</a:t>
            </a:r>
          </a:p>
          <a:p>
            <a:pPr indent="-228600">
              <a:lnSpc>
                <a:spcPct val="90000"/>
              </a:lnSpc>
              <a:spcAft>
                <a:spcPts val="600"/>
              </a:spcAft>
              <a:buFont typeface="Arial" panose="020B0604020202020204" pitchFamily="34" charset="0"/>
              <a:buChar char="•"/>
            </a:pPr>
            <a:r>
              <a:rPr lang="en-US" sz="2600"/>
              <a:t>Tying shoes</a:t>
            </a:r>
          </a:p>
        </p:txBody>
      </p:sp>
    </p:spTree>
    <p:extLst>
      <p:ext uri="{BB962C8B-B14F-4D97-AF65-F5344CB8AC3E}">
        <p14:creationId xmlns:p14="http://schemas.microsoft.com/office/powerpoint/2010/main" val="96470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Rectangle 1">
            <a:extLst>
              <a:ext uri="{FF2B5EF4-FFF2-40B4-BE49-F238E27FC236}">
                <a16:creationId xmlns:a16="http://schemas.microsoft.com/office/drawing/2014/main" id="{9419B405-9BF8-4D56-95D9-4F602F5B803A}"/>
              </a:ext>
            </a:extLst>
          </p:cNvPr>
          <p:cNvSpPr/>
          <p:nvPr/>
        </p:nvSpPr>
        <p:spPr>
          <a:xfrm>
            <a:off x="777240" y="731519"/>
            <a:ext cx="2845191" cy="323757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800" b="1" kern="120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rPr>
              <a:t>Fine motor control</a:t>
            </a:r>
            <a:endParaRPr lang="en-US" sz="3800" b="1" kern="1200" cap="none" spc="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endParaRP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6E298FA-1C42-40BA-8B8B-88C7C4976E50}"/>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600"/>
              <a:t>Here are some fine motor development activities to help strengthen muscles needed for learning to write:</a:t>
            </a:r>
          </a:p>
          <a:p>
            <a:pPr indent="-228600">
              <a:lnSpc>
                <a:spcPct val="90000"/>
              </a:lnSpc>
              <a:spcAft>
                <a:spcPts val="600"/>
              </a:spcAft>
              <a:buFont typeface="Arial" panose="020B0604020202020204" pitchFamily="34" charset="0"/>
              <a:buChar char="•"/>
            </a:pPr>
            <a:r>
              <a:rPr lang="en-US" sz="2600"/>
              <a:t>Using a spray bottle to water plants.</a:t>
            </a:r>
          </a:p>
          <a:p>
            <a:pPr indent="-228600">
              <a:lnSpc>
                <a:spcPct val="90000"/>
              </a:lnSpc>
              <a:spcAft>
                <a:spcPts val="600"/>
              </a:spcAft>
              <a:buFont typeface="Arial" panose="020B0604020202020204" pitchFamily="34" charset="0"/>
              <a:buChar char="•"/>
            </a:pPr>
            <a:r>
              <a:rPr lang="en-US" sz="2600"/>
              <a:t>Practice grabbing and holding small items with tweezers or tongs.</a:t>
            </a:r>
          </a:p>
          <a:p>
            <a:pPr indent="-228600">
              <a:lnSpc>
                <a:spcPct val="90000"/>
              </a:lnSpc>
              <a:spcAft>
                <a:spcPts val="600"/>
              </a:spcAft>
              <a:buFont typeface="Arial" panose="020B0604020202020204" pitchFamily="34" charset="0"/>
              <a:buChar char="•"/>
            </a:pPr>
            <a:r>
              <a:rPr lang="en-US" sz="2600"/>
              <a:t>Using a paper punch.</a:t>
            </a:r>
          </a:p>
          <a:p>
            <a:pPr indent="-228600">
              <a:lnSpc>
                <a:spcPct val="90000"/>
              </a:lnSpc>
              <a:spcAft>
                <a:spcPts val="600"/>
              </a:spcAft>
              <a:buFont typeface="Arial" panose="020B0604020202020204" pitchFamily="34" charset="0"/>
              <a:buChar char="•"/>
            </a:pPr>
            <a:r>
              <a:rPr lang="en-US" sz="2600"/>
              <a:t>String pasta or cereal onto yarn.</a:t>
            </a:r>
          </a:p>
          <a:p>
            <a:pPr indent="-228600">
              <a:lnSpc>
                <a:spcPct val="90000"/>
              </a:lnSpc>
              <a:spcAft>
                <a:spcPts val="600"/>
              </a:spcAft>
              <a:buFont typeface="Arial" panose="020B0604020202020204" pitchFamily="34" charset="0"/>
              <a:buChar char="•"/>
            </a:pPr>
            <a:r>
              <a:rPr lang="en-US" sz="2600"/>
              <a:t>Cut and make a mosaic from thick paper.</a:t>
            </a:r>
          </a:p>
        </p:txBody>
      </p:sp>
    </p:spTree>
    <p:extLst>
      <p:ext uri="{BB962C8B-B14F-4D97-AF65-F5344CB8AC3E}">
        <p14:creationId xmlns:p14="http://schemas.microsoft.com/office/powerpoint/2010/main" val="571131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Rectangle 1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
            <a:extLst>
              <a:ext uri="{FF2B5EF4-FFF2-40B4-BE49-F238E27FC236}">
                <a16:creationId xmlns:a16="http://schemas.microsoft.com/office/drawing/2014/main" id="{A257A846-9DD0-4842-9604-B405FA98723B}"/>
              </a:ext>
            </a:extLst>
          </p:cNvPr>
          <p:cNvSpPr txBox="1"/>
          <p:nvPr/>
        </p:nvSpPr>
        <p:spPr>
          <a:xfrm>
            <a:off x="4379709" y="686862"/>
            <a:ext cx="7037591" cy="5475129"/>
          </a:xfrm>
          <a:prstGeom prst="rect">
            <a:avLst/>
          </a:prstGeom>
        </p:spPr>
        <p:txBody>
          <a:bodyPr vert="horz" lIns="91440" tIns="45720" rIns="91440" bIns="45720" rtlCol="0" anchor="ctr">
            <a:normAutofit fontScale="92500" lnSpcReduction="10000"/>
          </a:bodyPr>
          <a:lstStyle/>
          <a:p>
            <a:pPr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What Are Handwriting Skills?</a:t>
            </a:r>
          </a:p>
          <a:p>
            <a:pPr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Handwriting is a complex skill of using language by pencil grip, letter formation, and body posture. There are many skills involved in handwriting including vision, eye-hand coordination, muscle memory, posture, body control, as well as pencil grasp and letter formation.</a:t>
            </a:r>
          </a:p>
          <a:p>
            <a:pPr indent="-228600">
              <a:lnSpc>
                <a:spcPct val="90000"/>
              </a:lnSpc>
              <a:spcAft>
                <a:spcPts val="6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Handwriting involves many complex skills such as:</a:t>
            </a:r>
          </a:p>
          <a:p>
            <a:pPr indent="-228600">
              <a:lnSpc>
                <a:spcPct val="90000"/>
              </a:lnSpc>
              <a:spcAft>
                <a:spcPts val="600"/>
              </a:spcAft>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Knowing letters of the alphabet</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Visual perceptual skills</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Visual motor skills</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Following a sequence</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Controlling the paper to stay within the lines</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Letter formation</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Understanding left to right progression</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Understanding top to bottom progression</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Tracking the movement of the hand, pencil and paper</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Crossing midline skills</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Bilateral coordination skills</a:t>
            </a:r>
          </a:p>
          <a:p>
            <a:pPr marL="285750" indent="-228600">
              <a:lnSpc>
                <a:spcPct val="90000"/>
              </a:lnSpc>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Fine motor skills including in-hand manipulation</a:t>
            </a:r>
          </a:p>
        </p:txBody>
      </p:sp>
    </p:spTree>
    <p:extLst>
      <p:ext uri="{BB962C8B-B14F-4D97-AF65-F5344CB8AC3E}">
        <p14:creationId xmlns:p14="http://schemas.microsoft.com/office/powerpoint/2010/main" val="1189179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Rectangle 1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5CE032C-608C-44A3-BF4B-A534DCA729DE}"/>
              </a:ext>
            </a:extLst>
          </p:cNvPr>
          <p:cNvSpPr txBox="1"/>
          <p:nvPr/>
        </p:nvSpPr>
        <p:spPr>
          <a:xfrm>
            <a:off x="4379709" y="686862"/>
            <a:ext cx="7037591" cy="547512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600"/>
              <a:t>What Are Fine Motor Skills? </a:t>
            </a:r>
          </a:p>
          <a:p>
            <a:pPr indent="-228600">
              <a:lnSpc>
                <a:spcPct val="90000"/>
              </a:lnSpc>
              <a:spcAft>
                <a:spcPts val="600"/>
              </a:spcAft>
              <a:buFont typeface="Arial" panose="020B0604020202020204" pitchFamily="34" charset="0"/>
              <a:buChar char="•"/>
            </a:pPr>
            <a:endParaRPr lang="en-US" sz="2600"/>
          </a:p>
          <a:p>
            <a:pPr indent="-228600">
              <a:lnSpc>
                <a:spcPct val="90000"/>
              </a:lnSpc>
              <a:spcAft>
                <a:spcPts val="600"/>
              </a:spcAft>
              <a:buFont typeface="Arial" panose="020B0604020202020204" pitchFamily="34" charset="0"/>
              <a:buChar char="•"/>
            </a:pPr>
            <a:r>
              <a:rPr lang="en-US" sz="2600"/>
              <a:t>Fine motor skills can also be described as dexterity and involves the coordination of small muscles and movements of the hands, fingers, and eyes. Fine motor skills development starts with basic grasps like the palmar grasp and then the pincer grasp and eye-hand coordination.</a:t>
            </a:r>
          </a:p>
        </p:txBody>
      </p:sp>
    </p:spTree>
    <p:extLst>
      <p:ext uri="{BB962C8B-B14F-4D97-AF65-F5344CB8AC3E}">
        <p14:creationId xmlns:p14="http://schemas.microsoft.com/office/powerpoint/2010/main" val="639467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1079</Words>
  <Application>Microsoft Office PowerPoint</Application>
  <PresentationFormat>Widescreen</PresentationFormat>
  <Paragraphs>101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Padgeon</dc:creator>
  <cp:lastModifiedBy>Michelle padgeon</cp:lastModifiedBy>
  <cp:revision>6</cp:revision>
  <dcterms:created xsi:type="dcterms:W3CDTF">2021-05-01T18:42:50Z</dcterms:created>
  <dcterms:modified xsi:type="dcterms:W3CDTF">2024-02-24T09:33:18Z</dcterms:modified>
</cp:coreProperties>
</file>