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6" r:id="rId3"/>
    <p:sldId id="257" r:id="rId4"/>
    <p:sldId id="291" r:id="rId5"/>
    <p:sldId id="258" r:id="rId6"/>
    <p:sldId id="259" r:id="rId7"/>
    <p:sldId id="290" r:id="rId8"/>
    <p:sldId id="263" r:id="rId9"/>
    <p:sldId id="261" r:id="rId10"/>
    <p:sldId id="262" r:id="rId11"/>
    <p:sldId id="303" r:id="rId12"/>
    <p:sldId id="265" r:id="rId13"/>
    <p:sldId id="268" r:id="rId14"/>
    <p:sldId id="269" r:id="rId15"/>
    <p:sldId id="302" r:id="rId16"/>
    <p:sldId id="304" r:id="rId17"/>
    <p:sldId id="296" r:id="rId18"/>
    <p:sldId id="293" r:id="rId19"/>
    <p:sldId id="266" r:id="rId20"/>
    <p:sldId id="294" r:id="rId21"/>
    <p:sldId id="264" r:id="rId22"/>
    <p:sldId id="270" r:id="rId23"/>
    <p:sldId id="271" r:id="rId24"/>
    <p:sldId id="300" r:id="rId25"/>
    <p:sldId id="301" r:id="rId26"/>
    <p:sldId id="297" r:id="rId27"/>
    <p:sldId id="305"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0616E-DFC6-4309-A554-98F802E7B78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GB"/>
        </a:p>
      </dgm:t>
    </dgm:pt>
    <dgm:pt modelId="{FB45E060-3F18-47F1-90AB-94D52438EF08}">
      <dgm:prSet phldrT="[Text]"/>
      <dgm:spPr/>
      <dgm:t>
        <a:bodyPr/>
        <a:lstStyle/>
        <a:p>
          <a:r>
            <a:rPr lang="en-GB" dirty="0"/>
            <a:t>Any Child</a:t>
          </a:r>
        </a:p>
      </dgm:t>
    </dgm:pt>
    <dgm:pt modelId="{A431E8C3-946D-4010-A531-4ED2BBE02FF6}" type="parTrans" cxnId="{05AA2EC4-1BE9-495B-95AA-923401D4A32B}">
      <dgm:prSet/>
      <dgm:spPr/>
      <dgm:t>
        <a:bodyPr/>
        <a:lstStyle/>
        <a:p>
          <a:endParaRPr lang="en-GB"/>
        </a:p>
      </dgm:t>
    </dgm:pt>
    <dgm:pt modelId="{FEC0CF21-B198-4256-9679-A1E405E1A006}" type="sibTrans" cxnId="{05AA2EC4-1BE9-495B-95AA-923401D4A32B}">
      <dgm:prSet/>
      <dgm:spPr/>
      <dgm:t>
        <a:bodyPr/>
        <a:lstStyle/>
        <a:p>
          <a:endParaRPr lang="en-GB"/>
        </a:p>
      </dgm:t>
    </dgm:pt>
    <dgm:pt modelId="{3260A953-75D2-4C29-9731-231DBE1F1795}">
      <dgm:prSet phldrT="[Text]"/>
      <dgm:spPr/>
      <dgm:t>
        <a:bodyPr/>
        <a:lstStyle/>
        <a:p>
          <a:r>
            <a:rPr lang="en-GB" dirty="0"/>
            <a:t>Assess</a:t>
          </a:r>
        </a:p>
      </dgm:t>
    </dgm:pt>
    <dgm:pt modelId="{42B77196-8BF5-4DFD-8284-1034AF67E34F}" type="parTrans" cxnId="{873F0296-A6E0-48BC-8CA5-40CC6FBC6E21}">
      <dgm:prSet/>
      <dgm:spPr/>
      <dgm:t>
        <a:bodyPr/>
        <a:lstStyle/>
        <a:p>
          <a:endParaRPr lang="en-GB"/>
        </a:p>
      </dgm:t>
    </dgm:pt>
    <dgm:pt modelId="{346020D5-66DB-4BDD-BE6B-7944B8C97E05}" type="sibTrans" cxnId="{873F0296-A6E0-48BC-8CA5-40CC6FBC6E21}">
      <dgm:prSet/>
      <dgm:spPr/>
      <dgm:t>
        <a:bodyPr/>
        <a:lstStyle/>
        <a:p>
          <a:endParaRPr lang="en-GB"/>
        </a:p>
      </dgm:t>
    </dgm:pt>
    <dgm:pt modelId="{C0259C18-FD8F-47E9-A4D7-F5722789521D}">
      <dgm:prSet phldrT="[Text]"/>
      <dgm:spPr/>
      <dgm:t>
        <a:bodyPr/>
        <a:lstStyle/>
        <a:p>
          <a:r>
            <a:rPr lang="en-GB" dirty="0"/>
            <a:t>Plan</a:t>
          </a:r>
        </a:p>
      </dgm:t>
    </dgm:pt>
    <dgm:pt modelId="{9E7B571F-160B-4425-A5B2-931A3AAA6876}" type="parTrans" cxnId="{5D8DB900-299F-4174-A6AA-E2B03CBA003D}">
      <dgm:prSet/>
      <dgm:spPr/>
      <dgm:t>
        <a:bodyPr/>
        <a:lstStyle/>
        <a:p>
          <a:endParaRPr lang="en-GB"/>
        </a:p>
      </dgm:t>
    </dgm:pt>
    <dgm:pt modelId="{060AF99F-28AB-4463-A3C6-92FDAF511D39}" type="sibTrans" cxnId="{5D8DB900-299F-4174-A6AA-E2B03CBA003D}">
      <dgm:prSet/>
      <dgm:spPr/>
      <dgm:t>
        <a:bodyPr/>
        <a:lstStyle/>
        <a:p>
          <a:endParaRPr lang="en-GB"/>
        </a:p>
      </dgm:t>
    </dgm:pt>
    <dgm:pt modelId="{8D81340E-D848-4C07-8C6D-143136496ABA}">
      <dgm:prSet phldrT="[Text]"/>
      <dgm:spPr/>
      <dgm:t>
        <a:bodyPr/>
        <a:lstStyle/>
        <a:p>
          <a:r>
            <a:rPr lang="en-GB" dirty="0"/>
            <a:t>Do</a:t>
          </a:r>
        </a:p>
      </dgm:t>
    </dgm:pt>
    <dgm:pt modelId="{AD702E38-AE0A-4761-AA65-663E45E38F23}" type="parTrans" cxnId="{ED5CC89A-98A9-4F7B-B361-18C7EA9C94D3}">
      <dgm:prSet/>
      <dgm:spPr/>
      <dgm:t>
        <a:bodyPr/>
        <a:lstStyle/>
        <a:p>
          <a:endParaRPr lang="en-GB"/>
        </a:p>
      </dgm:t>
    </dgm:pt>
    <dgm:pt modelId="{6DF51746-3E2D-4F58-9B81-84199BD9B554}" type="sibTrans" cxnId="{ED5CC89A-98A9-4F7B-B361-18C7EA9C94D3}">
      <dgm:prSet/>
      <dgm:spPr/>
      <dgm:t>
        <a:bodyPr/>
        <a:lstStyle/>
        <a:p>
          <a:endParaRPr lang="en-GB"/>
        </a:p>
      </dgm:t>
    </dgm:pt>
    <dgm:pt modelId="{3DA7A3BC-6971-4DA3-A7A6-564DE7CC11CC}">
      <dgm:prSet phldrT="[Text]"/>
      <dgm:spPr/>
      <dgm:t>
        <a:bodyPr/>
        <a:lstStyle/>
        <a:p>
          <a:r>
            <a:rPr lang="en-GB" dirty="0"/>
            <a:t>Review</a:t>
          </a:r>
        </a:p>
      </dgm:t>
    </dgm:pt>
    <dgm:pt modelId="{AFA1437E-A383-4219-BADB-CA669E38C561}" type="parTrans" cxnId="{6906BFFA-AC81-4CC8-BCD8-82E8F7FB0CCB}">
      <dgm:prSet/>
      <dgm:spPr/>
      <dgm:t>
        <a:bodyPr/>
        <a:lstStyle/>
        <a:p>
          <a:endParaRPr lang="en-GB"/>
        </a:p>
      </dgm:t>
    </dgm:pt>
    <dgm:pt modelId="{CA5F0F34-D7AB-4109-9BDA-05763443922E}" type="sibTrans" cxnId="{6906BFFA-AC81-4CC8-BCD8-82E8F7FB0CCB}">
      <dgm:prSet/>
      <dgm:spPr/>
      <dgm:t>
        <a:bodyPr/>
        <a:lstStyle/>
        <a:p>
          <a:endParaRPr lang="en-GB"/>
        </a:p>
      </dgm:t>
    </dgm:pt>
    <dgm:pt modelId="{EDDB9BC4-ED39-4CE4-909B-914D16BDACED}" type="pres">
      <dgm:prSet presAssocID="{6F40616E-DFC6-4309-A554-98F802E7B780}" presName="Name0" presStyleCnt="0">
        <dgm:presLayoutVars>
          <dgm:chMax val="1"/>
          <dgm:dir/>
          <dgm:animLvl val="ctr"/>
          <dgm:resizeHandles val="exact"/>
        </dgm:presLayoutVars>
      </dgm:prSet>
      <dgm:spPr/>
    </dgm:pt>
    <dgm:pt modelId="{4453D35C-A008-4C61-926B-38352480F24E}" type="pres">
      <dgm:prSet presAssocID="{FB45E060-3F18-47F1-90AB-94D52438EF08}" presName="centerShape" presStyleLbl="node0" presStyleIdx="0" presStyleCnt="1"/>
      <dgm:spPr/>
    </dgm:pt>
    <dgm:pt modelId="{6C6B8C78-17DB-4E50-93EC-70403D8D950C}" type="pres">
      <dgm:prSet presAssocID="{3260A953-75D2-4C29-9731-231DBE1F1795}" presName="node" presStyleLbl="node1" presStyleIdx="0" presStyleCnt="4">
        <dgm:presLayoutVars>
          <dgm:bulletEnabled val="1"/>
        </dgm:presLayoutVars>
      </dgm:prSet>
      <dgm:spPr/>
    </dgm:pt>
    <dgm:pt modelId="{81F0EE3C-90A3-4799-95E2-198F019B3343}" type="pres">
      <dgm:prSet presAssocID="{3260A953-75D2-4C29-9731-231DBE1F1795}" presName="dummy" presStyleCnt="0"/>
      <dgm:spPr/>
    </dgm:pt>
    <dgm:pt modelId="{C77D3D32-ECD6-41A4-BEA4-83750509C7D5}" type="pres">
      <dgm:prSet presAssocID="{346020D5-66DB-4BDD-BE6B-7944B8C97E05}" presName="sibTrans" presStyleLbl="sibTrans2D1" presStyleIdx="0" presStyleCnt="4"/>
      <dgm:spPr/>
    </dgm:pt>
    <dgm:pt modelId="{776B71F3-365F-475F-BF4D-C38FA4CD0414}" type="pres">
      <dgm:prSet presAssocID="{C0259C18-FD8F-47E9-A4D7-F5722789521D}" presName="node" presStyleLbl="node1" presStyleIdx="1" presStyleCnt="4">
        <dgm:presLayoutVars>
          <dgm:bulletEnabled val="1"/>
        </dgm:presLayoutVars>
      </dgm:prSet>
      <dgm:spPr/>
    </dgm:pt>
    <dgm:pt modelId="{6C5E51C6-7AAA-4A68-8273-76B44D1E09C2}" type="pres">
      <dgm:prSet presAssocID="{C0259C18-FD8F-47E9-A4D7-F5722789521D}" presName="dummy" presStyleCnt="0"/>
      <dgm:spPr/>
    </dgm:pt>
    <dgm:pt modelId="{E6575379-BD90-4F7A-8970-281DC8811F6E}" type="pres">
      <dgm:prSet presAssocID="{060AF99F-28AB-4463-A3C6-92FDAF511D39}" presName="sibTrans" presStyleLbl="sibTrans2D1" presStyleIdx="1" presStyleCnt="4"/>
      <dgm:spPr/>
    </dgm:pt>
    <dgm:pt modelId="{5178EDB4-31F2-44C8-B955-CFBE22F1BA06}" type="pres">
      <dgm:prSet presAssocID="{8D81340E-D848-4C07-8C6D-143136496ABA}" presName="node" presStyleLbl="node1" presStyleIdx="2" presStyleCnt="4">
        <dgm:presLayoutVars>
          <dgm:bulletEnabled val="1"/>
        </dgm:presLayoutVars>
      </dgm:prSet>
      <dgm:spPr/>
    </dgm:pt>
    <dgm:pt modelId="{8F2536BB-7D74-472F-8C1E-1329C33DCFCC}" type="pres">
      <dgm:prSet presAssocID="{8D81340E-D848-4C07-8C6D-143136496ABA}" presName="dummy" presStyleCnt="0"/>
      <dgm:spPr/>
    </dgm:pt>
    <dgm:pt modelId="{9D8E5E44-B35B-495E-91D9-B305837F179A}" type="pres">
      <dgm:prSet presAssocID="{6DF51746-3E2D-4F58-9B81-84199BD9B554}" presName="sibTrans" presStyleLbl="sibTrans2D1" presStyleIdx="2" presStyleCnt="4"/>
      <dgm:spPr/>
    </dgm:pt>
    <dgm:pt modelId="{B7B43F67-F4BA-4375-BBAD-6BE2BA84F527}" type="pres">
      <dgm:prSet presAssocID="{3DA7A3BC-6971-4DA3-A7A6-564DE7CC11CC}" presName="node" presStyleLbl="node1" presStyleIdx="3" presStyleCnt="4">
        <dgm:presLayoutVars>
          <dgm:bulletEnabled val="1"/>
        </dgm:presLayoutVars>
      </dgm:prSet>
      <dgm:spPr/>
    </dgm:pt>
    <dgm:pt modelId="{D712AC27-1F52-422B-8575-DA9448928525}" type="pres">
      <dgm:prSet presAssocID="{3DA7A3BC-6971-4DA3-A7A6-564DE7CC11CC}" presName="dummy" presStyleCnt="0"/>
      <dgm:spPr/>
    </dgm:pt>
    <dgm:pt modelId="{BB82E0C6-4866-4BA1-8588-0E33748BC6EF}" type="pres">
      <dgm:prSet presAssocID="{CA5F0F34-D7AB-4109-9BDA-05763443922E}" presName="sibTrans" presStyleLbl="sibTrans2D1" presStyleIdx="3" presStyleCnt="4"/>
      <dgm:spPr/>
    </dgm:pt>
  </dgm:ptLst>
  <dgm:cxnLst>
    <dgm:cxn modelId="{5D8DB900-299F-4174-A6AA-E2B03CBA003D}" srcId="{FB45E060-3F18-47F1-90AB-94D52438EF08}" destId="{C0259C18-FD8F-47E9-A4D7-F5722789521D}" srcOrd="1" destOrd="0" parTransId="{9E7B571F-160B-4425-A5B2-931A3AAA6876}" sibTransId="{060AF99F-28AB-4463-A3C6-92FDAF511D39}"/>
    <dgm:cxn modelId="{70F01705-8056-40D6-9E77-700CC7235C82}" type="presOf" srcId="{6DF51746-3E2D-4F58-9B81-84199BD9B554}" destId="{9D8E5E44-B35B-495E-91D9-B305837F179A}" srcOrd="0" destOrd="0" presId="urn:microsoft.com/office/officeart/2005/8/layout/radial6"/>
    <dgm:cxn modelId="{93F44D0E-AE6D-456E-B828-D58691D88718}" type="presOf" srcId="{6F40616E-DFC6-4309-A554-98F802E7B780}" destId="{EDDB9BC4-ED39-4CE4-909B-914D16BDACED}" srcOrd="0" destOrd="0" presId="urn:microsoft.com/office/officeart/2005/8/layout/radial6"/>
    <dgm:cxn modelId="{6570B617-AD94-49B8-A5B8-3044A3CD8CEF}" type="presOf" srcId="{060AF99F-28AB-4463-A3C6-92FDAF511D39}" destId="{E6575379-BD90-4F7A-8970-281DC8811F6E}" srcOrd="0" destOrd="0" presId="urn:microsoft.com/office/officeart/2005/8/layout/radial6"/>
    <dgm:cxn modelId="{1DEBA322-863B-4F22-BBDD-D0DE8986E532}" type="presOf" srcId="{CA5F0F34-D7AB-4109-9BDA-05763443922E}" destId="{BB82E0C6-4866-4BA1-8588-0E33748BC6EF}" srcOrd="0" destOrd="0" presId="urn:microsoft.com/office/officeart/2005/8/layout/radial6"/>
    <dgm:cxn modelId="{C62AB68A-49E5-4EE4-BA1B-EAC275917E44}" type="presOf" srcId="{8D81340E-D848-4C07-8C6D-143136496ABA}" destId="{5178EDB4-31F2-44C8-B955-CFBE22F1BA06}" srcOrd="0" destOrd="0" presId="urn:microsoft.com/office/officeart/2005/8/layout/radial6"/>
    <dgm:cxn modelId="{53956595-9C3D-4F35-892E-1221F2CCB38F}" type="presOf" srcId="{346020D5-66DB-4BDD-BE6B-7944B8C97E05}" destId="{C77D3D32-ECD6-41A4-BEA4-83750509C7D5}" srcOrd="0" destOrd="0" presId="urn:microsoft.com/office/officeart/2005/8/layout/radial6"/>
    <dgm:cxn modelId="{873F0296-A6E0-48BC-8CA5-40CC6FBC6E21}" srcId="{FB45E060-3F18-47F1-90AB-94D52438EF08}" destId="{3260A953-75D2-4C29-9731-231DBE1F1795}" srcOrd="0" destOrd="0" parTransId="{42B77196-8BF5-4DFD-8284-1034AF67E34F}" sibTransId="{346020D5-66DB-4BDD-BE6B-7944B8C97E05}"/>
    <dgm:cxn modelId="{ED5CC89A-98A9-4F7B-B361-18C7EA9C94D3}" srcId="{FB45E060-3F18-47F1-90AB-94D52438EF08}" destId="{8D81340E-D848-4C07-8C6D-143136496ABA}" srcOrd="2" destOrd="0" parTransId="{AD702E38-AE0A-4761-AA65-663E45E38F23}" sibTransId="{6DF51746-3E2D-4F58-9B81-84199BD9B554}"/>
    <dgm:cxn modelId="{05AA2EC4-1BE9-495B-95AA-923401D4A32B}" srcId="{6F40616E-DFC6-4309-A554-98F802E7B780}" destId="{FB45E060-3F18-47F1-90AB-94D52438EF08}" srcOrd="0" destOrd="0" parTransId="{A431E8C3-946D-4010-A531-4ED2BBE02FF6}" sibTransId="{FEC0CF21-B198-4256-9679-A1E405E1A006}"/>
    <dgm:cxn modelId="{FB5D85C5-B67C-49E4-A432-92CF13BA1E68}" type="presOf" srcId="{FB45E060-3F18-47F1-90AB-94D52438EF08}" destId="{4453D35C-A008-4C61-926B-38352480F24E}" srcOrd="0" destOrd="0" presId="urn:microsoft.com/office/officeart/2005/8/layout/radial6"/>
    <dgm:cxn modelId="{0DAC93C9-D47D-4A1F-87E8-0E2D97DC8818}" type="presOf" srcId="{3260A953-75D2-4C29-9731-231DBE1F1795}" destId="{6C6B8C78-17DB-4E50-93EC-70403D8D950C}" srcOrd="0" destOrd="0" presId="urn:microsoft.com/office/officeart/2005/8/layout/radial6"/>
    <dgm:cxn modelId="{4C1DC6E3-4288-45C3-A238-A0CA493999D9}" type="presOf" srcId="{C0259C18-FD8F-47E9-A4D7-F5722789521D}" destId="{776B71F3-365F-475F-BF4D-C38FA4CD0414}" srcOrd="0" destOrd="0" presId="urn:microsoft.com/office/officeart/2005/8/layout/radial6"/>
    <dgm:cxn modelId="{0E7E7BF3-6743-4FCF-AFC2-6EB2282F4526}" type="presOf" srcId="{3DA7A3BC-6971-4DA3-A7A6-564DE7CC11CC}" destId="{B7B43F67-F4BA-4375-BBAD-6BE2BA84F527}" srcOrd="0" destOrd="0" presId="urn:microsoft.com/office/officeart/2005/8/layout/radial6"/>
    <dgm:cxn modelId="{6906BFFA-AC81-4CC8-BCD8-82E8F7FB0CCB}" srcId="{FB45E060-3F18-47F1-90AB-94D52438EF08}" destId="{3DA7A3BC-6971-4DA3-A7A6-564DE7CC11CC}" srcOrd="3" destOrd="0" parTransId="{AFA1437E-A383-4219-BADB-CA669E38C561}" sibTransId="{CA5F0F34-D7AB-4109-9BDA-05763443922E}"/>
    <dgm:cxn modelId="{04D847F7-493F-4F63-9281-C4DEE8778358}" type="presParOf" srcId="{EDDB9BC4-ED39-4CE4-909B-914D16BDACED}" destId="{4453D35C-A008-4C61-926B-38352480F24E}" srcOrd="0" destOrd="0" presId="urn:microsoft.com/office/officeart/2005/8/layout/radial6"/>
    <dgm:cxn modelId="{E8616553-6847-4C39-AE0D-1156BDC5A56D}" type="presParOf" srcId="{EDDB9BC4-ED39-4CE4-909B-914D16BDACED}" destId="{6C6B8C78-17DB-4E50-93EC-70403D8D950C}" srcOrd="1" destOrd="0" presId="urn:microsoft.com/office/officeart/2005/8/layout/radial6"/>
    <dgm:cxn modelId="{0520A8BA-51C4-443A-9372-CEB915C721FE}" type="presParOf" srcId="{EDDB9BC4-ED39-4CE4-909B-914D16BDACED}" destId="{81F0EE3C-90A3-4799-95E2-198F019B3343}" srcOrd="2" destOrd="0" presId="urn:microsoft.com/office/officeart/2005/8/layout/radial6"/>
    <dgm:cxn modelId="{F1A58E40-1932-4714-866C-A5C1E99CDD89}" type="presParOf" srcId="{EDDB9BC4-ED39-4CE4-909B-914D16BDACED}" destId="{C77D3D32-ECD6-41A4-BEA4-83750509C7D5}" srcOrd="3" destOrd="0" presId="urn:microsoft.com/office/officeart/2005/8/layout/radial6"/>
    <dgm:cxn modelId="{E2528CE7-1F9E-4F69-903B-FFE9ED57198A}" type="presParOf" srcId="{EDDB9BC4-ED39-4CE4-909B-914D16BDACED}" destId="{776B71F3-365F-475F-BF4D-C38FA4CD0414}" srcOrd="4" destOrd="0" presId="urn:microsoft.com/office/officeart/2005/8/layout/radial6"/>
    <dgm:cxn modelId="{451E3412-4C1D-41F2-9A19-FDB166E49859}" type="presParOf" srcId="{EDDB9BC4-ED39-4CE4-909B-914D16BDACED}" destId="{6C5E51C6-7AAA-4A68-8273-76B44D1E09C2}" srcOrd="5" destOrd="0" presId="urn:microsoft.com/office/officeart/2005/8/layout/radial6"/>
    <dgm:cxn modelId="{A773D4C4-3AB6-453E-8D1E-4CC1B6F075AE}" type="presParOf" srcId="{EDDB9BC4-ED39-4CE4-909B-914D16BDACED}" destId="{E6575379-BD90-4F7A-8970-281DC8811F6E}" srcOrd="6" destOrd="0" presId="urn:microsoft.com/office/officeart/2005/8/layout/radial6"/>
    <dgm:cxn modelId="{0C05B10B-52B4-4013-99A9-31E5DA515B7F}" type="presParOf" srcId="{EDDB9BC4-ED39-4CE4-909B-914D16BDACED}" destId="{5178EDB4-31F2-44C8-B955-CFBE22F1BA06}" srcOrd="7" destOrd="0" presId="urn:microsoft.com/office/officeart/2005/8/layout/radial6"/>
    <dgm:cxn modelId="{D0B86DB0-15DD-4251-B8E7-CAA86EC86597}" type="presParOf" srcId="{EDDB9BC4-ED39-4CE4-909B-914D16BDACED}" destId="{8F2536BB-7D74-472F-8C1E-1329C33DCFCC}" srcOrd="8" destOrd="0" presId="urn:microsoft.com/office/officeart/2005/8/layout/radial6"/>
    <dgm:cxn modelId="{6D445736-5B6E-4987-8663-30B86767FB2C}" type="presParOf" srcId="{EDDB9BC4-ED39-4CE4-909B-914D16BDACED}" destId="{9D8E5E44-B35B-495E-91D9-B305837F179A}" srcOrd="9" destOrd="0" presId="urn:microsoft.com/office/officeart/2005/8/layout/radial6"/>
    <dgm:cxn modelId="{6350DE92-80C3-4F0A-83D1-6586316488B2}" type="presParOf" srcId="{EDDB9BC4-ED39-4CE4-909B-914D16BDACED}" destId="{B7B43F67-F4BA-4375-BBAD-6BE2BA84F527}" srcOrd="10" destOrd="0" presId="urn:microsoft.com/office/officeart/2005/8/layout/radial6"/>
    <dgm:cxn modelId="{279F9F36-CA31-47E7-AC38-238BD54E6D45}" type="presParOf" srcId="{EDDB9BC4-ED39-4CE4-909B-914D16BDACED}" destId="{D712AC27-1F52-422B-8575-DA9448928525}" srcOrd="11" destOrd="0" presId="urn:microsoft.com/office/officeart/2005/8/layout/radial6"/>
    <dgm:cxn modelId="{E584DD05-8B2C-4B9A-B771-DAEA3168FB7B}" type="presParOf" srcId="{EDDB9BC4-ED39-4CE4-909B-914D16BDACED}" destId="{BB82E0C6-4866-4BA1-8588-0E33748BC6E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2E0C6-4866-4BA1-8588-0E33748BC6EF}">
      <dsp:nvSpPr>
        <dsp:cNvPr id="0" name=""/>
        <dsp:cNvSpPr/>
      </dsp:nvSpPr>
      <dsp:spPr>
        <a:xfrm>
          <a:off x="1455460" y="644531"/>
          <a:ext cx="4304071" cy="4304071"/>
        </a:xfrm>
        <a:prstGeom prst="blockArc">
          <a:avLst>
            <a:gd name="adj1" fmla="val 10800000"/>
            <a:gd name="adj2" fmla="val 16200000"/>
            <a:gd name="adj3" fmla="val 4637"/>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E5E44-B35B-495E-91D9-B305837F179A}">
      <dsp:nvSpPr>
        <dsp:cNvPr id="0" name=""/>
        <dsp:cNvSpPr/>
      </dsp:nvSpPr>
      <dsp:spPr>
        <a:xfrm>
          <a:off x="1455460" y="644531"/>
          <a:ext cx="4304071" cy="4304071"/>
        </a:xfrm>
        <a:prstGeom prst="blockArc">
          <a:avLst>
            <a:gd name="adj1" fmla="val 5400000"/>
            <a:gd name="adj2" fmla="val 10800000"/>
            <a:gd name="adj3" fmla="val 4637"/>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75379-BD90-4F7A-8970-281DC8811F6E}">
      <dsp:nvSpPr>
        <dsp:cNvPr id="0" name=""/>
        <dsp:cNvSpPr/>
      </dsp:nvSpPr>
      <dsp:spPr>
        <a:xfrm>
          <a:off x="1455460" y="644531"/>
          <a:ext cx="4304071" cy="4304071"/>
        </a:xfrm>
        <a:prstGeom prst="blockArc">
          <a:avLst>
            <a:gd name="adj1" fmla="val 0"/>
            <a:gd name="adj2" fmla="val 5400000"/>
            <a:gd name="adj3" fmla="val 4637"/>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7D3D32-ECD6-41A4-BEA4-83750509C7D5}">
      <dsp:nvSpPr>
        <dsp:cNvPr id="0" name=""/>
        <dsp:cNvSpPr/>
      </dsp:nvSpPr>
      <dsp:spPr>
        <a:xfrm>
          <a:off x="1455460" y="644531"/>
          <a:ext cx="4304071" cy="4304071"/>
        </a:xfrm>
        <a:prstGeom prst="blockArc">
          <a:avLst>
            <a:gd name="adj1" fmla="val 16200000"/>
            <a:gd name="adj2" fmla="val 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53D35C-A008-4C61-926B-38352480F24E}">
      <dsp:nvSpPr>
        <dsp:cNvPr id="0" name=""/>
        <dsp:cNvSpPr/>
      </dsp:nvSpPr>
      <dsp:spPr>
        <a:xfrm>
          <a:off x="2617548" y="1806619"/>
          <a:ext cx="1979895" cy="19798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t>Any Child</a:t>
          </a:r>
        </a:p>
      </dsp:txBody>
      <dsp:txXfrm>
        <a:off x="2907497" y="2096568"/>
        <a:ext cx="1399997" cy="1399997"/>
      </dsp:txXfrm>
    </dsp:sp>
    <dsp:sp modelId="{6C6B8C78-17DB-4E50-93EC-70403D8D950C}">
      <dsp:nvSpPr>
        <dsp:cNvPr id="0" name=""/>
        <dsp:cNvSpPr/>
      </dsp:nvSpPr>
      <dsp:spPr>
        <a:xfrm>
          <a:off x="2914532" y="1461"/>
          <a:ext cx="1385926" cy="13859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Assess</a:t>
          </a:r>
        </a:p>
      </dsp:txBody>
      <dsp:txXfrm>
        <a:off x="3117496" y="204425"/>
        <a:ext cx="979998" cy="979998"/>
      </dsp:txXfrm>
    </dsp:sp>
    <dsp:sp modelId="{776B71F3-365F-475F-BF4D-C38FA4CD0414}">
      <dsp:nvSpPr>
        <dsp:cNvPr id="0" name=""/>
        <dsp:cNvSpPr/>
      </dsp:nvSpPr>
      <dsp:spPr>
        <a:xfrm>
          <a:off x="5016675" y="2103603"/>
          <a:ext cx="1385926" cy="1385926"/>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Plan</a:t>
          </a:r>
        </a:p>
      </dsp:txBody>
      <dsp:txXfrm>
        <a:off x="5219639" y="2306567"/>
        <a:ext cx="979998" cy="979998"/>
      </dsp:txXfrm>
    </dsp:sp>
    <dsp:sp modelId="{5178EDB4-31F2-44C8-B955-CFBE22F1BA06}">
      <dsp:nvSpPr>
        <dsp:cNvPr id="0" name=""/>
        <dsp:cNvSpPr/>
      </dsp:nvSpPr>
      <dsp:spPr>
        <a:xfrm>
          <a:off x="2914532" y="4205746"/>
          <a:ext cx="1385926" cy="1385926"/>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Do</a:t>
          </a:r>
        </a:p>
      </dsp:txBody>
      <dsp:txXfrm>
        <a:off x="3117496" y="4408710"/>
        <a:ext cx="979998" cy="979998"/>
      </dsp:txXfrm>
    </dsp:sp>
    <dsp:sp modelId="{B7B43F67-F4BA-4375-BBAD-6BE2BA84F527}">
      <dsp:nvSpPr>
        <dsp:cNvPr id="0" name=""/>
        <dsp:cNvSpPr/>
      </dsp:nvSpPr>
      <dsp:spPr>
        <a:xfrm>
          <a:off x="812390" y="2103603"/>
          <a:ext cx="1385926" cy="138592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Review</a:t>
          </a:r>
        </a:p>
      </dsp:txBody>
      <dsp:txXfrm>
        <a:off x="1015354" y="2306567"/>
        <a:ext cx="979998" cy="979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uFillTx/>
                <a:latin typeface="Arial"/>
                <a:ea typeface="Arial"/>
                <a:cs typeface="Arial"/>
                <a:sym typeface="Arial"/>
              </a:defRPr>
            </a:lvl9pPr>
          </a:lstStyle>
          <a:p>
            <a:endParaRPr/>
          </a:p>
        </p:txBody>
      </p:sp>
    </p:spTree>
    <p:extLst>
      <p:ext uri="{BB962C8B-B14F-4D97-AF65-F5344CB8AC3E}">
        <p14:creationId xmlns:p14="http://schemas.microsoft.com/office/powerpoint/2010/main" val="4921354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send Code of practice</a:t>
            </a:r>
            <a:r>
              <a:rPr lang="en-GB" baseline="0" dirty="0"/>
              <a:t> 0-25 -2014 </a:t>
            </a:r>
            <a:r>
              <a:rPr lang="en-GB" dirty="0"/>
              <a:t>Page 97-99 . The</a:t>
            </a:r>
            <a:r>
              <a:rPr lang="en-GB" baseline="0" dirty="0"/>
              <a:t> 4 broad areas often interlink. Many SEND students may begin by only showing one area of need but overtime that may change. For example girls with Autism often mask their symptoms to fit in with their peers , but may actually present across several areas. Often children with ASD will present in one or more areas from a very young age. How they may present may alter at times of stress or when they go through puberty.</a:t>
            </a:r>
            <a:endParaRPr lang="en-GB" dirty="0"/>
          </a:p>
        </p:txBody>
      </p:sp>
      <p:sp>
        <p:nvSpPr>
          <p:cNvPr id="4" name="Slide Number Placeholder 3"/>
          <p:cNvSpPr>
            <a:spLocks noGrp="1"/>
          </p:cNvSpPr>
          <p:nvPr>
            <p:ph type="sldNum" sz="quarter" idx="10"/>
          </p:nvPr>
        </p:nvSpPr>
        <p:spPr/>
        <p:txBody>
          <a:bodyPr/>
          <a:lstStyle/>
          <a:p>
            <a:fld id="{BF718460-A2B2-4BF3-A868-A14CBFA0490D}" type="slidenum">
              <a:rPr lang="en-GB" smtClean="0"/>
              <a:t>11</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385395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10"/>
          </p:nvPr>
        </p:nvSpPr>
        <p:spPr/>
        <p:txBody>
          <a:bodyPr/>
          <a:lstStyle/>
          <a:p>
            <a:fld id="{BF718460-A2B2-4BF3-A868-A14CBFA0490D}" type="slidenum">
              <a:rPr lang="en-GB" smtClean="0"/>
              <a:t>12</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228045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BF718460-A2B2-4BF3-A868-A14CBFA0490D}" type="slidenum">
              <a:rPr lang="en-GB" smtClean="0"/>
              <a:t>13</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102307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718460-A2B2-4BF3-A868-A14CBFA0490D}" type="slidenum">
              <a:rPr lang="en-GB" smtClean="0"/>
              <a:t>14</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149084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These are the 3 waves of intervention set out by</a:t>
            </a:r>
            <a:r>
              <a:rPr lang="en-GB" baseline="0" dirty="0"/>
              <a:t> the SEND  Code of practice ( 2014) . As teachers we should understand the different levels of SEND within school and understand why students are working at each wave. Many of our wave 1 students can go un noticed, until we start to peel back why they are behaving in certain ways . Is it because they have SPLD ? and really are struggling to understand the work that is put in front of them ? This is why it is important that we get a full picture from primary schools of each child's needs so we can support them in all lessons. We have some wave 2 and wave 3 students that require adaptations and adjustments in order for them to work towards the curriculum requirements . Some children require outside agencies like physiotherapists occupational therapists, speech and language, </a:t>
            </a:r>
            <a:r>
              <a:rPr lang="en-GB" baseline="0" dirty="0" err="1"/>
              <a:t>Childrens</a:t>
            </a:r>
            <a:r>
              <a:rPr lang="en-GB" baseline="0" dirty="0"/>
              <a:t> and Adults Mental Health Service ( CAMHS)  to help support them to come to a mainstream school.</a:t>
            </a:r>
            <a:endParaRPr lang="en-GB" dirty="0"/>
          </a:p>
        </p:txBody>
      </p:sp>
      <p:sp>
        <p:nvSpPr>
          <p:cNvPr id="4" name="Slide Number Placeholder 3"/>
          <p:cNvSpPr>
            <a:spLocks noGrp="1"/>
          </p:cNvSpPr>
          <p:nvPr>
            <p:ph type="sldNum" sz="quarter" idx="10"/>
          </p:nvPr>
        </p:nvSpPr>
        <p:spPr/>
        <p:txBody>
          <a:bodyPr/>
          <a:lstStyle/>
          <a:p>
            <a:fld id="{BF718460-A2B2-4BF3-A868-A14CBFA0490D}" type="slidenum">
              <a:rPr lang="en-GB" smtClean="0"/>
              <a:t>15</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260524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NASEN  ( 2014) , Sen support and the Graduated Approach  ( p 1-20)</a:t>
            </a:r>
            <a:endParaRPr lang="en-GB" dirty="0"/>
          </a:p>
          <a:p>
            <a:r>
              <a:rPr lang="en-GB" dirty="0"/>
              <a:t> Support at any level has to come from a four part cycle</a:t>
            </a:r>
            <a:r>
              <a:rPr lang="en-GB" baseline="0" dirty="0"/>
              <a:t> . It has to begin at whole school level and should benefit all learners in the class. However  this will change at wave 2 and wave 3 where students require additional support and a more personalised graduated plan to be put in place. We always have to begin at the assess cycle to see if students are progressing in line with their peers and nationally . If they are not progressing because they have a learning difficulty like dyslexia we need to refer to our High quality teaching strategies. We put in pace the strategies and then review whether they are actually working or not . If they don’t work then children would need to move onto another round of the graduated approach with different strategies . If the students continues to struggle then we consider moving them up a wave. If they moved into wave 2 they might require 1;1 support , an intervention in literacy. </a:t>
            </a:r>
            <a:endParaRPr lang="en-GB" dirty="0"/>
          </a:p>
        </p:txBody>
      </p:sp>
      <p:sp>
        <p:nvSpPr>
          <p:cNvPr id="4" name="Slide Number Placeholder 3"/>
          <p:cNvSpPr>
            <a:spLocks noGrp="1"/>
          </p:cNvSpPr>
          <p:nvPr>
            <p:ph type="sldNum" sz="quarter" idx="10"/>
          </p:nvPr>
        </p:nvSpPr>
        <p:spPr/>
        <p:txBody>
          <a:bodyPr/>
          <a:lstStyle/>
          <a:p>
            <a:fld id="{BF718460-A2B2-4BF3-A868-A14CBFA0490D}" type="slidenum">
              <a:rPr lang="en-GB" smtClean="0"/>
              <a:t>16</a:t>
            </a:fld>
            <a:endParaRPr lang="en-GB"/>
          </a:p>
        </p:txBody>
      </p:sp>
      <p:sp>
        <p:nvSpPr>
          <p:cNvPr id="5" name="Header Placeholder 4"/>
          <p:cNvSpPr>
            <a:spLocks noGrp="1"/>
          </p:cNvSpPr>
          <p:nvPr>
            <p:ph type="hdr" sz="quarter" idx="11"/>
          </p:nvPr>
        </p:nvSpPr>
        <p:spPr/>
        <p:txBody>
          <a:bodyPr/>
          <a:lstStyle/>
          <a:p>
            <a:r>
              <a:rPr lang="en-GB"/>
              <a:t>MO1, National award for SEN Coordination, Assignment 2 .</a:t>
            </a:r>
          </a:p>
        </p:txBody>
      </p:sp>
      <p:sp>
        <p:nvSpPr>
          <p:cNvPr id="6" name="Footer Placeholder 5"/>
          <p:cNvSpPr>
            <a:spLocks noGrp="1"/>
          </p:cNvSpPr>
          <p:nvPr>
            <p:ph type="ftr" sz="quarter" idx="12"/>
          </p:nvPr>
        </p:nvSpPr>
        <p:spPr/>
        <p:txBody>
          <a:bodyPr/>
          <a:lstStyle/>
          <a:p>
            <a:r>
              <a:rPr lang="en-GB"/>
              <a:t>Heather Blackburn ( Hblackburn1)</a:t>
            </a:r>
          </a:p>
        </p:txBody>
      </p:sp>
    </p:spTree>
    <p:extLst>
      <p:ext uri="{BB962C8B-B14F-4D97-AF65-F5344CB8AC3E}">
        <p14:creationId xmlns:p14="http://schemas.microsoft.com/office/powerpoint/2010/main" val="347342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61" name="Google Shape;16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44" name="Google Shape;1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858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090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uFillTx/>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1"/>
        <p:cNvGrpSpPr/>
        <p:nvPr/>
      </p:nvGrpSpPr>
      <p:grpSpPr>
        <a:xfrm>
          <a:off x="0" y="0"/>
          <a:ext cx="0" cy="0"/>
          <a:chOff x="0" y="0"/>
          <a:chExt cx="0" cy="0"/>
        </a:xfrm>
      </p:grpSpPr>
      <p:sp>
        <p:nvSpPr>
          <p:cNvPr id="12" name="Google Shape;12;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13" name="Google Shape;13;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uFillTx/>
              </a:defRPr>
            </a:lvl1pPr>
            <a:lvl2pPr lvl="1" algn="ctr">
              <a:lnSpc>
                <a:spcPct val="100000"/>
              </a:lnSpc>
              <a:spcBef>
                <a:spcPts val="560"/>
              </a:spcBef>
              <a:spcAft>
                <a:spcPts val="0"/>
              </a:spcAft>
              <a:buClr>
                <a:srgbClr val="888888"/>
              </a:buClr>
              <a:buSzPts val="2800"/>
              <a:buNone/>
              <a:defRPr>
                <a:solidFill>
                  <a:srgbClr val="888888"/>
                </a:solidFill>
                <a:uFillTx/>
              </a:defRPr>
            </a:lvl2pPr>
            <a:lvl3pPr lvl="2" algn="ctr">
              <a:lnSpc>
                <a:spcPct val="100000"/>
              </a:lnSpc>
              <a:spcBef>
                <a:spcPts val="480"/>
              </a:spcBef>
              <a:spcAft>
                <a:spcPts val="0"/>
              </a:spcAft>
              <a:buClr>
                <a:srgbClr val="888888"/>
              </a:buClr>
              <a:buSzPts val="2400"/>
              <a:buNone/>
              <a:defRPr>
                <a:solidFill>
                  <a:srgbClr val="888888"/>
                </a:solidFill>
                <a:uFillTx/>
              </a:defRPr>
            </a:lvl3pPr>
            <a:lvl4pPr lvl="3" algn="ctr">
              <a:lnSpc>
                <a:spcPct val="100000"/>
              </a:lnSpc>
              <a:spcBef>
                <a:spcPts val="400"/>
              </a:spcBef>
              <a:spcAft>
                <a:spcPts val="0"/>
              </a:spcAft>
              <a:buClr>
                <a:srgbClr val="888888"/>
              </a:buClr>
              <a:buSzPts val="2000"/>
              <a:buNone/>
              <a:defRPr>
                <a:solidFill>
                  <a:srgbClr val="888888"/>
                </a:solidFill>
                <a:uFillTx/>
              </a:defRPr>
            </a:lvl4pPr>
            <a:lvl5pPr lvl="4" algn="ctr">
              <a:lnSpc>
                <a:spcPct val="100000"/>
              </a:lnSpc>
              <a:spcBef>
                <a:spcPts val="400"/>
              </a:spcBef>
              <a:spcAft>
                <a:spcPts val="0"/>
              </a:spcAft>
              <a:buClr>
                <a:srgbClr val="888888"/>
              </a:buClr>
              <a:buSzPts val="2000"/>
              <a:buNone/>
              <a:defRPr>
                <a:solidFill>
                  <a:srgbClr val="888888"/>
                </a:solidFill>
                <a:uFillTx/>
              </a:defRPr>
            </a:lvl5pPr>
            <a:lvl6pPr lvl="5" algn="ctr">
              <a:lnSpc>
                <a:spcPct val="100000"/>
              </a:lnSpc>
              <a:spcBef>
                <a:spcPts val="400"/>
              </a:spcBef>
              <a:spcAft>
                <a:spcPts val="0"/>
              </a:spcAft>
              <a:buClr>
                <a:srgbClr val="888888"/>
              </a:buClr>
              <a:buSzPts val="2000"/>
              <a:buNone/>
              <a:defRPr>
                <a:solidFill>
                  <a:srgbClr val="888888"/>
                </a:solidFill>
                <a:uFillTx/>
              </a:defRPr>
            </a:lvl6pPr>
            <a:lvl7pPr lvl="6" algn="ctr">
              <a:lnSpc>
                <a:spcPct val="100000"/>
              </a:lnSpc>
              <a:spcBef>
                <a:spcPts val="400"/>
              </a:spcBef>
              <a:spcAft>
                <a:spcPts val="0"/>
              </a:spcAft>
              <a:buClr>
                <a:srgbClr val="888888"/>
              </a:buClr>
              <a:buSzPts val="2000"/>
              <a:buNone/>
              <a:defRPr>
                <a:solidFill>
                  <a:srgbClr val="888888"/>
                </a:solidFill>
                <a:uFillTx/>
              </a:defRPr>
            </a:lvl7pPr>
            <a:lvl8pPr lvl="7" algn="ctr">
              <a:lnSpc>
                <a:spcPct val="100000"/>
              </a:lnSpc>
              <a:spcBef>
                <a:spcPts val="400"/>
              </a:spcBef>
              <a:spcAft>
                <a:spcPts val="0"/>
              </a:spcAft>
              <a:buClr>
                <a:srgbClr val="888888"/>
              </a:buClr>
              <a:buSzPts val="2000"/>
              <a:buNone/>
              <a:defRPr>
                <a:solidFill>
                  <a:srgbClr val="888888"/>
                </a:solidFill>
                <a:uFillTx/>
              </a:defRPr>
            </a:lvl8pPr>
            <a:lvl9pPr lvl="8" algn="ctr">
              <a:lnSpc>
                <a:spcPct val="100000"/>
              </a:lnSpc>
              <a:spcBef>
                <a:spcPts val="400"/>
              </a:spcBef>
              <a:spcAft>
                <a:spcPts val="0"/>
              </a:spcAft>
              <a:buClr>
                <a:srgbClr val="888888"/>
              </a:buClr>
              <a:buSzPts val="2000"/>
              <a:buNone/>
              <a:defRPr>
                <a:solidFill>
                  <a:srgbClr val="888888"/>
                </a:solidFill>
                <a:uFillTx/>
              </a:defRPr>
            </a:lvl9pPr>
          </a:lstStyle>
          <a:p>
            <a:endParaRPr/>
          </a:p>
        </p:txBody>
      </p:sp>
      <p:sp>
        <p:nvSpPr>
          <p:cNvPr id="14" name="Google Shape;1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15" name="Google Shape;1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16" name="Google Shape;1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0" name="Google Shape;70;p3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uFillTx/>
              </a:defRPr>
            </a:lvl1pPr>
            <a:lvl2pPr marL="914400" lvl="1" indent="-342900" algn="l">
              <a:lnSpc>
                <a:spcPct val="100000"/>
              </a:lnSpc>
              <a:spcBef>
                <a:spcPts val="360"/>
              </a:spcBef>
              <a:spcAft>
                <a:spcPts val="0"/>
              </a:spcAft>
              <a:buClr>
                <a:schemeClr val="dk1"/>
              </a:buClr>
              <a:buSzPts val="1800"/>
              <a:buChar char="–"/>
              <a:defRPr>
                <a:uFillTx/>
              </a:defRPr>
            </a:lvl2pPr>
            <a:lvl3pPr marL="1371600" lvl="2" indent="-342900" algn="l">
              <a:lnSpc>
                <a:spcPct val="100000"/>
              </a:lnSpc>
              <a:spcBef>
                <a:spcPts val="360"/>
              </a:spcBef>
              <a:spcAft>
                <a:spcPts val="0"/>
              </a:spcAft>
              <a:buClr>
                <a:schemeClr val="dk1"/>
              </a:buClr>
              <a:buSzPts val="1800"/>
              <a:buChar char="•"/>
              <a:defRPr>
                <a:uFillTx/>
              </a:defRPr>
            </a:lvl3pPr>
            <a:lvl4pPr marL="1828800" lvl="3" indent="-342900" algn="l">
              <a:lnSpc>
                <a:spcPct val="100000"/>
              </a:lnSpc>
              <a:spcBef>
                <a:spcPts val="360"/>
              </a:spcBef>
              <a:spcAft>
                <a:spcPts val="0"/>
              </a:spcAft>
              <a:buClr>
                <a:schemeClr val="dk1"/>
              </a:buClr>
              <a:buSzPts val="1800"/>
              <a:buChar char="–"/>
              <a:defRPr>
                <a:uFillTx/>
              </a:defRPr>
            </a:lvl4pPr>
            <a:lvl5pPr marL="2286000" lvl="4" indent="-342900" algn="l">
              <a:lnSpc>
                <a:spcPct val="100000"/>
              </a:lnSpc>
              <a:spcBef>
                <a:spcPts val="360"/>
              </a:spcBef>
              <a:spcAft>
                <a:spcPts val="0"/>
              </a:spcAft>
              <a:buClr>
                <a:schemeClr val="dk1"/>
              </a:buClr>
              <a:buSzPts val="1800"/>
              <a:buChar char="»"/>
              <a:defRPr>
                <a:uFillTx/>
              </a:defRPr>
            </a:lvl5pPr>
            <a:lvl6pPr marL="2743200" lvl="5" indent="-342900" algn="l">
              <a:lnSpc>
                <a:spcPct val="100000"/>
              </a:lnSpc>
              <a:spcBef>
                <a:spcPts val="360"/>
              </a:spcBef>
              <a:spcAft>
                <a:spcPts val="0"/>
              </a:spcAft>
              <a:buClr>
                <a:schemeClr val="dk1"/>
              </a:buClr>
              <a:buSzPts val="1800"/>
              <a:buChar char="•"/>
              <a:defRPr>
                <a:uFillTx/>
              </a:defRPr>
            </a:lvl6pPr>
            <a:lvl7pPr marL="3200400" lvl="6" indent="-342900" algn="l">
              <a:lnSpc>
                <a:spcPct val="100000"/>
              </a:lnSpc>
              <a:spcBef>
                <a:spcPts val="360"/>
              </a:spcBef>
              <a:spcAft>
                <a:spcPts val="0"/>
              </a:spcAft>
              <a:buClr>
                <a:schemeClr val="dk1"/>
              </a:buClr>
              <a:buSzPts val="1800"/>
              <a:buChar char="•"/>
              <a:defRPr>
                <a:uFillTx/>
              </a:defRPr>
            </a:lvl7pPr>
            <a:lvl8pPr marL="3657600" lvl="7" indent="-342900" algn="l">
              <a:lnSpc>
                <a:spcPct val="100000"/>
              </a:lnSpc>
              <a:spcBef>
                <a:spcPts val="360"/>
              </a:spcBef>
              <a:spcAft>
                <a:spcPts val="0"/>
              </a:spcAft>
              <a:buClr>
                <a:schemeClr val="dk1"/>
              </a:buClr>
              <a:buSzPts val="1800"/>
              <a:buChar char="•"/>
              <a:defRPr>
                <a:uFillTx/>
              </a:defRPr>
            </a:lvl8pPr>
            <a:lvl9pPr marL="4114800" lvl="8" indent="-342900" algn="l">
              <a:lnSpc>
                <a:spcPct val="100000"/>
              </a:lnSpc>
              <a:spcBef>
                <a:spcPts val="360"/>
              </a:spcBef>
              <a:spcAft>
                <a:spcPts val="0"/>
              </a:spcAft>
              <a:buClr>
                <a:schemeClr val="dk1"/>
              </a:buClr>
              <a:buSzPts val="1800"/>
              <a:buChar char="•"/>
              <a:defRPr>
                <a:uFillTx/>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6" name="Google Shape;76;p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uFillTx/>
              </a:defRPr>
            </a:lvl1pPr>
            <a:lvl2pPr marL="914400" lvl="1" indent="-342900" algn="l">
              <a:lnSpc>
                <a:spcPct val="100000"/>
              </a:lnSpc>
              <a:spcBef>
                <a:spcPts val="360"/>
              </a:spcBef>
              <a:spcAft>
                <a:spcPts val="0"/>
              </a:spcAft>
              <a:buClr>
                <a:schemeClr val="dk1"/>
              </a:buClr>
              <a:buSzPts val="1800"/>
              <a:buChar char="–"/>
              <a:defRPr>
                <a:uFillTx/>
              </a:defRPr>
            </a:lvl2pPr>
            <a:lvl3pPr marL="1371600" lvl="2" indent="-342900" algn="l">
              <a:lnSpc>
                <a:spcPct val="100000"/>
              </a:lnSpc>
              <a:spcBef>
                <a:spcPts val="360"/>
              </a:spcBef>
              <a:spcAft>
                <a:spcPts val="0"/>
              </a:spcAft>
              <a:buClr>
                <a:schemeClr val="dk1"/>
              </a:buClr>
              <a:buSzPts val="1800"/>
              <a:buChar char="•"/>
              <a:defRPr>
                <a:uFillTx/>
              </a:defRPr>
            </a:lvl3pPr>
            <a:lvl4pPr marL="1828800" lvl="3" indent="-342900" algn="l">
              <a:lnSpc>
                <a:spcPct val="100000"/>
              </a:lnSpc>
              <a:spcBef>
                <a:spcPts val="360"/>
              </a:spcBef>
              <a:spcAft>
                <a:spcPts val="0"/>
              </a:spcAft>
              <a:buClr>
                <a:schemeClr val="dk1"/>
              </a:buClr>
              <a:buSzPts val="1800"/>
              <a:buChar char="–"/>
              <a:defRPr>
                <a:uFillTx/>
              </a:defRPr>
            </a:lvl4pPr>
            <a:lvl5pPr marL="2286000" lvl="4" indent="-342900" algn="l">
              <a:lnSpc>
                <a:spcPct val="100000"/>
              </a:lnSpc>
              <a:spcBef>
                <a:spcPts val="360"/>
              </a:spcBef>
              <a:spcAft>
                <a:spcPts val="0"/>
              </a:spcAft>
              <a:buClr>
                <a:schemeClr val="dk1"/>
              </a:buClr>
              <a:buSzPts val="1800"/>
              <a:buChar char="»"/>
              <a:defRPr>
                <a:uFillTx/>
              </a:defRPr>
            </a:lvl5pPr>
            <a:lvl6pPr marL="2743200" lvl="5" indent="-342900" algn="l">
              <a:lnSpc>
                <a:spcPct val="100000"/>
              </a:lnSpc>
              <a:spcBef>
                <a:spcPts val="360"/>
              </a:spcBef>
              <a:spcAft>
                <a:spcPts val="0"/>
              </a:spcAft>
              <a:buClr>
                <a:schemeClr val="dk1"/>
              </a:buClr>
              <a:buSzPts val="1800"/>
              <a:buChar char="•"/>
              <a:defRPr>
                <a:uFillTx/>
              </a:defRPr>
            </a:lvl6pPr>
            <a:lvl7pPr marL="3200400" lvl="6" indent="-342900" algn="l">
              <a:lnSpc>
                <a:spcPct val="100000"/>
              </a:lnSpc>
              <a:spcBef>
                <a:spcPts val="360"/>
              </a:spcBef>
              <a:spcAft>
                <a:spcPts val="0"/>
              </a:spcAft>
              <a:buClr>
                <a:schemeClr val="dk1"/>
              </a:buClr>
              <a:buSzPts val="1800"/>
              <a:buChar char="•"/>
              <a:defRPr>
                <a:uFillTx/>
              </a:defRPr>
            </a:lvl7pPr>
            <a:lvl8pPr marL="3657600" lvl="7" indent="-342900" algn="l">
              <a:lnSpc>
                <a:spcPct val="100000"/>
              </a:lnSpc>
              <a:spcBef>
                <a:spcPts val="360"/>
              </a:spcBef>
              <a:spcAft>
                <a:spcPts val="0"/>
              </a:spcAft>
              <a:buClr>
                <a:schemeClr val="dk1"/>
              </a:buClr>
              <a:buSzPts val="1800"/>
              <a:buChar char="•"/>
              <a:defRPr>
                <a:uFillTx/>
              </a:defRPr>
            </a:lvl8pPr>
            <a:lvl9pPr marL="4114800" lvl="8" indent="-342900" algn="l">
              <a:lnSpc>
                <a:spcPct val="100000"/>
              </a:lnSpc>
              <a:spcBef>
                <a:spcPts val="360"/>
              </a:spcBef>
              <a:spcAft>
                <a:spcPts val="0"/>
              </a:spcAft>
              <a:buClr>
                <a:schemeClr val="dk1"/>
              </a:buClr>
              <a:buSzPts val="1800"/>
              <a:buChar char="•"/>
              <a:defRPr>
                <a:uFillTx/>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19" name="Google Shape;19;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uFillTx/>
              </a:defRPr>
            </a:lvl1pPr>
            <a:lvl2pPr marL="914400" lvl="1" indent="-342900" algn="l">
              <a:lnSpc>
                <a:spcPct val="100000"/>
              </a:lnSpc>
              <a:spcBef>
                <a:spcPts val="360"/>
              </a:spcBef>
              <a:spcAft>
                <a:spcPts val="0"/>
              </a:spcAft>
              <a:buClr>
                <a:schemeClr val="dk1"/>
              </a:buClr>
              <a:buSzPts val="1800"/>
              <a:buChar char="–"/>
              <a:defRPr>
                <a:uFillTx/>
              </a:defRPr>
            </a:lvl2pPr>
            <a:lvl3pPr marL="1371600" lvl="2" indent="-342900" algn="l">
              <a:lnSpc>
                <a:spcPct val="100000"/>
              </a:lnSpc>
              <a:spcBef>
                <a:spcPts val="360"/>
              </a:spcBef>
              <a:spcAft>
                <a:spcPts val="0"/>
              </a:spcAft>
              <a:buClr>
                <a:schemeClr val="dk1"/>
              </a:buClr>
              <a:buSzPts val="1800"/>
              <a:buChar char="•"/>
              <a:defRPr>
                <a:uFillTx/>
              </a:defRPr>
            </a:lvl3pPr>
            <a:lvl4pPr marL="1828800" lvl="3" indent="-342900" algn="l">
              <a:lnSpc>
                <a:spcPct val="100000"/>
              </a:lnSpc>
              <a:spcBef>
                <a:spcPts val="360"/>
              </a:spcBef>
              <a:spcAft>
                <a:spcPts val="0"/>
              </a:spcAft>
              <a:buClr>
                <a:schemeClr val="dk1"/>
              </a:buClr>
              <a:buSzPts val="1800"/>
              <a:buChar char="–"/>
              <a:defRPr>
                <a:uFillTx/>
              </a:defRPr>
            </a:lvl4pPr>
            <a:lvl5pPr marL="2286000" lvl="4" indent="-342900" algn="l">
              <a:lnSpc>
                <a:spcPct val="100000"/>
              </a:lnSpc>
              <a:spcBef>
                <a:spcPts val="360"/>
              </a:spcBef>
              <a:spcAft>
                <a:spcPts val="0"/>
              </a:spcAft>
              <a:buClr>
                <a:schemeClr val="dk1"/>
              </a:buClr>
              <a:buSzPts val="1800"/>
              <a:buChar char="»"/>
              <a:defRPr>
                <a:uFillTx/>
              </a:defRPr>
            </a:lvl5pPr>
            <a:lvl6pPr marL="2743200" lvl="5" indent="-342900" algn="l">
              <a:lnSpc>
                <a:spcPct val="100000"/>
              </a:lnSpc>
              <a:spcBef>
                <a:spcPts val="360"/>
              </a:spcBef>
              <a:spcAft>
                <a:spcPts val="0"/>
              </a:spcAft>
              <a:buClr>
                <a:schemeClr val="dk1"/>
              </a:buClr>
              <a:buSzPts val="1800"/>
              <a:buChar char="•"/>
              <a:defRPr>
                <a:uFillTx/>
              </a:defRPr>
            </a:lvl6pPr>
            <a:lvl7pPr marL="3200400" lvl="6" indent="-342900" algn="l">
              <a:lnSpc>
                <a:spcPct val="100000"/>
              </a:lnSpc>
              <a:spcBef>
                <a:spcPts val="360"/>
              </a:spcBef>
              <a:spcAft>
                <a:spcPts val="0"/>
              </a:spcAft>
              <a:buClr>
                <a:schemeClr val="dk1"/>
              </a:buClr>
              <a:buSzPts val="1800"/>
              <a:buChar char="•"/>
              <a:defRPr>
                <a:uFillTx/>
              </a:defRPr>
            </a:lvl7pPr>
            <a:lvl8pPr marL="3657600" lvl="7" indent="-342900" algn="l">
              <a:lnSpc>
                <a:spcPct val="100000"/>
              </a:lnSpc>
              <a:spcBef>
                <a:spcPts val="360"/>
              </a:spcBef>
              <a:spcAft>
                <a:spcPts val="0"/>
              </a:spcAft>
              <a:buClr>
                <a:schemeClr val="dk1"/>
              </a:buClr>
              <a:buSzPts val="1800"/>
              <a:buChar char="•"/>
              <a:defRPr>
                <a:uFillTx/>
              </a:defRPr>
            </a:lvl8pPr>
            <a:lvl9pPr marL="4114800" lvl="8" indent="-342900" algn="l">
              <a:lnSpc>
                <a:spcPct val="100000"/>
              </a:lnSpc>
              <a:spcBef>
                <a:spcPts val="360"/>
              </a:spcBef>
              <a:spcAft>
                <a:spcPts val="0"/>
              </a:spcAft>
              <a:buClr>
                <a:schemeClr val="dk1"/>
              </a:buClr>
              <a:buSzPts val="1800"/>
              <a:buChar char="•"/>
              <a:defRPr>
                <a:uFillTx/>
              </a:defRPr>
            </a:lvl9pPr>
          </a:lstStyle>
          <a:p>
            <a:endParaRPr/>
          </a:p>
        </p:txBody>
      </p:sp>
      <p:sp>
        <p:nvSpPr>
          <p:cNvPr id="20" name="Google Shape;2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1" name="Google Shape;2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2" name="Google Shape;2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5" name="Google Shape;25;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uFillTx/>
              </a:defRPr>
            </a:lvl1pPr>
            <a:lvl2pPr marL="914400" lvl="1" indent="-228600" algn="l">
              <a:lnSpc>
                <a:spcPct val="100000"/>
              </a:lnSpc>
              <a:spcBef>
                <a:spcPts val="360"/>
              </a:spcBef>
              <a:spcAft>
                <a:spcPts val="0"/>
              </a:spcAft>
              <a:buClr>
                <a:srgbClr val="888888"/>
              </a:buClr>
              <a:buSzPts val="1800"/>
              <a:buNone/>
              <a:defRPr sz="1800">
                <a:solidFill>
                  <a:srgbClr val="888888"/>
                </a:solidFill>
                <a:uFillTx/>
              </a:defRPr>
            </a:lvl2pPr>
            <a:lvl3pPr marL="1371600" lvl="2" indent="-228600" algn="l">
              <a:lnSpc>
                <a:spcPct val="100000"/>
              </a:lnSpc>
              <a:spcBef>
                <a:spcPts val="320"/>
              </a:spcBef>
              <a:spcAft>
                <a:spcPts val="0"/>
              </a:spcAft>
              <a:buClr>
                <a:srgbClr val="888888"/>
              </a:buClr>
              <a:buSzPts val="1600"/>
              <a:buNone/>
              <a:defRPr sz="1600">
                <a:solidFill>
                  <a:srgbClr val="888888"/>
                </a:solidFill>
                <a:uFillTx/>
              </a:defRPr>
            </a:lvl3pPr>
            <a:lvl4pPr marL="1828800" lvl="3" indent="-228600" algn="l">
              <a:lnSpc>
                <a:spcPct val="100000"/>
              </a:lnSpc>
              <a:spcBef>
                <a:spcPts val="280"/>
              </a:spcBef>
              <a:spcAft>
                <a:spcPts val="0"/>
              </a:spcAft>
              <a:buClr>
                <a:srgbClr val="888888"/>
              </a:buClr>
              <a:buSzPts val="1400"/>
              <a:buNone/>
              <a:defRPr sz="1400">
                <a:solidFill>
                  <a:srgbClr val="888888"/>
                </a:solidFill>
                <a:uFillTx/>
              </a:defRPr>
            </a:lvl4pPr>
            <a:lvl5pPr marL="2286000" lvl="4" indent="-228600" algn="l">
              <a:lnSpc>
                <a:spcPct val="100000"/>
              </a:lnSpc>
              <a:spcBef>
                <a:spcPts val="280"/>
              </a:spcBef>
              <a:spcAft>
                <a:spcPts val="0"/>
              </a:spcAft>
              <a:buClr>
                <a:srgbClr val="888888"/>
              </a:buClr>
              <a:buSzPts val="1400"/>
              <a:buNone/>
              <a:defRPr sz="1400">
                <a:solidFill>
                  <a:srgbClr val="888888"/>
                </a:solidFill>
                <a:uFillTx/>
              </a:defRPr>
            </a:lvl5pPr>
            <a:lvl6pPr marL="2743200" lvl="5" indent="-228600" algn="l">
              <a:lnSpc>
                <a:spcPct val="100000"/>
              </a:lnSpc>
              <a:spcBef>
                <a:spcPts val="280"/>
              </a:spcBef>
              <a:spcAft>
                <a:spcPts val="0"/>
              </a:spcAft>
              <a:buClr>
                <a:srgbClr val="888888"/>
              </a:buClr>
              <a:buSzPts val="1400"/>
              <a:buNone/>
              <a:defRPr sz="1400">
                <a:solidFill>
                  <a:srgbClr val="888888"/>
                </a:solidFill>
                <a:uFillTx/>
              </a:defRPr>
            </a:lvl6pPr>
            <a:lvl7pPr marL="3200400" lvl="6" indent="-228600" algn="l">
              <a:lnSpc>
                <a:spcPct val="100000"/>
              </a:lnSpc>
              <a:spcBef>
                <a:spcPts val="280"/>
              </a:spcBef>
              <a:spcAft>
                <a:spcPts val="0"/>
              </a:spcAft>
              <a:buClr>
                <a:srgbClr val="888888"/>
              </a:buClr>
              <a:buSzPts val="1400"/>
              <a:buNone/>
              <a:defRPr sz="1400">
                <a:solidFill>
                  <a:srgbClr val="888888"/>
                </a:solidFill>
                <a:uFillTx/>
              </a:defRPr>
            </a:lvl7pPr>
            <a:lvl8pPr marL="3657600" lvl="7" indent="-228600" algn="l">
              <a:lnSpc>
                <a:spcPct val="100000"/>
              </a:lnSpc>
              <a:spcBef>
                <a:spcPts val="280"/>
              </a:spcBef>
              <a:spcAft>
                <a:spcPts val="0"/>
              </a:spcAft>
              <a:buClr>
                <a:srgbClr val="888888"/>
              </a:buClr>
              <a:buSzPts val="1400"/>
              <a:buNone/>
              <a:defRPr sz="1400">
                <a:solidFill>
                  <a:srgbClr val="888888"/>
                </a:solidFill>
                <a:uFillTx/>
              </a:defRPr>
            </a:lvl8pPr>
            <a:lvl9pPr marL="4114800" lvl="8" indent="-228600" algn="l">
              <a:lnSpc>
                <a:spcPct val="100000"/>
              </a:lnSpc>
              <a:spcBef>
                <a:spcPts val="280"/>
              </a:spcBef>
              <a:spcAft>
                <a:spcPts val="0"/>
              </a:spcAft>
              <a:buClr>
                <a:srgbClr val="888888"/>
              </a:buClr>
              <a:buSzPts val="1400"/>
              <a:buNone/>
              <a:defRPr sz="1400">
                <a:solidFill>
                  <a:srgbClr val="888888"/>
                </a:solidFill>
                <a:uFillTx/>
              </a:defRPr>
            </a:lvl9pPr>
          </a:lstStyle>
          <a:p>
            <a:endParaRPr/>
          </a:p>
        </p:txBody>
      </p:sp>
      <p:sp>
        <p:nvSpPr>
          <p:cNvPr id="26" name="Google Shape;2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7" name="Google Shape;2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8" name="Google Shape;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31" name="Google Shape;31;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uFillTx/>
              </a:defRPr>
            </a:lvl1pPr>
            <a:lvl2pPr marL="914400" lvl="1" indent="-381000" algn="l">
              <a:lnSpc>
                <a:spcPct val="100000"/>
              </a:lnSpc>
              <a:spcBef>
                <a:spcPts val="480"/>
              </a:spcBef>
              <a:spcAft>
                <a:spcPts val="0"/>
              </a:spcAft>
              <a:buClr>
                <a:schemeClr val="dk1"/>
              </a:buClr>
              <a:buSzPts val="2400"/>
              <a:buChar char="–"/>
              <a:defRPr sz="2400">
                <a:uFillTx/>
              </a:defRPr>
            </a:lvl2pPr>
            <a:lvl3pPr marL="1371600" lvl="2" indent="-355600" algn="l">
              <a:lnSpc>
                <a:spcPct val="100000"/>
              </a:lnSpc>
              <a:spcBef>
                <a:spcPts val="400"/>
              </a:spcBef>
              <a:spcAft>
                <a:spcPts val="0"/>
              </a:spcAft>
              <a:buClr>
                <a:schemeClr val="dk1"/>
              </a:buClr>
              <a:buSzPts val="2000"/>
              <a:buChar char="•"/>
              <a:defRPr sz="2000">
                <a:uFillTx/>
              </a:defRPr>
            </a:lvl3pPr>
            <a:lvl4pPr marL="1828800" lvl="3" indent="-342900" algn="l">
              <a:lnSpc>
                <a:spcPct val="100000"/>
              </a:lnSpc>
              <a:spcBef>
                <a:spcPts val="360"/>
              </a:spcBef>
              <a:spcAft>
                <a:spcPts val="0"/>
              </a:spcAft>
              <a:buClr>
                <a:schemeClr val="dk1"/>
              </a:buClr>
              <a:buSzPts val="1800"/>
              <a:buChar char="–"/>
              <a:defRPr sz="1800">
                <a:uFillTx/>
              </a:defRPr>
            </a:lvl4pPr>
            <a:lvl5pPr marL="2286000" lvl="4" indent="-342900" algn="l">
              <a:lnSpc>
                <a:spcPct val="100000"/>
              </a:lnSpc>
              <a:spcBef>
                <a:spcPts val="360"/>
              </a:spcBef>
              <a:spcAft>
                <a:spcPts val="0"/>
              </a:spcAft>
              <a:buClr>
                <a:schemeClr val="dk1"/>
              </a:buClr>
              <a:buSzPts val="1800"/>
              <a:buChar char="»"/>
              <a:defRPr sz="1800">
                <a:uFillTx/>
              </a:defRPr>
            </a:lvl5pPr>
            <a:lvl6pPr marL="2743200" lvl="5" indent="-342900" algn="l">
              <a:lnSpc>
                <a:spcPct val="100000"/>
              </a:lnSpc>
              <a:spcBef>
                <a:spcPts val="360"/>
              </a:spcBef>
              <a:spcAft>
                <a:spcPts val="0"/>
              </a:spcAft>
              <a:buClr>
                <a:schemeClr val="dk1"/>
              </a:buClr>
              <a:buSzPts val="1800"/>
              <a:buChar char="•"/>
              <a:defRPr sz="1800">
                <a:uFillTx/>
              </a:defRPr>
            </a:lvl6pPr>
            <a:lvl7pPr marL="3200400" lvl="6" indent="-342900" algn="l">
              <a:lnSpc>
                <a:spcPct val="100000"/>
              </a:lnSpc>
              <a:spcBef>
                <a:spcPts val="360"/>
              </a:spcBef>
              <a:spcAft>
                <a:spcPts val="0"/>
              </a:spcAft>
              <a:buClr>
                <a:schemeClr val="dk1"/>
              </a:buClr>
              <a:buSzPts val="1800"/>
              <a:buChar char="•"/>
              <a:defRPr sz="1800">
                <a:uFillTx/>
              </a:defRPr>
            </a:lvl7pPr>
            <a:lvl8pPr marL="3657600" lvl="7" indent="-342900" algn="l">
              <a:lnSpc>
                <a:spcPct val="100000"/>
              </a:lnSpc>
              <a:spcBef>
                <a:spcPts val="360"/>
              </a:spcBef>
              <a:spcAft>
                <a:spcPts val="0"/>
              </a:spcAft>
              <a:buClr>
                <a:schemeClr val="dk1"/>
              </a:buClr>
              <a:buSzPts val="1800"/>
              <a:buChar char="•"/>
              <a:defRPr sz="1800">
                <a:uFillTx/>
              </a:defRPr>
            </a:lvl8pPr>
            <a:lvl9pPr marL="4114800" lvl="8" indent="-342900" algn="l">
              <a:lnSpc>
                <a:spcPct val="100000"/>
              </a:lnSpc>
              <a:spcBef>
                <a:spcPts val="360"/>
              </a:spcBef>
              <a:spcAft>
                <a:spcPts val="0"/>
              </a:spcAft>
              <a:buClr>
                <a:schemeClr val="dk1"/>
              </a:buClr>
              <a:buSzPts val="1800"/>
              <a:buChar char="•"/>
              <a:defRPr sz="1800">
                <a:uFillTx/>
              </a:defRPr>
            </a:lvl9pPr>
          </a:lstStyle>
          <a:p>
            <a:endParaRPr/>
          </a:p>
        </p:txBody>
      </p:sp>
      <p:sp>
        <p:nvSpPr>
          <p:cNvPr id="32" name="Google Shape;32;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uFillTx/>
              </a:defRPr>
            </a:lvl1pPr>
            <a:lvl2pPr marL="914400" lvl="1" indent="-381000" algn="l">
              <a:lnSpc>
                <a:spcPct val="100000"/>
              </a:lnSpc>
              <a:spcBef>
                <a:spcPts val="480"/>
              </a:spcBef>
              <a:spcAft>
                <a:spcPts val="0"/>
              </a:spcAft>
              <a:buClr>
                <a:schemeClr val="dk1"/>
              </a:buClr>
              <a:buSzPts val="2400"/>
              <a:buChar char="–"/>
              <a:defRPr sz="2400">
                <a:uFillTx/>
              </a:defRPr>
            </a:lvl2pPr>
            <a:lvl3pPr marL="1371600" lvl="2" indent="-355600" algn="l">
              <a:lnSpc>
                <a:spcPct val="100000"/>
              </a:lnSpc>
              <a:spcBef>
                <a:spcPts val="400"/>
              </a:spcBef>
              <a:spcAft>
                <a:spcPts val="0"/>
              </a:spcAft>
              <a:buClr>
                <a:schemeClr val="dk1"/>
              </a:buClr>
              <a:buSzPts val="2000"/>
              <a:buChar char="•"/>
              <a:defRPr sz="2000">
                <a:uFillTx/>
              </a:defRPr>
            </a:lvl3pPr>
            <a:lvl4pPr marL="1828800" lvl="3" indent="-342900" algn="l">
              <a:lnSpc>
                <a:spcPct val="100000"/>
              </a:lnSpc>
              <a:spcBef>
                <a:spcPts val="360"/>
              </a:spcBef>
              <a:spcAft>
                <a:spcPts val="0"/>
              </a:spcAft>
              <a:buClr>
                <a:schemeClr val="dk1"/>
              </a:buClr>
              <a:buSzPts val="1800"/>
              <a:buChar char="–"/>
              <a:defRPr sz="1800">
                <a:uFillTx/>
              </a:defRPr>
            </a:lvl4pPr>
            <a:lvl5pPr marL="2286000" lvl="4" indent="-342900" algn="l">
              <a:lnSpc>
                <a:spcPct val="100000"/>
              </a:lnSpc>
              <a:spcBef>
                <a:spcPts val="360"/>
              </a:spcBef>
              <a:spcAft>
                <a:spcPts val="0"/>
              </a:spcAft>
              <a:buClr>
                <a:schemeClr val="dk1"/>
              </a:buClr>
              <a:buSzPts val="1800"/>
              <a:buChar char="»"/>
              <a:defRPr sz="1800">
                <a:uFillTx/>
              </a:defRPr>
            </a:lvl5pPr>
            <a:lvl6pPr marL="2743200" lvl="5" indent="-342900" algn="l">
              <a:lnSpc>
                <a:spcPct val="100000"/>
              </a:lnSpc>
              <a:spcBef>
                <a:spcPts val="360"/>
              </a:spcBef>
              <a:spcAft>
                <a:spcPts val="0"/>
              </a:spcAft>
              <a:buClr>
                <a:schemeClr val="dk1"/>
              </a:buClr>
              <a:buSzPts val="1800"/>
              <a:buChar char="•"/>
              <a:defRPr sz="1800">
                <a:uFillTx/>
              </a:defRPr>
            </a:lvl6pPr>
            <a:lvl7pPr marL="3200400" lvl="6" indent="-342900" algn="l">
              <a:lnSpc>
                <a:spcPct val="100000"/>
              </a:lnSpc>
              <a:spcBef>
                <a:spcPts val="360"/>
              </a:spcBef>
              <a:spcAft>
                <a:spcPts val="0"/>
              </a:spcAft>
              <a:buClr>
                <a:schemeClr val="dk1"/>
              </a:buClr>
              <a:buSzPts val="1800"/>
              <a:buChar char="•"/>
              <a:defRPr sz="1800">
                <a:uFillTx/>
              </a:defRPr>
            </a:lvl7pPr>
            <a:lvl8pPr marL="3657600" lvl="7" indent="-342900" algn="l">
              <a:lnSpc>
                <a:spcPct val="100000"/>
              </a:lnSpc>
              <a:spcBef>
                <a:spcPts val="360"/>
              </a:spcBef>
              <a:spcAft>
                <a:spcPts val="0"/>
              </a:spcAft>
              <a:buClr>
                <a:schemeClr val="dk1"/>
              </a:buClr>
              <a:buSzPts val="1800"/>
              <a:buChar char="•"/>
              <a:defRPr sz="1800">
                <a:uFillTx/>
              </a:defRPr>
            </a:lvl8pPr>
            <a:lvl9pPr marL="4114800" lvl="8" indent="-342900" algn="l">
              <a:lnSpc>
                <a:spcPct val="100000"/>
              </a:lnSpc>
              <a:spcBef>
                <a:spcPts val="360"/>
              </a:spcBef>
              <a:spcAft>
                <a:spcPts val="0"/>
              </a:spcAft>
              <a:buClr>
                <a:schemeClr val="dk1"/>
              </a:buClr>
              <a:buSzPts val="1800"/>
              <a:buChar char="•"/>
              <a:defRPr sz="1800">
                <a:uFillTx/>
              </a:defRPr>
            </a:lvl9pPr>
          </a:lstStyle>
          <a:p>
            <a:endParaRPr/>
          </a:p>
        </p:txBody>
      </p:sp>
      <p:sp>
        <p:nvSpPr>
          <p:cNvPr id="33" name="Google Shape;3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34" name="Google Shape;3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35" name="Google Shape;3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38" name="Google Shape;38;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uFillTx/>
              </a:defRPr>
            </a:lvl1pPr>
            <a:lvl2pPr marL="914400" lvl="1" indent="-228600" algn="l">
              <a:lnSpc>
                <a:spcPct val="100000"/>
              </a:lnSpc>
              <a:spcBef>
                <a:spcPts val="400"/>
              </a:spcBef>
              <a:spcAft>
                <a:spcPts val="0"/>
              </a:spcAft>
              <a:buClr>
                <a:schemeClr val="dk1"/>
              </a:buClr>
              <a:buSzPts val="2000"/>
              <a:buNone/>
              <a:defRPr sz="2000" b="1">
                <a:uFillTx/>
              </a:defRPr>
            </a:lvl2pPr>
            <a:lvl3pPr marL="1371600" lvl="2" indent="-228600" algn="l">
              <a:lnSpc>
                <a:spcPct val="100000"/>
              </a:lnSpc>
              <a:spcBef>
                <a:spcPts val="360"/>
              </a:spcBef>
              <a:spcAft>
                <a:spcPts val="0"/>
              </a:spcAft>
              <a:buClr>
                <a:schemeClr val="dk1"/>
              </a:buClr>
              <a:buSzPts val="1800"/>
              <a:buNone/>
              <a:defRPr sz="1800" b="1">
                <a:uFillTx/>
              </a:defRPr>
            </a:lvl3pPr>
            <a:lvl4pPr marL="1828800" lvl="3" indent="-228600" algn="l">
              <a:lnSpc>
                <a:spcPct val="100000"/>
              </a:lnSpc>
              <a:spcBef>
                <a:spcPts val="320"/>
              </a:spcBef>
              <a:spcAft>
                <a:spcPts val="0"/>
              </a:spcAft>
              <a:buClr>
                <a:schemeClr val="dk1"/>
              </a:buClr>
              <a:buSzPts val="1600"/>
              <a:buNone/>
              <a:defRPr sz="1600" b="1">
                <a:uFillTx/>
              </a:defRPr>
            </a:lvl4pPr>
            <a:lvl5pPr marL="2286000" lvl="4" indent="-228600" algn="l">
              <a:lnSpc>
                <a:spcPct val="100000"/>
              </a:lnSpc>
              <a:spcBef>
                <a:spcPts val="320"/>
              </a:spcBef>
              <a:spcAft>
                <a:spcPts val="0"/>
              </a:spcAft>
              <a:buClr>
                <a:schemeClr val="dk1"/>
              </a:buClr>
              <a:buSzPts val="1600"/>
              <a:buNone/>
              <a:defRPr sz="1600" b="1">
                <a:uFillTx/>
              </a:defRPr>
            </a:lvl5pPr>
            <a:lvl6pPr marL="2743200" lvl="5" indent="-228600" algn="l">
              <a:lnSpc>
                <a:spcPct val="100000"/>
              </a:lnSpc>
              <a:spcBef>
                <a:spcPts val="320"/>
              </a:spcBef>
              <a:spcAft>
                <a:spcPts val="0"/>
              </a:spcAft>
              <a:buClr>
                <a:schemeClr val="dk1"/>
              </a:buClr>
              <a:buSzPts val="1600"/>
              <a:buNone/>
              <a:defRPr sz="1600" b="1">
                <a:uFillTx/>
              </a:defRPr>
            </a:lvl6pPr>
            <a:lvl7pPr marL="3200400" lvl="6" indent="-228600" algn="l">
              <a:lnSpc>
                <a:spcPct val="100000"/>
              </a:lnSpc>
              <a:spcBef>
                <a:spcPts val="320"/>
              </a:spcBef>
              <a:spcAft>
                <a:spcPts val="0"/>
              </a:spcAft>
              <a:buClr>
                <a:schemeClr val="dk1"/>
              </a:buClr>
              <a:buSzPts val="1600"/>
              <a:buNone/>
              <a:defRPr sz="1600" b="1">
                <a:uFillTx/>
              </a:defRPr>
            </a:lvl7pPr>
            <a:lvl8pPr marL="3657600" lvl="7" indent="-228600" algn="l">
              <a:lnSpc>
                <a:spcPct val="100000"/>
              </a:lnSpc>
              <a:spcBef>
                <a:spcPts val="320"/>
              </a:spcBef>
              <a:spcAft>
                <a:spcPts val="0"/>
              </a:spcAft>
              <a:buClr>
                <a:schemeClr val="dk1"/>
              </a:buClr>
              <a:buSzPts val="1600"/>
              <a:buNone/>
              <a:defRPr sz="1600" b="1">
                <a:uFillTx/>
              </a:defRPr>
            </a:lvl8pPr>
            <a:lvl9pPr marL="4114800" lvl="8" indent="-228600" algn="l">
              <a:lnSpc>
                <a:spcPct val="100000"/>
              </a:lnSpc>
              <a:spcBef>
                <a:spcPts val="320"/>
              </a:spcBef>
              <a:spcAft>
                <a:spcPts val="0"/>
              </a:spcAft>
              <a:buClr>
                <a:schemeClr val="dk1"/>
              </a:buClr>
              <a:buSzPts val="1600"/>
              <a:buNone/>
              <a:defRPr sz="1600" b="1">
                <a:uFillTx/>
              </a:defRPr>
            </a:lvl9pPr>
          </a:lstStyle>
          <a:p>
            <a:endParaRPr/>
          </a:p>
        </p:txBody>
      </p:sp>
      <p:sp>
        <p:nvSpPr>
          <p:cNvPr id="39" name="Google Shape;39;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uFillTx/>
              </a:defRPr>
            </a:lvl1pPr>
            <a:lvl2pPr marL="914400" lvl="1" indent="-355600" algn="l">
              <a:lnSpc>
                <a:spcPct val="100000"/>
              </a:lnSpc>
              <a:spcBef>
                <a:spcPts val="400"/>
              </a:spcBef>
              <a:spcAft>
                <a:spcPts val="0"/>
              </a:spcAft>
              <a:buClr>
                <a:schemeClr val="dk1"/>
              </a:buClr>
              <a:buSzPts val="2000"/>
              <a:buChar char="–"/>
              <a:defRPr sz="2000">
                <a:uFillTx/>
              </a:defRPr>
            </a:lvl2pPr>
            <a:lvl3pPr marL="1371600" lvl="2" indent="-342900" algn="l">
              <a:lnSpc>
                <a:spcPct val="100000"/>
              </a:lnSpc>
              <a:spcBef>
                <a:spcPts val="360"/>
              </a:spcBef>
              <a:spcAft>
                <a:spcPts val="0"/>
              </a:spcAft>
              <a:buClr>
                <a:schemeClr val="dk1"/>
              </a:buClr>
              <a:buSzPts val="1800"/>
              <a:buChar char="•"/>
              <a:defRPr sz="1800">
                <a:uFillTx/>
              </a:defRPr>
            </a:lvl3pPr>
            <a:lvl4pPr marL="1828800" lvl="3" indent="-330200" algn="l">
              <a:lnSpc>
                <a:spcPct val="100000"/>
              </a:lnSpc>
              <a:spcBef>
                <a:spcPts val="320"/>
              </a:spcBef>
              <a:spcAft>
                <a:spcPts val="0"/>
              </a:spcAft>
              <a:buClr>
                <a:schemeClr val="dk1"/>
              </a:buClr>
              <a:buSzPts val="1600"/>
              <a:buChar char="–"/>
              <a:defRPr sz="1600">
                <a:uFillTx/>
              </a:defRPr>
            </a:lvl4pPr>
            <a:lvl5pPr marL="2286000" lvl="4" indent="-330200" algn="l">
              <a:lnSpc>
                <a:spcPct val="100000"/>
              </a:lnSpc>
              <a:spcBef>
                <a:spcPts val="320"/>
              </a:spcBef>
              <a:spcAft>
                <a:spcPts val="0"/>
              </a:spcAft>
              <a:buClr>
                <a:schemeClr val="dk1"/>
              </a:buClr>
              <a:buSzPts val="1600"/>
              <a:buChar char="»"/>
              <a:defRPr sz="1600">
                <a:uFillTx/>
              </a:defRPr>
            </a:lvl5pPr>
            <a:lvl6pPr marL="2743200" lvl="5" indent="-330200" algn="l">
              <a:lnSpc>
                <a:spcPct val="100000"/>
              </a:lnSpc>
              <a:spcBef>
                <a:spcPts val="320"/>
              </a:spcBef>
              <a:spcAft>
                <a:spcPts val="0"/>
              </a:spcAft>
              <a:buClr>
                <a:schemeClr val="dk1"/>
              </a:buClr>
              <a:buSzPts val="1600"/>
              <a:buChar char="•"/>
              <a:defRPr sz="1600">
                <a:uFillTx/>
              </a:defRPr>
            </a:lvl6pPr>
            <a:lvl7pPr marL="3200400" lvl="6" indent="-330200" algn="l">
              <a:lnSpc>
                <a:spcPct val="100000"/>
              </a:lnSpc>
              <a:spcBef>
                <a:spcPts val="320"/>
              </a:spcBef>
              <a:spcAft>
                <a:spcPts val="0"/>
              </a:spcAft>
              <a:buClr>
                <a:schemeClr val="dk1"/>
              </a:buClr>
              <a:buSzPts val="1600"/>
              <a:buChar char="•"/>
              <a:defRPr sz="1600">
                <a:uFillTx/>
              </a:defRPr>
            </a:lvl7pPr>
            <a:lvl8pPr marL="3657600" lvl="7" indent="-330200" algn="l">
              <a:lnSpc>
                <a:spcPct val="100000"/>
              </a:lnSpc>
              <a:spcBef>
                <a:spcPts val="320"/>
              </a:spcBef>
              <a:spcAft>
                <a:spcPts val="0"/>
              </a:spcAft>
              <a:buClr>
                <a:schemeClr val="dk1"/>
              </a:buClr>
              <a:buSzPts val="1600"/>
              <a:buChar char="•"/>
              <a:defRPr sz="1600">
                <a:uFillTx/>
              </a:defRPr>
            </a:lvl8pPr>
            <a:lvl9pPr marL="4114800" lvl="8" indent="-330200" algn="l">
              <a:lnSpc>
                <a:spcPct val="100000"/>
              </a:lnSpc>
              <a:spcBef>
                <a:spcPts val="320"/>
              </a:spcBef>
              <a:spcAft>
                <a:spcPts val="0"/>
              </a:spcAft>
              <a:buClr>
                <a:schemeClr val="dk1"/>
              </a:buClr>
              <a:buSzPts val="1600"/>
              <a:buChar char="•"/>
              <a:defRPr sz="1600">
                <a:uFillTx/>
              </a:defRPr>
            </a:lvl9pPr>
          </a:lstStyle>
          <a:p>
            <a:endParaRPr/>
          </a:p>
        </p:txBody>
      </p:sp>
      <p:sp>
        <p:nvSpPr>
          <p:cNvPr id="40" name="Google Shape;40;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uFillTx/>
              </a:defRPr>
            </a:lvl1pPr>
            <a:lvl2pPr marL="914400" lvl="1" indent="-228600" algn="l">
              <a:lnSpc>
                <a:spcPct val="100000"/>
              </a:lnSpc>
              <a:spcBef>
                <a:spcPts val="400"/>
              </a:spcBef>
              <a:spcAft>
                <a:spcPts val="0"/>
              </a:spcAft>
              <a:buClr>
                <a:schemeClr val="dk1"/>
              </a:buClr>
              <a:buSzPts val="2000"/>
              <a:buNone/>
              <a:defRPr sz="2000" b="1">
                <a:uFillTx/>
              </a:defRPr>
            </a:lvl2pPr>
            <a:lvl3pPr marL="1371600" lvl="2" indent="-228600" algn="l">
              <a:lnSpc>
                <a:spcPct val="100000"/>
              </a:lnSpc>
              <a:spcBef>
                <a:spcPts val="360"/>
              </a:spcBef>
              <a:spcAft>
                <a:spcPts val="0"/>
              </a:spcAft>
              <a:buClr>
                <a:schemeClr val="dk1"/>
              </a:buClr>
              <a:buSzPts val="1800"/>
              <a:buNone/>
              <a:defRPr sz="1800" b="1">
                <a:uFillTx/>
              </a:defRPr>
            </a:lvl3pPr>
            <a:lvl4pPr marL="1828800" lvl="3" indent="-228600" algn="l">
              <a:lnSpc>
                <a:spcPct val="100000"/>
              </a:lnSpc>
              <a:spcBef>
                <a:spcPts val="320"/>
              </a:spcBef>
              <a:spcAft>
                <a:spcPts val="0"/>
              </a:spcAft>
              <a:buClr>
                <a:schemeClr val="dk1"/>
              </a:buClr>
              <a:buSzPts val="1600"/>
              <a:buNone/>
              <a:defRPr sz="1600" b="1">
                <a:uFillTx/>
              </a:defRPr>
            </a:lvl4pPr>
            <a:lvl5pPr marL="2286000" lvl="4" indent="-228600" algn="l">
              <a:lnSpc>
                <a:spcPct val="100000"/>
              </a:lnSpc>
              <a:spcBef>
                <a:spcPts val="320"/>
              </a:spcBef>
              <a:spcAft>
                <a:spcPts val="0"/>
              </a:spcAft>
              <a:buClr>
                <a:schemeClr val="dk1"/>
              </a:buClr>
              <a:buSzPts val="1600"/>
              <a:buNone/>
              <a:defRPr sz="1600" b="1">
                <a:uFillTx/>
              </a:defRPr>
            </a:lvl5pPr>
            <a:lvl6pPr marL="2743200" lvl="5" indent="-228600" algn="l">
              <a:lnSpc>
                <a:spcPct val="100000"/>
              </a:lnSpc>
              <a:spcBef>
                <a:spcPts val="320"/>
              </a:spcBef>
              <a:spcAft>
                <a:spcPts val="0"/>
              </a:spcAft>
              <a:buClr>
                <a:schemeClr val="dk1"/>
              </a:buClr>
              <a:buSzPts val="1600"/>
              <a:buNone/>
              <a:defRPr sz="1600" b="1">
                <a:uFillTx/>
              </a:defRPr>
            </a:lvl6pPr>
            <a:lvl7pPr marL="3200400" lvl="6" indent="-228600" algn="l">
              <a:lnSpc>
                <a:spcPct val="100000"/>
              </a:lnSpc>
              <a:spcBef>
                <a:spcPts val="320"/>
              </a:spcBef>
              <a:spcAft>
                <a:spcPts val="0"/>
              </a:spcAft>
              <a:buClr>
                <a:schemeClr val="dk1"/>
              </a:buClr>
              <a:buSzPts val="1600"/>
              <a:buNone/>
              <a:defRPr sz="1600" b="1">
                <a:uFillTx/>
              </a:defRPr>
            </a:lvl7pPr>
            <a:lvl8pPr marL="3657600" lvl="7" indent="-228600" algn="l">
              <a:lnSpc>
                <a:spcPct val="100000"/>
              </a:lnSpc>
              <a:spcBef>
                <a:spcPts val="320"/>
              </a:spcBef>
              <a:spcAft>
                <a:spcPts val="0"/>
              </a:spcAft>
              <a:buClr>
                <a:schemeClr val="dk1"/>
              </a:buClr>
              <a:buSzPts val="1600"/>
              <a:buNone/>
              <a:defRPr sz="1600" b="1">
                <a:uFillTx/>
              </a:defRPr>
            </a:lvl8pPr>
            <a:lvl9pPr marL="4114800" lvl="8" indent="-228600" algn="l">
              <a:lnSpc>
                <a:spcPct val="100000"/>
              </a:lnSpc>
              <a:spcBef>
                <a:spcPts val="320"/>
              </a:spcBef>
              <a:spcAft>
                <a:spcPts val="0"/>
              </a:spcAft>
              <a:buClr>
                <a:schemeClr val="dk1"/>
              </a:buClr>
              <a:buSzPts val="1600"/>
              <a:buNone/>
              <a:defRPr sz="1600" b="1">
                <a:uFillTx/>
              </a:defRPr>
            </a:lvl9pPr>
          </a:lstStyle>
          <a:p>
            <a:endParaRPr/>
          </a:p>
        </p:txBody>
      </p:sp>
      <p:sp>
        <p:nvSpPr>
          <p:cNvPr id="41" name="Google Shape;41;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uFillTx/>
              </a:defRPr>
            </a:lvl1pPr>
            <a:lvl2pPr marL="914400" lvl="1" indent="-355600" algn="l">
              <a:lnSpc>
                <a:spcPct val="100000"/>
              </a:lnSpc>
              <a:spcBef>
                <a:spcPts val="400"/>
              </a:spcBef>
              <a:spcAft>
                <a:spcPts val="0"/>
              </a:spcAft>
              <a:buClr>
                <a:schemeClr val="dk1"/>
              </a:buClr>
              <a:buSzPts val="2000"/>
              <a:buChar char="–"/>
              <a:defRPr sz="2000">
                <a:uFillTx/>
              </a:defRPr>
            </a:lvl2pPr>
            <a:lvl3pPr marL="1371600" lvl="2" indent="-342900" algn="l">
              <a:lnSpc>
                <a:spcPct val="100000"/>
              </a:lnSpc>
              <a:spcBef>
                <a:spcPts val="360"/>
              </a:spcBef>
              <a:spcAft>
                <a:spcPts val="0"/>
              </a:spcAft>
              <a:buClr>
                <a:schemeClr val="dk1"/>
              </a:buClr>
              <a:buSzPts val="1800"/>
              <a:buChar char="•"/>
              <a:defRPr sz="1800">
                <a:uFillTx/>
              </a:defRPr>
            </a:lvl3pPr>
            <a:lvl4pPr marL="1828800" lvl="3" indent="-330200" algn="l">
              <a:lnSpc>
                <a:spcPct val="100000"/>
              </a:lnSpc>
              <a:spcBef>
                <a:spcPts val="320"/>
              </a:spcBef>
              <a:spcAft>
                <a:spcPts val="0"/>
              </a:spcAft>
              <a:buClr>
                <a:schemeClr val="dk1"/>
              </a:buClr>
              <a:buSzPts val="1600"/>
              <a:buChar char="–"/>
              <a:defRPr sz="1600">
                <a:uFillTx/>
              </a:defRPr>
            </a:lvl4pPr>
            <a:lvl5pPr marL="2286000" lvl="4" indent="-330200" algn="l">
              <a:lnSpc>
                <a:spcPct val="100000"/>
              </a:lnSpc>
              <a:spcBef>
                <a:spcPts val="320"/>
              </a:spcBef>
              <a:spcAft>
                <a:spcPts val="0"/>
              </a:spcAft>
              <a:buClr>
                <a:schemeClr val="dk1"/>
              </a:buClr>
              <a:buSzPts val="1600"/>
              <a:buChar char="»"/>
              <a:defRPr sz="1600">
                <a:uFillTx/>
              </a:defRPr>
            </a:lvl5pPr>
            <a:lvl6pPr marL="2743200" lvl="5" indent="-330200" algn="l">
              <a:lnSpc>
                <a:spcPct val="100000"/>
              </a:lnSpc>
              <a:spcBef>
                <a:spcPts val="320"/>
              </a:spcBef>
              <a:spcAft>
                <a:spcPts val="0"/>
              </a:spcAft>
              <a:buClr>
                <a:schemeClr val="dk1"/>
              </a:buClr>
              <a:buSzPts val="1600"/>
              <a:buChar char="•"/>
              <a:defRPr sz="1600">
                <a:uFillTx/>
              </a:defRPr>
            </a:lvl6pPr>
            <a:lvl7pPr marL="3200400" lvl="6" indent="-330200" algn="l">
              <a:lnSpc>
                <a:spcPct val="100000"/>
              </a:lnSpc>
              <a:spcBef>
                <a:spcPts val="320"/>
              </a:spcBef>
              <a:spcAft>
                <a:spcPts val="0"/>
              </a:spcAft>
              <a:buClr>
                <a:schemeClr val="dk1"/>
              </a:buClr>
              <a:buSzPts val="1600"/>
              <a:buChar char="•"/>
              <a:defRPr sz="1600">
                <a:uFillTx/>
              </a:defRPr>
            </a:lvl7pPr>
            <a:lvl8pPr marL="3657600" lvl="7" indent="-330200" algn="l">
              <a:lnSpc>
                <a:spcPct val="100000"/>
              </a:lnSpc>
              <a:spcBef>
                <a:spcPts val="320"/>
              </a:spcBef>
              <a:spcAft>
                <a:spcPts val="0"/>
              </a:spcAft>
              <a:buClr>
                <a:schemeClr val="dk1"/>
              </a:buClr>
              <a:buSzPts val="1600"/>
              <a:buChar char="•"/>
              <a:defRPr sz="1600">
                <a:uFillTx/>
              </a:defRPr>
            </a:lvl8pPr>
            <a:lvl9pPr marL="4114800" lvl="8" indent="-330200" algn="l">
              <a:lnSpc>
                <a:spcPct val="100000"/>
              </a:lnSpc>
              <a:spcBef>
                <a:spcPts val="320"/>
              </a:spcBef>
              <a:spcAft>
                <a:spcPts val="0"/>
              </a:spcAft>
              <a:buClr>
                <a:schemeClr val="dk1"/>
              </a:buClr>
              <a:buSzPts val="1600"/>
              <a:buChar char="•"/>
              <a:defRPr sz="1600">
                <a:uFillTx/>
              </a:defRPr>
            </a:lvl9pPr>
          </a:lstStyle>
          <a:p>
            <a:endParaRPr/>
          </a:p>
        </p:txBody>
      </p:sp>
      <p:sp>
        <p:nvSpPr>
          <p:cNvPr id="42" name="Google Shape;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3" name="Google Shape;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4" name="Google Shape;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uFillTx/>
              </a:defRPr>
            </a:lvl1pPr>
            <a:lvl2pPr marL="914400" lvl="1" indent="-406400" algn="l">
              <a:lnSpc>
                <a:spcPct val="100000"/>
              </a:lnSpc>
              <a:spcBef>
                <a:spcPts val="560"/>
              </a:spcBef>
              <a:spcAft>
                <a:spcPts val="0"/>
              </a:spcAft>
              <a:buClr>
                <a:schemeClr val="dk1"/>
              </a:buClr>
              <a:buSzPts val="2800"/>
              <a:buChar char="–"/>
              <a:defRPr sz="2800">
                <a:uFillTx/>
              </a:defRPr>
            </a:lvl2pPr>
            <a:lvl3pPr marL="1371600" lvl="2" indent="-381000" algn="l">
              <a:lnSpc>
                <a:spcPct val="100000"/>
              </a:lnSpc>
              <a:spcBef>
                <a:spcPts val="480"/>
              </a:spcBef>
              <a:spcAft>
                <a:spcPts val="0"/>
              </a:spcAft>
              <a:buClr>
                <a:schemeClr val="dk1"/>
              </a:buClr>
              <a:buSzPts val="2400"/>
              <a:buChar char="•"/>
              <a:defRPr sz="2400">
                <a:uFillTx/>
              </a:defRPr>
            </a:lvl3pPr>
            <a:lvl4pPr marL="1828800" lvl="3" indent="-355600" algn="l">
              <a:lnSpc>
                <a:spcPct val="100000"/>
              </a:lnSpc>
              <a:spcBef>
                <a:spcPts val="400"/>
              </a:spcBef>
              <a:spcAft>
                <a:spcPts val="0"/>
              </a:spcAft>
              <a:buClr>
                <a:schemeClr val="dk1"/>
              </a:buClr>
              <a:buSzPts val="2000"/>
              <a:buChar char="–"/>
              <a:defRPr sz="2000">
                <a:uFillTx/>
              </a:defRPr>
            </a:lvl4pPr>
            <a:lvl5pPr marL="2286000" lvl="4" indent="-355600" algn="l">
              <a:lnSpc>
                <a:spcPct val="100000"/>
              </a:lnSpc>
              <a:spcBef>
                <a:spcPts val="400"/>
              </a:spcBef>
              <a:spcAft>
                <a:spcPts val="0"/>
              </a:spcAft>
              <a:buClr>
                <a:schemeClr val="dk1"/>
              </a:buClr>
              <a:buSzPts val="2000"/>
              <a:buChar char="»"/>
              <a:defRPr sz="2000">
                <a:uFillTx/>
              </a:defRPr>
            </a:lvl5pPr>
            <a:lvl6pPr marL="2743200" lvl="5" indent="-355600" algn="l">
              <a:lnSpc>
                <a:spcPct val="100000"/>
              </a:lnSpc>
              <a:spcBef>
                <a:spcPts val="400"/>
              </a:spcBef>
              <a:spcAft>
                <a:spcPts val="0"/>
              </a:spcAft>
              <a:buClr>
                <a:schemeClr val="dk1"/>
              </a:buClr>
              <a:buSzPts val="2000"/>
              <a:buChar char="•"/>
              <a:defRPr sz="2000">
                <a:uFillTx/>
              </a:defRPr>
            </a:lvl6pPr>
            <a:lvl7pPr marL="3200400" lvl="6" indent="-355600" algn="l">
              <a:lnSpc>
                <a:spcPct val="100000"/>
              </a:lnSpc>
              <a:spcBef>
                <a:spcPts val="400"/>
              </a:spcBef>
              <a:spcAft>
                <a:spcPts val="0"/>
              </a:spcAft>
              <a:buClr>
                <a:schemeClr val="dk1"/>
              </a:buClr>
              <a:buSzPts val="2000"/>
              <a:buChar char="•"/>
              <a:defRPr sz="2000">
                <a:uFillTx/>
              </a:defRPr>
            </a:lvl7pPr>
            <a:lvl8pPr marL="3657600" lvl="7" indent="-355600" algn="l">
              <a:lnSpc>
                <a:spcPct val="100000"/>
              </a:lnSpc>
              <a:spcBef>
                <a:spcPts val="400"/>
              </a:spcBef>
              <a:spcAft>
                <a:spcPts val="0"/>
              </a:spcAft>
              <a:buClr>
                <a:schemeClr val="dk1"/>
              </a:buClr>
              <a:buSzPts val="2000"/>
              <a:buChar char="•"/>
              <a:defRPr sz="2000">
                <a:uFillTx/>
              </a:defRPr>
            </a:lvl8pPr>
            <a:lvl9pPr marL="4114800" lvl="8" indent="-355600" algn="l">
              <a:lnSpc>
                <a:spcPct val="100000"/>
              </a:lnSpc>
              <a:spcBef>
                <a:spcPts val="400"/>
              </a:spcBef>
              <a:spcAft>
                <a:spcPts val="0"/>
              </a:spcAft>
              <a:buClr>
                <a:schemeClr val="dk1"/>
              </a:buClr>
              <a:buSzPts val="2000"/>
              <a:buChar char="•"/>
              <a:defRPr sz="2000">
                <a:uFillTx/>
              </a:defRPr>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uFillTx/>
              </a:defRPr>
            </a:lvl1pPr>
            <a:lvl2pPr marL="914400" lvl="1" indent="-228600" algn="l">
              <a:lnSpc>
                <a:spcPct val="100000"/>
              </a:lnSpc>
              <a:spcBef>
                <a:spcPts val="240"/>
              </a:spcBef>
              <a:spcAft>
                <a:spcPts val="0"/>
              </a:spcAft>
              <a:buClr>
                <a:schemeClr val="dk1"/>
              </a:buClr>
              <a:buSzPts val="1200"/>
              <a:buNone/>
              <a:defRPr sz="1200">
                <a:uFillTx/>
              </a:defRPr>
            </a:lvl2pPr>
            <a:lvl3pPr marL="1371600" lvl="2" indent="-228600" algn="l">
              <a:lnSpc>
                <a:spcPct val="100000"/>
              </a:lnSpc>
              <a:spcBef>
                <a:spcPts val="200"/>
              </a:spcBef>
              <a:spcAft>
                <a:spcPts val="0"/>
              </a:spcAft>
              <a:buClr>
                <a:schemeClr val="dk1"/>
              </a:buClr>
              <a:buSzPts val="1000"/>
              <a:buNone/>
              <a:defRPr sz="1000">
                <a:uFillTx/>
              </a:defRPr>
            </a:lvl3pPr>
            <a:lvl4pPr marL="1828800" lvl="3" indent="-228600" algn="l">
              <a:lnSpc>
                <a:spcPct val="100000"/>
              </a:lnSpc>
              <a:spcBef>
                <a:spcPts val="180"/>
              </a:spcBef>
              <a:spcAft>
                <a:spcPts val="0"/>
              </a:spcAft>
              <a:buClr>
                <a:schemeClr val="dk1"/>
              </a:buClr>
              <a:buSzPts val="900"/>
              <a:buNone/>
              <a:defRPr sz="900">
                <a:uFillTx/>
              </a:defRPr>
            </a:lvl4pPr>
            <a:lvl5pPr marL="2286000" lvl="4" indent="-228600" algn="l">
              <a:lnSpc>
                <a:spcPct val="100000"/>
              </a:lnSpc>
              <a:spcBef>
                <a:spcPts val="180"/>
              </a:spcBef>
              <a:spcAft>
                <a:spcPts val="0"/>
              </a:spcAft>
              <a:buClr>
                <a:schemeClr val="dk1"/>
              </a:buClr>
              <a:buSzPts val="900"/>
              <a:buNone/>
              <a:defRPr sz="900">
                <a:uFillTx/>
              </a:defRPr>
            </a:lvl5pPr>
            <a:lvl6pPr marL="2743200" lvl="5" indent="-228600" algn="l">
              <a:lnSpc>
                <a:spcPct val="100000"/>
              </a:lnSpc>
              <a:spcBef>
                <a:spcPts val="180"/>
              </a:spcBef>
              <a:spcAft>
                <a:spcPts val="0"/>
              </a:spcAft>
              <a:buClr>
                <a:schemeClr val="dk1"/>
              </a:buClr>
              <a:buSzPts val="900"/>
              <a:buNone/>
              <a:defRPr sz="900">
                <a:uFillTx/>
              </a:defRPr>
            </a:lvl6pPr>
            <a:lvl7pPr marL="3200400" lvl="6" indent="-228600" algn="l">
              <a:lnSpc>
                <a:spcPct val="100000"/>
              </a:lnSpc>
              <a:spcBef>
                <a:spcPts val="180"/>
              </a:spcBef>
              <a:spcAft>
                <a:spcPts val="0"/>
              </a:spcAft>
              <a:buClr>
                <a:schemeClr val="dk1"/>
              </a:buClr>
              <a:buSzPts val="900"/>
              <a:buNone/>
              <a:defRPr sz="900">
                <a:uFillTx/>
              </a:defRPr>
            </a:lvl7pPr>
            <a:lvl8pPr marL="3657600" lvl="7" indent="-228600" algn="l">
              <a:lnSpc>
                <a:spcPct val="100000"/>
              </a:lnSpc>
              <a:spcBef>
                <a:spcPts val="180"/>
              </a:spcBef>
              <a:spcAft>
                <a:spcPts val="0"/>
              </a:spcAft>
              <a:buClr>
                <a:schemeClr val="dk1"/>
              </a:buClr>
              <a:buSzPts val="900"/>
              <a:buNone/>
              <a:defRPr sz="900">
                <a:uFillTx/>
              </a:defRPr>
            </a:lvl8pPr>
            <a:lvl9pPr marL="4114800" lvl="8" indent="-228600" algn="l">
              <a:lnSpc>
                <a:spcPct val="100000"/>
              </a:lnSpc>
              <a:spcBef>
                <a:spcPts val="180"/>
              </a:spcBef>
              <a:spcAft>
                <a:spcPts val="0"/>
              </a:spcAft>
              <a:buClr>
                <a:schemeClr val="dk1"/>
              </a:buClr>
              <a:buSzPts val="900"/>
              <a:buNone/>
              <a:defRPr sz="900">
                <a:uFillTx/>
              </a:defRPr>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uFillTx/>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uFillTx/>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uFillTx/>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9pPr>
          </a:lstStyle>
          <a:p>
            <a:endParaRPr/>
          </a:p>
        </p:txBody>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uFillTx/>
              </a:defRPr>
            </a:lvl1pPr>
            <a:lvl2pPr marL="914400" lvl="1" indent="-228600" algn="l">
              <a:lnSpc>
                <a:spcPct val="100000"/>
              </a:lnSpc>
              <a:spcBef>
                <a:spcPts val="240"/>
              </a:spcBef>
              <a:spcAft>
                <a:spcPts val="0"/>
              </a:spcAft>
              <a:buClr>
                <a:schemeClr val="dk1"/>
              </a:buClr>
              <a:buSzPts val="1200"/>
              <a:buNone/>
              <a:defRPr sz="1200">
                <a:uFillTx/>
              </a:defRPr>
            </a:lvl2pPr>
            <a:lvl3pPr marL="1371600" lvl="2" indent="-228600" algn="l">
              <a:lnSpc>
                <a:spcPct val="100000"/>
              </a:lnSpc>
              <a:spcBef>
                <a:spcPts val="200"/>
              </a:spcBef>
              <a:spcAft>
                <a:spcPts val="0"/>
              </a:spcAft>
              <a:buClr>
                <a:schemeClr val="dk1"/>
              </a:buClr>
              <a:buSzPts val="1000"/>
              <a:buNone/>
              <a:defRPr sz="1000">
                <a:uFillTx/>
              </a:defRPr>
            </a:lvl3pPr>
            <a:lvl4pPr marL="1828800" lvl="3" indent="-228600" algn="l">
              <a:lnSpc>
                <a:spcPct val="100000"/>
              </a:lnSpc>
              <a:spcBef>
                <a:spcPts val="180"/>
              </a:spcBef>
              <a:spcAft>
                <a:spcPts val="0"/>
              </a:spcAft>
              <a:buClr>
                <a:schemeClr val="dk1"/>
              </a:buClr>
              <a:buSzPts val="900"/>
              <a:buNone/>
              <a:defRPr sz="900">
                <a:uFillTx/>
              </a:defRPr>
            </a:lvl4pPr>
            <a:lvl5pPr marL="2286000" lvl="4" indent="-228600" algn="l">
              <a:lnSpc>
                <a:spcPct val="100000"/>
              </a:lnSpc>
              <a:spcBef>
                <a:spcPts val="180"/>
              </a:spcBef>
              <a:spcAft>
                <a:spcPts val="0"/>
              </a:spcAft>
              <a:buClr>
                <a:schemeClr val="dk1"/>
              </a:buClr>
              <a:buSzPts val="900"/>
              <a:buNone/>
              <a:defRPr sz="900">
                <a:uFillTx/>
              </a:defRPr>
            </a:lvl5pPr>
            <a:lvl6pPr marL="2743200" lvl="5" indent="-228600" algn="l">
              <a:lnSpc>
                <a:spcPct val="100000"/>
              </a:lnSpc>
              <a:spcBef>
                <a:spcPts val="180"/>
              </a:spcBef>
              <a:spcAft>
                <a:spcPts val="0"/>
              </a:spcAft>
              <a:buClr>
                <a:schemeClr val="dk1"/>
              </a:buClr>
              <a:buSzPts val="900"/>
              <a:buNone/>
              <a:defRPr sz="900">
                <a:uFillTx/>
              </a:defRPr>
            </a:lvl6pPr>
            <a:lvl7pPr marL="3200400" lvl="6" indent="-228600" algn="l">
              <a:lnSpc>
                <a:spcPct val="100000"/>
              </a:lnSpc>
              <a:spcBef>
                <a:spcPts val="180"/>
              </a:spcBef>
              <a:spcAft>
                <a:spcPts val="0"/>
              </a:spcAft>
              <a:buClr>
                <a:schemeClr val="dk1"/>
              </a:buClr>
              <a:buSzPts val="900"/>
              <a:buNone/>
              <a:defRPr sz="900">
                <a:uFillTx/>
              </a:defRPr>
            </a:lvl7pPr>
            <a:lvl8pPr marL="3657600" lvl="7" indent="-228600" algn="l">
              <a:lnSpc>
                <a:spcPct val="100000"/>
              </a:lnSpc>
              <a:spcBef>
                <a:spcPts val="180"/>
              </a:spcBef>
              <a:spcAft>
                <a:spcPts val="0"/>
              </a:spcAft>
              <a:buClr>
                <a:schemeClr val="dk1"/>
              </a:buClr>
              <a:buSzPts val="900"/>
              <a:buNone/>
              <a:defRPr sz="900">
                <a:uFillTx/>
              </a:defRPr>
            </a:lvl8pPr>
            <a:lvl9pPr marL="4114800" lvl="8" indent="-228600" algn="l">
              <a:lnSpc>
                <a:spcPct val="100000"/>
              </a:lnSpc>
              <a:spcBef>
                <a:spcPts val="180"/>
              </a:spcBef>
              <a:spcAft>
                <a:spcPts val="0"/>
              </a:spcAft>
              <a:buClr>
                <a:schemeClr val="dk1"/>
              </a:buClr>
              <a:buSzPts val="900"/>
              <a:buNone/>
              <a:defRPr sz="900">
                <a:uFillTx/>
              </a:defRPr>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uFillTx/>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uFillTx/>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uFillTx/>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uFillTx/>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YtUlU8Mjl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ec-ed.co.uk/site/contact-form.aspx?to=Y8XDBsRhpq46IvXEG4S3WDZW3UuT5/rAsCXrDNvVee0gydEluMINphabs7m%2bM5nOGclcFUJryzj5Efi63IllIpOVPPlJ6xieb1r6gqvOUu8%3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youtube.com/watch?v=hydCdGLAh00" TargetMode="External"/><Relationship Id="rId7" Type="http://schemas.openxmlformats.org/officeDocument/2006/relationships/image" Target="../media/image28.png"/><Relationship Id="rId2" Type="http://schemas.openxmlformats.org/officeDocument/2006/relationships/hyperlink" Target="https://www.youtube.com/watch?v=9VzJk5GF8sM"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Title 2">
            <a:extLst>
              <a:ext uri="{FF2B5EF4-FFF2-40B4-BE49-F238E27FC236}">
                <a16:creationId xmlns:a16="http://schemas.microsoft.com/office/drawing/2014/main" id="{B4FEC899-DAFD-4540-864A-3CAF89FFD219}"/>
              </a:ext>
            </a:extLst>
          </p:cNvPr>
          <p:cNvSpPr>
            <a:spLocks noGrp="1"/>
          </p:cNvSpPr>
          <p:nvPr>
            <p:ph type="ctrTitle"/>
          </p:nvPr>
        </p:nvSpPr>
        <p:spPr>
          <a:xfrm>
            <a:off x="687916" y="1326445"/>
            <a:ext cx="7772400" cy="1470025"/>
          </a:xfrm>
        </p:spPr>
        <p:txBody>
          <a:bodyPr>
            <a:normAutofit/>
          </a:bodyPr>
          <a:lstStyle/>
          <a:p>
            <a:r>
              <a:rPr lang="en-US" sz="8000" u="sng" dirty="0">
                <a:latin typeface="Comic Sans MS" panose="030F0702030302020204" pitchFamily="66" charset="0"/>
              </a:rPr>
              <a:t>Scaffolding</a:t>
            </a:r>
            <a:endParaRPr lang="en-MY" sz="8000" u="sng" dirty="0">
              <a:latin typeface="Comic Sans MS" panose="030F0702030302020204" pitchFamily="66" charset="0"/>
            </a:endParaRPr>
          </a:p>
        </p:txBody>
      </p:sp>
      <p:pic>
        <p:nvPicPr>
          <p:cNvPr id="4" name="Picture 3">
            <a:extLst>
              <a:ext uri="{FF2B5EF4-FFF2-40B4-BE49-F238E27FC236}">
                <a16:creationId xmlns:a16="http://schemas.microsoft.com/office/drawing/2014/main" id="{EB91A351-1B87-41A7-8280-94A1CF1F6F73}"/>
              </a:ext>
            </a:extLst>
          </p:cNvPr>
          <p:cNvPicPr>
            <a:picLocks noChangeAspect="1"/>
          </p:cNvPicPr>
          <p:nvPr/>
        </p:nvPicPr>
        <p:blipFill>
          <a:blip r:embed="rId3"/>
          <a:stretch>
            <a:fillRect/>
          </a:stretch>
        </p:blipFill>
        <p:spPr>
          <a:xfrm>
            <a:off x="0" y="3157952"/>
            <a:ext cx="9144000" cy="3623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728125" y="274650"/>
            <a:ext cx="79587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GB" b="1" u="sng" dirty="0">
                <a:uFillTx/>
                <a:latin typeface="Comic Sans MS" panose="030F0702030302020204" pitchFamily="66" charset="0"/>
              </a:rPr>
              <a:t>In practice, for you as a teacher, what does this</a:t>
            </a:r>
            <a:r>
              <a:rPr lang="en-GB" b="1" i="1" u="sng" dirty="0">
                <a:uFillTx/>
                <a:latin typeface="Comic Sans MS" panose="030F0702030302020204" pitchFamily="66" charset="0"/>
              </a:rPr>
              <a:t> mean?</a:t>
            </a:r>
            <a:endParaRPr u="sng" dirty="0">
              <a:uFillTx/>
              <a:latin typeface="Comic Sans MS" panose="030F0702030302020204" pitchFamily="66" charset="0"/>
            </a:endParaRPr>
          </a:p>
        </p:txBody>
      </p:sp>
      <p:sp>
        <p:nvSpPr>
          <p:cNvPr id="131" name="Google Shape;131;p7"/>
          <p:cNvSpPr txBox="1">
            <a:spLocks noGrp="1"/>
          </p:cNvSpPr>
          <p:nvPr>
            <p:ph type="body" idx="1"/>
          </p:nvPr>
        </p:nvSpPr>
        <p:spPr>
          <a:xfrm>
            <a:off x="278871" y="1417650"/>
            <a:ext cx="3968019" cy="3129844"/>
          </a:xfrm>
          <a:prstGeom prst="rect">
            <a:avLst/>
          </a:prstGeom>
          <a:noFill/>
          <a:ln>
            <a:noFill/>
          </a:ln>
        </p:spPr>
        <p:txBody>
          <a:bodyPr spcFirstLastPara="1" wrap="square" lIns="91425" tIns="45700" rIns="91425" bIns="45700" anchor="t" anchorCtr="0">
            <a:noAutofit/>
          </a:bodyPr>
          <a:lstStyle/>
          <a:p>
            <a:pPr marL="0" lvl="0" indent="0" rtl="0">
              <a:lnSpc>
                <a:spcPct val="80000"/>
              </a:lnSpc>
              <a:spcBef>
                <a:spcPts val="0"/>
              </a:spcBef>
              <a:spcAft>
                <a:spcPts val="0"/>
              </a:spcAft>
              <a:buClr>
                <a:schemeClr val="dk1"/>
              </a:buClr>
              <a:buSzPts val="1760"/>
              <a:buNone/>
            </a:pPr>
            <a:r>
              <a:rPr lang="en-GB" b="1" i="1" dirty="0">
                <a:uFillTx/>
                <a:latin typeface="Comic Sans MS" panose="030F0702030302020204" pitchFamily="66" charset="0"/>
              </a:rPr>
              <a:t> </a:t>
            </a:r>
            <a:endParaRPr dirty="0">
              <a:uFillTx/>
              <a:latin typeface="Comic Sans MS" panose="030F0702030302020204" pitchFamily="66" charset="0"/>
            </a:endParaRPr>
          </a:p>
          <a:p>
            <a:pPr marL="342900" lvl="0" indent="-231140" rtl="0">
              <a:lnSpc>
                <a:spcPct val="80000"/>
              </a:lnSpc>
              <a:spcBef>
                <a:spcPts val="352"/>
              </a:spcBef>
              <a:spcAft>
                <a:spcPts val="0"/>
              </a:spcAft>
              <a:buClr>
                <a:schemeClr val="dk1"/>
              </a:buClr>
              <a:buSzPts val="1760"/>
              <a:buNone/>
            </a:pPr>
            <a:r>
              <a:rPr lang="en-US" dirty="0">
                <a:uFillTx/>
                <a:latin typeface="Comic Sans MS" panose="030F0702030302020204" pitchFamily="66" charset="0"/>
              </a:rPr>
              <a:t>	It’s really about a change of mindset. It’s a fluid approach to </a:t>
            </a:r>
            <a:r>
              <a:rPr lang="en-US" dirty="0">
                <a:latin typeface="Comic Sans MS" panose="030F0702030302020204" pitchFamily="66" charset="0"/>
              </a:rPr>
              <a:t>making learning accessible</a:t>
            </a:r>
            <a:r>
              <a:rPr lang="en-US" dirty="0">
                <a:uFillTx/>
                <a:latin typeface="Comic Sans MS" panose="030F0702030302020204" pitchFamily="66" charset="0"/>
              </a:rPr>
              <a:t>.  One child may need support in one area but excel in others….</a:t>
            </a:r>
            <a:endParaRPr dirty="0">
              <a:uFillTx/>
              <a:latin typeface="Comic Sans MS" panose="030F0702030302020204" pitchFamily="66" charset="0"/>
            </a:endParaRPr>
          </a:p>
        </p:txBody>
      </p:sp>
      <p:pic>
        <p:nvPicPr>
          <p:cNvPr id="3" name="Picture 2">
            <a:extLst>
              <a:ext uri="{FF2B5EF4-FFF2-40B4-BE49-F238E27FC236}">
                <a16:creationId xmlns:a16="http://schemas.microsoft.com/office/drawing/2014/main" id="{CCB5CCB2-4595-4A91-8A3A-5AC38416D72A}"/>
              </a:ext>
            </a:extLst>
          </p:cNvPr>
          <p:cNvPicPr>
            <a:picLocks noChangeAspect="1"/>
          </p:cNvPicPr>
          <p:nvPr/>
        </p:nvPicPr>
        <p:blipFill>
          <a:blip r:embed="rId3"/>
          <a:stretch>
            <a:fillRect/>
          </a:stretch>
        </p:blipFill>
        <p:spPr>
          <a:xfrm>
            <a:off x="5224497" y="1906779"/>
            <a:ext cx="2643857" cy="3044441"/>
          </a:xfrm>
          <a:prstGeom prst="rect">
            <a:avLst/>
          </a:prstGeom>
        </p:spPr>
      </p:pic>
      <p:sp>
        <p:nvSpPr>
          <p:cNvPr id="8" name="Google Shape;131;p7">
            <a:extLst>
              <a:ext uri="{FF2B5EF4-FFF2-40B4-BE49-F238E27FC236}">
                <a16:creationId xmlns:a16="http://schemas.microsoft.com/office/drawing/2014/main" id="{A89A4446-F41D-458F-AE47-943388B9A428}"/>
              </a:ext>
            </a:extLst>
          </p:cNvPr>
          <p:cNvSpPr txBox="1">
            <a:spLocks/>
          </p:cNvSpPr>
          <p:nvPr/>
        </p:nvSpPr>
        <p:spPr>
          <a:xfrm>
            <a:off x="3988764" y="5652114"/>
            <a:ext cx="3968019" cy="11675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uFillTx/>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uFillTx/>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uFillTx/>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9pPr>
          </a:lstStyle>
          <a:p>
            <a:pPr marL="0" indent="0">
              <a:lnSpc>
                <a:spcPct val="80000"/>
              </a:lnSpc>
              <a:spcBef>
                <a:spcPts val="0"/>
              </a:spcBef>
              <a:buSzPts val="1760"/>
              <a:buFont typeface="Arial"/>
              <a:buNone/>
            </a:pPr>
            <a:r>
              <a:rPr lang="en-US" sz="4000" b="1" i="1" dirty="0">
                <a:highlight>
                  <a:srgbClr val="FFFF00"/>
                </a:highlight>
              </a:rPr>
              <a:t> </a:t>
            </a:r>
            <a:r>
              <a:rPr lang="en-US" sz="4000" dirty="0">
                <a:highlight>
                  <a:srgbClr val="FFFF00"/>
                </a:highlight>
              </a:rPr>
              <a:t>Make it</a:t>
            </a:r>
            <a:r>
              <a:rPr lang="en-US" sz="4000" b="1" u="sng" dirty="0">
                <a:highlight>
                  <a:srgbClr val="FFFF00"/>
                </a:highlight>
              </a:rPr>
              <a:t> safe </a:t>
            </a:r>
            <a:r>
              <a:rPr lang="en-US" sz="4000" dirty="0">
                <a:highlight>
                  <a:srgbClr val="FFFF00"/>
                </a:highlight>
              </a:rPr>
              <a:t>to make a mistake.</a:t>
            </a:r>
          </a:p>
        </p:txBody>
      </p:sp>
      <p:pic>
        <p:nvPicPr>
          <p:cNvPr id="9" name="Picture 8">
            <a:extLst>
              <a:ext uri="{FF2B5EF4-FFF2-40B4-BE49-F238E27FC236}">
                <a16:creationId xmlns:a16="http://schemas.microsoft.com/office/drawing/2014/main" id="{3EAA5DE5-9833-4AE1-BA96-0DEE8D6E50E7}"/>
              </a:ext>
            </a:extLst>
          </p:cNvPr>
          <p:cNvPicPr>
            <a:picLocks noChangeAspect="1"/>
          </p:cNvPicPr>
          <p:nvPr/>
        </p:nvPicPr>
        <p:blipFill>
          <a:blip r:embed="rId4"/>
          <a:stretch>
            <a:fillRect/>
          </a:stretch>
        </p:blipFill>
        <p:spPr>
          <a:xfrm>
            <a:off x="2552991" y="119652"/>
            <a:ext cx="4688241" cy="6618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06243" y="137787"/>
            <a:ext cx="3486414" cy="355739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latin typeface="Comic Sans MS" panose="030F0702030302020204" pitchFamily="66" charset="0"/>
              </a:rPr>
              <a:t>Social , emotional and or mental needs</a:t>
            </a:r>
          </a:p>
          <a:p>
            <a:pPr algn="ctr"/>
            <a:r>
              <a:rPr lang="en-GB" sz="1400" dirty="0">
                <a:latin typeface="Comic Sans MS" panose="030F0702030302020204" pitchFamily="66" charset="0"/>
              </a:rPr>
              <a:t>Depression, self harming</a:t>
            </a:r>
          </a:p>
          <a:p>
            <a:pPr algn="ctr"/>
            <a:r>
              <a:rPr lang="en-GB" sz="1400" dirty="0">
                <a:latin typeface="Comic Sans MS" panose="030F0702030302020204" pitchFamily="66" charset="0"/>
              </a:rPr>
              <a:t>ADHD, substance misuse,</a:t>
            </a:r>
          </a:p>
          <a:p>
            <a:pPr algn="ctr"/>
            <a:r>
              <a:rPr lang="en-GB" sz="1400" dirty="0">
                <a:latin typeface="Comic Sans MS" panose="030F0702030302020204" pitchFamily="66" charset="0"/>
              </a:rPr>
              <a:t>Eating disorder,</a:t>
            </a:r>
          </a:p>
          <a:p>
            <a:pPr algn="ctr"/>
            <a:r>
              <a:rPr lang="en-GB" sz="1400" dirty="0">
                <a:latin typeface="Comic Sans MS" panose="030F0702030302020204" pitchFamily="66" charset="0"/>
              </a:rPr>
              <a:t>Anxiety Disorder,</a:t>
            </a:r>
          </a:p>
          <a:p>
            <a:pPr algn="ctr"/>
            <a:r>
              <a:rPr lang="en-GB" sz="1400" dirty="0">
                <a:latin typeface="Comic Sans MS" panose="030F0702030302020204" pitchFamily="66" charset="0"/>
              </a:rPr>
              <a:t>Mental Health issues,</a:t>
            </a:r>
          </a:p>
          <a:p>
            <a:pPr algn="ctr"/>
            <a:r>
              <a:rPr lang="en-GB" sz="1400" dirty="0">
                <a:latin typeface="Comic Sans MS" panose="030F0702030302020204" pitchFamily="66" charset="0"/>
              </a:rPr>
              <a:t>Social disorders,</a:t>
            </a:r>
          </a:p>
          <a:p>
            <a:pPr algn="ctr"/>
            <a:r>
              <a:rPr lang="en-GB" sz="1400" dirty="0">
                <a:latin typeface="Comic Sans MS" panose="030F0702030302020204" pitchFamily="66" charset="0"/>
              </a:rPr>
              <a:t>Attachment disorder</a:t>
            </a:r>
          </a:p>
        </p:txBody>
      </p:sp>
      <p:sp>
        <p:nvSpPr>
          <p:cNvPr id="5" name="Oval 4"/>
          <p:cNvSpPr/>
          <p:nvPr/>
        </p:nvSpPr>
        <p:spPr>
          <a:xfrm>
            <a:off x="291232" y="109650"/>
            <a:ext cx="3799155" cy="35573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latin typeface="Comic Sans MS" panose="030F0702030302020204" pitchFamily="66" charset="0"/>
              </a:rPr>
              <a:t>Cognition and learning difficulties</a:t>
            </a:r>
          </a:p>
          <a:p>
            <a:pPr algn="ctr"/>
            <a:r>
              <a:rPr lang="en-GB" sz="1600" dirty="0">
                <a:latin typeface="Comic Sans MS" panose="030F0702030302020204" pitchFamily="66" charset="0"/>
              </a:rPr>
              <a:t>Specific Learning Difficulties </a:t>
            </a:r>
            <a:r>
              <a:rPr lang="en-GB" sz="1600" dirty="0" err="1">
                <a:latin typeface="Comic Sans MS" panose="030F0702030302020204" pitchFamily="66" charset="0"/>
              </a:rPr>
              <a:t>eg</a:t>
            </a:r>
            <a:r>
              <a:rPr lang="en-GB" sz="1600" dirty="0">
                <a:latin typeface="Comic Sans MS" panose="030F0702030302020204" pitchFamily="66" charset="0"/>
              </a:rPr>
              <a:t> dyslexia, dyscalculia, dyspraxia,</a:t>
            </a:r>
          </a:p>
          <a:p>
            <a:pPr algn="ctr"/>
            <a:r>
              <a:rPr lang="en-GB" sz="1600" dirty="0">
                <a:latin typeface="Comic Sans MS" panose="030F0702030302020204" pitchFamily="66" charset="0"/>
              </a:rPr>
              <a:t>Moderate learning difficulties </a:t>
            </a:r>
          </a:p>
          <a:p>
            <a:pPr algn="ctr"/>
            <a:r>
              <a:rPr lang="en-GB" sz="1600" dirty="0">
                <a:latin typeface="Comic Sans MS" panose="030F0702030302020204" pitchFamily="66" charset="0"/>
              </a:rPr>
              <a:t>Severe difficulties  </a:t>
            </a:r>
          </a:p>
          <a:p>
            <a:pPr algn="ctr"/>
            <a:r>
              <a:rPr lang="en-GB" sz="1600" dirty="0">
                <a:latin typeface="Comic Sans MS" panose="030F0702030302020204" pitchFamily="66" charset="0"/>
              </a:rPr>
              <a:t>Profound and multiple difficulties  where children will have complex learning difficulties</a:t>
            </a:r>
          </a:p>
        </p:txBody>
      </p:sp>
      <p:sp>
        <p:nvSpPr>
          <p:cNvPr id="6" name="Oval 5"/>
          <p:cNvSpPr/>
          <p:nvPr/>
        </p:nvSpPr>
        <p:spPr>
          <a:xfrm>
            <a:off x="3421693" y="3002605"/>
            <a:ext cx="3655513" cy="35573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atin typeface="Comic Sans MS" panose="030F0702030302020204" pitchFamily="66" charset="0"/>
              </a:rPr>
              <a:t>Sensory and or  Physical Needs</a:t>
            </a:r>
          </a:p>
          <a:p>
            <a:pPr algn="ctr"/>
            <a:r>
              <a:rPr lang="en-GB" sz="1400" dirty="0">
                <a:latin typeface="Comic Sans MS" panose="030F0702030302020204" pitchFamily="66" charset="0"/>
              </a:rPr>
              <a:t>Some children have a disability that can be age related or hinder them over time </a:t>
            </a:r>
            <a:r>
              <a:rPr lang="en-GB" sz="1400" dirty="0" err="1">
                <a:latin typeface="Comic Sans MS" panose="030F0702030302020204" pitchFamily="66" charset="0"/>
              </a:rPr>
              <a:t>eg</a:t>
            </a:r>
            <a:r>
              <a:rPr lang="en-GB" sz="1400" dirty="0">
                <a:latin typeface="Comic Sans MS" panose="030F0702030302020204" pitchFamily="66" charset="0"/>
              </a:rPr>
              <a:t> </a:t>
            </a:r>
          </a:p>
          <a:p>
            <a:pPr algn="ctr"/>
            <a:r>
              <a:rPr lang="en-GB" sz="1400" dirty="0">
                <a:latin typeface="Comic Sans MS" panose="030F0702030302020204" pitchFamily="66" charset="0"/>
              </a:rPr>
              <a:t>Visual Impairment</a:t>
            </a:r>
          </a:p>
          <a:p>
            <a:pPr algn="ctr"/>
            <a:r>
              <a:rPr lang="en-GB" sz="1400" dirty="0">
                <a:latin typeface="Comic Sans MS" panose="030F0702030302020204" pitchFamily="66" charset="0"/>
              </a:rPr>
              <a:t>Hearing Impairment</a:t>
            </a:r>
          </a:p>
          <a:p>
            <a:pPr algn="ctr"/>
            <a:endParaRPr lang="en-GB" sz="1400" dirty="0">
              <a:latin typeface="Comic Sans MS" panose="030F0702030302020204" pitchFamily="66" charset="0"/>
            </a:endParaRPr>
          </a:p>
          <a:p>
            <a:pPr algn="ctr"/>
            <a:r>
              <a:rPr lang="en-GB" sz="1400" dirty="0">
                <a:latin typeface="Comic Sans MS" panose="030F0702030302020204" pitchFamily="66" charset="0"/>
              </a:rPr>
              <a:t>Multi sensory impairment</a:t>
            </a:r>
          </a:p>
          <a:p>
            <a:pPr algn="ctr"/>
            <a:r>
              <a:rPr lang="en-GB" sz="1400" dirty="0">
                <a:latin typeface="Comic Sans MS" panose="030F0702030302020204" pitchFamily="66" charset="0"/>
              </a:rPr>
              <a:t>Physical Disability</a:t>
            </a:r>
          </a:p>
          <a:p>
            <a:pPr algn="ctr"/>
            <a:r>
              <a:rPr lang="en-GB" sz="1400" dirty="0">
                <a:latin typeface="Comic Sans MS" panose="030F0702030302020204" pitchFamily="66" charset="0"/>
              </a:rPr>
              <a:t>Also sensory relating to  clothing , touch , sound, smells</a:t>
            </a:r>
          </a:p>
        </p:txBody>
      </p:sp>
      <p:sp>
        <p:nvSpPr>
          <p:cNvPr id="7" name="Oval 6"/>
          <p:cNvSpPr/>
          <p:nvPr/>
        </p:nvSpPr>
        <p:spPr>
          <a:xfrm>
            <a:off x="460444" y="3347278"/>
            <a:ext cx="3521901" cy="335697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latin typeface="Comic Sans MS" panose="030F0702030302020204" pitchFamily="66" charset="0"/>
              </a:rPr>
              <a:t>Communication and Interaction needs</a:t>
            </a:r>
          </a:p>
          <a:p>
            <a:pPr algn="ctr"/>
            <a:r>
              <a:rPr lang="en-GB" sz="1400" dirty="0">
                <a:latin typeface="Comic Sans MS" panose="030F0702030302020204" pitchFamily="66" charset="0"/>
              </a:rPr>
              <a:t>Speech , language and communication needs</a:t>
            </a:r>
          </a:p>
          <a:p>
            <a:pPr algn="ctr"/>
            <a:r>
              <a:rPr lang="en-GB" sz="1400" dirty="0">
                <a:latin typeface="Comic Sans MS" panose="030F0702030302020204" pitchFamily="66" charset="0"/>
              </a:rPr>
              <a:t>Young people with  Autistic spectrum disorder (ASD)/</a:t>
            </a:r>
          </a:p>
          <a:p>
            <a:pPr algn="ctr"/>
            <a:r>
              <a:rPr lang="en-GB" sz="1400" dirty="0" err="1">
                <a:latin typeface="Comic Sans MS" panose="030F0702030302020204" pitchFamily="66" charset="0"/>
              </a:rPr>
              <a:t>Aspergers</a:t>
            </a:r>
            <a:r>
              <a:rPr lang="en-GB" sz="1400" dirty="0">
                <a:latin typeface="Comic Sans MS" panose="030F0702030302020204" pitchFamily="66" charset="0"/>
              </a:rPr>
              <a:t> may struggle with all of the above and social interaction</a:t>
            </a:r>
          </a:p>
        </p:txBody>
      </p:sp>
      <p:sp>
        <p:nvSpPr>
          <p:cNvPr id="8" name="TextBox 7"/>
          <p:cNvSpPr txBox="1"/>
          <p:nvPr/>
        </p:nvSpPr>
        <p:spPr>
          <a:xfrm>
            <a:off x="6992657" y="0"/>
            <a:ext cx="2249817" cy="6001643"/>
          </a:xfrm>
          <a:prstGeom prst="rect">
            <a:avLst/>
          </a:prstGeom>
          <a:noFill/>
        </p:spPr>
        <p:txBody>
          <a:bodyPr wrap="square" rtlCol="0">
            <a:spAutoFit/>
          </a:bodyPr>
          <a:lstStyle/>
          <a:p>
            <a:r>
              <a:rPr lang="en-GB" sz="2400" dirty="0">
                <a:latin typeface="Comic Sans MS" panose="030F0702030302020204" pitchFamily="66" charset="0"/>
              </a:rPr>
              <a:t>However, we must take into account that they will not just have a  primary need, but their needs can overlap  across 2, 3 or even </a:t>
            </a:r>
            <a:r>
              <a:rPr lang="en-GB" sz="2400" b="1" dirty="0">
                <a:latin typeface="Comic Sans MS" panose="030F0702030302020204" pitchFamily="66" charset="0"/>
              </a:rPr>
              <a:t>all</a:t>
            </a:r>
            <a:r>
              <a:rPr lang="en-GB" sz="2400" dirty="0">
                <a:latin typeface="Comic Sans MS" panose="030F0702030302020204" pitchFamily="66" charset="0"/>
              </a:rPr>
              <a:t> areas. </a:t>
            </a:r>
          </a:p>
          <a:p>
            <a:endParaRPr lang="en-GB" sz="2400" dirty="0">
              <a:latin typeface="Comic Sans MS" panose="030F0702030302020204" pitchFamily="66" charset="0"/>
            </a:endParaRPr>
          </a:p>
          <a:p>
            <a:r>
              <a:rPr lang="en-GB" sz="2400" dirty="0">
                <a:latin typeface="Comic Sans MS" panose="030F0702030302020204" pitchFamily="66" charset="0"/>
              </a:rPr>
              <a:t>These needs may also change over time.</a:t>
            </a:r>
          </a:p>
        </p:txBody>
      </p:sp>
    </p:spTree>
    <p:extLst>
      <p:ext uri="{BB962C8B-B14F-4D97-AF65-F5344CB8AC3E}">
        <p14:creationId xmlns:p14="http://schemas.microsoft.com/office/powerpoint/2010/main" val="2038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463" y="260648"/>
            <a:ext cx="858032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800" b="1" u="sng" dirty="0">
                <a:latin typeface="Comic Sans MS" panose="030F0702030302020204" pitchFamily="66" charset="0"/>
              </a:rPr>
              <a:t>How is teaching SEND students like bowling ?</a:t>
            </a:r>
          </a:p>
        </p:txBody>
      </p:sp>
      <p:sp>
        <p:nvSpPr>
          <p:cNvPr id="5" name="Rectangle 4"/>
          <p:cNvSpPr/>
          <p:nvPr/>
        </p:nvSpPr>
        <p:spPr>
          <a:xfrm>
            <a:off x="289484" y="5442817"/>
            <a:ext cx="8458980" cy="1323439"/>
          </a:xfrm>
          <a:prstGeom prst="rect">
            <a:avLst/>
          </a:prstGeom>
        </p:spPr>
        <p:txBody>
          <a:bodyPr wrap="square">
            <a:spAutoFit/>
          </a:bodyPr>
          <a:lstStyle/>
          <a:p>
            <a:r>
              <a:rPr lang="en-GB" sz="4000" dirty="0">
                <a:hlinkClick r:id="rId3"/>
              </a:rPr>
              <a:t>https://www.youtube.com/watch?v=RYtUlU8MjlY</a:t>
            </a:r>
            <a:endParaRPr lang="en-GB" sz="40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411" y="1051567"/>
            <a:ext cx="3392381" cy="191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08" y="915611"/>
            <a:ext cx="3572436" cy="224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3174750"/>
            <a:ext cx="3513801" cy="233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C8346ED-C1E5-4475-A81C-E1E61C5EEF1E}" type="slidenum">
              <a:rPr lang="en-GB" smtClean="0"/>
              <a:t>12</a:t>
            </a:fld>
            <a:endParaRPr lang="en-GB"/>
          </a:p>
        </p:txBody>
      </p:sp>
      <p:sp>
        <p:nvSpPr>
          <p:cNvPr id="9" name="Rectangle 8">
            <a:extLst>
              <a:ext uri="{FF2B5EF4-FFF2-40B4-BE49-F238E27FC236}">
                <a16:creationId xmlns:a16="http://schemas.microsoft.com/office/drawing/2014/main" id="{F5BD0DBB-F720-488A-8E27-44DDD4286FF1}"/>
              </a:ext>
            </a:extLst>
          </p:cNvPr>
          <p:cNvSpPr/>
          <p:nvPr/>
        </p:nvSpPr>
        <p:spPr>
          <a:xfrm>
            <a:off x="745866" y="1051567"/>
            <a:ext cx="7940934" cy="4524315"/>
          </a:xfrm>
          <a:prstGeom prst="rect">
            <a:avLst/>
          </a:prstGeom>
          <a:solidFill>
            <a:srgbClr val="FFFF99"/>
          </a:solidFill>
        </p:spPr>
        <p:txBody>
          <a:bodyPr wrap="square">
            <a:spAutoFit/>
          </a:bodyPr>
          <a:lstStyle/>
          <a:p>
            <a:pPr>
              <a:buClrTx/>
              <a:defRPr/>
            </a:pPr>
            <a:r>
              <a:rPr lang="en-GB" sz="3200" dirty="0">
                <a:latin typeface="Comic Sans MS" panose="030F0702030302020204" pitchFamily="66" charset="0"/>
              </a:rPr>
              <a:t>In a classroom situation we often miss the 2 outside pins by not targeting them with high quality teaching strategies. The reality is that we need to plan for our two pins and in by doing so we will not only target our hardest to reach learners but we will also help the rest of the learners as they too will benefit from similar strategies.</a:t>
            </a:r>
          </a:p>
        </p:txBody>
      </p:sp>
    </p:spTree>
    <p:extLst>
      <p:ext uri="{BB962C8B-B14F-4D97-AF65-F5344CB8AC3E}">
        <p14:creationId xmlns:p14="http://schemas.microsoft.com/office/powerpoint/2010/main" val="37376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8" y="1"/>
            <a:ext cx="8529132" cy="660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8044" y="906203"/>
            <a:ext cx="1377863"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Comic Sans MS" panose="030F0702030302020204" pitchFamily="66" charset="0"/>
              </a:rPr>
              <a:t>High Quality teaching jigsaw.</a:t>
            </a:r>
          </a:p>
          <a:p>
            <a:endParaRPr lang="en-GB" dirty="0">
              <a:latin typeface="Comic Sans MS" panose="030F0702030302020204" pitchFamily="66" charset="0"/>
            </a:endParaRPr>
          </a:p>
          <a:p>
            <a:r>
              <a:rPr lang="en-GB" dirty="0">
                <a:latin typeface="Comic Sans MS" panose="030F0702030302020204" pitchFamily="66" charset="0"/>
              </a:rPr>
              <a:t>Embed the corner stones.</a:t>
            </a:r>
          </a:p>
          <a:p>
            <a:endParaRPr lang="en-GB" dirty="0">
              <a:latin typeface="Comic Sans MS" panose="030F0702030302020204" pitchFamily="66" charset="0"/>
            </a:endParaRPr>
          </a:p>
          <a:p>
            <a:r>
              <a:rPr lang="en-GB" dirty="0">
                <a:latin typeface="Comic Sans MS" panose="030F0702030302020204" pitchFamily="66" charset="0"/>
              </a:rPr>
              <a:t>Add the rest</a:t>
            </a:r>
          </a:p>
          <a:p>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Resulting in the middle  piece slotting into place.</a:t>
            </a:r>
          </a:p>
        </p:txBody>
      </p:sp>
      <p:sp>
        <p:nvSpPr>
          <p:cNvPr id="6" name="Rectangle 5">
            <a:extLst>
              <a:ext uri="{FF2B5EF4-FFF2-40B4-BE49-F238E27FC236}">
                <a16:creationId xmlns:a16="http://schemas.microsoft.com/office/drawing/2014/main" id="{14B95D1C-84A0-4ED7-BB31-49D378027366}"/>
              </a:ext>
            </a:extLst>
          </p:cNvPr>
          <p:cNvSpPr/>
          <p:nvPr/>
        </p:nvSpPr>
        <p:spPr>
          <a:xfrm>
            <a:off x="2593434" y="1336119"/>
            <a:ext cx="4572000" cy="4185761"/>
          </a:xfrm>
          <a:prstGeom prst="rect">
            <a:avLst/>
          </a:prstGeom>
          <a:solidFill>
            <a:srgbClr val="FFFF00"/>
          </a:solidFill>
        </p:spPr>
        <p:txBody>
          <a:bodyPr>
            <a:spAutoFit/>
          </a:bodyPr>
          <a:lstStyle/>
          <a:p>
            <a:r>
              <a:rPr lang="en-GB" kern="1200" dirty="0">
                <a:solidFill>
                  <a:schemeClr val="tx1"/>
                </a:solidFill>
                <a:latin typeface="Comic Sans MS" panose="030F0702030302020204" pitchFamily="66" charset="0"/>
              </a:rPr>
              <a:t>The  jigsaw on the slide is taken from Packer ( 2016 ) :The teachers guide to SEN ( p29)</a:t>
            </a:r>
          </a:p>
          <a:p>
            <a:r>
              <a:rPr lang="en-GB" i="1" kern="1200" dirty="0">
                <a:solidFill>
                  <a:schemeClr val="tx1"/>
                </a:solidFill>
                <a:latin typeface="Comic Sans MS" panose="030F0702030302020204" pitchFamily="66" charset="0"/>
              </a:rPr>
              <a:t>‘We can think about a lesson as being a bit like a jigsaw that contains many different pieces, each one links in some way to several others”  (p29)  . </a:t>
            </a:r>
            <a:r>
              <a:rPr lang="en-GB" kern="1200" dirty="0">
                <a:solidFill>
                  <a:schemeClr val="tx1"/>
                </a:solidFill>
                <a:latin typeface="Comic Sans MS" panose="030F0702030302020204" pitchFamily="66" charset="0"/>
              </a:rPr>
              <a:t>Packer states that there are at least 9 elements to an inclusive lesson. We should always start with the cornerstones. Once these are established then we can piece the rest of the parts together . The overall aim of this jigsaw is to build independent and resilient learners.</a:t>
            </a:r>
          </a:p>
          <a:p>
            <a:endParaRPr lang="en-GB" kern="1200" dirty="0">
              <a:solidFill>
                <a:schemeClr val="tx1"/>
              </a:solidFill>
              <a:latin typeface="Comic Sans MS" panose="030F0702030302020204" pitchFamily="66" charset="0"/>
            </a:endParaRPr>
          </a:p>
          <a:p>
            <a:r>
              <a:rPr lang="en-GB" kern="1200" dirty="0">
                <a:solidFill>
                  <a:schemeClr val="tx1"/>
                </a:solidFill>
                <a:latin typeface="Comic Sans MS" panose="030F0702030302020204" pitchFamily="66" charset="0"/>
                <a:hlinkClick r:id="rId4"/>
              </a:rPr>
              <a:t> Henshaw</a:t>
            </a:r>
            <a:r>
              <a:rPr lang="en-GB" kern="1200" dirty="0">
                <a:solidFill>
                  <a:schemeClr val="tx1"/>
                </a:solidFill>
                <a:latin typeface="Comic Sans MS" panose="030F0702030302020204" pitchFamily="66" charset="0"/>
              </a:rPr>
              <a:t> (2017) stated that </a:t>
            </a:r>
            <a:r>
              <a:rPr lang="en-GB" i="1" kern="1200" dirty="0">
                <a:solidFill>
                  <a:schemeClr val="tx1"/>
                </a:solidFill>
                <a:latin typeface="Comic Sans MS" panose="030F0702030302020204" pitchFamily="66" charset="0"/>
              </a:rPr>
              <a:t>“ high quality teaching for pupils with SEN is about the day to day interactions that take place in your classroom and the different pedagogical approaches you use to engage, motivate and challenge  learners….. It is about providing support…..to enable them to achieve more”.</a:t>
            </a:r>
            <a:endParaRPr lang="en-GB" i="1" dirty="0">
              <a:latin typeface="Comic Sans MS" panose="030F0702030302020204" pitchFamily="66" charset="0"/>
            </a:endParaRPr>
          </a:p>
        </p:txBody>
      </p:sp>
    </p:spTree>
    <p:extLst>
      <p:ext uri="{BB962C8B-B14F-4D97-AF65-F5344CB8AC3E}">
        <p14:creationId xmlns:p14="http://schemas.microsoft.com/office/powerpoint/2010/main" val="28439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053" y="272330"/>
            <a:ext cx="7345744" cy="638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6219" y="2538452"/>
            <a:ext cx="2108493" cy="369332"/>
          </a:xfrm>
          <a:prstGeom prst="rect">
            <a:avLst/>
          </a:prstGeom>
          <a:noFill/>
        </p:spPr>
        <p:txBody>
          <a:bodyPr wrap="square" rtlCol="0">
            <a:spAutoFit/>
          </a:bodyPr>
          <a:lstStyle/>
          <a:p>
            <a:r>
              <a:rPr lang="en-GB" sz="1800" dirty="0">
                <a:solidFill>
                  <a:srgbClr val="00B0F0"/>
                </a:solidFill>
                <a:latin typeface="Arial Black" panose="020B0A04020102020204" pitchFamily="34" charset="0"/>
              </a:rPr>
              <a:t>Developing</a:t>
            </a:r>
          </a:p>
        </p:txBody>
      </p:sp>
      <p:sp>
        <p:nvSpPr>
          <p:cNvPr id="7" name="Rectangle 6"/>
          <p:cNvSpPr/>
          <p:nvPr/>
        </p:nvSpPr>
        <p:spPr>
          <a:xfrm>
            <a:off x="1358262" y="253142"/>
            <a:ext cx="1905002" cy="1492716"/>
          </a:xfrm>
          <a:prstGeom prst="rect">
            <a:avLst/>
          </a:prstGeom>
        </p:spPr>
        <p:txBody>
          <a:bodyPr wrap="square">
            <a:spAutoFit/>
          </a:bodyPr>
          <a:lstStyle/>
          <a:p>
            <a:pPr marL="139700" lvl="0">
              <a:buSzPts val="1400"/>
            </a:pPr>
            <a:r>
              <a:rPr lang="en-GB" sz="1300" dirty="0"/>
              <a:t>Be consistent in terms of routine.</a:t>
            </a:r>
          </a:p>
          <a:p>
            <a:pPr marL="139700" lvl="0">
              <a:buSzPts val="1400"/>
            </a:pPr>
            <a:r>
              <a:rPr lang="en-GB" sz="1300" dirty="0"/>
              <a:t>silent bell tasks/ registers</a:t>
            </a:r>
          </a:p>
          <a:p>
            <a:pPr marL="139700" lvl="0">
              <a:buSzPts val="1400"/>
            </a:pPr>
            <a:r>
              <a:rPr lang="en-GB" sz="1300" dirty="0"/>
              <a:t>6 part lesson, use of timers</a:t>
            </a:r>
          </a:p>
          <a:p>
            <a:pPr marL="139700" lvl="0">
              <a:buSzPts val="1400"/>
            </a:pPr>
            <a:r>
              <a:rPr lang="en-GB" sz="1300" dirty="0"/>
              <a:t>Expectations</a:t>
            </a:r>
          </a:p>
        </p:txBody>
      </p:sp>
      <p:sp>
        <p:nvSpPr>
          <p:cNvPr id="8" name="Rectangle 7"/>
          <p:cNvSpPr/>
          <p:nvPr/>
        </p:nvSpPr>
        <p:spPr>
          <a:xfrm>
            <a:off x="3592224" y="4523602"/>
            <a:ext cx="1540701" cy="1384995"/>
          </a:xfrm>
          <a:prstGeom prst="rect">
            <a:avLst/>
          </a:prstGeom>
        </p:spPr>
        <p:txBody>
          <a:bodyPr wrap="square">
            <a:spAutoFit/>
          </a:bodyPr>
          <a:lstStyle/>
          <a:p>
            <a:pPr marL="139700" lvl="0">
              <a:buSzPts val="1400"/>
            </a:pPr>
            <a:r>
              <a:rPr lang="en-GB" sz="1400" dirty="0">
                <a:solidFill>
                  <a:srgbClr val="00B050"/>
                </a:solidFill>
              </a:rPr>
              <a:t>Repetition - consolidate knowledge &amp; skills using bell tasks and plenaries.</a:t>
            </a:r>
          </a:p>
        </p:txBody>
      </p:sp>
      <p:sp>
        <p:nvSpPr>
          <p:cNvPr id="9" name="Rectangle 8"/>
          <p:cNvSpPr/>
          <p:nvPr/>
        </p:nvSpPr>
        <p:spPr>
          <a:xfrm>
            <a:off x="3762874" y="832616"/>
            <a:ext cx="1280402" cy="1600438"/>
          </a:xfrm>
          <a:prstGeom prst="rect">
            <a:avLst/>
          </a:prstGeom>
        </p:spPr>
        <p:txBody>
          <a:bodyPr wrap="square">
            <a:spAutoFit/>
          </a:bodyPr>
          <a:lstStyle/>
          <a:p>
            <a:r>
              <a:rPr lang="en-US" sz="1400" b="1" dirty="0">
                <a:solidFill>
                  <a:schemeClr val="accent1">
                    <a:lumMod val="75000"/>
                  </a:schemeClr>
                </a:solidFill>
              </a:rPr>
              <a:t>Mode</a:t>
            </a:r>
            <a:r>
              <a:rPr lang="en-US" sz="1400" dirty="0">
                <a:solidFill>
                  <a:schemeClr val="accent1">
                    <a:lumMod val="75000"/>
                  </a:schemeClr>
                </a:solidFill>
              </a:rPr>
              <a:t>l what completed work should look like, </a:t>
            </a:r>
            <a:r>
              <a:rPr lang="en-US" sz="1400" b="1" dirty="0">
                <a:solidFill>
                  <a:schemeClr val="accent1">
                    <a:lumMod val="75000"/>
                  </a:schemeClr>
                </a:solidFill>
              </a:rPr>
              <a:t>in particular exam answers</a:t>
            </a:r>
            <a:r>
              <a:rPr lang="en-US" sz="1400" dirty="0">
                <a:solidFill>
                  <a:schemeClr val="accent1">
                    <a:lumMod val="75000"/>
                  </a:schemeClr>
                </a:solidFill>
              </a:rPr>
              <a:t> </a:t>
            </a:r>
            <a:endParaRPr lang="en-GB" sz="1400" dirty="0">
              <a:solidFill>
                <a:schemeClr val="accent1">
                  <a:lumMod val="75000"/>
                </a:schemeClr>
              </a:solidFill>
            </a:endParaRPr>
          </a:p>
        </p:txBody>
      </p:sp>
      <p:sp>
        <p:nvSpPr>
          <p:cNvPr id="10" name="TextBox 9"/>
          <p:cNvSpPr txBox="1"/>
          <p:nvPr/>
        </p:nvSpPr>
        <p:spPr>
          <a:xfrm>
            <a:off x="3722034" y="5828106"/>
            <a:ext cx="1082455" cy="830997"/>
          </a:xfrm>
          <a:prstGeom prst="rect">
            <a:avLst/>
          </a:prstGeom>
          <a:noFill/>
        </p:spPr>
        <p:txBody>
          <a:bodyPr wrap="square" rtlCol="0">
            <a:spAutoFit/>
          </a:bodyPr>
          <a:lstStyle/>
          <a:p>
            <a:r>
              <a:rPr lang="en-GB" sz="1600" dirty="0">
                <a:solidFill>
                  <a:srgbClr val="FF0000"/>
                </a:solidFill>
              </a:rPr>
              <a:t>Types of questions we ask</a:t>
            </a:r>
          </a:p>
        </p:txBody>
      </p:sp>
      <p:sp>
        <p:nvSpPr>
          <p:cNvPr id="11" name="Rectangle 10"/>
          <p:cNvSpPr/>
          <p:nvPr/>
        </p:nvSpPr>
        <p:spPr>
          <a:xfrm>
            <a:off x="1736887" y="1617404"/>
            <a:ext cx="1927309" cy="738664"/>
          </a:xfrm>
          <a:prstGeom prst="rect">
            <a:avLst/>
          </a:prstGeom>
        </p:spPr>
        <p:txBody>
          <a:bodyPr wrap="square">
            <a:spAutoFit/>
          </a:bodyPr>
          <a:lstStyle/>
          <a:p>
            <a:pPr marL="139700" lvl="0">
              <a:buSzPts val="1400"/>
            </a:pPr>
            <a:r>
              <a:rPr lang="en-GB" sz="1400" dirty="0">
                <a:solidFill>
                  <a:srgbClr val="FF0000"/>
                </a:solidFill>
              </a:rPr>
              <a:t>Repeat instructions using the same wording be explicit</a:t>
            </a:r>
          </a:p>
        </p:txBody>
      </p:sp>
      <p:sp>
        <p:nvSpPr>
          <p:cNvPr id="12" name="Rectangle 11"/>
          <p:cNvSpPr/>
          <p:nvPr/>
        </p:nvSpPr>
        <p:spPr>
          <a:xfrm>
            <a:off x="6356542" y="306306"/>
            <a:ext cx="2292263" cy="646331"/>
          </a:xfrm>
          <a:prstGeom prst="rect">
            <a:avLst/>
          </a:prstGeom>
        </p:spPr>
        <p:txBody>
          <a:bodyPr wrap="square">
            <a:spAutoFit/>
          </a:bodyPr>
          <a:lstStyle/>
          <a:p>
            <a:pPr algn="ctr"/>
            <a:r>
              <a:rPr lang="en-GB" dirty="0">
                <a:solidFill>
                  <a:schemeClr val="accent2">
                    <a:lumMod val="75000"/>
                  </a:schemeClr>
                </a:solidFill>
              </a:rPr>
              <a:t>IEP</a:t>
            </a:r>
          </a:p>
          <a:p>
            <a:pPr algn="ctr"/>
            <a:r>
              <a:rPr lang="en-GB" dirty="0"/>
              <a:t>t</a:t>
            </a:r>
            <a:r>
              <a:rPr lang="en-GB" sz="1200" dirty="0"/>
              <a:t>alk to students while on duty</a:t>
            </a:r>
          </a:p>
        </p:txBody>
      </p:sp>
      <p:sp>
        <p:nvSpPr>
          <p:cNvPr id="13" name="TextBox 12"/>
          <p:cNvSpPr txBox="1"/>
          <p:nvPr/>
        </p:nvSpPr>
        <p:spPr>
          <a:xfrm>
            <a:off x="7214992" y="945639"/>
            <a:ext cx="1290181" cy="646331"/>
          </a:xfrm>
          <a:prstGeom prst="rect">
            <a:avLst/>
          </a:prstGeom>
          <a:noFill/>
        </p:spPr>
        <p:txBody>
          <a:bodyPr wrap="square" rtlCol="0">
            <a:spAutoFit/>
          </a:bodyPr>
          <a:lstStyle/>
          <a:p>
            <a:r>
              <a:rPr lang="en-GB" dirty="0">
                <a:solidFill>
                  <a:srgbClr val="00B050"/>
                </a:solidFill>
              </a:rPr>
              <a:t>Phone calls home</a:t>
            </a:r>
          </a:p>
        </p:txBody>
      </p:sp>
      <p:sp>
        <p:nvSpPr>
          <p:cNvPr id="14" name="TextBox 13"/>
          <p:cNvSpPr txBox="1"/>
          <p:nvPr/>
        </p:nvSpPr>
        <p:spPr>
          <a:xfrm>
            <a:off x="6486747" y="1579117"/>
            <a:ext cx="2279736" cy="830997"/>
          </a:xfrm>
          <a:prstGeom prst="rect">
            <a:avLst/>
          </a:prstGeom>
          <a:noFill/>
        </p:spPr>
        <p:txBody>
          <a:bodyPr wrap="square" rtlCol="0">
            <a:spAutoFit/>
          </a:bodyPr>
          <a:lstStyle/>
          <a:p>
            <a:r>
              <a:rPr lang="en-GB" sz="1600" dirty="0">
                <a:solidFill>
                  <a:srgbClr val="FF0000"/>
                </a:solidFill>
              </a:rPr>
              <a:t>Congratulate students for achievements in and out of school</a:t>
            </a:r>
          </a:p>
        </p:txBody>
      </p:sp>
      <p:sp>
        <p:nvSpPr>
          <p:cNvPr id="15" name="Rectangle 14"/>
          <p:cNvSpPr/>
          <p:nvPr/>
        </p:nvSpPr>
        <p:spPr>
          <a:xfrm>
            <a:off x="1421704" y="2935210"/>
            <a:ext cx="2274854" cy="1261884"/>
          </a:xfrm>
          <a:prstGeom prst="rect">
            <a:avLst/>
          </a:prstGeom>
        </p:spPr>
        <p:txBody>
          <a:bodyPr wrap="none">
            <a:spAutoFit/>
          </a:bodyPr>
          <a:lstStyle/>
          <a:p>
            <a:pPr marL="139700" lvl="0">
              <a:buSzPts val="1400"/>
            </a:pPr>
            <a:r>
              <a:rPr lang="en-GB" sz="1400" dirty="0">
                <a:solidFill>
                  <a:srgbClr val="00B050"/>
                </a:solidFill>
              </a:rPr>
              <a:t>Use of scaffolding</a:t>
            </a:r>
          </a:p>
          <a:p>
            <a:pPr marL="139700" lvl="0">
              <a:buSzPts val="1400"/>
            </a:pPr>
            <a:r>
              <a:rPr lang="en-GB" sz="1400" dirty="0">
                <a:solidFill>
                  <a:srgbClr val="00B050"/>
                </a:solidFill>
              </a:rPr>
              <a:t>word banks</a:t>
            </a:r>
          </a:p>
          <a:p>
            <a:pPr marL="139700" lvl="0">
              <a:buSzPts val="1400"/>
            </a:pPr>
            <a:r>
              <a:rPr lang="en-GB" sz="1400" dirty="0">
                <a:solidFill>
                  <a:srgbClr val="00B050"/>
                </a:solidFill>
              </a:rPr>
              <a:t>sentence starters</a:t>
            </a:r>
          </a:p>
          <a:p>
            <a:pPr marL="139700" lvl="0">
              <a:buSzPts val="1400"/>
            </a:pPr>
            <a:r>
              <a:rPr lang="en-GB" sz="1400" dirty="0">
                <a:solidFill>
                  <a:srgbClr val="00B050"/>
                </a:solidFill>
              </a:rPr>
              <a:t>Use white boards, </a:t>
            </a:r>
          </a:p>
          <a:p>
            <a:pPr marL="139700" lvl="0">
              <a:buSzPts val="1400"/>
            </a:pPr>
            <a:r>
              <a:rPr lang="en-GB" sz="2000" b="1" u="sng" dirty="0">
                <a:solidFill>
                  <a:srgbClr val="00B050"/>
                </a:solidFill>
              </a:rPr>
              <a:t>don’t</a:t>
            </a:r>
            <a:r>
              <a:rPr lang="en-GB" sz="1400" dirty="0">
                <a:solidFill>
                  <a:srgbClr val="00B050"/>
                </a:solidFill>
              </a:rPr>
              <a:t> copy off the board</a:t>
            </a:r>
          </a:p>
        </p:txBody>
      </p:sp>
      <p:sp>
        <p:nvSpPr>
          <p:cNvPr id="16" name="Rectangle 15"/>
          <p:cNvSpPr/>
          <p:nvPr/>
        </p:nvSpPr>
        <p:spPr>
          <a:xfrm>
            <a:off x="3770161" y="296028"/>
            <a:ext cx="2465419" cy="523220"/>
          </a:xfrm>
          <a:prstGeom prst="rect">
            <a:avLst/>
          </a:prstGeom>
        </p:spPr>
        <p:txBody>
          <a:bodyPr wrap="none">
            <a:spAutoFit/>
          </a:bodyPr>
          <a:lstStyle/>
          <a:p>
            <a:pPr marL="139700" lvl="0">
              <a:buSzPts val="1400"/>
            </a:pPr>
            <a:r>
              <a:rPr lang="en-US" sz="1400" dirty="0"/>
              <a:t>Praise. </a:t>
            </a:r>
          </a:p>
          <a:p>
            <a:pPr marL="139700" lvl="0">
              <a:buSzPts val="1400"/>
            </a:pPr>
            <a:r>
              <a:rPr lang="en-US" sz="1400" dirty="0"/>
              <a:t> Celebrate students strengths</a:t>
            </a:r>
          </a:p>
        </p:txBody>
      </p:sp>
      <p:sp>
        <p:nvSpPr>
          <p:cNvPr id="17" name="Rectangle 16"/>
          <p:cNvSpPr/>
          <p:nvPr/>
        </p:nvSpPr>
        <p:spPr>
          <a:xfrm>
            <a:off x="6219173" y="4567544"/>
            <a:ext cx="2473890" cy="646331"/>
          </a:xfrm>
          <a:prstGeom prst="rect">
            <a:avLst/>
          </a:prstGeom>
        </p:spPr>
        <p:txBody>
          <a:bodyPr wrap="square">
            <a:spAutoFit/>
          </a:bodyPr>
          <a:lstStyle/>
          <a:p>
            <a:pPr marL="139700" lvl="0">
              <a:buSzPts val="1400"/>
            </a:pPr>
            <a:r>
              <a:rPr lang="en-GB" sz="1200" dirty="0">
                <a:solidFill>
                  <a:srgbClr val="00B050"/>
                </a:solidFill>
              </a:rPr>
              <a:t>Informal support from peers </a:t>
            </a:r>
          </a:p>
          <a:p>
            <a:pPr marL="139700" lvl="0">
              <a:buSzPts val="1400"/>
            </a:pPr>
            <a:r>
              <a:rPr lang="en-GB" sz="1200" dirty="0">
                <a:solidFill>
                  <a:srgbClr val="00B050"/>
                </a:solidFill>
              </a:rPr>
              <a:t>through collaborative seating </a:t>
            </a:r>
          </a:p>
          <a:p>
            <a:pPr marL="139700" lvl="0">
              <a:buSzPts val="1400"/>
            </a:pPr>
            <a:r>
              <a:rPr lang="en-GB" sz="1200" dirty="0">
                <a:solidFill>
                  <a:srgbClr val="00B050"/>
                </a:solidFill>
              </a:rPr>
              <a:t>Structures/ collaborative tasks</a:t>
            </a:r>
          </a:p>
        </p:txBody>
      </p:sp>
      <p:sp>
        <p:nvSpPr>
          <p:cNvPr id="18" name="Rectangle 17"/>
          <p:cNvSpPr/>
          <p:nvPr/>
        </p:nvSpPr>
        <p:spPr>
          <a:xfrm>
            <a:off x="6657583" y="5171488"/>
            <a:ext cx="2035480" cy="938719"/>
          </a:xfrm>
          <a:prstGeom prst="rect">
            <a:avLst/>
          </a:prstGeom>
        </p:spPr>
        <p:txBody>
          <a:bodyPr wrap="square">
            <a:spAutoFit/>
          </a:bodyPr>
          <a:lstStyle/>
          <a:p>
            <a:pPr marL="139700" lvl="0">
              <a:buSzPts val="1400"/>
            </a:pPr>
            <a:r>
              <a:rPr lang="en-GB" sz="1100" dirty="0">
                <a:solidFill>
                  <a:srgbClr val="0070C0"/>
                </a:solidFill>
              </a:rPr>
              <a:t>Provide information from </a:t>
            </a:r>
          </a:p>
          <a:p>
            <a:pPr marL="139700" lvl="0">
              <a:buSzPts val="1400"/>
            </a:pPr>
            <a:r>
              <a:rPr lang="en-GB" sz="1100" dirty="0">
                <a:solidFill>
                  <a:srgbClr val="0070C0"/>
                </a:solidFill>
              </a:rPr>
              <a:t>board on desk to reduce </a:t>
            </a:r>
          </a:p>
          <a:p>
            <a:pPr marL="139700" lvl="0">
              <a:buSzPts val="1400"/>
            </a:pPr>
            <a:r>
              <a:rPr lang="en-GB" sz="1100" dirty="0">
                <a:solidFill>
                  <a:srgbClr val="0070C0"/>
                </a:solidFill>
              </a:rPr>
              <a:t>the load on visual memory. Does someone need a lap top / reading buddy</a:t>
            </a:r>
          </a:p>
        </p:txBody>
      </p:sp>
      <p:sp>
        <p:nvSpPr>
          <p:cNvPr id="19" name="Rectangle 18"/>
          <p:cNvSpPr/>
          <p:nvPr/>
        </p:nvSpPr>
        <p:spPr>
          <a:xfrm>
            <a:off x="1326014" y="4580792"/>
            <a:ext cx="2724455" cy="738664"/>
          </a:xfrm>
          <a:prstGeom prst="rect">
            <a:avLst/>
          </a:prstGeom>
        </p:spPr>
        <p:txBody>
          <a:bodyPr wrap="square">
            <a:spAutoFit/>
          </a:bodyPr>
          <a:lstStyle/>
          <a:p>
            <a:pPr marL="139700" lvl="0">
              <a:buSzPts val="1400"/>
            </a:pPr>
            <a:r>
              <a:rPr lang="en-GB" sz="1400" dirty="0">
                <a:solidFill>
                  <a:srgbClr val="FF0000"/>
                </a:solidFill>
              </a:rPr>
              <a:t>Exper</a:t>
            </a:r>
            <a:r>
              <a:rPr lang="en-GB" sz="1400" dirty="0"/>
              <a:t>i</a:t>
            </a:r>
            <a:r>
              <a:rPr lang="en-GB" sz="1400" dirty="0">
                <a:solidFill>
                  <a:srgbClr val="FF0000"/>
                </a:solidFill>
              </a:rPr>
              <a:t>ment recording information </a:t>
            </a:r>
          </a:p>
          <a:p>
            <a:pPr marL="139700" lvl="0">
              <a:buSzPts val="1400"/>
            </a:pPr>
            <a:r>
              <a:rPr lang="en-GB" sz="1400" dirty="0">
                <a:solidFill>
                  <a:srgbClr val="FF0000"/>
                </a:solidFill>
              </a:rPr>
              <a:t>using alternative methods</a:t>
            </a:r>
          </a:p>
        </p:txBody>
      </p:sp>
      <p:sp>
        <p:nvSpPr>
          <p:cNvPr id="20" name="Rectangle 19"/>
          <p:cNvSpPr/>
          <p:nvPr/>
        </p:nvSpPr>
        <p:spPr>
          <a:xfrm>
            <a:off x="1326015" y="5178456"/>
            <a:ext cx="1937249" cy="954107"/>
          </a:xfrm>
          <a:prstGeom prst="rect">
            <a:avLst/>
          </a:prstGeom>
        </p:spPr>
        <p:txBody>
          <a:bodyPr wrap="square">
            <a:spAutoFit/>
          </a:bodyPr>
          <a:lstStyle/>
          <a:p>
            <a:pPr marL="139700" lvl="0">
              <a:buSzPts val="1400"/>
            </a:pPr>
            <a:r>
              <a:rPr lang="en-GB" sz="1400" dirty="0"/>
              <a:t>Ensure some work is within </a:t>
            </a:r>
          </a:p>
          <a:p>
            <a:pPr marL="139700" lvl="0">
              <a:buSzPts val="1400"/>
            </a:pPr>
            <a:r>
              <a:rPr lang="en-GB" sz="1400" dirty="0"/>
              <a:t>ability range so can experience success</a:t>
            </a:r>
          </a:p>
        </p:txBody>
      </p:sp>
      <p:sp>
        <p:nvSpPr>
          <p:cNvPr id="21" name="Rectangle 20"/>
          <p:cNvSpPr/>
          <p:nvPr/>
        </p:nvSpPr>
        <p:spPr>
          <a:xfrm>
            <a:off x="1343689" y="6078288"/>
            <a:ext cx="2233128" cy="584775"/>
          </a:xfrm>
          <a:prstGeom prst="rect">
            <a:avLst/>
          </a:prstGeom>
        </p:spPr>
        <p:txBody>
          <a:bodyPr wrap="square">
            <a:spAutoFit/>
          </a:bodyPr>
          <a:lstStyle/>
          <a:p>
            <a:pPr marL="139700" lvl="0">
              <a:buSzPts val="1400"/>
            </a:pPr>
            <a:r>
              <a:rPr lang="en-GB" sz="1600" dirty="0">
                <a:solidFill>
                  <a:srgbClr val="00B050"/>
                </a:solidFill>
              </a:rPr>
              <a:t>Use of visuals </a:t>
            </a:r>
          </a:p>
          <a:p>
            <a:pPr marL="139700" lvl="0">
              <a:buSzPts val="1400"/>
            </a:pPr>
            <a:r>
              <a:rPr lang="en-GB" sz="1600" dirty="0">
                <a:solidFill>
                  <a:srgbClr val="00B050"/>
                </a:solidFill>
              </a:rPr>
              <a:t>&amp; concrete examples</a:t>
            </a:r>
          </a:p>
        </p:txBody>
      </p:sp>
      <p:sp>
        <p:nvSpPr>
          <p:cNvPr id="22" name="TextBox 21"/>
          <p:cNvSpPr txBox="1"/>
          <p:nvPr/>
        </p:nvSpPr>
        <p:spPr>
          <a:xfrm>
            <a:off x="5363723" y="728164"/>
            <a:ext cx="1280402" cy="738664"/>
          </a:xfrm>
          <a:prstGeom prst="rect">
            <a:avLst/>
          </a:prstGeom>
          <a:noFill/>
        </p:spPr>
        <p:txBody>
          <a:bodyPr wrap="square" rtlCol="0">
            <a:spAutoFit/>
          </a:bodyPr>
          <a:lstStyle/>
          <a:p>
            <a:r>
              <a:rPr lang="en-GB" dirty="0">
                <a:solidFill>
                  <a:srgbClr val="FF0000"/>
                </a:solidFill>
              </a:rPr>
              <a:t>Show students how to improve</a:t>
            </a:r>
          </a:p>
        </p:txBody>
      </p:sp>
      <p:sp>
        <p:nvSpPr>
          <p:cNvPr id="23" name="TextBox 22"/>
          <p:cNvSpPr txBox="1"/>
          <p:nvPr/>
        </p:nvSpPr>
        <p:spPr>
          <a:xfrm>
            <a:off x="6263014" y="3074828"/>
            <a:ext cx="1459282" cy="523220"/>
          </a:xfrm>
          <a:prstGeom prst="rect">
            <a:avLst/>
          </a:prstGeom>
          <a:noFill/>
        </p:spPr>
        <p:txBody>
          <a:bodyPr wrap="square" rtlCol="0">
            <a:spAutoFit/>
          </a:bodyPr>
          <a:lstStyle/>
          <a:p>
            <a:r>
              <a:rPr lang="en-GB" dirty="0">
                <a:solidFill>
                  <a:srgbClr val="FF0000"/>
                </a:solidFill>
              </a:rPr>
              <a:t>Collaborative tasks</a:t>
            </a:r>
          </a:p>
        </p:txBody>
      </p:sp>
      <p:sp>
        <p:nvSpPr>
          <p:cNvPr id="24" name="TextBox 23"/>
          <p:cNvSpPr txBox="1"/>
          <p:nvPr/>
        </p:nvSpPr>
        <p:spPr>
          <a:xfrm>
            <a:off x="7866344" y="2767050"/>
            <a:ext cx="839243" cy="307777"/>
          </a:xfrm>
          <a:prstGeom prst="rect">
            <a:avLst/>
          </a:prstGeom>
          <a:noFill/>
        </p:spPr>
        <p:txBody>
          <a:bodyPr wrap="square" rtlCol="0">
            <a:spAutoFit/>
          </a:bodyPr>
          <a:lstStyle/>
          <a:p>
            <a:r>
              <a:rPr lang="en-GB" dirty="0"/>
              <a:t>Visuals</a:t>
            </a:r>
          </a:p>
        </p:txBody>
      </p:sp>
      <p:sp>
        <p:nvSpPr>
          <p:cNvPr id="25" name="TextBox 24"/>
          <p:cNvSpPr txBox="1"/>
          <p:nvPr/>
        </p:nvSpPr>
        <p:spPr>
          <a:xfrm>
            <a:off x="6047357" y="6055718"/>
            <a:ext cx="2542783" cy="523220"/>
          </a:xfrm>
          <a:prstGeom prst="rect">
            <a:avLst/>
          </a:prstGeom>
          <a:noFill/>
        </p:spPr>
        <p:txBody>
          <a:bodyPr wrap="square" rtlCol="0">
            <a:spAutoFit/>
          </a:bodyPr>
          <a:lstStyle/>
          <a:p>
            <a:pPr marL="139700" lvl="0">
              <a:buSzPts val="1400"/>
            </a:pPr>
            <a:r>
              <a:rPr lang="en-GB" sz="1400" dirty="0">
                <a:solidFill>
                  <a:srgbClr val="FF0000"/>
                </a:solidFill>
              </a:rPr>
              <a:t>Use TA to support with the task that has been set</a:t>
            </a:r>
          </a:p>
        </p:txBody>
      </p:sp>
      <p:sp>
        <p:nvSpPr>
          <p:cNvPr id="26" name="TextBox 25"/>
          <p:cNvSpPr txBox="1"/>
          <p:nvPr/>
        </p:nvSpPr>
        <p:spPr>
          <a:xfrm>
            <a:off x="4923386" y="5203909"/>
            <a:ext cx="1527982" cy="738664"/>
          </a:xfrm>
          <a:prstGeom prst="rect">
            <a:avLst/>
          </a:prstGeom>
          <a:noFill/>
        </p:spPr>
        <p:txBody>
          <a:bodyPr wrap="none" rtlCol="0">
            <a:spAutoFit/>
          </a:bodyPr>
          <a:lstStyle/>
          <a:p>
            <a:r>
              <a:rPr lang="en-GB" dirty="0"/>
              <a:t>Model risk taking</a:t>
            </a:r>
          </a:p>
          <a:p>
            <a:r>
              <a:rPr lang="en-GB" dirty="0"/>
              <a:t>Its fine to get it </a:t>
            </a:r>
          </a:p>
          <a:p>
            <a:r>
              <a:rPr lang="en-GB" dirty="0"/>
              <a:t>wrong</a:t>
            </a:r>
          </a:p>
        </p:txBody>
      </p:sp>
      <p:sp>
        <p:nvSpPr>
          <p:cNvPr id="27" name="TextBox 26"/>
          <p:cNvSpPr txBox="1"/>
          <p:nvPr/>
        </p:nvSpPr>
        <p:spPr>
          <a:xfrm>
            <a:off x="7318749" y="3441818"/>
            <a:ext cx="1459282" cy="369332"/>
          </a:xfrm>
          <a:prstGeom prst="rect">
            <a:avLst/>
          </a:prstGeom>
          <a:noFill/>
        </p:spPr>
        <p:txBody>
          <a:bodyPr wrap="square" rtlCol="0">
            <a:spAutoFit/>
          </a:bodyPr>
          <a:lstStyle/>
          <a:p>
            <a:r>
              <a:rPr lang="en-GB" dirty="0">
                <a:solidFill>
                  <a:srgbClr val="00B0F0"/>
                </a:solidFill>
              </a:rPr>
              <a:t>presentations</a:t>
            </a:r>
          </a:p>
        </p:txBody>
      </p:sp>
      <p:sp>
        <p:nvSpPr>
          <p:cNvPr id="28" name="TextBox 27"/>
          <p:cNvSpPr txBox="1"/>
          <p:nvPr/>
        </p:nvSpPr>
        <p:spPr>
          <a:xfrm>
            <a:off x="6207483" y="3716575"/>
            <a:ext cx="1083501" cy="646331"/>
          </a:xfrm>
          <a:prstGeom prst="rect">
            <a:avLst/>
          </a:prstGeom>
          <a:noFill/>
        </p:spPr>
        <p:txBody>
          <a:bodyPr wrap="square" rtlCol="0">
            <a:spAutoFit/>
          </a:bodyPr>
          <a:lstStyle/>
          <a:p>
            <a:r>
              <a:rPr lang="en-GB" dirty="0"/>
              <a:t>Real examples</a:t>
            </a:r>
          </a:p>
        </p:txBody>
      </p:sp>
      <p:sp>
        <p:nvSpPr>
          <p:cNvPr id="29" name="TextBox 28"/>
          <p:cNvSpPr txBox="1"/>
          <p:nvPr/>
        </p:nvSpPr>
        <p:spPr>
          <a:xfrm>
            <a:off x="4279396" y="2935210"/>
            <a:ext cx="1821852" cy="369332"/>
          </a:xfrm>
          <a:prstGeom prst="rect">
            <a:avLst/>
          </a:prstGeom>
          <a:noFill/>
        </p:spPr>
        <p:txBody>
          <a:bodyPr wrap="square" rtlCol="0">
            <a:spAutoFit/>
          </a:bodyPr>
          <a:lstStyle/>
          <a:p>
            <a:r>
              <a:rPr lang="en-GB" dirty="0">
                <a:solidFill>
                  <a:srgbClr val="00B0F0"/>
                </a:solidFill>
                <a:latin typeface="Arial Black" panose="020B0A04020102020204" pitchFamily="34" charset="0"/>
              </a:rPr>
              <a:t>Confidence </a:t>
            </a:r>
          </a:p>
        </p:txBody>
      </p:sp>
      <p:sp>
        <p:nvSpPr>
          <p:cNvPr id="30" name="TextBox 29"/>
          <p:cNvSpPr txBox="1"/>
          <p:nvPr/>
        </p:nvSpPr>
        <p:spPr>
          <a:xfrm>
            <a:off x="4279395" y="3592915"/>
            <a:ext cx="2020793" cy="369332"/>
          </a:xfrm>
          <a:prstGeom prst="rect">
            <a:avLst/>
          </a:prstGeom>
          <a:noFill/>
        </p:spPr>
        <p:txBody>
          <a:bodyPr wrap="square" rtlCol="0">
            <a:spAutoFit/>
          </a:bodyPr>
          <a:lstStyle/>
          <a:p>
            <a:r>
              <a:rPr lang="en-GB" dirty="0">
                <a:solidFill>
                  <a:srgbClr val="00B0F0"/>
                </a:solidFill>
                <a:latin typeface="Arial Black" panose="020B0A04020102020204" pitchFamily="34" charset="0"/>
              </a:rPr>
              <a:t>Resilience</a:t>
            </a:r>
          </a:p>
        </p:txBody>
      </p:sp>
      <p:sp>
        <p:nvSpPr>
          <p:cNvPr id="31" name="TextBox 30"/>
          <p:cNvSpPr txBox="1"/>
          <p:nvPr/>
        </p:nvSpPr>
        <p:spPr>
          <a:xfrm>
            <a:off x="4196218" y="3951276"/>
            <a:ext cx="2187149" cy="369332"/>
          </a:xfrm>
          <a:prstGeom prst="rect">
            <a:avLst/>
          </a:prstGeom>
          <a:noFill/>
        </p:spPr>
        <p:txBody>
          <a:bodyPr wrap="square" rtlCol="0">
            <a:spAutoFit/>
          </a:bodyPr>
          <a:lstStyle/>
          <a:p>
            <a:r>
              <a:rPr lang="en-GB" dirty="0">
                <a:solidFill>
                  <a:srgbClr val="00B0F0"/>
                </a:solidFill>
                <a:latin typeface="Arial Black" panose="020B0A04020102020204" pitchFamily="34" charset="0"/>
              </a:rPr>
              <a:t>Independence</a:t>
            </a:r>
          </a:p>
        </p:txBody>
      </p:sp>
      <p:sp>
        <p:nvSpPr>
          <p:cNvPr id="33" name="TextBox 32"/>
          <p:cNvSpPr txBox="1"/>
          <p:nvPr/>
        </p:nvSpPr>
        <p:spPr>
          <a:xfrm>
            <a:off x="7659777" y="6263580"/>
            <a:ext cx="1160199" cy="430887"/>
          </a:xfrm>
          <a:prstGeom prst="rect">
            <a:avLst/>
          </a:prstGeom>
          <a:noFill/>
        </p:spPr>
        <p:txBody>
          <a:bodyPr wrap="square" rtlCol="0">
            <a:spAutoFit/>
          </a:bodyPr>
          <a:lstStyle/>
          <a:p>
            <a:pPr algn="r"/>
            <a:r>
              <a:rPr lang="en-GB" sz="1100" dirty="0"/>
              <a:t>Timetables sensory breaks</a:t>
            </a:r>
          </a:p>
        </p:txBody>
      </p:sp>
      <p:sp>
        <p:nvSpPr>
          <p:cNvPr id="34" name="TextBox 33"/>
          <p:cNvSpPr txBox="1"/>
          <p:nvPr/>
        </p:nvSpPr>
        <p:spPr>
          <a:xfrm>
            <a:off x="130430" y="987405"/>
            <a:ext cx="1243825"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Comic Sans MS" panose="030F0702030302020204" pitchFamily="66" charset="0"/>
              </a:rPr>
              <a:t>High Quality teaching jigsaw.</a:t>
            </a:r>
          </a:p>
          <a:p>
            <a:endParaRPr lang="en-GB" dirty="0">
              <a:latin typeface="Comic Sans MS" panose="030F0702030302020204" pitchFamily="66" charset="0"/>
            </a:endParaRPr>
          </a:p>
          <a:p>
            <a:r>
              <a:rPr lang="en-GB" dirty="0">
                <a:latin typeface="Comic Sans MS" panose="030F0702030302020204" pitchFamily="66" charset="0"/>
              </a:rPr>
              <a:t>Embed the corner stones.</a:t>
            </a:r>
          </a:p>
          <a:p>
            <a:endParaRPr lang="en-GB" dirty="0">
              <a:latin typeface="Comic Sans MS" panose="030F0702030302020204" pitchFamily="66" charset="0"/>
            </a:endParaRPr>
          </a:p>
          <a:p>
            <a:r>
              <a:rPr lang="en-GB" dirty="0">
                <a:latin typeface="Comic Sans MS" panose="030F0702030302020204" pitchFamily="66" charset="0"/>
              </a:rPr>
              <a:t>Add the rest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Resulting in the middle  piece slotting into place.</a:t>
            </a:r>
          </a:p>
        </p:txBody>
      </p:sp>
      <p:sp>
        <p:nvSpPr>
          <p:cNvPr id="35" name="TextBox 34">
            <a:extLst>
              <a:ext uri="{FF2B5EF4-FFF2-40B4-BE49-F238E27FC236}">
                <a16:creationId xmlns:a16="http://schemas.microsoft.com/office/drawing/2014/main" id="{CACC8CC3-69D5-4B34-913B-4DEB0EB06D5A}"/>
              </a:ext>
            </a:extLst>
          </p:cNvPr>
          <p:cNvSpPr txBox="1"/>
          <p:nvPr/>
        </p:nvSpPr>
        <p:spPr>
          <a:xfrm>
            <a:off x="7145326" y="2243250"/>
            <a:ext cx="1766941" cy="369332"/>
          </a:xfrm>
          <a:prstGeom prst="rect">
            <a:avLst/>
          </a:prstGeom>
          <a:noFill/>
        </p:spPr>
        <p:txBody>
          <a:bodyPr wrap="square" rtlCol="0">
            <a:spAutoFit/>
          </a:bodyPr>
          <a:lstStyle/>
          <a:p>
            <a:r>
              <a:rPr lang="en-GB" dirty="0">
                <a:solidFill>
                  <a:srgbClr val="00B050"/>
                </a:solidFill>
              </a:rPr>
              <a:t>Focus groups</a:t>
            </a:r>
          </a:p>
        </p:txBody>
      </p:sp>
      <p:cxnSp>
        <p:nvCxnSpPr>
          <p:cNvPr id="3" name="Straight Arrow Connector 2">
            <a:extLst>
              <a:ext uri="{FF2B5EF4-FFF2-40B4-BE49-F238E27FC236}">
                <a16:creationId xmlns:a16="http://schemas.microsoft.com/office/drawing/2014/main" id="{DF5FA76F-3C11-490F-A25A-79EC2A58DB12}"/>
              </a:ext>
            </a:extLst>
          </p:cNvPr>
          <p:cNvCxnSpPr/>
          <p:nvPr/>
        </p:nvCxnSpPr>
        <p:spPr>
          <a:xfrm>
            <a:off x="8505173" y="3020401"/>
            <a:ext cx="84967" cy="16368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52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827584" y="476672"/>
            <a:ext cx="7416824" cy="583264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Box 4"/>
          <p:cNvSpPr txBox="1"/>
          <p:nvPr/>
        </p:nvSpPr>
        <p:spPr>
          <a:xfrm>
            <a:off x="3497909" y="4540209"/>
            <a:ext cx="2004165" cy="307777"/>
          </a:xfrm>
          <a:prstGeom prst="rect">
            <a:avLst/>
          </a:prstGeom>
          <a:noFill/>
        </p:spPr>
        <p:txBody>
          <a:bodyPr wrap="square" rtlCol="0">
            <a:spAutoFit/>
          </a:bodyPr>
          <a:lstStyle/>
          <a:p>
            <a:r>
              <a:rPr lang="en-GB" b="1" dirty="0">
                <a:latin typeface="Comic Sans MS" panose="030F0702030302020204" pitchFamily="66" charset="0"/>
              </a:rPr>
              <a:t>Wave 1 – core offer</a:t>
            </a:r>
          </a:p>
        </p:txBody>
      </p:sp>
      <p:sp>
        <p:nvSpPr>
          <p:cNvPr id="6" name="TextBox 5"/>
          <p:cNvSpPr txBox="1"/>
          <p:nvPr/>
        </p:nvSpPr>
        <p:spPr>
          <a:xfrm>
            <a:off x="1907704" y="4797152"/>
            <a:ext cx="5184576" cy="954107"/>
          </a:xfrm>
          <a:prstGeom prst="rect">
            <a:avLst/>
          </a:prstGeom>
          <a:solidFill>
            <a:srgbClr val="FFFF00"/>
          </a:solidFill>
        </p:spPr>
        <p:txBody>
          <a:bodyPr wrap="square" rtlCol="0">
            <a:spAutoFit/>
          </a:bodyPr>
          <a:lstStyle/>
          <a:p>
            <a:r>
              <a:rPr lang="en-GB" dirty="0">
                <a:latin typeface="Comic Sans MS" panose="030F0702030302020204" pitchFamily="66" charset="0"/>
              </a:rPr>
              <a:t>Inclusive high quality interventions for all. </a:t>
            </a:r>
            <a:r>
              <a:rPr lang="en-US" dirty="0">
                <a:solidFill>
                  <a:srgbClr val="000000"/>
                </a:solidFill>
                <a:highlight>
                  <a:srgbClr val="D9D9D9"/>
                </a:highlight>
                <a:latin typeface="Comic Sans MS" panose="030F0702030302020204" pitchFamily="66" charset="0"/>
              </a:rPr>
              <a:t>Meeting the needs of </a:t>
            </a:r>
            <a:r>
              <a:rPr lang="en-US" i="1" dirty="0">
                <a:solidFill>
                  <a:srgbClr val="000000"/>
                </a:solidFill>
                <a:highlight>
                  <a:srgbClr val="D9D9D9"/>
                </a:highlight>
                <a:latin typeface="Comic Sans MS" panose="030F0702030302020204" pitchFamily="66" charset="0"/>
              </a:rPr>
              <a:t>all</a:t>
            </a:r>
            <a:r>
              <a:rPr lang="en-US" dirty="0">
                <a:solidFill>
                  <a:srgbClr val="000000"/>
                </a:solidFill>
                <a:highlight>
                  <a:srgbClr val="D9D9D9"/>
                </a:highlight>
                <a:latin typeface="Comic Sans MS" panose="030F0702030302020204" pitchFamily="66" charset="0"/>
              </a:rPr>
              <a:t> and having high expectations for</a:t>
            </a:r>
            <a:r>
              <a:rPr lang="en-US" i="1" dirty="0">
                <a:solidFill>
                  <a:srgbClr val="000000"/>
                </a:solidFill>
                <a:highlight>
                  <a:srgbClr val="D9D9D9"/>
                </a:highlight>
                <a:latin typeface="Comic Sans MS" panose="030F0702030302020204" pitchFamily="66" charset="0"/>
              </a:rPr>
              <a:t> all. Quality first teaching or now as its known HIGH QUALITY TEACHING.</a:t>
            </a:r>
            <a:endParaRPr lang="en-GB" dirty="0">
              <a:latin typeface="Comic Sans MS" panose="030F0702030302020204" pitchFamily="66" charset="0"/>
            </a:endParaRPr>
          </a:p>
        </p:txBody>
      </p:sp>
      <p:sp>
        <p:nvSpPr>
          <p:cNvPr id="7" name="TextBox 6"/>
          <p:cNvSpPr txBox="1"/>
          <p:nvPr/>
        </p:nvSpPr>
        <p:spPr>
          <a:xfrm>
            <a:off x="3479989" y="2724067"/>
            <a:ext cx="2354893" cy="307777"/>
          </a:xfrm>
          <a:prstGeom prst="rect">
            <a:avLst/>
          </a:prstGeom>
          <a:noFill/>
        </p:spPr>
        <p:txBody>
          <a:bodyPr wrap="square" rtlCol="0">
            <a:spAutoFit/>
          </a:bodyPr>
          <a:lstStyle/>
          <a:p>
            <a:r>
              <a:rPr lang="en-GB" b="1" dirty="0">
                <a:latin typeface="Comic Sans MS" panose="030F0702030302020204" pitchFamily="66" charset="0"/>
              </a:rPr>
              <a:t>Wave 2 - Targeted </a:t>
            </a:r>
          </a:p>
        </p:txBody>
      </p:sp>
      <p:sp>
        <p:nvSpPr>
          <p:cNvPr id="8" name="TextBox 7"/>
          <p:cNvSpPr txBox="1"/>
          <p:nvPr/>
        </p:nvSpPr>
        <p:spPr>
          <a:xfrm>
            <a:off x="3044074" y="3056017"/>
            <a:ext cx="3416319" cy="738664"/>
          </a:xfrm>
          <a:prstGeom prst="rect">
            <a:avLst/>
          </a:prstGeom>
          <a:noFill/>
        </p:spPr>
        <p:txBody>
          <a:bodyPr wrap="square" rtlCol="0">
            <a:spAutoFit/>
          </a:bodyPr>
          <a:lstStyle/>
          <a:p>
            <a:r>
              <a:rPr lang="en-GB" sz="1400" dirty="0">
                <a:latin typeface="Comic Sans MS" panose="030F0702030302020204" pitchFamily="66" charset="0"/>
              </a:rPr>
              <a:t>Additional interventions to allow children to work at achieve their outcomes supported by school staff. </a:t>
            </a:r>
          </a:p>
        </p:txBody>
      </p:sp>
      <p:sp>
        <p:nvSpPr>
          <p:cNvPr id="9" name="TextBox 8"/>
          <p:cNvSpPr txBox="1"/>
          <p:nvPr/>
        </p:nvSpPr>
        <p:spPr>
          <a:xfrm>
            <a:off x="4088120" y="1008924"/>
            <a:ext cx="1138629" cy="523220"/>
          </a:xfrm>
          <a:prstGeom prst="rect">
            <a:avLst/>
          </a:prstGeom>
          <a:noFill/>
        </p:spPr>
        <p:txBody>
          <a:bodyPr wrap="square" rtlCol="0">
            <a:spAutoFit/>
          </a:bodyPr>
          <a:lstStyle/>
          <a:p>
            <a:r>
              <a:rPr lang="en-GB" b="1" dirty="0">
                <a:latin typeface="Comic Sans MS" panose="030F0702030302020204" pitchFamily="66" charset="0"/>
              </a:rPr>
              <a:t>Wave 3 </a:t>
            </a:r>
          </a:p>
          <a:p>
            <a:r>
              <a:rPr lang="en-GB" b="1" dirty="0">
                <a:latin typeface="Comic Sans MS" panose="030F0702030302020204" pitchFamily="66" charset="0"/>
              </a:rPr>
              <a:t>Specialist</a:t>
            </a:r>
          </a:p>
        </p:txBody>
      </p:sp>
      <p:sp>
        <p:nvSpPr>
          <p:cNvPr id="10" name="TextBox 9"/>
          <p:cNvSpPr txBox="1"/>
          <p:nvPr/>
        </p:nvSpPr>
        <p:spPr>
          <a:xfrm>
            <a:off x="3871781" y="1512218"/>
            <a:ext cx="1571306" cy="954107"/>
          </a:xfrm>
          <a:prstGeom prst="rect">
            <a:avLst/>
          </a:prstGeom>
          <a:noFill/>
        </p:spPr>
        <p:txBody>
          <a:bodyPr wrap="square" rtlCol="0">
            <a:spAutoFit/>
          </a:bodyPr>
          <a:lstStyle/>
          <a:p>
            <a:r>
              <a:rPr lang="en-GB" sz="1400" dirty="0">
                <a:latin typeface="Comic Sans MS" panose="030F0702030302020204" pitchFamily="66" charset="0"/>
              </a:rPr>
              <a:t>Additional highly </a:t>
            </a:r>
          </a:p>
          <a:p>
            <a:r>
              <a:rPr lang="en-GB" sz="1400" dirty="0">
                <a:latin typeface="Comic Sans MS" panose="030F0702030302020204" pitchFamily="66" charset="0"/>
              </a:rPr>
              <a:t>personalised </a:t>
            </a:r>
          </a:p>
          <a:p>
            <a:r>
              <a:rPr lang="en-GB" sz="1400" dirty="0">
                <a:latin typeface="Comic Sans MS" panose="030F0702030302020204" pitchFamily="66" charset="0"/>
              </a:rPr>
              <a:t>interventions .</a:t>
            </a:r>
          </a:p>
        </p:txBody>
      </p:sp>
      <p:sp>
        <p:nvSpPr>
          <p:cNvPr id="11" name="TextBox 10"/>
          <p:cNvSpPr txBox="1"/>
          <p:nvPr/>
        </p:nvSpPr>
        <p:spPr>
          <a:xfrm>
            <a:off x="3319397" y="2420620"/>
            <a:ext cx="2515485" cy="276999"/>
          </a:xfrm>
          <a:prstGeom prst="rect">
            <a:avLst/>
          </a:prstGeom>
          <a:noFill/>
        </p:spPr>
        <p:txBody>
          <a:bodyPr wrap="square" rtlCol="0">
            <a:spAutoFit/>
          </a:bodyPr>
          <a:lstStyle/>
          <a:p>
            <a:r>
              <a:rPr lang="en-GB" sz="1200" dirty="0">
                <a:latin typeface="Comic Sans MS" panose="030F0702030302020204" pitchFamily="66" charset="0"/>
              </a:rPr>
              <a:t>SALT, OT, Physio, VI, AP, HI</a:t>
            </a:r>
          </a:p>
        </p:txBody>
      </p:sp>
      <p:sp>
        <p:nvSpPr>
          <p:cNvPr id="12" name="TextBox 11"/>
          <p:cNvSpPr txBox="1"/>
          <p:nvPr/>
        </p:nvSpPr>
        <p:spPr>
          <a:xfrm>
            <a:off x="2555776" y="3953995"/>
            <a:ext cx="4405463" cy="430887"/>
          </a:xfrm>
          <a:prstGeom prst="rect">
            <a:avLst/>
          </a:prstGeom>
          <a:noFill/>
        </p:spPr>
        <p:txBody>
          <a:bodyPr wrap="square" rtlCol="0">
            <a:spAutoFit/>
          </a:bodyPr>
          <a:lstStyle/>
          <a:p>
            <a:r>
              <a:rPr lang="en-GB" sz="1100" dirty="0" err="1">
                <a:latin typeface="Comic Sans MS" panose="030F0702030302020204" pitchFamily="66" charset="0"/>
              </a:rPr>
              <a:t>Targetted</a:t>
            </a:r>
            <a:r>
              <a:rPr lang="en-GB" sz="1100" dirty="0">
                <a:latin typeface="Comic Sans MS" panose="030F0702030302020204" pitchFamily="66" charset="0"/>
              </a:rPr>
              <a:t> interventions linked to pupil progress, activities planned by specialists and delivered by school TAs</a:t>
            </a:r>
          </a:p>
        </p:txBody>
      </p:sp>
      <p:sp>
        <p:nvSpPr>
          <p:cNvPr id="13" name="TextBox 12"/>
          <p:cNvSpPr txBox="1"/>
          <p:nvPr/>
        </p:nvSpPr>
        <p:spPr>
          <a:xfrm>
            <a:off x="107504" y="52998"/>
            <a:ext cx="2954763" cy="3170099"/>
          </a:xfrm>
          <a:prstGeom prst="rect">
            <a:avLst/>
          </a:prstGeom>
          <a:noFill/>
          <a:ln>
            <a:solidFill>
              <a:schemeClr val="tx1"/>
            </a:solidFill>
          </a:ln>
        </p:spPr>
        <p:txBody>
          <a:bodyPr wrap="square" rtlCol="0">
            <a:spAutoFit/>
          </a:bodyPr>
          <a:lstStyle/>
          <a:p>
            <a:r>
              <a:rPr lang="en-GB" sz="2000" dirty="0">
                <a:latin typeface="Comic Sans MS" panose="030F0702030302020204" pitchFamily="66" charset="0"/>
              </a:rPr>
              <a:t>To ensure we ‘reach’ all children ( including the 2 pins) and give them the education they deserve.   We use waves of intervention, these  are part of the graduated approach to supporting young people with SEN </a:t>
            </a:r>
          </a:p>
        </p:txBody>
      </p:sp>
    </p:spTree>
    <p:extLst>
      <p:ext uri="{BB962C8B-B14F-4D97-AF65-F5344CB8AC3E}">
        <p14:creationId xmlns:p14="http://schemas.microsoft.com/office/powerpoint/2010/main" val="194150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14400" y="801666"/>
          <a:ext cx="7214992" cy="5593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0207" y="25052"/>
            <a:ext cx="3118981" cy="830997"/>
          </a:xfrm>
          <a:prstGeom prst="rect">
            <a:avLst/>
          </a:prstGeom>
          <a:noFill/>
        </p:spPr>
        <p:txBody>
          <a:bodyPr wrap="square" rtlCol="0">
            <a:spAutoFit/>
          </a:bodyPr>
          <a:lstStyle/>
          <a:p>
            <a:r>
              <a:rPr lang="en-GB" sz="1600" dirty="0">
                <a:latin typeface="Comic Sans MS" panose="030F0702030302020204" pitchFamily="66" charset="0"/>
              </a:rPr>
              <a:t>We show all students support by using a graduated approach </a:t>
            </a:r>
          </a:p>
          <a:p>
            <a:endParaRPr lang="en-GB" sz="1600" dirty="0">
              <a:latin typeface="Comic Sans MS" panose="030F0702030302020204" pitchFamily="66" charset="0"/>
            </a:endParaRPr>
          </a:p>
        </p:txBody>
      </p:sp>
      <p:sp>
        <p:nvSpPr>
          <p:cNvPr id="6" name="TextBox 5"/>
          <p:cNvSpPr txBox="1"/>
          <p:nvPr/>
        </p:nvSpPr>
        <p:spPr>
          <a:xfrm>
            <a:off x="5580112" y="0"/>
            <a:ext cx="299636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Comic Sans MS" panose="030F0702030302020204" pitchFamily="66" charset="0"/>
              </a:rPr>
              <a:t>Regular assessment. Teacher assessment , step assessment.</a:t>
            </a:r>
          </a:p>
          <a:p>
            <a:r>
              <a:rPr lang="en-GB" sz="1400" dirty="0">
                <a:latin typeface="Comic Sans MS" panose="030F0702030302020204" pitchFamily="66" charset="0"/>
              </a:rPr>
              <a:t>Standardised </a:t>
            </a:r>
            <a:r>
              <a:rPr lang="en-GB" sz="1400" dirty="0" err="1">
                <a:latin typeface="Comic Sans MS" panose="030F0702030302020204" pitchFamily="66" charset="0"/>
              </a:rPr>
              <a:t>eg</a:t>
            </a:r>
            <a:r>
              <a:rPr lang="en-GB" sz="1400" dirty="0">
                <a:latin typeface="Comic Sans MS" panose="030F0702030302020204" pitchFamily="66" charset="0"/>
              </a:rPr>
              <a:t> reading tests, concessions. </a:t>
            </a:r>
          </a:p>
          <a:p>
            <a:r>
              <a:rPr lang="en-GB" sz="1400" dirty="0">
                <a:latin typeface="Comic Sans MS" panose="030F0702030302020204" pitchFamily="66" charset="0"/>
              </a:rPr>
              <a:t>Parent/ student questionnaire</a:t>
            </a:r>
          </a:p>
        </p:txBody>
      </p:sp>
      <p:sp>
        <p:nvSpPr>
          <p:cNvPr id="7" name="TextBox 6"/>
          <p:cNvSpPr txBox="1"/>
          <p:nvPr/>
        </p:nvSpPr>
        <p:spPr>
          <a:xfrm>
            <a:off x="7524328" y="3212976"/>
            <a:ext cx="131523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omic Sans MS" panose="030F0702030302020204" pitchFamily="66" charset="0"/>
              </a:rPr>
              <a:t>High Quality </a:t>
            </a:r>
          </a:p>
          <a:p>
            <a:r>
              <a:rPr lang="en-GB" dirty="0">
                <a:latin typeface="Comic Sans MS" panose="030F0702030302020204" pitchFamily="66" charset="0"/>
              </a:rPr>
              <a:t>teaching </a:t>
            </a:r>
          </a:p>
          <a:p>
            <a:r>
              <a:rPr lang="en-GB" dirty="0" err="1">
                <a:latin typeface="Comic Sans MS" panose="030F0702030302020204" pitchFamily="66" charset="0"/>
              </a:rPr>
              <a:t>EfL</a:t>
            </a:r>
            <a:endParaRPr lang="en-GB" dirty="0">
              <a:latin typeface="Comic Sans MS" panose="030F0702030302020204" pitchFamily="66" charset="0"/>
            </a:endParaRPr>
          </a:p>
        </p:txBody>
      </p:sp>
      <p:sp>
        <p:nvSpPr>
          <p:cNvPr id="8" name="TextBox 7"/>
          <p:cNvSpPr txBox="1"/>
          <p:nvPr/>
        </p:nvSpPr>
        <p:spPr>
          <a:xfrm>
            <a:off x="-2" y="2597423"/>
            <a:ext cx="1827801"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latin typeface="Comic Sans MS" panose="030F0702030302020204" pitchFamily="66" charset="0"/>
              </a:rPr>
              <a:t>Has the planning worked? Did seating plan work , which collaborative tasks led to more </a:t>
            </a:r>
          </a:p>
          <a:p>
            <a:r>
              <a:rPr lang="en-GB" sz="1600" dirty="0">
                <a:latin typeface="Comic Sans MS" panose="030F0702030302020204" pitchFamily="66" charset="0"/>
              </a:rPr>
              <a:t>success and understanding</a:t>
            </a:r>
          </a:p>
        </p:txBody>
      </p:sp>
      <p:sp>
        <p:nvSpPr>
          <p:cNvPr id="9" name="TextBox 8"/>
          <p:cNvSpPr txBox="1"/>
          <p:nvPr/>
        </p:nvSpPr>
        <p:spPr>
          <a:xfrm>
            <a:off x="5436096" y="5427344"/>
            <a:ext cx="242097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latin typeface="Comic Sans MS" panose="030F0702030302020204" pitchFamily="66" charset="0"/>
              </a:rPr>
              <a:t>Seating plans</a:t>
            </a:r>
          </a:p>
          <a:p>
            <a:r>
              <a:rPr lang="en-GB" sz="1600" dirty="0">
                <a:latin typeface="Comic Sans MS" panose="030F0702030302020204" pitchFamily="66" charset="0"/>
              </a:rPr>
              <a:t>Questioning</a:t>
            </a:r>
          </a:p>
          <a:p>
            <a:r>
              <a:rPr lang="en-GB" sz="1600" dirty="0">
                <a:latin typeface="Comic Sans MS" panose="030F0702030302020204" pitchFamily="66" charset="0"/>
              </a:rPr>
              <a:t>Go to first </a:t>
            </a:r>
          </a:p>
          <a:p>
            <a:r>
              <a:rPr lang="en-GB" sz="1600" dirty="0">
                <a:latin typeface="Comic Sans MS" panose="030F0702030302020204" pitchFamily="66" charset="0"/>
              </a:rPr>
              <a:t>Check learning after a</a:t>
            </a:r>
          </a:p>
          <a:p>
            <a:r>
              <a:rPr lang="en-GB" sz="1600" dirty="0">
                <a:latin typeface="Comic Sans MS" panose="030F0702030302020204" pitchFamily="66" charset="0"/>
              </a:rPr>
              <a:t> time</a:t>
            </a:r>
          </a:p>
        </p:txBody>
      </p:sp>
    </p:spTree>
    <p:extLst>
      <p:ext uri="{BB962C8B-B14F-4D97-AF65-F5344CB8AC3E}">
        <p14:creationId xmlns:p14="http://schemas.microsoft.com/office/powerpoint/2010/main" val="414838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26E3-6EB7-45D9-BE60-A706E60DE7FC}"/>
              </a:ext>
            </a:extLst>
          </p:cNvPr>
          <p:cNvSpPr>
            <a:spLocks noGrp="1"/>
          </p:cNvSpPr>
          <p:nvPr>
            <p:ph type="title"/>
          </p:nvPr>
        </p:nvSpPr>
        <p:spPr/>
        <p:txBody>
          <a:bodyPr/>
          <a:lstStyle/>
          <a:p>
            <a:r>
              <a:rPr lang="en-US" i="1" u="sng" dirty="0">
                <a:latin typeface="Comic Sans MS" panose="030F0702030302020204" pitchFamily="66" charset="0"/>
              </a:rPr>
              <a:t>Teaching Methodologies</a:t>
            </a:r>
            <a:endParaRPr lang="en-MY" i="1" u="sng" dirty="0">
              <a:latin typeface="Comic Sans MS" panose="030F0702030302020204" pitchFamily="66" charset="0"/>
            </a:endParaRPr>
          </a:p>
        </p:txBody>
      </p:sp>
      <p:sp>
        <p:nvSpPr>
          <p:cNvPr id="3" name="Text Placeholder 2">
            <a:extLst>
              <a:ext uri="{FF2B5EF4-FFF2-40B4-BE49-F238E27FC236}">
                <a16:creationId xmlns:a16="http://schemas.microsoft.com/office/drawing/2014/main" id="{507D5BBA-90B4-4C68-B6E8-F45E105BAEA0}"/>
              </a:ext>
            </a:extLst>
          </p:cNvPr>
          <p:cNvSpPr>
            <a:spLocks noGrp="1"/>
          </p:cNvSpPr>
          <p:nvPr>
            <p:ph type="body" idx="1"/>
          </p:nvPr>
        </p:nvSpPr>
        <p:spPr>
          <a:xfrm>
            <a:off x="457200" y="1600201"/>
            <a:ext cx="8229600" cy="905932"/>
          </a:xfrm>
        </p:spPr>
        <p:txBody>
          <a:bodyPr>
            <a:normAutofit fontScale="85000" lnSpcReduction="20000"/>
          </a:bodyPr>
          <a:lstStyle/>
          <a:p>
            <a:pPr marL="114300" indent="0">
              <a:buNone/>
            </a:pPr>
            <a:r>
              <a:rPr lang="en-US" u="sng" dirty="0">
                <a:latin typeface="Comic Sans MS" panose="030F0702030302020204" pitchFamily="66" charset="0"/>
              </a:rPr>
              <a:t>DISCUSS:</a:t>
            </a:r>
          </a:p>
          <a:p>
            <a:pPr marL="114300" indent="0">
              <a:buNone/>
            </a:pPr>
            <a:r>
              <a:rPr lang="en-US" dirty="0">
                <a:latin typeface="Comic Sans MS" panose="030F0702030302020204" pitchFamily="66" charset="0"/>
              </a:rPr>
              <a:t>What teaching methods do you use in class?</a:t>
            </a:r>
            <a:endParaRPr lang="en-MY" dirty="0">
              <a:latin typeface="Comic Sans MS" panose="030F0702030302020204" pitchFamily="66" charset="0"/>
            </a:endParaRPr>
          </a:p>
        </p:txBody>
      </p:sp>
      <p:grpSp>
        <p:nvGrpSpPr>
          <p:cNvPr id="5" name="Group 4">
            <a:extLst>
              <a:ext uri="{FF2B5EF4-FFF2-40B4-BE49-F238E27FC236}">
                <a16:creationId xmlns:a16="http://schemas.microsoft.com/office/drawing/2014/main" id="{5AED8138-C511-40BF-B055-43B11A62A962}"/>
              </a:ext>
            </a:extLst>
          </p:cNvPr>
          <p:cNvGrpSpPr/>
          <p:nvPr/>
        </p:nvGrpSpPr>
        <p:grpSpPr>
          <a:xfrm>
            <a:off x="378178" y="2439371"/>
            <a:ext cx="8308622" cy="4407340"/>
            <a:chOff x="378178" y="2343416"/>
            <a:chExt cx="8308622" cy="4407340"/>
          </a:xfrm>
        </p:grpSpPr>
        <p:sp>
          <p:nvSpPr>
            <p:cNvPr id="4" name="Text Placeholder 2">
              <a:extLst>
                <a:ext uri="{FF2B5EF4-FFF2-40B4-BE49-F238E27FC236}">
                  <a16:creationId xmlns:a16="http://schemas.microsoft.com/office/drawing/2014/main" id="{D4A6F417-097B-46E7-A2D3-3A6AE6F8BD62}"/>
                </a:ext>
              </a:extLst>
            </p:cNvPr>
            <p:cNvSpPr txBox="1">
              <a:spLocks/>
            </p:cNvSpPr>
            <p:nvPr/>
          </p:nvSpPr>
          <p:spPr>
            <a:xfrm>
              <a:off x="378178" y="2343416"/>
              <a:ext cx="8229600" cy="4407340"/>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uFillTx/>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uFillTx/>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uFillTx/>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9pPr>
            </a:lstStyle>
            <a:p>
              <a:r>
                <a:rPr lang="en-US" sz="1800" dirty="0">
                  <a:latin typeface="Comic Sans MS" panose="030F0702030302020204" pitchFamily="66" charset="0"/>
                </a:rPr>
                <a:t>Lecture – you talk, they listen</a:t>
              </a:r>
            </a:p>
            <a:p>
              <a:r>
                <a:rPr lang="en-US" sz="1800" dirty="0">
                  <a:latin typeface="Comic Sans MS" panose="030F0702030302020204" pitchFamily="66" charset="0"/>
                </a:rPr>
                <a:t>Models and manipulatives – they touch and explore</a:t>
              </a:r>
            </a:p>
            <a:p>
              <a:r>
                <a:rPr lang="en-US" sz="1800" dirty="0">
                  <a:latin typeface="Comic Sans MS" panose="030F0702030302020204" pitchFamily="66" charset="0"/>
                </a:rPr>
                <a:t>Partner talk</a:t>
              </a:r>
            </a:p>
            <a:p>
              <a:r>
                <a:rPr lang="en-US" sz="1800" dirty="0">
                  <a:latin typeface="Comic Sans MS" panose="030F0702030302020204" pitchFamily="66" charset="0"/>
                </a:rPr>
                <a:t>Group discussion</a:t>
              </a:r>
            </a:p>
            <a:p>
              <a:r>
                <a:rPr lang="en-US" sz="1800" dirty="0">
                  <a:latin typeface="Comic Sans MS" panose="030F0702030302020204" pitchFamily="66" charset="0"/>
                </a:rPr>
                <a:t>Partner task</a:t>
              </a:r>
            </a:p>
            <a:p>
              <a:r>
                <a:rPr lang="en-US" sz="1800" dirty="0">
                  <a:latin typeface="Comic Sans MS" panose="030F0702030302020204" pitchFamily="66" charset="0"/>
                </a:rPr>
                <a:t>Group </a:t>
              </a:r>
              <a:r>
                <a:rPr lang="en-US" sz="1800" dirty="0" err="1">
                  <a:latin typeface="Comic Sans MS" panose="030F0702030302020204" pitchFamily="66" charset="0"/>
                </a:rPr>
                <a:t>Taks</a:t>
              </a:r>
              <a:endParaRPr lang="en-US" sz="1800" dirty="0">
                <a:latin typeface="Comic Sans MS" panose="030F0702030302020204" pitchFamily="66" charset="0"/>
              </a:endParaRPr>
            </a:p>
            <a:p>
              <a:r>
                <a:rPr lang="en-US" sz="1800" dirty="0">
                  <a:latin typeface="Comic Sans MS" panose="030F0702030302020204" pitchFamily="66" charset="0"/>
                </a:rPr>
                <a:t>Individual Task</a:t>
              </a:r>
            </a:p>
            <a:p>
              <a:r>
                <a:rPr lang="en-US" sz="1800" dirty="0">
                  <a:latin typeface="Comic Sans MS" panose="030F0702030302020204" pitchFamily="66" charset="0"/>
                </a:rPr>
                <a:t>Problem solving – learning pit</a:t>
              </a:r>
            </a:p>
            <a:p>
              <a:r>
                <a:rPr lang="en-US" sz="1800" dirty="0">
                  <a:latin typeface="Comic Sans MS" panose="030F0702030302020204" pitchFamily="66" charset="0"/>
                </a:rPr>
                <a:t>Peer marking/assessment</a:t>
              </a:r>
            </a:p>
            <a:p>
              <a:r>
                <a:rPr lang="en-US" sz="1800" dirty="0">
                  <a:latin typeface="Comic Sans MS" panose="030F0702030302020204" pitchFamily="66" charset="0"/>
                </a:rPr>
                <a:t>Videos</a:t>
              </a:r>
            </a:p>
            <a:p>
              <a:r>
                <a:rPr lang="en-US" sz="1800" dirty="0">
                  <a:latin typeface="Comic Sans MS" panose="030F0702030302020204" pitchFamily="66" charset="0"/>
                </a:rPr>
                <a:t>Teacher modelling</a:t>
              </a:r>
            </a:p>
            <a:p>
              <a:r>
                <a:rPr lang="en-US" sz="1800" dirty="0">
                  <a:latin typeface="Comic Sans MS" panose="030F0702030302020204" pitchFamily="66" charset="0"/>
                </a:rPr>
                <a:t>Peer modelling</a:t>
              </a:r>
            </a:p>
            <a:p>
              <a:r>
                <a:rPr lang="en-US" sz="1800" dirty="0">
                  <a:latin typeface="Comic Sans MS" panose="030F0702030302020204" pitchFamily="66" charset="0"/>
                </a:rPr>
                <a:t>Flashcards</a:t>
              </a:r>
            </a:p>
            <a:p>
              <a:r>
                <a:rPr lang="en-US" sz="1800" dirty="0">
                  <a:latin typeface="Comic Sans MS" panose="030F0702030302020204" pitchFamily="66" charset="0"/>
                </a:rPr>
                <a:t>Games</a:t>
              </a:r>
            </a:p>
            <a:p>
              <a:r>
                <a:rPr lang="en-US" sz="1800" dirty="0">
                  <a:latin typeface="Comic Sans MS" panose="030F0702030302020204" pitchFamily="66" charset="0"/>
                </a:rPr>
                <a:t>ICT – interactive tools/research</a:t>
              </a:r>
            </a:p>
            <a:p>
              <a:r>
                <a:rPr lang="en-US" sz="1800" dirty="0">
                  <a:latin typeface="Comic Sans MS" panose="030F0702030302020204" pitchFamily="66" charset="0"/>
                </a:rPr>
                <a:t>Short application tasks</a:t>
              </a:r>
            </a:p>
            <a:p>
              <a:r>
                <a:rPr lang="en-US" sz="1800" dirty="0">
                  <a:latin typeface="Comic Sans MS" panose="030F0702030302020204" pitchFamily="66" charset="0"/>
                </a:rPr>
                <a:t>Project work</a:t>
              </a:r>
            </a:p>
            <a:p>
              <a:r>
                <a:rPr lang="en-US" sz="1800" dirty="0">
                  <a:latin typeface="Comic Sans MS" panose="030F0702030302020204" pitchFamily="66" charset="0"/>
                </a:rPr>
                <a:t>Inquiry – research – structured or independent</a:t>
              </a:r>
            </a:p>
            <a:p>
              <a:endParaRPr lang="en-US" sz="1800" dirty="0">
                <a:latin typeface="Comic Sans MS" panose="030F0702030302020204" pitchFamily="66" charset="0"/>
              </a:endParaRPr>
            </a:p>
            <a:p>
              <a:endParaRPr lang="en-US" sz="1800" dirty="0">
                <a:latin typeface="Comic Sans MS" panose="030F0702030302020204" pitchFamily="66" charset="0"/>
              </a:endParaRPr>
            </a:p>
            <a:p>
              <a:endParaRPr lang="en-US" sz="1800" dirty="0">
                <a:latin typeface="Comic Sans MS" panose="030F0702030302020204" pitchFamily="66" charset="0"/>
              </a:endParaRPr>
            </a:p>
            <a:p>
              <a:endParaRPr lang="en-US" sz="1800" dirty="0">
                <a:latin typeface="Comic Sans MS" panose="030F0702030302020204" pitchFamily="66" charset="0"/>
              </a:endParaRPr>
            </a:p>
            <a:p>
              <a:endParaRPr lang="en-US" sz="1800" dirty="0">
                <a:latin typeface="Comic Sans MS" panose="030F0702030302020204" pitchFamily="66" charset="0"/>
              </a:endParaRPr>
            </a:p>
            <a:p>
              <a:endParaRPr lang="en-MY" sz="1800" dirty="0">
                <a:latin typeface="Comic Sans MS" panose="030F0702030302020204" pitchFamily="66" charset="0"/>
              </a:endParaRPr>
            </a:p>
          </p:txBody>
        </p:sp>
        <p:pic>
          <p:nvPicPr>
            <p:cNvPr id="1026" name="Picture 2" descr="Image result for teaching methods">
              <a:extLst>
                <a:ext uri="{FF2B5EF4-FFF2-40B4-BE49-F238E27FC236}">
                  <a16:creationId xmlns:a16="http://schemas.microsoft.com/office/drawing/2014/main" id="{06E7C9DB-8EEA-4034-8431-6BE69B949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725" y="2688696"/>
              <a:ext cx="3805075" cy="38325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 Placeholder 2">
            <a:extLst>
              <a:ext uri="{FF2B5EF4-FFF2-40B4-BE49-F238E27FC236}">
                <a16:creationId xmlns:a16="http://schemas.microsoft.com/office/drawing/2014/main" id="{ADA831F5-DBF3-4CF2-8143-0BA2AF89E0FA}"/>
              </a:ext>
            </a:extLst>
          </p:cNvPr>
          <p:cNvSpPr txBox="1">
            <a:spLocks/>
          </p:cNvSpPr>
          <p:nvPr/>
        </p:nvSpPr>
        <p:spPr>
          <a:xfrm rot="19685328">
            <a:off x="210868" y="1960755"/>
            <a:ext cx="8229600" cy="2985924"/>
          </a:xfrm>
          <a:prstGeom prst="rect">
            <a:avLst/>
          </a:prstGeom>
          <a:solidFill>
            <a:srgbClr val="FFFF00"/>
          </a:solid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uFillTx/>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uFillTx/>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uFillTx/>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9pPr>
          </a:lstStyle>
          <a:p>
            <a:pPr marL="114300" indent="0">
              <a:buFont typeface="Arial"/>
              <a:buNone/>
            </a:pPr>
            <a:r>
              <a:rPr lang="en-US" sz="4000" dirty="0">
                <a:latin typeface="Comic Sans MS" panose="030F0702030302020204" pitchFamily="66" charset="0"/>
              </a:rPr>
              <a:t>“Remember, the greater the variety in the methodologies adopted by the teacher, the more pathways and entry points into learning s/he provides for the children.”</a:t>
            </a:r>
            <a:endParaRPr lang="en-MY" sz="4000" dirty="0">
              <a:latin typeface="Comic Sans MS" panose="030F0702030302020204" pitchFamily="66" charset="0"/>
            </a:endParaRPr>
          </a:p>
        </p:txBody>
      </p:sp>
    </p:spTree>
    <p:extLst>
      <p:ext uri="{BB962C8B-B14F-4D97-AF65-F5344CB8AC3E}">
        <p14:creationId xmlns:p14="http://schemas.microsoft.com/office/powerpoint/2010/main" val="2544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B864-D2DE-4A20-ACCF-A204A79FD42B}"/>
              </a:ext>
            </a:extLst>
          </p:cNvPr>
          <p:cNvSpPr>
            <a:spLocks noGrp="1"/>
          </p:cNvSpPr>
          <p:nvPr>
            <p:ph type="title"/>
          </p:nvPr>
        </p:nvSpPr>
        <p:spPr/>
        <p:txBody>
          <a:bodyPr>
            <a:normAutofit fontScale="90000"/>
          </a:bodyPr>
          <a:lstStyle/>
          <a:p>
            <a:r>
              <a:rPr lang="en-US" u="sng" dirty="0">
                <a:latin typeface="Comic Sans MS" panose="030F0702030302020204" pitchFamily="66" charset="0"/>
              </a:rPr>
              <a:t>We can scaffold in different ways:</a:t>
            </a:r>
            <a:endParaRPr lang="en-MY" u="sng" dirty="0">
              <a:latin typeface="Comic Sans MS" panose="030F0702030302020204" pitchFamily="66" charset="0"/>
            </a:endParaRPr>
          </a:p>
        </p:txBody>
      </p:sp>
      <p:sp>
        <p:nvSpPr>
          <p:cNvPr id="3" name="Text Placeholder 2">
            <a:extLst>
              <a:ext uri="{FF2B5EF4-FFF2-40B4-BE49-F238E27FC236}">
                <a16:creationId xmlns:a16="http://schemas.microsoft.com/office/drawing/2014/main" id="{8813AA3D-EB93-46C9-A88B-F65052B351BF}"/>
              </a:ext>
            </a:extLst>
          </p:cNvPr>
          <p:cNvSpPr>
            <a:spLocks noGrp="1"/>
          </p:cNvSpPr>
          <p:nvPr>
            <p:ph type="body" idx="1"/>
          </p:nvPr>
        </p:nvSpPr>
        <p:spPr/>
        <p:txBody>
          <a:bodyPr>
            <a:normAutofit fontScale="70000" lnSpcReduction="20000"/>
          </a:bodyPr>
          <a:lstStyle/>
          <a:p>
            <a:r>
              <a:rPr lang="en-US" dirty="0">
                <a:latin typeface="Comic Sans MS" panose="030F0702030302020204" pitchFamily="66" charset="0"/>
              </a:rPr>
              <a:t>How we prepare the children for the lesson </a:t>
            </a:r>
            <a:r>
              <a:rPr lang="en-US" dirty="0">
                <a:highlight>
                  <a:srgbClr val="FF0000"/>
                </a:highlight>
                <a:latin typeface="Comic Sans MS" panose="030F0702030302020204" pitchFamily="66" charset="0"/>
              </a:rPr>
              <a:t>(preparation)</a:t>
            </a:r>
          </a:p>
          <a:p>
            <a:r>
              <a:rPr lang="en-US" dirty="0">
                <a:latin typeface="Comic Sans MS" panose="030F0702030302020204" pitchFamily="66" charset="0"/>
              </a:rPr>
              <a:t>how the children will learn </a:t>
            </a:r>
            <a:r>
              <a:rPr lang="en-US" dirty="0">
                <a:highlight>
                  <a:srgbClr val="00FF00"/>
                </a:highlight>
                <a:latin typeface="Comic Sans MS" panose="030F0702030302020204" pitchFamily="66" charset="0"/>
              </a:rPr>
              <a:t>(process) </a:t>
            </a:r>
            <a:r>
              <a:rPr lang="en-US" dirty="0">
                <a:latin typeface="Comic Sans MS" panose="030F0702030302020204" pitchFamily="66" charset="0"/>
              </a:rPr>
              <a:t>and,</a:t>
            </a:r>
          </a:p>
          <a:p>
            <a:r>
              <a:rPr lang="en-US" dirty="0">
                <a:latin typeface="Comic Sans MS" panose="030F0702030302020204" pitchFamily="66" charset="0"/>
              </a:rPr>
              <a:t> how they will demonstrate their learning </a:t>
            </a:r>
            <a:r>
              <a:rPr lang="en-US" dirty="0">
                <a:highlight>
                  <a:srgbClr val="00FFFF"/>
                </a:highlight>
                <a:latin typeface="Comic Sans MS" panose="030F0702030302020204" pitchFamily="66" charset="0"/>
              </a:rPr>
              <a:t>(product).</a:t>
            </a:r>
          </a:p>
          <a:p>
            <a:endParaRPr lang="en-US" dirty="0">
              <a:latin typeface="Comic Sans MS" panose="030F0702030302020204" pitchFamily="66" charset="0"/>
            </a:endParaRPr>
          </a:p>
          <a:p>
            <a:r>
              <a:rPr lang="en-US" dirty="0">
                <a:latin typeface="Comic Sans MS" panose="030F0702030302020204" pitchFamily="66" charset="0"/>
              </a:rPr>
              <a:t>If the gap in their learning is </a:t>
            </a:r>
            <a:r>
              <a:rPr lang="en-US" b="1" dirty="0">
                <a:latin typeface="Comic Sans MS" panose="030F0702030302020204" pitchFamily="66" charset="0"/>
              </a:rPr>
              <a:t>so </a:t>
            </a:r>
            <a:r>
              <a:rPr lang="en-US" dirty="0">
                <a:latin typeface="Comic Sans MS" panose="030F0702030302020204" pitchFamily="66" charset="0"/>
              </a:rPr>
              <a:t>wide they cannot access the concept because they are missing the foundations they need to do that, only then do we adapt the concept </a:t>
            </a:r>
            <a:r>
              <a:rPr lang="en-US" dirty="0">
                <a:highlight>
                  <a:srgbClr val="FFFF00"/>
                </a:highlight>
                <a:latin typeface="Comic Sans MS" panose="030F0702030302020204" pitchFamily="66" charset="0"/>
              </a:rPr>
              <a:t>(content) </a:t>
            </a:r>
            <a:r>
              <a:rPr lang="en-US" dirty="0">
                <a:latin typeface="Comic Sans MS" panose="030F0702030302020204" pitchFamily="66" charset="0"/>
              </a:rPr>
              <a:t>and this is done with great care and attention to ensuring extension of learning and that the child doesn’t feel “stupid”. Most often, this will occur in withdrawal session or close liaison with the SENCO.</a:t>
            </a:r>
            <a:endParaRPr lang="en-MY" dirty="0">
              <a:latin typeface="Comic Sans MS" panose="030F0702030302020204" pitchFamily="66" charset="0"/>
            </a:endParaRPr>
          </a:p>
        </p:txBody>
      </p:sp>
    </p:spTree>
    <p:extLst>
      <p:ext uri="{BB962C8B-B14F-4D97-AF65-F5344CB8AC3E}">
        <p14:creationId xmlns:p14="http://schemas.microsoft.com/office/powerpoint/2010/main" val="363873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457200" y="2504724"/>
            <a:ext cx="8229600" cy="88837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br>
              <a:rPr lang="en-GB" sz="3563" b="1" i="1" u="sng" dirty="0">
                <a:uFillTx/>
                <a:latin typeface="Comic Sans MS" panose="030F0702030302020204" pitchFamily="66" charset="0"/>
              </a:rPr>
            </a:br>
            <a:r>
              <a:rPr lang="en-GB" sz="3563" b="1" i="1" u="sng" dirty="0">
                <a:uFillTx/>
                <a:latin typeface="Comic Sans MS" panose="030F0702030302020204" pitchFamily="66" charset="0"/>
              </a:rPr>
              <a:t>Useful Strategy - Pre-Teaching</a:t>
            </a:r>
            <a:br>
              <a:rPr lang="en-GB" sz="3563" u="sng" dirty="0">
                <a:uFillTx/>
                <a:latin typeface="Comic Sans MS" panose="030F0702030302020204" pitchFamily="66" charset="0"/>
              </a:rPr>
            </a:br>
            <a:r>
              <a:rPr lang="en-GB" sz="3563" b="1" i="1" u="sng" dirty="0">
                <a:uFillTx/>
                <a:latin typeface="Comic Sans MS" panose="030F0702030302020204" pitchFamily="66" charset="0"/>
              </a:rPr>
              <a:t> </a:t>
            </a:r>
            <a:br>
              <a:rPr lang="en-GB" sz="3563" u="sng" dirty="0">
                <a:uFillTx/>
                <a:latin typeface="Comic Sans MS" panose="030F0702030302020204" pitchFamily="66" charset="0"/>
              </a:rPr>
            </a:br>
            <a:endParaRPr sz="3563" u="sng" dirty="0">
              <a:uFillTx/>
              <a:latin typeface="Comic Sans MS" panose="030F0702030302020204" pitchFamily="66" charset="0"/>
            </a:endParaRPr>
          </a:p>
        </p:txBody>
      </p:sp>
      <p:sp>
        <p:nvSpPr>
          <p:cNvPr id="164" name="Google Shape;164;p11"/>
          <p:cNvSpPr txBox="1">
            <a:spLocks noGrp="1"/>
          </p:cNvSpPr>
          <p:nvPr>
            <p:ph type="body" idx="1"/>
          </p:nvPr>
        </p:nvSpPr>
        <p:spPr>
          <a:xfrm>
            <a:off x="432758" y="3416147"/>
            <a:ext cx="8229600" cy="3104444"/>
          </a:xfrm>
          <a:prstGeom prst="rect">
            <a:avLst/>
          </a:prstGeom>
          <a:noFill/>
          <a:ln>
            <a:noFill/>
          </a:ln>
        </p:spPr>
        <p:txBody>
          <a:bodyPr spcFirstLastPara="1" wrap="square" lIns="91425" tIns="45700" rIns="91425" bIns="45700" anchor="t" anchorCtr="0">
            <a:noAutofit/>
          </a:bodyPr>
          <a:lstStyle/>
          <a:p>
            <a:r>
              <a:rPr lang="en-US" sz="1800" dirty="0">
                <a:latin typeface="Comic Sans MS" panose="030F0702030302020204" pitchFamily="66" charset="0"/>
              </a:rPr>
              <a:t>This is NOT asking kids look up definitions and write them out</a:t>
            </a:r>
          </a:p>
          <a:p>
            <a:r>
              <a:rPr lang="en-US" sz="1800" dirty="0">
                <a:latin typeface="Comic Sans MS" panose="030F0702030302020204" pitchFamily="66" charset="0"/>
              </a:rPr>
              <a:t>Introduce the words to kids in </a:t>
            </a:r>
            <a:r>
              <a:rPr lang="en-US" sz="1800" u="sng" dirty="0">
                <a:latin typeface="Comic Sans MS" panose="030F0702030302020204" pitchFamily="66" charset="0"/>
              </a:rPr>
              <a:t>photos</a:t>
            </a:r>
            <a:r>
              <a:rPr lang="en-US" sz="1800" dirty="0">
                <a:latin typeface="Comic Sans MS" panose="030F0702030302020204" pitchFamily="66" charset="0"/>
              </a:rPr>
              <a:t> or </a:t>
            </a:r>
            <a:r>
              <a:rPr lang="en-US" sz="1800" u="sng" dirty="0">
                <a:latin typeface="Comic Sans MS" panose="030F0702030302020204" pitchFamily="66" charset="0"/>
              </a:rPr>
              <a:t>in context</a:t>
            </a:r>
            <a:r>
              <a:rPr lang="en-US" sz="1800" dirty="0">
                <a:latin typeface="Comic Sans MS" panose="030F0702030302020204" pitchFamily="66" charset="0"/>
              </a:rPr>
              <a:t> with things they know and are interested in. Use </a:t>
            </a:r>
            <a:r>
              <a:rPr lang="en-US" sz="1800" u="sng" dirty="0">
                <a:latin typeface="Comic Sans MS" panose="030F0702030302020204" pitchFamily="66" charset="0"/>
              </a:rPr>
              <a:t>analogies</a:t>
            </a:r>
            <a:r>
              <a:rPr lang="en-US" sz="1800" dirty="0">
                <a:latin typeface="Comic Sans MS" panose="030F0702030302020204" pitchFamily="66" charset="0"/>
              </a:rPr>
              <a:t> and </a:t>
            </a:r>
            <a:r>
              <a:rPr lang="en-US" sz="1800" u="sng" dirty="0">
                <a:latin typeface="Comic Sans MS" panose="030F0702030302020204" pitchFamily="66" charset="0"/>
              </a:rPr>
              <a:t>metaphors</a:t>
            </a:r>
            <a:r>
              <a:rPr lang="en-US" sz="1800" dirty="0">
                <a:latin typeface="Comic Sans MS" panose="030F0702030302020204" pitchFamily="66" charset="0"/>
              </a:rPr>
              <a:t>, and invite students to </a:t>
            </a:r>
            <a:r>
              <a:rPr lang="en-US" sz="1800" u="sng" dirty="0">
                <a:latin typeface="Comic Sans MS" panose="030F0702030302020204" pitchFamily="66" charset="0"/>
              </a:rPr>
              <a:t>create a symbol</a:t>
            </a:r>
            <a:r>
              <a:rPr lang="en-US" sz="1800" dirty="0">
                <a:latin typeface="Comic Sans MS" panose="030F0702030302020204" pitchFamily="66" charset="0"/>
              </a:rPr>
              <a:t> or </a:t>
            </a:r>
            <a:r>
              <a:rPr lang="en-US" sz="1800" u="sng" dirty="0">
                <a:latin typeface="Comic Sans MS" panose="030F0702030302020204" pitchFamily="66" charset="0"/>
              </a:rPr>
              <a:t>drawing</a:t>
            </a:r>
            <a:r>
              <a:rPr lang="en-US" sz="1800" dirty="0">
                <a:latin typeface="Comic Sans MS" panose="030F0702030302020204" pitchFamily="66" charset="0"/>
              </a:rPr>
              <a:t> for each word. </a:t>
            </a:r>
            <a:r>
              <a:rPr lang="en-US" sz="1800" u="sng" dirty="0">
                <a:latin typeface="Comic Sans MS" panose="030F0702030302020204" pitchFamily="66" charset="0"/>
              </a:rPr>
              <a:t>Give time</a:t>
            </a:r>
            <a:r>
              <a:rPr lang="en-US" sz="1800" dirty="0">
                <a:latin typeface="Comic Sans MS" panose="030F0702030302020204" pitchFamily="66" charset="0"/>
              </a:rPr>
              <a:t> for small-group and whole-class </a:t>
            </a:r>
            <a:r>
              <a:rPr lang="en-US" sz="1800" u="sng" dirty="0">
                <a:latin typeface="Comic Sans MS" panose="030F0702030302020204" pitchFamily="66" charset="0"/>
              </a:rPr>
              <a:t>discussion</a:t>
            </a:r>
            <a:r>
              <a:rPr lang="en-US" sz="1800" dirty="0">
                <a:latin typeface="Comic Sans MS" panose="030F0702030302020204" pitchFamily="66" charset="0"/>
              </a:rPr>
              <a:t> of the words. Not until they’ve done all this should the dictionaries come out. And the dictionaries will be used only to compare with those definitions they’ve already discovered on their own.</a:t>
            </a:r>
          </a:p>
          <a:p>
            <a:r>
              <a:rPr lang="en-US" sz="1800" dirty="0">
                <a:latin typeface="Comic Sans MS" panose="030F0702030302020204" pitchFamily="66" charset="0"/>
              </a:rPr>
              <a:t>With the dozen or so words front-loaded, students are ready, with you as their guide, to tackle that challenging text.</a:t>
            </a:r>
          </a:p>
          <a:p>
            <a:pPr marL="342900" lvl="0" indent="-241300" algn="l" rtl="0">
              <a:lnSpc>
                <a:spcPct val="100000"/>
              </a:lnSpc>
              <a:spcBef>
                <a:spcPts val="320"/>
              </a:spcBef>
              <a:spcAft>
                <a:spcPts val="0"/>
              </a:spcAft>
              <a:buClr>
                <a:schemeClr val="dk1"/>
              </a:buClr>
              <a:buSzPts val="1600"/>
              <a:buNone/>
            </a:pPr>
            <a:endParaRPr sz="900" dirty="0">
              <a:uFillTx/>
            </a:endParaRPr>
          </a:p>
        </p:txBody>
      </p:sp>
      <p:sp>
        <p:nvSpPr>
          <p:cNvPr id="5" name="Google Shape;163;p11">
            <a:extLst>
              <a:ext uri="{FF2B5EF4-FFF2-40B4-BE49-F238E27FC236}">
                <a16:creationId xmlns:a16="http://schemas.microsoft.com/office/drawing/2014/main" id="{F41A52E6-CC3B-4F5E-AE59-857879ABB7ED}"/>
              </a:ext>
            </a:extLst>
          </p:cNvPr>
          <p:cNvSpPr txBox="1">
            <a:spLocks/>
          </p:cNvSpPr>
          <p:nvPr/>
        </p:nvSpPr>
        <p:spPr>
          <a:xfrm>
            <a:off x="432758" y="294925"/>
            <a:ext cx="8229600" cy="1143000"/>
          </a:xfrm>
          <a:prstGeom prst="rect">
            <a:avLst/>
          </a:prstGeom>
          <a:noFill/>
          <a:ln>
            <a:noFill/>
          </a:ln>
        </p:spPr>
        <p:txBody>
          <a:bodyPr spcFirstLastPara="1" wrap="square" lIns="91425" tIns="45700" rIns="91425" bIns="45700" anchor="ctr" anchorCtr="0">
            <a:normAutofit fontScale="6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pPr>
              <a:buSzPts val="3959"/>
            </a:pPr>
            <a:br>
              <a:rPr lang="en-GB" sz="2400" b="1" i="1" dirty="0"/>
            </a:br>
            <a:r>
              <a:rPr lang="en-GB" sz="4800" b="1" u="sng" dirty="0">
                <a:highlight>
                  <a:srgbClr val="FF0000"/>
                </a:highlight>
                <a:latin typeface="Comic Sans MS" panose="030F0702030302020204" pitchFamily="66" charset="0"/>
              </a:rPr>
              <a:t>Preparation</a:t>
            </a:r>
            <a:br>
              <a:rPr lang="en-GB" sz="2400" dirty="0"/>
            </a:br>
            <a:r>
              <a:rPr lang="en-GB" sz="2400" b="1" i="1" dirty="0"/>
              <a:t> </a:t>
            </a:r>
            <a:br>
              <a:rPr lang="en-GB" sz="2400" dirty="0"/>
            </a:br>
            <a:endParaRPr lang="en-GB" sz="2400" dirty="0"/>
          </a:p>
        </p:txBody>
      </p:sp>
      <p:sp>
        <p:nvSpPr>
          <p:cNvPr id="6" name="Google Shape;163;p11">
            <a:extLst>
              <a:ext uri="{FF2B5EF4-FFF2-40B4-BE49-F238E27FC236}">
                <a16:creationId xmlns:a16="http://schemas.microsoft.com/office/drawing/2014/main" id="{DA228C89-C4F1-4EC1-9B4E-A0AEC1E1959D}"/>
              </a:ext>
            </a:extLst>
          </p:cNvPr>
          <p:cNvSpPr txBox="1">
            <a:spLocks/>
          </p:cNvSpPr>
          <p:nvPr/>
        </p:nvSpPr>
        <p:spPr>
          <a:xfrm>
            <a:off x="246491" y="1084438"/>
            <a:ext cx="8784620" cy="1741861"/>
          </a:xfrm>
          <a:prstGeom prst="rect">
            <a:avLst/>
          </a:prstGeom>
          <a:noFill/>
          <a:ln>
            <a:noFill/>
          </a:ln>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pPr algn="l">
              <a:buSzPts val="3959"/>
            </a:pPr>
            <a:br>
              <a:rPr lang="en-GB" sz="3563" b="1" i="1" dirty="0">
                <a:latin typeface="Comic Sans MS" panose="030F0702030302020204" pitchFamily="66" charset="0"/>
              </a:rPr>
            </a:br>
            <a:r>
              <a:rPr lang="en-GB" sz="3563" b="1" u="sng" dirty="0">
                <a:latin typeface="Comic Sans MS" panose="030F0702030302020204" pitchFamily="66" charset="0"/>
              </a:rPr>
              <a:t>Consider prior knowledge</a:t>
            </a:r>
            <a:r>
              <a:rPr lang="en-GB" sz="3563" b="1" dirty="0">
                <a:latin typeface="Comic Sans MS" panose="030F0702030302020204" pitchFamily="66" charset="0"/>
              </a:rPr>
              <a:t> – </a:t>
            </a:r>
            <a:r>
              <a:rPr lang="en-GB" sz="3563" dirty="0">
                <a:latin typeface="Comic Sans MS" panose="030F0702030302020204" pitchFamily="66" charset="0"/>
              </a:rPr>
              <a:t>What do they already know?  What do they *need* to know?  Have you given them opportunity to practice these skills? </a:t>
            </a:r>
            <a:br>
              <a:rPr lang="en-GB" sz="3563" dirty="0">
                <a:latin typeface="Comic Sans MS" panose="030F0702030302020204" pitchFamily="66" charset="0"/>
              </a:rPr>
            </a:br>
            <a:r>
              <a:rPr lang="en-GB" sz="3563" b="1" i="1" dirty="0">
                <a:latin typeface="Comic Sans MS" panose="030F0702030302020204" pitchFamily="66" charset="0"/>
              </a:rPr>
              <a:t> </a:t>
            </a:r>
            <a:br>
              <a:rPr lang="en-GB" sz="3563" dirty="0">
                <a:latin typeface="Comic Sans MS" panose="030F0702030302020204" pitchFamily="66" charset="0"/>
              </a:rPr>
            </a:br>
            <a:endParaRPr lang="en-GB" sz="3563" dirty="0">
              <a:latin typeface="Comic Sans MS" panose="030F0702030302020204" pitchFamily="66" charset="0"/>
            </a:endParaRPr>
          </a:p>
        </p:txBody>
      </p:sp>
      <p:sp>
        <p:nvSpPr>
          <p:cNvPr id="2" name="Rectangle 1">
            <a:extLst>
              <a:ext uri="{FF2B5EF4-FFF2-40B4-BE49-F238E27FC236}">
                <a16:creationId xmlns:a16="http://schemas.microsoft.com/office/drawing/2014/main" id="{21AFEF27-11F1-4416-AFF9-ED62CC22EF82}"/>
              </a:ext>
            </a:extLst>
          </p:cNvPr>
          <p:cNvSpPr/>
          <p:nvPr/>
        </p:nvSpPr>
        <p:spPr>
          <a:xfrm>
            <a:off x="112889" y="3121223"/>
            <a:ext cx="1149674" cy="307777"/>
          </a:xfrm>
          <a:prstGeom prst="rect">
            <a:avLst/>
          </a:prstGeom>
        </p:spPr>
        <p:txBody>
          <a:bodyPr wrap="none">
            <a:spAutoFit/>
          </a:bodyPr>
          <a:lstStyle/>
          <a:p>
            <a:r>
              <a:rPr lang="en-GB" b="1" i="1" u="sng" dirty="0">
                <a:latin typeface="Comic Sans MS" panose="030F0702030302020204" pitchFamily="66" charset="0"/>
              </a:rPr>
              <a:t>Vocabulary</a:t>
            </a:r>
            <a:endParaRPr lang="en-MY" u="sng" dirty="0">
              <a:latin typeface="Comic Sans MS" panose="030F0702030302020204" pitchFamily="66" charset="0"/>
            </a:endParaRPr>
          </a:p>
        </p:txBody>
      </p:sp>
      <p:sp>
        <p:nvSpPr>
          <p:cNvPr id="8" name="Rectangle 7">
            <a:extLst>
              <a:ext uri="{FF2B5EF4-FFF2-40B4-BE49-F238E27FC236}">
                <a16:creationId xmlns:a16="http://schemas.microsoft.com/office/drawing/2014/main" id="{E475D001-61C4-4375-80F0-0CE61A72AD38}"/>
              </a:ext>
            </a:extLst>
          </p:cNvPr>
          <p:cNvSpPr/>
          <p:nvPr/>
        </p:nvSpPr>
        <p:spPr>
          <a:xfrm>
            <a:off x="158386" y="6389755"/>
            <a:ext cx="643125" cy="307777"/>
          </a:xfrm>
          <a:prstGeom prst="rect">
            <a:avLst/>
          </a:prstGeom>
        </p:spPr>
        <p:txBody>
          <a:bodyPr wrap="none">
            <a:spAutoFit/>
          </a:bodyPr>
          <a:lstStyle/>
          <a:p>
            <a:r>
              <a:rPr lang="en-GB" b="1" i="1" u="sng" dirty="0">
                <a:latin typeface="Comic Sans MS" panose="030F0702030302020204" pitchFamily="66" charset="0"/>
              </a:rPr>
              <a:t>Skills</a:t>
            </a:r>
            <a:endParaRPr lang="en-MY" u="sng" dirty="0">
              <a:latin typeface="Comic Sans MS" panose="030F0702030302020204" pitchFamily="66" charset="0"/>
            </a:endParaRPr>
          </a:p>
        </p:txBody>
      </p:sp>
      <p:sp>
        <p:nvSpPr>
          <p:cNvPr id="3" name="TextBox 2">
            <a:extLst>
              <a:ext uri="{FF2B5EF4-FFF2-40B4-BE49-F238E27FC236}">
                <a16:creationId xmlns:a16="http://schemas.microsoft.com/office/drawing/2014/main" id="{9BC9FEDC-608E-477C-88F0-ECF2C14EE124}"/>
              </a:ext>
            </a:extLst>
          </p:cNvPr>
          <p:cNvSpPr txBox="1"/>
          <p:nvPr/>
        </p:nvSpPr>
        <p:spPr>
          <a:xfrm>
            <a:off x="801511" y="6388805"/>
            <a:ext cx="8229600" cy="523220"/>
          </a:xfrm>
          <a:prstGeom prst="rect">
            <a:avLst/>
          </a:prstGeom>
          <a:noFill/>
        </p:spPr>
        <p:txBody>
          <a:bodyPr wrap="square" rtlCol="0">
            <a:spAutoFit/>
          </a:bodyPr>
          <a:lstStyle/>
          <a:p>
            <a:r>
              <a:rPr lang="en-US" dirty="0">
                <a:latin typeface="Comic Sans MS" panose="030F0702030302020204" pitchFamily="66" charset="0"/>
              </a:rPr>
              <a:t>Can be done in a similar way – utilize support or set a project task for those who don’t need it (extending those who are gifted) while you do the pre-teaching</a:t>
            </a:r>
            <a:endParaRPr lang="en-MY"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fill="hold"/>
                                        <p:tgtEl>
                                          <p:spTgt spid="163"/>
                                        </p:tgtEl>
                                        <p:attrNameLst>
                                          <p:attrName>ppt_x</p:attrName>
                                        </p:attrNameLst>
                                      </p:cBhvr>
                                      <p:tavLst>
                                        <p:tav tm="0">
                                          <p:val>
                                            <p:strVal val="#ppt_x"/>
                                          </p:val>
                                        </p:tav>
                                        <p:tav tm="100000">
                                          <p:val>
                                            <p:strVal val="#ppt_x"/>
                                          </p:val>
                                        </p:tav>
                                      </p:tavLst>
                                    </p:anim>
                                    <p:anim calcmode="lin" valueType="num">
                                      <p:cBhvr additive="base">
                                        <p:cTn id="8"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4">
                                            <p:txEl>
                                              <p:pRg st="0" end="0"/>
                                            </p:txEl>
                                          </p:spTgt>
                                        </p:tgtEl>
                                        <p:attrNameLst>
                                          <p:attrName>style.visibility</p:attrName>
                                        </p:attrNameLst>
                                      </p:cBhvr>
                                      <p:to>
                                        <p:strVal val="visible"/>
                                      </p:to>
                                    </p:set>
                                    <p:anim calcmode="lin" valueType="num">
                                      <p:cBhvr additive="base">
                                        <p:cTn id="19" dur="500" fill="hold"/>
                                        <p:tgtEl>
                                          <p:spTgt spid="1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4">
                                            <p:txEl>
                                              <p:pRg st="1" end="1"/>
                                            </p:txEl>
                                          </p:spTgt>
                                        </p:tgtEl>
                                        <p:attrNameLst>
                                          <p:attrName>style.visibility</p:attrName>
                                        </p:attrNameLst>
                                      </p:cBhvr>
                                      <p:to>
                                        <p:strVal val="visible"/>
                                      </p:to>
                                    </p:set>
                                    <p:anim calcmode="lin" valueType="num">
                                      <p:cBhvr additive="base">
                                        <p:cTn id="25" dur="500" fill="hold"/>
                                        <p:tgtEl>
                                          <p:spTgt spid="16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4">
                                            <p:txEl>
                                              <p:pRg st="2" end="2"/>
                                            </p:txEl>
                                          </p:spTgt>
                                        </p:tgtEl>
                                        <p:attrNameLst>
                                          <p:attrName>style.visibility</p:attrName>
                                        </p:attrNameLst>
                                      </p:cBhvr>
                                      <p:to>
                                        <p:strVal val="visible"/>
                                      </p:to>
                                    </p:set>
                                    <p:anim calcmode="lin" valueType="num">
                                      <p:cBhvr additive="base">
                                        <p:cTn id="31" dur="500" fill="hold"/>
                                        <p:tgtEl>
                                          <p:spTgt spid="16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2" grpId="0"/>
      <p:bldP spid="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BD15-553D-484F-998E-042B4F399EAC}"/>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2F5271A6-42A0-4746-880B-ED6F513966A9}"/>
              </a:ext>
            </a:extLst>
          </p:cNvPr>
          <p:cNvSpPr>
            <a:spLocks noGrp="1"/>
          </p:cNvSpPr>
          <p:nvPr>
            <p:ph type="body" idx="1"/>
          </p:nvPr>
        </p:nvSpPr>
        <p:spPr/>
        <p:txBody>
          <a:bodyPr/>
          <a:lstStyle/>
          <a:p>
            <a:endParaRPr lang="en-MY"/>
          </a:p>
        </p:txBody>
      </p:sp>
      <p:pic>
        <p:nvPicPr>
          <p:cNvPr id="4" name="Picture 3">
            <a:extLst>
              <a:ext uri="{FF2B5EF4-FFF2-40B4-BE49-F238E27FC236}">
                <a16:creationId xmlns:a16="http://schemas.microsoft.com/office/drawing/2014/main" id="{EEFF0E70-C047-4009-AF95-89A9CA87CD2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4620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BE9D-8A84-4B98-8C48-B1FB6AC0921A}"/>
              </a:ext>
            </a:extLst>
          </p:cNvPr>
          <p:cNvSpPr>
            <a:spLocks noGrp="1"/>
          </p:cNvSpPr>
          <p:nvPr>
            <p:ph type="title"/>
          </p:nvPr>
        </p:nvSpPr>
        <p:spPr/>
        <p:txBody>
          <a:bodyPr/>
          <a:lstStyle/>
          <a:p>
            <a:r>
              <a:rPr lang="en-US" u="sng" dirty="0">
                <a:highlight>
                  <a:srgbClr val="00FF00"/>
                </a:highlight>
                <a:latin typeface="Comic Sans MS" panose="030F0702030302020204" pitchFamily="66" charset="0"/>
              </a:rPr>
              <a:t>PROCESS - Strategies</a:t>
            </a:r>
            <a:endParaRPr lang="en-MY" u="sng" dirty="0">
              <a:highlight>
                <a:srgbClr val="00FF00"/>
              </a:highlight>
              <a:latin typeface="Comic Sans MS" panose="030F0702030302020204" pitchFamily="66" charset="0"/>
            </a:endParaRPr>
          </a:p>
        </p:txBody>
      </p:sp>
      <p:sp>
        <p:nvSpPr>
          <p:cNvPr id="3" name="Text Placeholder 2">
            <a:extLst>
              <a:ext uri="{FF2B5EF4-FFF2-40B4-BE49-F238E27FC236}">
                <a16:creationId xmlns:a16="http://schemas.microsoft.com/office/drawing/2014/main" id="{88959CA2-BC7F-476F-8B59-0FF92FB8F416}"/>
              </a:ext>
            </a:extLst>
          </p:cNvPr>
          <p:cNvSpPr>
            <a:spLocks noGrp="1"/>
          </p:cNvSpPr>
          <p:nvPr>
            <p:ph type="body" idx="1"/>
          </p:nvPr>
        </p:nvSpPr>
        <p:spPr>
          <a:xfrm>
            <a:off x="79955" y="1166018"/>
            <a:ext cx="8894463" cy="4525963"/>
          </a:xfrm>
        </p:spPr>
        <p:txBody>
          <a:bodyPr>
            <a:normAutofit fontScale="85000" lnSpcReduction="20000"/>
          </a:bodyPr>
          <a:lstStyle/>
          <a:p>
            <a:r>
              <a:rPr lang="en-US" dirty="0">
                <a:latin typeface="Comic Sans MS" panose="030F0702030302020204" pitchFamily="66" charset="0"/>
              </a:rPr>
              <a:t>Show not tell </a:t>
            </a:r>
            <a:r>
              <a:rPr lang="en-MY" dirty="0">
                <a:latin typeface="Comic Sans MS" panose="030F0702030302020204" pitchFamily="66" charset="0"/>
              </a:rPr>
              <a:t>- WAGOLL – Visuals and manipulatives.</a:t>
            </a:r>
          </a:p>
          <a:p>
            <a:r>
              <a:rPr lang="en-MY" dirty="0">
                <a:latin typeface="Comic Sans MS" panose="030F0702030302020204" pitchFamily="66" charset="0"/>
              </a:rPr>
              <a:t>Get physical! DO! “Learning pit” – movement.</a:t>
            </a:r>
            <a:r>
              <a:rPr lang="en-MY" dirty="0">
                <a:latin typeface="Comic Sans MS" panose="030F0702030302020204" pitchFamily="66" charset="0"/>
                <a:hlinkClick r:id="rId2"/>
              </a:rPr>
              <a:t> https://www.youtube.com/watch?v=9VzJk5GF8sM</a:t>
            </a:r>
            <a:endParaRPr lang="en-MY" dirty="0">
              <a:latin typeface="Comic Sans MS" panose="030F0702030302020204" pitchFamily="66" charset="0"/>
            </a:endParaRPr>
          </a:p>
          <a:p>
            <a:r>
              <a:rPr lang="en-MY" dirty="0">
                <a:latin typeface="Comic Sans MS" panose="030F0702030302020204" pitchFamily="66" charset="0"/>
              </a:rPr>
              <a:t>Modelling – “think aloud”</a:t>
            </a:r>
          </a:p>
          <a:p>
            <a:r>
              <a:rPr lang="en-MY" dirty="0">
                <a:latin typeface="Comic Sans MS" panose="030F0702030302020204" pitchFamily="66" charset="0"/>
              </a:rPr>
              <a:t>Groupings – ability groups or MAG</a:t>
            </a:r>
          </a:p>
          <a:p>
            <a:r>
              <a:rPr lang="en-MY" dirty="0">
                <a:latin typeface="Comic Sans MS" panose="030F0702030302020204" pitchFamily="66" charset="0"/>
              </a:rPr>
              <a:t>Repetition</a:t>
            </a:r>
          </a:p>
          <a:p>
            <a:r>
              <a:rPr lang="en-MY" dirty="0">
                <a:latin typeface="Comic Sans MS" panose="030F0702030302020204" pitchFamily="66" charset="0"/>
              </a:rPr>
              <a:t>Toolkits</a:t>
            </a:r>
          </a:p>
          <a:p>
            <a:r>
              <a:rPr lang="en-MY" dirty="0">
                <a:latin typeface="Comic Sans MS" panose="030F0702030302020204" pitchFamily="66" charset="0"/>
              </a:rPr>
              <a:t>Manipulatives</a:t>
            </a:r>
          </a:p>
          <a:p>
            <a:r>
              <a:rPr lang="en-MY" dirty="0">
                <a:latin typeface="Comic Sans MS" panose="030F0702030302020204" pitchFamily="66" charset="0"/>
              </a:rPr>
              <a:t>Chunking instruction -</a:t>
            </a:r>
            <a:r>
              <a:rPr lang="en-MY" dirty="0">
                <a:latin typeface="Comic Sans MS" panose="030F0702030302020204" pitchFamily="66" charset="0"/>
                <a:hlinkClick r:id="rId3"/>
              </a:rPr>
              <a:t> https://www.youtube.com/watch?v=hydCdGLAh00</a:t>
            </a:r>
            <a:r>
              <a:rPr lang="en-MY" dirty="0">
                <a:latin typeface="Comic Sans MS" panose="030F0702030302020204" pitchFamily="66" charset="0"/>
              </a:rPr>
              <a:t> </a:t>
            </a:r>
          </a:p>
          <a:p>
            <a:endParaRPr lang="en-MY" dirty="0">
              <a:latin typeface="Comic Sans MS" panose="030F0702030302020204" pitchFamily="66" charset="0"/>
            </a:endParaRPr>
          </a:p>
          <a:p>
            <a:endParaRPr lang="en-MY" dirty="0">
              <a:latin typeface="Comic Sans MS" panose="030F0702030302020204" pitchFamily="66" charset="0"/>
            </a:endParaRPr>
          </a:p>
          <a:p>
            <a:endParaRPr lang="en-MY" dirty="0">
              <a:latin typeface="Comic Sans MS" panose="030F0702030302020204" pitchFamily="66" charset="0"/>
            </a:endParaRPr>
          </a:p>
          <a:p>
            <a:endParaRPr lang="en-MY" dirty="0">
              <a:latin typeface="Comic Sans MS" panose="030F0702030302020204" pitchFamily="66" charset="0"/>
            </a:endParaRPr>
          </a:p>
          <a:p>
            <a:endParaRPr lang="en-MY" dirty="0">
              <a:latin typeface="Comic Sans MS" panose="030F0702030302020204" pitchFamily="66" charset="0"/>
            </a:endParaRPr>
          </a:p>
          <a:p>
            <a:endParaRPr lang="en-MY" dirty="0">
              <a:latin typeface="Comic Sans MS" panose="030F0702030302020204" pitchFamily="66" charset="0"/>
            </a:endParaRPr>
          </a:p>
        </p:txBody>
      </p:sp>
      <p:grpSp>
        <p:nvGrpSpPr>
          <p:cNvPr id="4" name="Group 3">
            <a:extLst>
              <a:ext uri="{FF2B5EF4-FFF2-40B4-BE49-F238E27FC236}">
                <a16:creationId xmlns:a16="http://schemas.microsoft.com/office/drawing/2014/main" id="{72F9711C-AFB1-4AFD-846A-82E07EB26ACE}"/>
              </a:ext>
            </a:extLst>
          </p:cNvPr>
          <p:cNvGrpSpPr/>
          <p:nvPr/>
        </p:nvGrpSpPr>
        <p:grpSpPr>
          <a:xfrm>
            <a:off x="169581" y="5549899"/>
            <a:ext cx="8974419" cy="1308101"/>
            <a:chOff x="54652" y="4367300"/>
            <a:chExt cx="8974419" cy="1308101"/>
          </a:xfrm>
        </p:grpSpPr>
        <p:pic>
          <p:nvPicPr>
            <p:cNvPr id="5" name="Picture 4">
              <a:extLst>
                <a:ext uri="{FF2B5EF4-FFF2-40B4-BE49-F238E27FC236}">
                  <a16:creationId xmlns:a16="http://schemas.microsoft.com/office/drawing/2014/main" id="{6C0F8A45-7734-4C1F-9BB3-C90DD3F6FCDA}"/>
                </a:ext>
              </a:extLst>
            </p:cNvPr>
            <p:cNvPicPr>
              <a:picLocks noChangeAspect="1"/>
            </p:cNvPicPr>
            <p:nvPr/>
          </p:nvPicPr>
          <p:blipFill rotWithShape="1">
            <a:blip r:embed="rId4"/>
            <a:srcRect l="55882"/>
            <a:stretch/>
          </p:blipFill>
          <p:spPr>
            <a:xfrm>
              <a:off x="1309511" y="4405400"/>
              <a:ext cx="953911" cy="823913"/>
            </a:xfrm>
            <a:prstGeom prst="rect">
              <a:avLst/>
            </a:prstGeom>
          </p:spPr>
        </p:pic>
        <p:pic>
          <p:nvPicPr>
            <p:cNvPr id="6" name="Picture 5">
              <a:extLst>
                <a:ext uri="{FF2B5EF4-FFF2-40B4-BE49-F238E27FC236}">
                  <a16:creationId xmlns:a16="http://schemas.microsoft.com/office/drawing/2014/main" id="{184A8FFC-B898-46A2-9B6D-F7DD4767B533}"/>
                </a:ext>
              </a:extLst>
            </p:cNvPr>
            <p:cNvPicPr>
              <a:picLocks noChangeAspect="1"/>
            </p:cNvPicPr>
            <p:nvPr/>
          </p:nvPicPr>
          <p:blipFill>
            <a:blip r:embed="rId5"/>
            <a:stretch>
              <a:fillRect/>
            </a:stretch>
          </p:blipFill>
          <p:spPr>
            <a:xfrm>
              <a:off x="2378462" y="4405400"/>
              <a:ext cx="1438275" cy="1219200"/>
            </a:xfrm>
            <a:prstGeom prst="rect">
              <a:avLst/>
            </a:prstGeom>
          </p:spPr>
        </p:pic>
        <p:pic>
          <p:nvPicPr>
            <p:cNvPr id="7" name="Picture 6">
              <a:extLst>
                <a:ext uri="{FF2B5EF4-FFF2-40B4-BE49-F238E27FC236}">
                  <a16:creationId xmlns:a16="http://schemas.microsoft.com/office/drawing/2014/main" id="{5563E612-B749-42A7-A9EA-A1A1E02FF088}"/>
                </a:ext>
              </a:extLst>
            </p:cNvPr>
            <p:cNvPicPr>
              <a:picLocks noChangeAspect="1"/>
            </p:cNvPicPr>
            <p:nvPr/>
          </p:nvPicPr>
          <p:blipFill>
            <a:blip r:embed="rId6"/>
            <a:stretch>
              <a:fillRect/>
            </a:stretch>
          </p:blipFill>
          <p:spPr>
            <a:xfrm>
              <a:off x="3931777" y="4367300"/>
              <a:ext cx="1352550" cy="1295400"/>
            </a:xfrm>
            <a:prstGeom prst="rect">
              <a:avLst/>
            </a:prstGeom>
          </p:spPr>
        </p:pic>
        <p:pic>
          <p:nvPicPr>
            <p:cNvPr id="8" name="Picture 7">
              <a:extLst>
                <a:ext uri="{FF2B5EF4-FFF2-40B4-BE49-F238E27FC236}">
                  <a16:creationId xmlns:a16="http://schemas.microsoft.com/office/drawing/2014/main" id="{74E055B8-60E0-4FE7-A457-715AD932DB1C}"/>
                </a:ext>
              </a:extLst>
            </p:cNvPr>
            <p:cNvPicPr>
              <a:picLocks noChangeAspect="1"/>
            </p:cNvPicPr>
            <p:nvPr/>
          </p:nvPicPr>
          <p:blipFill>
            <a:blip r:embed="rId7"/>
            <a:stretch>
              <a:fillRect/>
            </a:stretch>
          </p:blipFill>
          <p:spPr>
            <a:xfrm>
              <a:off x="5399367" y="4380001"/>
              <a:ext cx="1845777" cy="1295400"/>
            </a:xfrm>
            <a:prstGeom prst="rect">
              <a:avLst/>
            </a:prstGeom>
          </p:spPr>
        </p:pic>
        <p:pic>
          <p:nvPicPr>
            <p:cNvPr id="9" name="Picture 8">
              <a:extLst>
                <a:ext uri="{FF2B5EF4-FFF2-40B4-BE49-F238E27FC236}">
                  <a16:creationId xmlns:a16="http://schemas.microsoft.com/office/drawing/2014/main" id="{A7D7F97F-482D-45C8-94AD-39F1B161E82A}"/>
                </a:ext>
              </a:extLst>
            </p:cNvPr>
            <p:cNvPicPr>
              <a:picLocks noChangeAspect="1"/>
            </p:cNvPicPr>
            <p:nvPr/>
          </p:nvPicPr>
          <p:blipFill>
            <a:blip r:embed="rId8"/>
            <a:stretch>
              <a:fillRect/>
            </a:stretch>
          </p:blipFill>
          <p:spPr>
            <a:xfrm>
              <a:off x="7360184" y="4402400"/>
              <a:ext cx="1668887" cy="1267178"/>
            </a:xfrm>
            <a:prstGeom prst="rect">
              <a:avLst/>
            </a:prstGeom>
          </p:spPr>
        </p:pic>
        <p:pic>
          <p:nvPicPr>
            <p:cNvPr id="10" name="Picture 9">
              <a:extLst>
                <a:ext uri="{FF2B5EF4-FFF2-40B4-BE49-F238E27FC236}">
                  <a16:creationId xmlns:a16="http://schemas.microsoft.com/office/drawing/2014/main" id="{59E8A618-EE93-43FB-A778-C1D009236D34}"/>
                </a:ext>
              </a:extLst>
            </p:cNvPr>
            <p:cNvPicPr>
              <a:picLocks noChangeAspect="1"/>
            </p:cNvPicPr>
            <p:nvPr/>
          </p:nvPicPr>
          <p:blipFill rotWithShape="1">
            <a:blip r:embed="rId4"/>
            <a:srcRect r="63697" b="68133"/>
            <a:stretch/>
          </p:blipFill>
          <p:spPr>
            <a:xfrm>
              <a:off x="54652" y="4405400"/>
              <a:ext cx="1173044" cy="609689"/>
            </a:xfrm>
            <a:prstGeom prst="rect">
              <a:avLst/>
            </a:prstGeom>
          </p:spPr>
        </p:pic>
      </p:grpSp>
    </p:spTree>
    <p:extLst>
      <p:ext uri="{BB962C8B-B14F-4D97-AF65-F5344CB8AC3E}">
        <p14:creationId xmlns:p14="http://schemas.microsoft.com/office/powerpoint/2010/main" val="144626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9" name="Google Shape;149;p9"/>
          <p:cNvPicPr preferRelativeResize="0"/>
          <p:nvPr/>
        </p:nvPicPr>
        <p:blipFill rotWithShape="1">
          <a:blip r:embed="rId3"/>
          <a:srcRect/>
          <a:stretch/>
        </p:blipFill>
        <p:spPr>
          <a:xfrm>
            <a:off x="0" y="0"/>
            <a:ext cx="1227667" cy="1227667"/>
          </a:xfrm>
          <a:prstGeom prst="rect">
            <a:avLst/>
          </a:prstGeom>
          <a:noFill/>
          <a:ln>
            <a:noFill/>
          </a:ln>
        </p:spPr>
      </p:pic>
      <p:sp>
        <p:nvSpPr>
          <p:cNvPr id="5" name="Text Placeholder 4">
            <a:extLst>
              <a:ext uri="{FF2B5EF4-FFF2-40B4-BE49-F238E27FC236}">
                <a16:creationId xmlns:a16="http://schemas.microsoft.com/office/drawing/2014/main" id="{18CBEEBB-BE56-48DF-A927-36D1F3B023BA}"/>
              </a:ext>
            </a:extLst>
          </p:cNvPr>
          <p:cNvSpPr>
            <a:spLocks noGrp="1"/>
          </p:cNvSpPr>
          <p:nvPr>
            <p:ph type="body" idx="1"/>
          </p:nvPr>
        </p:nvSpPr>
        <p:spPr>
          <a:xfrm>
            <a:off x="231423" y="1692276"/>
            <a:ext cx="8229600" cy="4525963"/>
          </a:xfrm>
        </p:spPr>
        <p:txBody>
          <a:bodyPr>
            <a:normAutofit fontScale="92500" lnSpcReduction="10000"/>
          </a:bodyPr>
          <a:lstStyle/>
          <a:p>
            <a:r>
              <a:rPr lang="en-MY" sz="2400" dirty="0">
                <a:latin typeface="Comic Sans MS" panose="030F0702030302020204" pitchFamily="66" charset="0"/>
              </a:rPr>
              <a:t>Chunking learning tasks</a:t>
            </a:r>
          </a:p>
          <a:p>
            <a:r>
              <a:rPr lang="en-MY" sz="2400" dirty="0">
                <a:latin typeface="Comic Sans MS" panose="030F0702030302020204" pitchFamily="66" charset="0"/>
              </a:rPr>
              <a:t>Knowledge connections</a:t>
            </a:r>
          </a:p>
          <a:p>
            <a:r>
              <a:rPr lang="en-MY" sz="2400" dirty="0">
                <a:latin typeface="Comic Sans MS" panose="030F0702030302020204" pitchFamily="66" charset="0"/>
              </a:rPr>
              <a:t> Pace – wait time</a:t>
            </a:r>
          </a:p>
          <a:p>
            <a:r>
              <a:rPr lang="en-MY" sz="2400" dirty="0">
                <a:latin typeface="Comic Sans MS" panose="030F0702030302020204" pitchFamily="66" charset="0"/>
              </a:rPr>
              <a:t>Questioning </a:t>
            </a:r>
          </a:p>
          <a:p>
            <a:r>
              <a:rPr lang="en-MY" sz="2400" dirty="0">
                <a:latin typeface="Comic Sans MS" panose="030F0702030302020204" pitchFamily="66" charset="0"/>
              </a:rPr>
              <a:t>Written Prompts </a:t>
            </a:r>
          </a:p>
          <a:p>
            <a:r>
              <a:rPr lang="en-MY" sz="2400" dirty="0">
                <a:latin typeface="Comic Sans MS" panose="030F0702030302020204" pitchFamily="66" charset="0"/>
              </a:rPr>
              <a:t>Frames and Scaffolds</a:t>
            </a:r>
          </a:p>
          <a:p>
            <a:r>
              <a:rPr lang="en-MY" sz="2400" dirty="0">
                <a:latin typeface="Comic Sans MS" panose="030F0702030302020204" pitchFamily="66" charset="0"/>
              </a:rPr>
              <a:t>Reminder of Pre-Taught Vocab</a:t>
            </a:r>
          </a:p>
          <a:p>
            <a:r>
              <a:rPr lang="en-MY" sz="2400" dirty="0">
                <a:latin typeface="Comic Sans MS" panose="030F0702030302020204" pitchFamily="66" charset="0"/>
              </a:rPr>
              <a:t>Sentence Starters</a:t>
            </a:r>
          </a:p>
          <a:p>
            <a:r>
              <a:rPr lang="en-MY" sz="2400" dirty="0">
                <a:latin typeface="Comic Sans MS" panose="030F0702030302020204" pitchFamily="66" charset="0"/>
              </a:rPr>
              <a:t>Written Scaffolds</a:t>
            </a:r>
          </a:p>
          <a:p>
            <a:r>
              <a:rPr lang="en-MY" sz="2400" dirty="0">
                <a:latin typeface="Comic Sans MS" panose="030F0702030302020204" pitchFamily="66" charset="0"/>
              </a:rPr>
              <a:t>Outcome</a:t>
            </a:r>
          </a:p>
          <a:p>
            <a:r>
              <a:rPr lang="en-MY" sz="2400" dirty="0">
                <a:latin typeface="Comic Sans MS" panose="030F0702030302020204" pitchFamily="66" charset="0"/>
              </a:rPr>
              <a:t>Coloured paper</a:t>
            </a:r>
          </a:p>
          <a:p>
            <a:r>
              <a:rPr lang="en-MY" sz="2400" dirty="0">
                <a:latin typeface="Comic Sans MS" panose="030F0702030302020204" pitchFamily="66" charset="0"/>
              </a:rPr>
              <a:t>Skeleton prompts</a:t>
            </a:r>
          </a:p>
          <a:p>
            <a:pPr marL="114300" indent="0">
              <a:buNone/>
            </a:pPr>
            <a:endParaRPr lang="en-MY" sz="2400" dirty="0">
              <a:latin typeface="Comic Sans MS" panose="030F0702030302020204" pitchFamily="66" charset="0"/>
            </a:endParaRPr>
          </a:p>
          <a:p>
            <a:endParaRPr lang="en-MY" sz="2400" dirty="0">
              <a:latin typeface="Comic Sans MS" panose="030F0702030302020204" pitchFamily="66" charset="0"/>
            </a:endParaRPr>
          </a:p>
          <a:p>
            <a:endParaRPr lang="en-US" sz="2400" dirty="0">
              <a:latin typeface="Comic Sans MS" panose="030F0702030302020204" pitchFamily="66" charset="0"/>
            </a:endParaRPr>
          </a:p>
          <a:p>
            <a:endParaRPr lang="en-MY" sz="2400" dirty="0">
              <a:latin typeface="Comic Sans MS" panose="030F0702030302020204" pitchFamily="66" charset="0"/>
            </a:endParaRPr>
          </a:p>
        </p:txBody>
      </p:sp>
      <p:pic>
        <p:nvPicPr>
          <p:cNvPr id="7" name="Picture 6">
            <a:extLst>
              <a:ext uri="{FF2B5EF4-FFF2-40B4-BE49-F238E27FC236}">
                <a16:creationId xmlns:a16="http://schemas.microsoft.com/office/drawing/2014/main" id="{7FF7131A-8547-4973-8BB9-B59F617CC9F0}"/>
              </a:ext>
            </a:extLst>
          </p:cNvPr>
          <p:cNvPicPr>
            <a:picLocks noChangeAspect="1"/>
          </p:cNvPicPr>
          <p:nvPr/>
        </p:nvPicPr>
        <p:blipFill>
          <a:blip r:embed="rId4"/>
          <a:stretch>
            <a:fillRect/>
          </a:stretch>
        </p:blipFill>
        <p:spPr>
          <a:xfrm>
            <a:off x="5599289" y="2707029"/>
            <a:ext cx="3544711" cy="4150972"/>
          </a:xfrm>
          <a:prstGeom prst="rect">
            <a:avLst/>
          </a:prstGeom>
        </p:spPr>
      </p:pic>
      <p:sp>
        <p:nvSpPr>
          <p:cNvPr id="12" name="Title 1">
            <a:extLst>
              <a:ext uri="{FF2B5EF4-FFF2-40B4-BE49-F238E27FC236}">
                <a16:creationId xmlns:a16="http://schemas.microsoft.com/office/drawing/2014/main" id="{76755915-E96D-47BE-A7ED-F5F03AD0F6D0}"/>
              </a:ext>
            </a:extLst>
          </p:cNvPr>
          <p:cNvSpPr>
            <a:spLocks noGrp="1"/>
          </p:cNvSpPr>
          <p:nvPr>
            <p:ph type="title"/>
          </p:nvPr>
        </p:nvSpPr>
        <p:spPr>
          <a:xfrm>
            <a:off x="457200" y="274638"/>
            <a:ext cx="8229600" cy="1143000"/>
          </a:xfrm>
        </p:spPr>
        <p:txBody>
          <a:bodyPr/>
          <a:lstStyle/>
          <a:p>
            <a:r>
              <a:rPr lang="en-US" u="sng" dirty="0">
                <a:highlight>
                  <a:srgbClr val="00FFFF"/>
                </a:highlight>
                <a:latin typeface="Comic Sans MS" panose="030F0702030302020204" pitchFamily="66" charset="0"/>
              </a:rPr>
              <a:t>PRODUCT - Strategies</a:t>
            </a:r>
            <a:endParaRPr lang="en-MY" u="sng" dirty="0">
              <a:highlight>
                <a:srgbClr val="00FFFF"/>
              </a:highlight>
              <a:latin typeface="Comic Sans MS" panose="030F0702030302020204"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Menus – pick what you like…</a:t>
            </a:r>
          </a:p>
        </p:txBody>
      </p:sp>
      <p:pic>
        <p:nvPicPr>
          <p:cNvPr id="4" name="Content Placeholder 3"/>
          <p:cNvPicPr>
            <a:picLocks noGrp="1"/>
          </p:cNvPicPr>
          <p:nvPr>
            <p:ph idx="1"/>
          </p:nvPr>
        </p:nvPicPr>
        <p:blipFill rotWithShape="1">
          <a:blip r:embed="rId2"/>
          <a:srcRect l="14791" t="16847" r="39508" b="21380"/>
          <a:stretch/>
        </p:blipFill>
        <p:spPr bwMode="auto">
          <a:xfrm>
            <a:off x="235171" y="1474867"/>
            <a:ext cx="6007585" cy="4553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242756" y="1417638"/>
            <a:ext cx="2901244" cy="4801314"/>
          </a:xfrm>
          <a:prstGeom prst="rect">
            <a:avLst/>
          </a:prstGeom>
          <a:noFill/>
        </p:spPr>
        <p:txBody>
          <a:bodyPr wrap="square" rtlCol="0">
            <a:spAutoFit/>
          </a:bodyPr>
          <a:lstStyle/>
          <a:p>
            <a:r>
              <a:rPr lang="en-GB" sz="1800" dirty="0">
                <a:latin typeface="Comic Sans MS" panose="030F0702030302020204" pitchFamily="66" charset="0"/>
              </a:rPr>
              <a:t>Everyone works together (whole class) for the appetizer activity.  It checks that everyone has the basic piece of information required.</a:t>
            </a:r>
          </a:p>
          <a:p>
            <a:r>
              <a:rPr lang="en-GB" sz="1800" dirty="0">
                <a:latin typeface="Comic Sans MS" panose="030F0702030302020204" pitchFamily="66" charset="0"/>
              </a:rPr>
              <a:t>The Entrée and Side Dish demonstrate understanding through different products.</a:t>
            </a:r>
          </a:p>
          <a:p>
            <a:r>
              <a:rPr lang="en-GB" sz="1800" dirty="0">
                <a:latin typeface="Comic Sans MS" panose="030F0702030302020204" pitchFamily="66" charset="0"/>
              </a:rPr>
              <a:t>The Desert is there for the quick finishers (but not necessarily the highest ability as often they are not your quickest finishers anyway.)</a:t>
            </a:r>
          </a:p>
        </p:txBody>
      </p:sp>
    </p:spTree>
    <p:extLst>
      <p:ext uri="{BB962C8B-B14F-4D97-AF65-F5344CB8AC3E}">
        <p14:creationId xmlns:p14="http://schemas.microsoft.com/office/powerpoint/2010/main" val="1378070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683"/>
            <a:ext cx="8229600" cy="1143000"/>
          </a:xfrm>
        </p:spPr>
        <p:txBody>
          <a:bodyPr>
            <a:normAutofit fontScale="90000"/>
          </a:bodyPr>
          <a:lstStyle/>
          <a:p>
            <a:r>
              <a:rPr lang="en-GB" dirty="0" err="1">
                <a:latin typeface="Comic Sans MS" panose="030F0702030302020204" pitchFamily="66" charset="0"/>
              </a:rPr>
              <a:t>TIC-tac</a:t>
            </a:r>
            <a:r>
              <a:rPr lang="en-GB" dirty="0">
                <a:latin typeface="Comic Sans MS" panose="030F0702030302020204" pitchFamily="66" charset="0"/>
              </a:rPr>
              <a:t>-toe – has elements of choice but must HAVE three in a line</a:t>
            </a:r>
          </a:p>
        </p:txBody>
      </p:sp>
      <p:pic>
        <p:nvPicPr>
          <p:cNvPr id="4" name="Content Placeholder 3"/>
          <p:cNvPicPr>
            <a:picLocks noGrp="1"/>
          </p:cNvPicPr>
          <p:nvPr>
            <p:ph idx="1"/>
          </p:nvPr>
        </p:nvPicPr>
        <p:blipFill rotWithShape="1">
          <a:blip r:embed="rId2"/>
          <a:srcRect l="21307" t="16847" r="46029" b="23744"/>
          <a:stretch/>
        </p:blipFill>
        <p:spPr bwMode="auto">
          <a:xfrm>
            <a:off x="124874" y="2012377"/>
            <a:ext cx="6648459" cy="464161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886221" y="1575683"/>
            <a:ext cx="1941689" cy="5078313"/>
          </a:xfrm>
          <a:prstGeom prst="rect">
            <a:avLst/>
          </a:prstGeom>
          <a:noFill/>
        </p:spPr>
        <p:txBody>
          <a:bodyPr wrap="square" rtlCol="0">
            <a:spAutoFit/>
          </a:bodyPr>
          <a:lstStyle/>
          <a:p>
            <a:r>
              <a:rPr lang="en-GB" sz="1800" dirty="0">
                <a:latin typeface="Comic Sans MS" panose="030F0702030302020204" pitchFamily="66" charset="0"/>
              </a:rPr>
              <a:t>If you choose carefully where you put statements then you can ‘force’ students into doing certain things!</a:t>
            </a:r>
          </a:p>
          <a:p>
            <a:endParaRPr lang="en-GB" sz="1800" dirty="0">
              <a:latin typeface="Comic Sans MS" panose="030F0702030302020204" pitchFamily="66" charset="0"/>
            </a:endParaRPr>
          </a:p>
          <a:p>
            <a:r>
              <a:rPr lang="en-GB" sz="1800" dirty="0">
                <a:latin typeface="Comic Sans MS" panose="030F0702030302020204" pitchFamily="66" charset="0"/>
              </a:rPr>
              <a:t>Could be done as a pair activity – they can help each other with their chosen task but can only do their own piece of work.  </a:t>
            </a:r>
          </a:p>
        </p:txBody>
      </p:sp>
    </p:spTree>
    <p:extLst>
      <p:ext uri="{BB962C8B-B14F-4D97-AF65-F5344CB8AC3E}">
        <p14:creationId xmlns:p14="http://schemas.microsoft.com/office/powerpoint/2010/main" val="123484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91FA-5AC2-4093-9369-4385130763F6}"/>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0D700194-0306-41DC-A2D0-B6FACF1E5957}"/>
              </a:ext>
            </a:extLst>
          </p:cNvPr>
          <p:cNvSpPr>
            <a:spLocks noGrp="1"/>
          </p:cNvSpPr>
          <p:nvPr>
            <p:ph type="body" idx="1"/>
          </p:nvPr>
        </p:nvSpPr>
        <p:spPr/>
        <p:txBody>
          <a:bodyPr/>
          <a:lstStyle/>
          <a:p>
            <a:endParaRPr lang="en-MY"/>
          </a:p>
        </p:txBody>
      </p:sp>
      <p:pic>
        <p:nvPicPr>
          <p:cNvPr id="4" name="Picture 3">
            <a:extLst>
              <a:ext uri="{FF2B5EF4-FFF2-40B4-BE49-F238E27FC236}">
                <a16:creationId xmlns:a16="http://schemas.microsoft.com/office/drawing/2014/main" id="{CAC15A64-1C30-4F45-A8A9-2F4EF795C8C0}"/>
              </a:ext>
            </a:extLst>
          </p:cNvPr>
          <p:cNvPicPr>
            <a:picLocks noChangeAspect="1"/>
          </p:cNvPicPr>
          <p:nvPr/>
        </p:nvPicPr>
        <p:blipFill>
          <a:blip r:embed="rId2"/>
          <a:stretch>
            <a:fillRect/>
          </a:stretch>
        </p:blipFill>
        <p:spPr>
          <a:xfrm>
            <a:off x="0" y="115488"/>
            <a:ext cx="9144000" cy="6742511"/>
          </a:xfrm>
          <a:prstGeom prst="rect">
            <a:avLst/>
          </a:prstGeom>
        </p:spPr>
      </p:pic>
    </p:spTree>
    <p:extLst>
      <p:ext uri="{BB962C8B-B14F-4D97-AF65-F5344CB8AC3E}">
        <p14:creationId xmlns:p14="http://schemas.microsoft.com/office/powerpoint/2010/main" val="116103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8627-7B61-4452-A7CC-918E0F055F72}"/>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1B99C10E-2F4B-4699-8595-E8B13BD2EDBC}"/>
              </a:ext>
            </a:extLst>
          </p:cNvPr>
          <p:cNvSpPr>
            <a:spLocks noGrp="1"/>
          </p:cNvSpPr>
          <p:nvPr>
            <p:ph type="body" idx="1"/>
          </p:nvPr>
        </p:nvSpPr>
        <p:spPr/>
        <p:txBody>
          <a:bodyPr/>
          <a:lstStyle/>
          <a:p>
            <a:endParaRPr lang="en-MY"/>
          </a:p>
        </p:txBody>
      </p:sp>
      <p:pic>
        <p:nvPicPr>
          <p:cNvPr id="4" name="Picture 3">
            <a:extLst>
              <a:ext uri="{FF2B5EF4-FFF2-40B4-BE49-F238E27FC236}">
                <a16:creationId xmlns:a16="http://schemas.microsoft.com/office/drawing/2014/main" id="{5903BF10-EA1F-4130-A357-4AD90938CB0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2427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FDE2-E29A-4445-A578-F1FE51E615C7}"/>
              </a:ext>
            </a:extLst>
          </p:cNvPr>
          <p:cNvSpPr>
            <a:spLocks noGrp="1"/>
          </p:cNvSpPr>
          <p:nvPr>
            <p:ph type="title"/>
          </p:nvPr>
        </p:nvSpPr>
        <p:spPr>
          <a:xfrm>
            <a:off x="95956" y="101785"/>
            <a:ext cx="2714978" cy="323673"/>
          </a:xfrm>
        </p:spPr>
        <p:txBody>
          <a:bodyPr>
            <a:normAutofit fontScale="90000"/>
          </a:bodyPr>
          <a:lstStyle/>
          <a:p>
            <a:r>
              <a:rPr lang="en-US" u="sng" dirty="0">
                <a:latin typeface="Comic Sans MS" panose="030F0702030302020204" pitchFamily="66" charset="0"/>
              </a:rPr>
              <a:t>Planning</a:t>
            </a:r>
            <a:endParaRPr lang="en-MY" u="sng" dirty="0">
              <a:latin typeface="Comic Sans MS" panose="030F0702030302020204" pitchFamily="66" charset="0"/>
            </a:endParaRPr>
          </a:p>
        </p:txBody>
      </p:sp>
      <p:sp>
        <p:nvSpPr>
          <p:cNvPr id="3" name="TextBox 2">
            <a:extLst>
              <a:ext uri="{FF2B5EF4-FFF2-40B4-BE49-F238E27FC236}">
                <a16:creationId xmlns:a16="http://schemas.microsoft.com/office/drawing/2014/main" id="{560B098D-7920-4644-8166-5725B54471B4}"/>
              </a:ext>
            </a:extLst>
          </p:cNvPr>
          <p:cNvSpPr txBox="1"/>
          <p:nvPr/>
        </p:nvSpPr>
        <p:spPr>
          <a:xfrm>
            <a:off x="95956" y="526089"/>
            <a:ext cx="9104488" cy="2554545"/>
          </a:xfrm>
          <a:prstGeom prst="rect">
            <a:avLst/>
          </a:prstGeom>
          <a:noFill/>
        </p:spPr>
        <p:txBody>
          <a:bodyPr wrap="square" rtlCol="0">
            <a:spAutoFit/>
          </a:bodyPr>
          <a:lstStyle/>
          <a:p>
            <a:r>
              <a:rPr lang="en-US" sz="1600" dirty="0">
                <a:solidFill>
                  <a:srgbClr val="0070C0"/>
                </a:solidFill>
                <a:latin typeface="Comic Sans MS" panose="030F0702030302020204" pitchFamily="66" charset="0"/>
              </a:rPr>
              <a:t>IP2 – LI: To be able to use expanded noun phrases to add description (e.g. the blue butterfly)</a:t>
            </a:r>
          </a:p>
          <a:p>
            <a:endParaRPr lang="en-US" sz="1600" dirty="0">
              <a:latin typeface="Comic Sans MS" panose="030F0702030302020204" pitchFamily="66" charset="0"/>
            </a:endParaRPr>
          </a:p>
          <a:p>
            <a:r>
              <a:rPr lang="en-US" sz="1600" dirty="0">
                <a:solidFill>
                  <a:srgbClr val="FF0000"/>
                </a:solidFill>
                <a:latin typeface="Comic Sans MS" panose="030F0702030302020204" pitchFamily="66" charset="0"/>
              </a:rPr>
              <a:t>IP3 – LI: To be able to identify lines which are perpendicular or parallel</a:t>
            </a:r>
          </a:p>
          <a:p>
            <a:endParaRPr lang="en-US" sz="1600" dirty="0">
              <a:latin typeface="Comic Sans MS" panose="030F0702030302020204" pitchFamily="66" charset="0"/>
            </a:endParaRPr>
          </a:p>
          <a:p>
            <a:r>
              <a:rPr lang="en-US" sz="1600" dirty="0">
                <a:solidFill>
                  <a:srgbClr val="0070C0"/>
                </a:solidFill>
                <a:latin typeface="Comic Sans MS" panose="030F0702030302020204" pitchFamily="66" charset="0"/>
              </a:rPr>
              <a:t>IP4 – LI: To be able to find the perimeter of a shape</a:t>
            </a:r>
          </a:p>
          <a:p>
            <a:endParaRPr lang="en-US" sz="1600" dirty="0">
              <a:latin typeface="Comic Sans MS" panose="030F0702030302020204" pitchFamily="66" charset="0"/>
            </a:endParaRPr>
          </a:p>
          <a:p>
            <a:r>
              <a:rPr lang="en-US" sz="1600" dirty="0">
                <a:solidFill>
                  <a:srgbClr val="FF0000"/>
                </a:solidFill>
                <a:latin typeface="Comic Sans MS" panose="030F0702030302020204" pitchFamily="66" charset="0"/>
              </a:rPr>
              <a:t>IP5 – LI: To be able to cube a number and use the cubed symbol (</a:t>
            </a:r>
            <a:r>
              <a:rPr lang="en-US" sz="1000" dirty="0">
                <a:solidFill>
                  <a:srgbClr val="FF0000"/>
                </a:solidFill>
                <a:latin typeface="Comic Sans MS" panose="030F0702030302020204" pitchFamily="66" charset="0"/>
              </a:rPr>
              <a:t>3</a:t>
            </a:r>
            <a:r>
              <a:rPr lang="en-US" sz="1600" dirty="0">
                <a:solidFill>
                  <a:srgbClr val="FF0000"/>
                </a:solidFill>
                <a:latin typeface="Comic Sans MS" panose="030F0702030302020204" pitchFamily="66" charset="0"/>
              </a:rPr>
              <a:t>)</a:t>
            </a:r>
          </a:p>
          <a:p>
            <a:endParaRPr lang="en-US" sz="1600" dirty="0">
              <a:latin typeface="Comic Sans MS" panose="030F0702030302020204" pitchFamily="66" charset="0"/>
            </a:endParaRPr>
          </a:p>
          <a:p>
            <a:r>
              <a:rPr lang="en-US" sz="1600" dirty="0">
                <a:solidFill>
                  <a:srgbClr val="0070C0"/>
                </a:solidFill>
                <a:latin typeface="Comic Sans MS" panose="030F0702030302020204" pitchFamily="66" charset="0"/>
              </a:rPr>
              <a:t>IP6 – LI: To be able to add and subtract fractions with different denominators</a:t>
            </a:r>
          </a:p>
          <a:p>
            <a:endParaRPr lang="en-US" sz="1600" dirty="0">
              <a:latin typeface="Comic Sans MS" panose="030F0702030302020204" pitchFamily="66" charset="0"/>
            </a:endParaRPr>
          </a:p>
        </p:txBody>
      </p:sp>
      <p:sp>
        <p:nvSpPr>
          <p:cNvPr id="4" name="TextBox 3">
            <a:extLst>
              <a:ext uri="{FF2B5EF4-FFF2-40B4-BE49-F238E27FC236}">
                <a16:creationId xmlns:a16="http://schemas.microsoft.com/office/drawing/2014/main" id="{5558AB94-D5CF-48A0-B6DC-11B7D1394A5C}"/>
              </a:ext>
            </a:extLst>
          </p:cNvPr>
          <p:cNvSpPr txBox="1"/>
          <p:nvPr/>
        </p:nvSpPr>
        <p:spPr>
          <a:xfrm>
            <a:off x="259644" y="4257405"/>
            <a:ext cx="8940800" cy="2554545"/>
          </a:xfrm>
          <a:prstGeom prst="rect">
            <a:avLst/>
          </a:prstGeom>
          <a:noFill/>
        </p:spPr>
        <p:txBody>
          <a:bodyPr wrap="square" rtlCol="0">
            <a:spAutoFit/>
          </a:bodyPr>
          <a:lstStyle/>
          <a:p>
            <a:r>
              <a:rPr lang="en-US" sz="1600" dirty="0">
                <a:solidFill>
                  <a:srgbClr val="0070C0"/>
                </a:solidFill>
                <a:latin typeface="Comic Sans MS" panose="030F0702030302020204" pitchFamily="66" charset="0"/>
              </a:rPr>
              <a:t>IP2 – LI: To be able to read the time on an analogue clock (to 5min intervals)</a:t>
            </a:r>
          </a:p>
          <a:p>
            <a:endParaRPr lang="en-US" sz="1600" dirty="0">
              <a:latin typeface="Comic Sans MS" panose="030F0702030302020204" pitchFamily="66" charset="0"/>
            </a:endParaRPr>
          </a:p>
          <a:p>
            <a:r>
              <a:rPr lang="en-US" sz="1600" dirty="0">
                <a:solidFill>
                  <a:srgbClr val="FF0000"/>
                </a:solidFill>
                <a:latin typeface="Comic Sans MS" panose="030F0702030302020204" pitchFamily="66" charset="0"/>
              </a:rPr>
              <a:t>IP3 – LI: To be able to write an effective character description</a:t>
            </a:r>
          </a:p>
          <a:p>
            <a:endParaRPr lang="en-US" sz="1600" dirty="0">
              <a:latin typeface="Comic Sans MS" panose="030F0702030302020204" pitchFamily="66" charset="0"/>
            </a:endParaRPr>
          </a:p>
          <a:p>
            <a:r>
              <a:rPr lang="en-US" sz="1600" dirty="0">
                <a:solidFill>
                  <a:srgbClr val="0070C0"/>
                </a:solidFill>
                <a:latin typeface="Comic Sans MS" panose="030F0702030302020204" pitchFamily="66" charset="0"/>
              </a:rPr>
              <a:t>IP4 – LI: To be able to use adjectival phrases to create imagery (e.g. biting cold wind).</a:t>
            </a:r>
          </a:p>
          <a:p>
            <a:endParaRPr lang="en-US" sz="1600" dirty="0">
              <a:latin typeface="Comic Sans MS" panose="030F0702030302020204" pitchFamily="66" charset="0"/>
            </a:endParaRPr>
          </a:p>
          <a:p>
            <a:r>
              <a:rPr lang="en-US" sz="1600" dirty="0">
                <a:solidFill>
                  <a:srgbClr val="FF0000"/>
                </a:solidFill>
                <a:latin typeface="Comic Sans MS" panose="030F0702030302020204" pitchFamily="66" charset="0"/>
              </a:rPr>
              <a:t>IP5 – LI: To be able to use personification to create impact </a:t>
            </a:r>
          </a:p>
          <a:p>
            <a:endParaRPr lang="en-US" sz="1600" dirty="0">
              <a:latin typeface="Comic Sans MS" panose="030F0702030302020204" pitchFamily="66" charset="0"/>
            </a:endParaRPr>
          </a:p>
          <a:p>
            <a:r>
              <a:rPr lang="en-US" sz="1600" dirty="0">
                <a:solidFill>
                  <a:srgbClr val="0070C0"/>
                </a:solidFill>
                <a:latin typeface="Comic Sans MS" panose="030F0702030302020204" pitchFamily="66" charset="0"/>
              </a:rPr>
              <a:t>IP6 – LI: To be able to use dialogue to convey character</a:t>
            </a:r>
          </a:p>
          <a:p>
            <a:endParaRPr lang="en-US" sz="1600" dirty="0">
              <a:latin typeface="Comic Sans MS" panose="030F0702030302020204" pitchFamily="66" charset="0"/>
            </a:endParaRPr>
          </a:p>
        </p:txBody>
      </p:sp>
      <p:sp>
        <p:nvSpPr>
          <p:cNvPr id="5" name="Google Shape;364;g7de0f7a405_1_0">
            <a:extLst>
              <a:ext uri="{FF2B5EF4-FFF2-40B4-BE49-F238E27FC236}">
                <a16:creationId xmlns:a16="http://schemas.microsoft.com/office/drawing/2014/main" id="{58F3CEB9-34D9-43AB-B872-9DB28D27A1FE}"/>
              </a:ext>
            </a:extLst>
          </p:cNvPr>
          <p:cNvSpPr txBox="1">
            <a:spLocks/>
          </p:cNvSpPr>
          <p:nvPr/>
        </p:nvSpPr>
        <p:spPr>
          <a:xfrm>
            <a:off x="259644" y="2979907"/>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r>
              <a:rPr lang="en-GB" dirty="0">
                <a:latin typeface="Comic Sans MS" panose="030F0702030302020204" pitchFamily="66" charset="0"/>
              </a:rPr>
              <a:t>Remember - INDEPENDENCE IS KEY!</a:t>
            </a:r>
          </a:p>
        </p:txBody>
      </p:sp>
      <p:sp>
        <p:nvSpPr>
          <p:cNvPr id="7" name="TextBox 6">
            <a:extLst>
              <a:ext uri="{FF2B5EF4-FFF2-40B4-BE49-F238E27FC236}">
                <a16:creationId xmlns:a16="http://schemas.microsoft.com/office/drawing/2014/main" id="{EC723EB8-8FD6-45BF-BC51-8A9D19B8A8C7}"/>
              </a:ext>
            </a:extLst>
          </p:cNvPr>
          <p:cNvSpPr txBox="1"/>
          <p:nvPr/>
        </p:nvSpPr>
        <p:spPr>
          <a:xfrm>
            <a:off x="2489982" y="0"/>
            <a:ext cx="6558062" cy="646331"/>
          </a:xfrm>
          <a:prstGeom prst="rect">
            <a:avLst/>
          </a:prstGeom>
          <a:noFill/>
        </p:spPr>
        <p:txBody>
          <a:bodyPr wrap="square" rtlCol="0">
            <a:spAutoFit/>
          </a:bodyPr>
          <a:lstStyle/>
          <a:p>
            <a:r>
              <a:rPr lang="en-GB" sz="1800" dirty="0">
                <a:latin typeface="Comic Sans MS" panose="030F0702030302020204" pitchFamily="66" charset="0"/>
              </a:rPr>
              <a:t>Pick a Learning Intention and, with a colleague,  plan a lesson for it…what scaffolding could you put in place?...</a:t>
            </a:r>
          </a:p>
        </p:txBody>
      </p:sp>
      <p:grpSp>
        <p:nvGrpSpPr>
          <p:cNvPr id="9" name="Group 8">
            <a:extLst>
              <a:ext uri="{FF2B5EF4-FFF2-40B4-BE49-F238E27FC236}">
                <a16:creationId xmlns:a16="http://schemas.microsoft.com/office/drawing/2014/main" id="{84AB3C66-2971-4FD5-AE27-44D30BCACD62}"/>
              </a:ext>
            </a:extLst>
          </p:cNvPr>
          <p:cNvGrpSpPr/>
          <p:nvPr/>
        </p:nvGrpSpPr>
        <p:grpSpPr>
          <a:xfrm>
            <a:off x="556537" y="1322394"/>
            <a:ext cx="7852537" cy="4213211"/>
            <a:chOff x="556537" y="1322394"/>
            <a:chExt cx="7852537" cy="4213211"/>
          </a:xfrm>
        </p:grpSpPr>
        <p:pic>
          <p:nvPicPr>
            <p:cNvPr id="6" name="Picture 5">
              <a:extLst>
                <a:ext uri="{FF2B5EF4-FFF2-40B4-BE49-F238E27FC236}">
                  <a16:creationId xmlns:a16="http://schemas.microsoft.com/office/drawing/2014/main" id="{A2E9E4E5-E493-43D7-BC86-06A3842D418D}"/>
                </a:ext>
              </a:extLst>
            </p:cNvPr>
            <p:cNvPicPr>
              <a:picLocks noChangeAspect="1"/>
            </p:cNvPicPr>
            <p:nvPr/>
          </p:nvPicPr>
          <p:blipFill rotWithShape="1">
            <a:blip r:embed="rId2"/>
            <a:srcRect l="9840" t="23854" r="16489" b="5571"/>
            <a:stretch/>
          </p:blipFill>
          <p:spPr>
            <a:xfrm rot="19968529">
              <a:off x="628674" y="1322394"/>
              <a:ext cx="7780400" cy="4213211"/>
            </a:xfrm>
            <a:prstGeom prst="rect">
              <a:avLst/>
            </a:prstGeom>
          </p:spPr>
        </p:pic>
        <p:sp>
          <p:nvSpPr>
            <p:cNvPr id="8" name="TextBox 7">
              <a:extLst>
                <a:ext uri="{FF2B5EF4-FFF2-40B4-BE49-F238E27FC236}">
                  <a16:creationId xmlns:a16="http://schemas.microsoft.com/office/drawing/2014/main" id="{6782A737-3AA0-4D9D-A036-AA49D1E54A7E}"/>
                </a:ext>
              </a:extLst>
            </p:cNvPr>
            <p:cNvSpPr txBox="1"/>
            <p:nvPr/>
          </p:nvSpPr>
          <p:spPr>
            <a:xfrm rot="19972106">
              <a:off x="556537" y="2572643"/>
              <a:ext cx="4877017" cy="369332"/>
            </a:xfrm>
            <a:prstGeom prst="rect">
              <a:avLst/>
            </a:prstGeom>
            <a:noFill/>
          </p:spPr>
          <p:txBody>
            <a:bodyPr wrap="square" rtlCol="0">
              <a:spAutoFit/>
            </a:bodyPr>
            <a:lstStyle/>
            <a:p>
              <a:r>
                <a:rPr lang="en-GB" sz="1800" b="1" dirty="0">
                  <a:solidFill>
                    <a:schemeClr val="accent2">
                      <a:lumMod val="75000"/>
                    </a:schemeClr>
                  </a:solidFill>
                  <a:latin typeface="Comic Sans MS" panose="030F0702030302020204" pitchFamily="66" charset="0"/>
                </a:rPr>
                <a:t>Where are the students at?...</a:t>
              </a:r>
            </a:p>
          </p:txBody>
        </p:sp>
      </p:grpSp>
    </p:spTree>
    <p:extLst>
      <p:ext uri="{BB962C8B-B14F-4D97-AF65-F5344CB8AC3E}">
        <p14:creationId xmlns:p14="http://schemas.microsoft.com/office/powerpoint/2010/main" val="41153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F77F-45AA-47E6-9205-769B426CBC29}"/>
              </a:ext>
            </a:extLst>
          </p:cNvPr>
          <p:cNvSpPr>
            <a:spLocks noGrp="1"/>
          </p:cNvSpPr>
          <p:nvPr>
            <p:ph type="title"/>
          </p:nvPr>
        </p:nvSpPr>
        <p:spPr/>
        <p:txBody>
          <a:bodyPr/>
          <a:lstStyle/>
          <a:p>
            <a:endParaRPr lang="en-MY"/>
          </a:p>
        </p:txBody>
      </p:sp>
      <p:sp>
        <p:nvSpPr>
          <p:cNvPr id="3" name="Text Placeholder 2">
            <a:extLst>
              <a:ext uri="{FF2B5EF4-FFF2-40B4-BE49-F238E27FC236}">
                <a16:creationId xmlns:a16="http://schemas.microsoft.com/office/drawing/2014/main" id="{B6AB561A-33EA-471D-BFE1-92327CFE064C}"/>
              </a:ext>
            </a:extLst>
          </p:cNvPr>
          <p:cNvSpPr>
            <a:spLocks noGrp="1"/>
          </p:cNvSpPr>
          <p:nvPr>
            <p:ph type="body" idx="1"/>
          </p:nvPr>
        </p:nvSpPr>
        <p:spPr/>
        <p:txBody>
          <a:bodyPr/>
          <a:lstStyle/>
          <a:p>
            <a:endParaRPr lang="en-MY"/>
          </a:p>
        </p:txBody>
      </p:sp>
      <p:pic>
        <p:nvPicPr>
          <p:cNvPr id="4" name="Picture 3">
            <a:extLst>
              <a:ext uri="{FF2B5EF4-FFF2-40B4-BE49-F238E27FC236}">
                <a16:creationId xmlns:a16="http://schemas.microsoft.com/office/drawing/2014/main" id="{58AD1B68-F16A-4E58-AEC6-921A6B0D5528}"/>
              </a:ext>
            </a:extLst>
          </p:cNvPr>
          <p:cNvPicPr>
            <a:picLocks noChangeAspect="1"/>
          </p:cNvPicPr>
          <p:nvPr/>
        </p:nvPicPr>
        <p:blipFill>
          <a:blip r:embed="rId2"/>
          <a:stretch>
            <a:fillRect/>
          </a:stretch>
        </p:blipFill>
        <p:spPr>
          <a:xfrm>
            <a:off x="0" y="0"/>
            <a:ext cx="9152936" cy="6858000"/>
          </a:xfrm>
          <a:prstGeom prst="rect">
            <a:avLst/>
          </a:prstGeom>
        </p:spPr>
      </p:pic>
      <p:sp>
        <p:nvSpPr>
          <p:cNvPr id="5" name="TextBox 4">
            <a:extLst>
              <a:ext uri="{FF2B5EF4-FFF2-40B4-BE49-F238E27FC236}">
                <a16:creationId xmlns:a16="http://schemas.microsoft.com/office/drawing/2014/main" id="{128143A0-0EA9-4819-8DCA-0E6B1292BD75}"/>
              </a:ext>
            </a:extLst>
          </p:cNvPr>
          <p:cNvSpPr txBox="1"/>
          <p:nvPr/>
        </p:nvSpPr>
        <p:spPr>
          <a:xfrm>
            <a:off x="562708" y="422031"/>
            <a:ext cx="8018584" cy="1569660"/>
          </a:xfrm>
          <a:prstGeom prst="rect">
            <a:avLst/>
          </a:prstGeom>
          <a:noFill/>
        </p:spPr>
        <p:txBody>
          <a:bodyPr wrap="square" rtlCol="0">
            <a:spAutoFit/>
          </a:bodyPr>
          <a:lstStyle/>
          <a:p>
            <a:r>
              <a:rPr lang="en-GB" sz="2400" dirty="0">
                <a:latin typeface="Comic Sans MS" panose="030F0702030302020204" pitchFamily="66" charset="0"/>
              </a:rPr>
              <a:t>REMEMBER:</a:t>
            </a:r>
          </a:p>
          <a:p>
            <a:endParaRPr lang="en-GB" sz="2400" dirty="0">
              <a:latin typeface="Comic Sans MS" panose="030F0702030302020204" pitchFamily="66" charset="0"/>
            </a:endParaRPr>
          </a:p>
          <a:p>
            <a:r>
              <a:rPr lang="en-GB" sz="2400" dirty="0">
                <a:latin typeface="Comic Sans MS" panose="030F0702030302020204" pitchFamily="66" charset="0"/>
              </a:rPr>
              <a:t>EVERYONE is aiming for excellence and it is your job to make sure they can get there!</a:t>
            </a:r>
          </a:p>
        </p:txBody>
      </p:sp>
    </p:spTree>
    <p:extLst>
      <p:ext uri="{BB962C8B-B14F-4D97-AF65-F5344CB8AC3E}">
        <p14:creationId xmlns:p14="http://schemas.microsoft.com/office/powerpoint/2010/main" val="51478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14" name="Picture 2">
            <a:extLst>
              <a:ext uri="{FF2B5EF4-FFF2-40B4-BE49-F238E27FC236}">
                <a16:creationId xmlns:a16="http://schemas.microsoft.com/office/drawing/2014/main" id="{709AF88C-9D4A-4611-A072-11B9C94A5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0756"/>
            <a:ext cx="9179087" cy="501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BA9A79CA-CDFD-4473-B0AE-2E1CDF164D4C}"/>
              </a:ext>
            </a:extLst>
          </p:cNvPr>
          <p:cNvSpPr/>
          <p:nvPr/>
        </p:nvSpPr>
        <p:spPr>
          <a:xfrm rot="20023979">
            <a:off x="1633673" y="2394909"/>
            <a:ext cx="5195184" cy="3046988"/>
          </a:xfrm>
          <a:prstGeom prst="rect">
            <a:avLst/>
          </a:prstGeom>
          <a:solidFill>
            <a:srgbClr val="FFFF99"/>
          </a:solidFill>
        </p:spPr>
        <p:txBody>
          <a:bodyPr wrap="square" lIns="91440" tIns="45720" rIns="91440" bIns="45720">
            <a:spAutoFit/>
          </a:bodyPr>
          <a:lstStyle/>
          <a:p>
            <a:pPr algn="ctr"/>
            <a:r>
              <a:rPr lang="en-US" sz="3200" b="1" dirty="0">
                <a:solidFill>
                  <a:srgbClr val="FF0000"/>
                </a:solidFill>
                <a:latin typeface="Comic Sans MS" panose="030F0702030302020204" pitchFamily="66" charset="0"/>
              </a:rPr>
              <a:t>"Everybody is a genius. But if you judge a fish by its ability to climb a tree, it will live its whole life believing that it is stupid."</a:t>
            </a:r>
            <a:endParaRPr lang="en-US" sz="9600" b="1" cap="none" spc="0" dirty="0">
              <a:ln w="22225">
                <a:solidFill>
                  <a:schemeClr val="accent2"/>
                </a:solidFill>
                <a:prstDash val="solid"/>
              </a:ln>
              <a:solidFill>
                <a:srgbClr val="FF0000"/>
              </a:solidFill>
              <a:effectLst/>
              <a:latin typeface="Comic Sans MS" panose="030F0702030302020204" pitchFamily="66" charset="0"/>
            </a:endParaRPr>
          </a:p>
        </p:txBody>
      </p:sp>
      <p:sp>
        <p:nvSpPr>
          <p:cNvPr id="16" name="Title 2">
            <a:extLst>
              <a:ext uri="{FF2B5EF4-FFF2-40B4-BE49-F238E27FC236}">
                <a16:creationId xmlns:a16="http://schemas.microsoft.com/office/drawing/2014/main" id="{715FFCD4-21D8-4935-B6A0-1CD33BE34D68}"/>
              </a:ext>
            </a:extLst>
          </p:cNvPr>
          <p:cNvSpPr txBox="1">
            <a:spLocks/>
          </p:cNvSpPr>
          <p:nvPr/>
        </p:nvSpPr>
        <p:spPr>
          <a:xfrm>
            <a:off x="977283" y="174979"/>
            <a:ext cx="7772400" cy="1235900"/>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r>
              <a:rPr lang="en-US" sz="8000" u="sng" dirty="0">
                <a:latin typeface="Comic Sans MS" panose="030F0702030302020204" pitchFamily="66" charset="0"/>
              </a:rPr>
              <a:t>It shouldn’t take Einstein to know that….</a:t>
            </a:r>
            <a:endParaRPr lang="en-MY" sz="8000" u="sng"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u="sng" dirty="0">
                <a:uFillTx/>
                <a:latin typeface="Comic Sans MS" panose="030F0702030302020204" pitchFamily="66" charset="0"/>
              </a:rPr>
              <a:t>Importance</a:t>
            </a:r>
            <a:endParaRPr u="sng" dirty="0">
              <a:uFillTx/>
              <a:latin typeface="Comic Sans MS" panose="030F0702030302020204" pitchFamily="66" charset="0"/>
            </a:endParaRPr>
          </a:p>
        </p:txBody>
      </p:sp>
      <p:sp>
        <p:nvSpPr>
          <p:cNvPr id="92" name="Google Shape;92;p2"/>
          <p:cNvSpPr txBox="1">
            <a:spLocks noGrp="1"/>
          </p:cNvSpPr>
          <p:nvPr>
            <p:ph type="body" idx="1"/>
          </p:nvPr>
        </p:nvSpPr>
        <p:spPr>
          <a:xfrm>
            <a:off x="457200" y="1417638"/>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r>
              <a:rPr lang="en-US" sz="2240" dirty="0">
                <a:uFillTx/>
                <a:latin typeface="Comic Sans MS" panose="030F0702030302020204" pitchFamily="66" charset="0"/>
              </a:rPr>
              <a:t>It can be completely overwhelming the concepts and language we use to teach a wide range of students in one class:</a:t>
            </a:r>
          </a:p>
          <a:p>
            <a:pPr marL="0" lvl="0" indent="0" algn="l" rtl="0">
              <a:lnSpc>
                <a:spcPct val="80000"/>
              </a:lnSpc>
              <a:spcBef>
                <a:spcPts val="0"/>
              </a:spcBef>
              <a:spcAft>
                <a:spcPts val="0"/>
              </a:spcAft>
              <a:buClr>
                <a:schemeClr val="dk1"/>
              </a:buClr>
              <a:buSzPts val="2240"/>
              <a:buNone/>
            </a:pPr>
            <a:endParaRPr lang="en-US" sz="2240" dirty="0">
              <a:uFillTx/>
              <a:latin typeface="Comic Sans MS" panose="030F0702030302020204" pitchFamily="66" charset="0"/>
            </a:endParaRPr>
          </a:p>
          <a:p>
            <a:pPr marL="342900">
              <a:lnSpc>
                <a:spcPct val="80000"/>
              </a:lnSpc>
              <a:spcBef>
                <a:spcPts val="0"/>
              </a:spcBef>
              <a:buSzPts val="2240"/>
            </a:pPr>
            <a:r>
              <a:rPr lang="en-US" sz="2240" dirty="0">
                <a:latin typeface="Comic Sans MS" panose="030F0702030302020204" pitchFamily="66" charset="0"/>
              </a:rPr>
              <a:t>Attainment?</a:t>
            </a:r>
          </a:p>
          <a:p>
            <a:pPr marL="342900">
              <a:lnSpc>
                <a:spcPct val="80000"/>
              </a:lnSpc>
              <a:spcBef>
                <a:spcPts val="0"/>
              </a:spcBef>
              <a:buSzPts val="2240"/>
            </a:pPr>
            <a:r>
              <a:rPr lang="en-US" sz="2240" dirty="0">
                <a:uFillTx/>
                <a:latin typeface="Comic Sans MS" panose="030F0702030302020204" pitchFamily="66" charset="0"/>
              </a:rPr>
              <a:t>Ability?</a:t>
            </a:r>
          </a:p>
          <a:p>
            <a:pPr marL="342900">
              <a:lnSpc>
                <a:spcPct val="80000"/>
              </a:lnSpc>
              <a:spcBef>
                <a:spcPts val="0"/>
              </a:spcBef>
              <a:buSzPts val="2240"/>
            </a:pPr>
            <a:r>
              <a:rPr lang="en-US" sz="2240" dirty="0">
                <a:latin typeface="Comic Sans MS" panose="030F0702030302020204" pitchFamily="66" charset="0"/>
              </a:rPr>
              <a:t>Experience?</a:t>
            </a:r>
          </a:p>
          <a:p>
            <a:pPr marL="342900">
              <a:lnSpc>
                <a:spcPct val="80000"/>
              </a:lnSpc>
              <a:spcBef>
                <a:spcPts val="0"/>
              </a:spcBef>
              <a:buSzPts val="2240"/>
            </a:pPr>
            <a:r>
              <a:rPr lang="en-US" sz="2240" dirty="0">
                <a:uFillTx/>
                <a:latin typeface="Comic Sans MS" panose="030F0702030302020204" pitchFamily="66" charset="0"/>
              </a:rPr>
              <a:t>Competence?</a:t>
            </a:r>
          </a:p>
          <a:p>
            <a:pPr marL="342900">
              <a:lnSpc>
                <a:spcPct val="80000"/>
              </a:lnSpc>
              <a:spcBef>
                <a:spcPts val="0"/>
              </a:spcBef>
              <a:buSzPts val="2240"/>
            </a:pPr>
            <a:r>
              <a:rPr lang="en-US" sz="2240" dirty="0">
                <a:latin typeface="Comic Sans MS" panose="030F0702030302020204" pitchFamily="66" charset="0"/>
              </a:rPr>
              <a:t>Knowledge?</a:t>
            </a:r>
          </a:p>
          <a:p>
            <a:pPr marL="342900">
              <a:lnSpc>
                <a:spcPct val="80000"/>
              </a:lnSpc>
              <a:spcBef>
                <a:spcPts val="0"/>
              </a:spcBef>
              <a:buSzPts val="2240"/>
            </a:pPr>
            <a:r>
              <a:rPr lang="en-US" sz="2240" dirty="0">
                <a:uFillTx/>
                <a:latin typeface="Comic Sans MS" panose="030F0702030302020204" pitchFamily="66" charset="0"/>
              </a:rPr>
              <a:t>Skill?</a:t>
            </a:r>
          </a:p>
          <a:p>
            <a:pPr marL="342900">
              <a:lnSpc>
                <a:spcPct val="80000"/>
              </a:lnSpc>
              <a:spcBef>
                <a:spcPts val="0"/>
              </a:spcBef>
              <a:buSzPts val="2240"/>
            </a:pPr>
            <a:r>
              <a:rPr lang="en-US" sz="2240" dirty="0">
                <a:latin typeface="Comic Sans MS" panose="030F0702030302020204" pitchFamily="66" charset="0"/>
              </a:rPr>
              <a:t>Confidence?</a:t>
            </a:r>
          </a:p>
          <a:p>
            <a:pPr marL="342900">
              <a:lnSpc>
                <a:spcPct val="80000"/>
              </a:lnSpc>
              <a:spcBef>
                <a:spcPts val="0"/>
              </a:spcBef>
              <a:buSzPts val="2240"/>
            </a:pPr>
            <a:r>
              <a:rPr lang="en-US" sz="2240" dirty="0">
                <a:uFillTx/>
                <a:latin typeface="Comic Sans MS" panose="030F0702030302020204" pitchFamily="66" charset="0"/>
              </a:rPr>
              <a:t>Fluency?</a:t>
            </a:r>
          </a:p>
          <a:p>
            <a:pPr marL="342900">
              <a:lnSpc>
                <a:spcPct val="80000"/>
              </a:lnSpc>
              <a:spcBef>
                <a:spcPts val="0"/>
              </a:spcBef>
              <a:buSzPts val="2240"/>
            </a:pPr>
            <a:endParaRPr lang="en-US" sz="2240" dirty="0">
              <a:latin typeface="Comic Sans MS" panose="030F0702030302020204" pitchFamily="66" charset="0"/>
            </a:endParaRPr>
          </a:p>
          <a:p>
            <a:pPr marL="342900">
              <a:lnSpc>
                <a:spcPct val="80000"/>
              </a:lnSpc>
              <a:spcBef>
                <a:spcPts val="0"/>
              </a:spcBef>
              <a:buSzPts val="2240"/>
            </a:pPr>
            <a:endParaRPr lang="en-US" sz="2240" dirty="0">
              <a:uFillTx/>
              <a:latin typeface="Comic Sans MS" panose="030F0702030302020204" pitchFamily="66" charset="0"/>
            </a:endParaRPr>
          </a:p>
          <a:p>
            <a:pPr marL="0" indent="0">
              <a:lnSpc>
                <a:spcPct val="80000"/>
              </a:lnSpc>
              <a:spcBef>
                <a:spcPts val="0"/>
              </a:spcBef>
              <a:buSzPts val="2240"/>
              <a:buNone/>
            </a:pPr>
            <a:r>
              <a:rPr lang="en-US" sz="2240" dirty="0">
                <a:uFillTx/>
                <a:latin typeface="Comic Sans MS" panose="030F0702030302020204" pitchFamily="66" charset="0"/>
              </a:rPr>
              <a:t>All different ways of quantifying types of knowledge…</a:t>
            </a:r>
          </a:p>
          <a:p>
            <a:pPr marL="0" lvl="0" indent="0" algn="l" rtl="0">
              <a:lnSpc>
                <a:spcPct val="80000"/>
              </a:lnSpc>
              <a:spcBef>
                <a:spcPts val="0"/>
              </a:spcBef>
              <a:spcAft>
                <a:spcPts val="0"/>
              </a:spcAft>
              <a:buClr>
                <a:schemeClr val="dk1"/>
              </a:buClr>
              <a:buSzPts val="2240"/>
              <a:buNone/>
            </a:pPr>
            <a:endParaRPr sz="2240" dirty="0">
              <a:uFillTx/>
              <a:latin typeface="Comic Sans MS" panose="030F0702030302020204" pitchFamily="66" charset="0"/>
            </a:endParaRPr>
          </a:p>
        </p:txBody>
      </p:sp>
      <p:pic>
        <p:nvPicPr>
          <p:cNvPr id="2" name="Picture 1">
            <a:extLst>
              <a:ext uri="{FF2B5EF4-FFF2-40B4-BE49-F238E27FC236}">
                <a16:creationId xmlns:a16="http://schemas.microsoft.com/office/drawing/2014/main" id="{CBCFF4CB-185D-4902-9A69-D2A7A0DD82AD}"/>
              </a:ext>
            </a:extLst>
          </p:cNvPr>
          <p:cNvPicPr>
            <a:picLocks noChangeAspect="1"/>
          </p:cNvPicPr>
          <p:nvPr/>
        </p:nvPicPr>
        <p:blipFill>
          <a:blip r:embed="rId3"/>
          <a:stretch>
            <a:fillRect/>
          </a:stretch>
        </p:blipFill>
        <p:spPr>
          <a:xfrm>
            <a:off x="4572000" y="2412646"/>
            <a:ext cx="3742444" cy="2556567"/>
          </a:xfrm>
          <a:prstGeom prst="rect">
            <a:avLst/>
          </a:prstGeom>
        </p:spPr>
      </p:pic>
      <p:sp>
        <p:nvSpPr>
          <p:cNvPr id="3" name="Rectangle 2">
            <a:extLst>
              <a:ext uri="{FF2B5EF4-FFF2-40B4-BE49-F238E27FC236}">
                <a16:creationId xmlns:a16="http://schemas.microsoft.com/office/drawing/2014/main" id="{A16B8DA9-A355-406B-9164-6FE02B78F421}"/>
              </a:ext>
            </a:extLst>
          </p:cNvPr>
          <p:cNvSpPr/>
          <p:nvPr/>
        </p:nvSpPr>
        <p:spPr>
          <a:xfrm>
            <a:off x="185196" y="5515717"/>
            <a:ext cx="9144000" cy="1200329"/>
          </a:xfrm>
          <a:prstGeom prst="rect">
            <a:avLst/>
          </a:prstGeom>
          <a:noFill/>
        </p:spPr>
        <p:txBody>
          <a:bodyPr wrap="square" lIns="91440" tIns="45720" rIns="91440" bIns="45720">
            <a:spAutoFit/>
          </a:bodyPr>
          <a:lstStyle/>
          <a:p>
            <a:r>
              <a:rPr lang="en-US" sz="24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rPr>
              <a:t>…but we all have a wide range of students and, as their teacher, we have to provide them with access to the curriculum…right?  It’s our </a:t>
            </a:r>
            <a:r>
              <a:rPr lang="en-US" sz="2400" u="sng" cap="none" spc="0" dirty="0">
                <a:ln w="22225">
                  <a:solidFill>
                    <a:schemeClr val="accent2"/>
                  </a:solidFill>
                  <a:prstDash val="solid"/>
                </a:ln>
                <a:solidFill>
                  <a:srgbClr val="0070C0"/>
                </a:solidFill>
                <a:effectLst/>
                <a:highlight>
                  <a:srgbClr val="FFFF00"/>
                </a:highlight>
                <a:latin typeface="Comic Sans MS" panose="030F0702030302020204" pitchFamily="66" charset="0"/>
              </a:rPr>
              <a:t>JOB</a:t>
            </a:r>
            <a:r>
              <a:rPr lang="en-US" sz="24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rPr>
              <a:t>, it’s why we’re all here!</a:t>
            </a:r>
          </a:p>
        </p:txBody>
      </p:sp>
    </p:spTree>
    <p:extLst>
      <p:ext uri="{BB962C8B-B14F-4D97-AF65-F5344CB8AC3E}">
        <p14:creationId xmlns:p14="http://schemas.microsoft.com/office/powerpoint/2010/main" val="13558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
                                            <p:txEl>
                                              <p:pRg st="3" end="3"/>
                                            </p:txEl>
                                          </p:spTgt>
                                        </p:tgtEl>
                                        <p:attrNameLst>
                                          <p:attrName>style.visibility</p:attrName>
                                        </p:attrNameLst>
                                      </p:cBhvr>
                                      <p:to>
                                        <p:strVal val="visible"/>
                                      </p:to>
                                    </p:set>
                                    <p:anim calcmode="lin" valueType="num">
                                      <p:cBhvr additive="base">
                                        <p:cTn id="18" dur="500"/>
                                        <p:tgtEl>
                                          <p:spTgt spid="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 calcmode="lin" valueType="num">
                                      <p:cBhvr additive="base">
                                        <p:cTn id="23" dur="500"/>
                                        <p:tgtEl>
                                          <p:spTgt spid="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2">
                                            <p:txEl>
                                              <p:pRg st="5" end="5"/>
                                            </p:txEl>
                                          </p:spTgt>
                                        </p:tgtEl>
                                        <p:attrNameLst>
                                          <p:attrName>style.visibility</p:attrName>
                                        </p:attrNameLst>
                                      </p:cBhvr>
                                      <p:to>
                                        <p:strVal val="visible"/>
                                      </p:to>
                                    </p:set>
                                    <p:anim calcmode="lin" valueType="num">
                                      <p:cBhvr additive="base">
                                        <p:cTn id="28" dur="500"/>
                                        <p:tgtEl>
                                          <p:spTgt spid="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
                                            <p:txEl>
                                              <p:pRg st="6" end="6"/>
                                            </p:txEl>
                                          </p:spTgt>
                                        </p:tgtEl>
                                        <p:attrNameLst>
                                          <p:attrName>style.visibility</p:attrName>
                                        </p:attrNameLst>
                                      </p:cBhvr>
                                      <p:to>
                                        <p:strVal val="visible"/>
                                      </p:to>
                                    </p:set>
                                    <p:anim calcmode="lin" valueType="num">
                                      <p:cBhvr additive="base">
                                        <p:cTn id="33" dur="500"/>
                                        <p:tgtEl>
                                          <p:spTgt spid="9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2">
                                            <p:txEl>
                                              <p:pRg st="7" end="7"/>
                                            </p:txEl>
                                          </p:spTgt>
                                        </p:tgtEl>
                                        <p:attrNameLst>
                                          <p:attrName>style.visibility</p:attrName>
                                        </p:attrNameLst>
                                      </p:cBhvr>
                                      <p:to>
                                        <p:strVal val="visible"/>
                                      </p:to>
                                    </p:set>
                                    <p:anim calcmode="lin" valueType="num">
                                      <p:cBhvr additive="base">
                                        <p:cTn id="38" dur="500"/>
                                        <p:tgtEl>
                                          <p:spTgt spid="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
                                            <p:txEl>
                                              <p:pRg st="8" end="8"/>
                                            </p:txEl>
                                          </p:spTgt>
                                        </p:tgtEl>
                                        <p:attrNameLst>
                                          <p:attrName>style.visibility</p:attrName>
                                        </p:attrNameLst>
                                      </p:cBhvr>
                                      <p:to>
                                        <p:strVal val="visible"/>
                                      </p:to>
                                    </p:set>
                                    <p:anim calcmode="lin" valueType="num">
                                      <p:cBhvr additive="base">
                                        <p:cTn id="43" dur="500"/>
                                        <p:tgtEl>
                                          <p:spTgt spid="9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2">
                                            <p:txEl>
                                              <p:pRg st="9" end="9"/>
                                            </p:txEl>
                                          </p:spTgt>
                                        </p:tgtEl>
                                        <p:attrNameLst>
                                          <p:attrName>style.visibility</p:attrName>
                                        </p:attrNameLst>
                                      </p:cBhvr>
                                      <p:to>
                                        <p:strVal val="visible"/>
                                      </p:to>
                                    </p:set>
                                    <p:anim calcmode="lin" valueType="num">
                                      <p:cBhvr additive="base">
                                        <p:cTn id="48" dur="500"/>
                                        <p:tgtEl>
                                          <p:spTgt spid="9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2">
                                            <p:txEl>
                                              <p:pRg st="12" end="12"/>
                                            </p:txEl>
                                          </p:spTgt>
                                        </p:tgtEl>
                                        <p:attrNameLst>
                                          <p:attrName>style.visibility</p:attrName>
                                        </p:attrNameLst>
                                      </p:cBhvr>
                                      <p:to>
                                        <p:strVal val="visible"/>
                                      </p:to>
                                    </p:set>
                                    <p:anim calcmode="lin" valueType="num">
                                      <p:cBhvr additive="base">
                                        <p:cTn id="53" dur="500"/>
                                        <p:tgtEl>
                                          <p:spTgt spid="9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a:extLst>
              <a:ext uri="{FF2B5EF4-FFF2-40B4-BE49-F238E27FC236}">
                <a16:creationId xmlns:a16="http://schemas.microsoft.com/office/drawing/2014/main" id="{5A4682C8-46BB-4A9A-897E-E965F1796DDC}"/>
              </a:ext>
            </a:extLst>
          </p:cNvPr>
          <p:cNvPicPr>
            <a:picLocks noChangeAspect="1"/>
          </p:cNvPicPr>
          <p:nvPr/>
        </p:nvPicPr>
        <p:blipFill>
          <a:blip r:embed="rId3"/>
          <a:stretch>
            <a:fillRect/>
          </a:stretch>
        </p:blipFill>
        <p:spPr>
          <a:xfrm>
            <a:off x="1" y="949124"/>
            <a:ext cx="9144000" cy="5870729"/>
          </a:xfrm>
          <a:prstGeom prst="rect">
            <a:avLst/>
          </a:prstGeom>
        </p:spPr>
      </p:pic>
      <p:sp>
        <p:nvSpPr>
          <p:cNvPr id="98" name="Google Shape;98;p3"/>
          <p:cNvSpPr txBox="1">
            <a:spLocks noGrp="1"/>
          </p:cNvSpPr>
          <p:nvPr>
            <p:ph type="title"/>
          </p:nvPr>
        </p:nvSpPr>
        <p:spPr>
          <a:xfrm>
            <a:off x="457200" y="4233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u="sng" dirty="0">
                <a:uFillTx/>
                <a:latin typeface="Comic Sans MS" panose="030F0702030302020204" pitchFamily="66" charset="0"/>
              </a:rPr>
              <a:t>Let’s be real…</a:t>
            </a:r>
            <a:endParaRPr dirty="0">
              <a:uFillTx/>
              <a:latin typeface="Comic Sans MS" panose="030F0702030302020204" pitchFamily="66" charset="0"/>
            </a:endParaRPr>
          </a:p>
        </p:txBody>
      </p:sp>
      <p:sp>
        <p:nvSpPr>
          <p:cNvPr id="100" name="Google Shape;100;p3" descr="Image result for children"/>
          <p:cNvSpPr>
            <a:spLock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uFillTx/>
              <a:latin typeface="Calibri"/>
              <a:ea typeface="Calibri"/>
              <a:cs typeface="Calibri"/>
              <a:sym typeface="Calibri"/>
            </a:endParaRPr>
          </a:p>
        </p:txBody>
      </p:sp>
      <p:sp>
        <p:nvSpPr>
          <p:cNvPr id="99" name="Google Shape;99;p3"/>
          <p:cNvSpPr txBox="1">
            <a:spLocks noGrp="1"/>
          </p:cNvSpPr>
          <p:nvPr>
            <p:ph type="body" idx="1"/>
          </p:nvPr>
        </p:nvSpPr>
        <p:spPr>
          <a:xfrm>
            <a:off x="155574" y="3207434"/>
            <a:ext cx="8886826" cy="317925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None/>
            </a:pPr>
            <a:endParaRPr sz="2800" dirty="0">
              <a:uFillTx/>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lang="en-US" sz="4000" dirty="0">
              <a:uFillTx/>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lang="en-US" sz="4000" dirty="0">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lang="en-US" sz="4000" dirty="0">
              <a:uFillTx/>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lang="en-US" sz="4000" dirty="0">
              <a:uFillTx/>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sz="2800" dirty="0">
              <a:uFillTx/>
              <a:latin typeface="Comic Sans MS" panose="030F0702030302020204" pitchFamily="66" charset="0"/>
            </a:endParaRPr>
          </a:p>
          <a:p>
            <a:pPr marL="0" lvl="0" indent="0" algn="l" rtl="0">
              <a:lnSpc>
                <a:spcPct val="80000"/>
              </a:lnSpc>
              <a:spcBef>
                <a:spcPts val="400"/>
              </a:spcBef>
              <a:spcAft>
                <a:spcPts val="0"/>
              </a:spcAft>
              <a:buClr>
                <a:schemeClr val="dk1"/>
              </a:buClr>
              <a:buSzPts val="2000"/>
              <a:buNone/>
            </a:pPr>
            <a:endParaRPr sz="2800" dirty="0">
              <a:uFillTx/>
              <a:latin typeface="Comic Sans MS" panose="030F0702030302020204" pitchFamily="66" charset="0"/>
            </a:endParaRPr>
          </a:p>
        </p:txBody>
      </p:sp>
      <p:grpSp>
        <p:nvGrpSpPr>
          <p:cNvPr id="7" name="Group 6">
            <a:extLst>
              <a:ext uri="{FF2B5EF4-FFF2-40B4-BE49-F238E27FC236}">
                <a16:creationId xmlns:a16="http://schemas.microsoft.com/office/drawing/2014/main" id="{2A342652-6DC1-44EB-9A83-687EA4E9B438}"/>
              </a:ext>
            </a:extLst>
          </p:cNvPr>
          <p:cNvGrpSpPr/>
          <p:nvPr/>
        </p:nvGrpSpPr>
        <p:grpSpPr>
          <a:xfrm>
            <a:off x="77787" y="1010022"/>
            <a:ext cx="9042400" cy="1798041"/>
            <a:chOff x="77787" y="1010022"/>
            <a:chExt cx="9042400" cy="1798041"/>
          </a:xfrm>
        </p:grpSpPr>
        <p:sp>
          <p:nvSpPr>
            <p:cNvPr id="3" name="Rectangle 2">
              <a:extLst>
                <a:ext uri="{FF2B5EF4-FFF2-40B4-BE49-F238E27FC236}">
                  <a16:creationId xmlns:a16="http://schemas.microsoft.com/office/drawing/2014/main" id="{AA219107-3D09-4329-A982-391D6F574FE3}"/>
                </a:ext>
              </a:extLst>
            </p:cNvPr>
            <p:cNvSpPr/>
            <p:nvPr/>
          </p:nvSpPr>
          <p:spPr>
            <a:xfrm>
              <a:off x="77787" y="1010022"/>
              <a:ext cx="9042400" cy="172373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9EDBE68-49A6-45BF-A46E-CD6AB30F903C}"/>
                </a:ext>
              </a:extLst>
            </p:cNvPr>
            <p:cNvSpPr txBox="1"/>
            <p:nvPr/>
          </p:nvSpPr>
          <p:spPr>
            <a:xfrm>
              <a:off x="259495" y="1135361"/>
              <a:ext cx="8625010" cy="1672702"/>
            </a:xfrm>
            <a:prstGeom prst="rect">
              <a:avLst/>
            </a:prstGeom>
            <a:noFill/>
          </p:spPr>
          <p:txBody>
            <a:bodyPr wrap="square">
              <a:spAutoFit/>
            </a:bodyPr>
            <a:lstStyle/>
            <a:p>
              <a:pPr marL="0" lvl="0" indent="0" algn="l" rtl="0">
                <a:lnSpc>
                  <a:spcPct val="80000"/>
                </a:lnSpc>
                <a:spcBef>
                  <a:spcPts val="400"/>
                </a:spcBef>
                <a:spcAft>
                  <a:spcPts val="0"/>
                </a:spcAft>
                <a:buClr>
                  <a:schemeClr val="dk1"/>
                </a:buClr>
                <a:buSzPts val="2000"/>
                <a:buNone/>
              </a:pPr>
              <a:r>
                <a:rPr lang="en-US" sz="3200" dirty="0">
                  <a:uFillTx/>
                  <a:latin typeface="Comic Sans MS" panose="030F0702030302020204" pitchFamily="66" charset="0"/>
                </a:rPr>
                <a:t>We all know that not all children learn at the same rate, either short-term or even long-term.  We see a beautiful diversity in every day and that’s a wonderful thing…</a:t>
              </a:r>
            </a:p>
          </p:txBody>
        </p:sp>
      </p:grpSp>
      <p:grpSp>
        <p:nvGrpSpPr>
          <p:cNvPr id="6" name="Group 5">
            <a:extLst>
              <a:ext uri="{FF2B5EF4-FFF2-40B4-BE49-F238E27FC236}">
                <a16:creationId xmlns:a16="http://schemas.microsoft.com/office/drawing/2014/main" id="{C21A5AD7-D772-4FFC-820D-6F4D77BBFB8D}"/>
              </a:ext>
            </a:extLst>
          </p:cNvPr>
          <p:cNvGrpSpPr/>
          <p:nvPr/>
        </p:nvGrpSpPr>
        <p:grpSpPr>
          <a:xfrm>
            <a:off x="77787" y="2895318"/>
            <a:ext cx="9042400" cy="1228923"/>
            <a:chOff x="77787" y="2895318"/>
            <a:chExt cx="9042400" cy="1228923"/>
          </a:xfrm>
          <a:solidFill>
            <a:schemeClr val="accent2">
              <a:lumMod val="40000"/>
              <a:lumOff val="60000"/>
            </a:schemeClr>
          </a:solidFill>
        </p:grpSpPr>
        <p:sp>
          <p:nvSpPr>
            <p:cNvPr id="8" name="Rectangle 7">
              <a:extLst>
                <a:ext uri="{FF2B5EF4-FFF2-40B4-BE49-F238E27FC236}">
                  <a16:creationId xmlns:a16="http://schemas.microsoft.com/office/drawing/2014/main" id="{A196756E-4792-4957-AB75-2AB2F65B6979}"/>
                </a:ext>
              </a:extLst>
            </p:cNvPr>
            <p:cNvSpPr/>
            <p:nvPr/>
          </p:nvSpPr>
          <p:spPr>
            <a:xfrm>
              <a:off x="77787" y="2895318"/>
              <a:ext cx="9042400" cy="122892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CAD3FF9-10C9-4DE6-9E04-A75A6830C61A}"/>
                </a:ext>
              </a:extLst>
            </p:cNvPr>
            <p:cNvSpPr txBox="1"/>
            <p:nvPr/>
          </p:nvSpPr>
          <p:spPr>
            <a:xfrm>
              <a:off x="155574" y="3162324"/>
              <a:ext cx="8832852" cy="884794"/>
            </a:xfrm>
            <a:prstGeom prst="rect">
              <a:avLst/>
            </a:prstGeom>
            <a:grpFill/>
          </p:spPr>
          <p:txBody>
            <a:bodyPr wrap="square">
              <a:spAutoFit/>
            </a:bodyPr>
            <a:lstStyle/>
            <a:p>
              <a:pPr marL="0" lvl="0" indent="0" algn="l" rtl="0">
                <a:lnSpc>
                  <a:spcPct val="80000"/>
                </a:lnSpc>
                <a:spcBef>
                  <a:spcPts val="400"/>
                </a:spcBef>
                <a:spcAft>
                  <a:spcPts val="0"/>
                </a:spcAft>
                <a:buClr>
                  <a:schemeClr val="dk1"/>
                </a:buClr>
                <a:buSzPts val="2000"/>
                <a:buNone/>
              </a:pPr>
              <a:r>
                <a:rPr lang="en-US" sz="3200" dirty="0">
                  <a:solidFill>
                    <a:schemeClr val="tx1"/>
                  </a:solidFill>
                  <a:latin typeface="Comic Sans MS" panose="030F0702030302020204" pitchFamily="66" charset="0"/>
                </a:rPr>
                <a:t>…but it makes your job pretty tough too, right?…</a:t>
              </a:r>
              <a:endParaRPr lang="en-US" sz="3200" dirty="0">
                <a:solidFill>
                  <a:schemeClr val="tx1"/>
                </a:solidFill>
                <a:uFillTx/>
                <a:latin typeface="Comic Sans MS" panose="030F0702030302020204" pitchFamily="66" charset="0"/>
              </a:endParaRPr>
            </a:p>
          </p:txBody>
        </p:sp>
      </p:grpSp>
      <p:sp>
        <p:nvSpPr>
          <p:cNvPr id="9" name="Rectangle 8">
            <a:extLst>
              <a:ext uri="{FF2B5EF4-FFF2-40B4-BE49-F238E27FC236}">
                <a16:creationId xmlns:a16="http://schemas.microsoft.com/office/drawing/2014/main" id="{156C6C54-628F-4453-9A63-365223164914}"/>
              </a:ext>
            </a:extLst>
          </p:cNvPr>
          <p:cNvSpPr/>
          <p:nvPr/>
        </p:nvSpPr>
        <p:spPr>
          <a:xfrm>
            <a:off x="155574" y="4318782"/>
            <a:ext cx="8964613" cy="23800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C6AC468-C453-4B38-9093-7CEA2083DF77}"/>
              </a:ext>
            </a:extLst>
          </p:cNvPr>
          <p:cNvSpPr txBox="1"/>
          <p:nvPr/>
        </p:nvSpPr>
        <p:spPr>
          <a:xfrm>
            <a:off x="259494" y="4436357"/>
            <a:ext cx="8782905" cy="2117952"/>
          </a:xfrm>
          <a:prstGeom prst="rect">
            <a:avLst/>
          </a:prstGeom>
          <a:noFill/>
        </p:spPr>
        <p:txBody>
          <a:bodyPr wrap="square">
            <a:spAutoFit/>
          </a:bodyPr>
          <a:lstStyle/>
          <a:p>
            <a:pPr marL="0" lvl="0" indent="0" algn="l" rtl="0">
              <a:lnSpc>
                <a:spcPct val="80000"/>
              </a:lnSpc>
              <a:spcBef>
                <a:spcPts val="400"/>
              </a:spcBef>
              <a:spcAft>
                <a:spcPts val="0"/>
              </a:spcAft>
              <a:buClr>
                <a:schemeClr val="dk1"/>
              </a:buClr>
              <a:buSzPts val="2000"/>
              <a:buNone/>
            </a:pPr>
            <a:r>
              <a:rPr lang="en-US" sz="3200" dirty="0">
                <a:uFillTx/>
                <a:latin typeface="Comic Sans MS" panose="030F0702030302020204" pitchFamily="66" charset="0"/>
              </a:rPr>
              <a:t>How do you stretch everyone?</a:t>
            </a:r>
          </a:p>
          <a:p>
            <a:pPr marL="0" lvl="0" indent="0" algn="l" rtl="0">
              <a:lnSpc>
                <a:spcPct val="80000"/>
              </a:lnSpc>
              <a:spcBef>
                <a:spcPts val="400"/>
              </a:spcBef>
              <a:spcAft>
                <a:spcPts val="0"/>
              </a:spcAft>
              <a:buClr>
                <a:schemeClr val="dk1"/>
              </a:buClr>
              <a:buSzPts val="2000"/>
              <a:buNone/>
            </a:pPr>
            <a:r>
              <a:rPr lang="en-US" sz="3200" dirty="0">
                <a:latin typeface="Comic Sans MS" panose="030F0702030302020204" pitchFamily="66" charset="0"/>
              </a:rPr>
              <a:t>How do you push your gifted learners and make sure you aren’t holding them back while also extending your SEN and EAL pupils and accelerating their learning?</a:t>
            </a:r>
            <a:endParaRPr lang="en-US" sz="3200" dirty="0">
              <a:uFillTx/>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body" idx="1"/>
          </p:nvPr>
        </p:nvSpPr>
        <p:spPr>
          <a:xfrm>
            <a:off x="457200" y="456339"/>
            <a:ext cx="8229600" cy="2082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endParaRPr sz="2800" dirty="0">
              <a:uFillTx/>
              <a:latin typeface="Comic Sans MS" panose="030F0702030302020204" pitchFamily="66" charset="0"/>
            </a:endParaRPr>
          </a:p>
          <a:p>
            <a:pPr marL="0" lvl="0" indent="0" algn="l" rtl="0">
              <a:lnSpc>
                <a:spcPct val="80000"/>
              </a:lnSpc>
              <a:spcBef>
                <a:spcPts val="448"/>
              </a:spcBef>
              <a:spcAft>
                <a:spcPts val="0"/>
              </a:spcAft>
              <a:buClr>
                <a:schemeClr val="dk1"/>
              </a:buClr>
              <a:buSzPts val="2240"/>
              <a:buNone/>
            </a:pPr>
            <a:endParaRPr sz="2800" dirty="0">
              <a:uFillTx/>
              <a:latin typeface="Comic Sans MS" panose="030F0702030302020204" pitchFamily="66" charset="0"/>
            </a:endParaRPr>
          </a:p>
          <a:p>
            <a:pPr marL="0" lvl="0" indent="0" algn="l" rtl="0">
              <a:lnSpc>
                <a:spcPct val="80000"/>
              </a:lnSpc>
              <a:spcBef>
                <a:spcPts val="448"/>
              </a:spcBef>
              <a:spcAft>
                <a:spcPts val="0"/>
              </a:spcAft>
              <a:buClr>
                <a:schemeClr val="dk1"/>
              </a:buClr>
              <a:buSzPts val="2240"/>
              <a:buNone/>
            </a:pPr>
            <a:r>
              <a:rPr lang="en-US" sz="2800" dirty="0">
                <a:uFillTx/>
                <a:latin typeface="Comic Sans MS" panose="030F0702030302020204" pitchFamily="66" charset="0"/>
              </a:rPr>
              <a:t>Over the years, “differentiation” has become distorted and become something robotic, mechanical, </a:t>
            </a:r>
            <a:r>
              <a:rPr lang="en-US" sz="2800" dirty="0">
                <a:latin typeface="Comic Sans MS" panose="030F0702030302020204" pitchFamily="66" charset="0"/>
              </a:rPr>
              <a:t>a tick-box exercise</a:t>
            </a:r>
            <a:r>
              <a:rPr lang="en-US" sz="2800" dirty="0">
                <a:uFillTx/>
                <a:latin typeface="Comic Sans MS" panose="030F0702030302020204" pitchFamily="66" charset="0"/>
              </a:rPr>
              <a:t>. </a:t>
            </a:r>
            <a:endParaRPr sz="2800" dirty="0">
              <a:uFillTx/>
              <a:latin typeface="Comic Sans MS" panose="030F0702030302020204" pitchFamily="66" charset="0"/>
            </a:endParaRPr>
          </a:p>
        </p:txBody>
      </p:sp>
      <p:sp>
        <p:nvSpPr>
          <p:cNvPr id="5" name="Google Shape;98;p3">
            <a:extLst>
              <a:ext uri="{FF2B5EF4-FFF2-40B4-BE49-F238E27FC236}">
                <a16:creationId xmlns:a16="http://schemas.microsoft.com/office/drawing/2014/main" id="{D0476198-2F58-4C8D-90A1-21D63FBA2DCD}"/>
              </a:ext>
            </a:extLst>
          </p:cNvPr>
          <p:cNvSpPr txBox="1">
            <a:spLocks noGrp="1"/>
          </p:cNvSpPr>
          <p:nvPr>
            <p:ph type="title"/>
          </p:nvPr>
        </p:nvSpPr>
        <p:spPr>
          <a:xfrm>
            <a:off x="578578" y="3291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GB" u="sng" dirty="0">
                <a:uFillTx/>
                <a:latin typeface="Comic Sans MS" panose="030F0702030302020204" pitchFamily="66" charset="0"/>
              </a:rPr>
              <a:t>Why the terminology has changed..</a:t>
            </a:r>
            <a:endParaRPr dirty="0">
              <a:uFillTx/>
              <a:latin typeface="Comic Sans MS" panose="030F0702030302020204" pitchFamily="66" charset="0"/>
            </a:endParaRPr>
          </a:p>
        </p:txBody>
      </p:sp>
      <p:sp>
        <p:nvSpPr>
          <p:cNvPr id="8" name="Rectangle 7">
            <a:extLst>
              <a:ext uri="{FF2B5EF4-FFF2-40B4-BE49-F238E27FC236}">
                <a16:creationId xmlns:a16="http://schemas.microsoft.com/office/drawing/2014/main" id="{DE6F23AB-B323-416E-877A-2367E7E2C8F5}"/>
              </a:ext>
            </a:extLst>
          </p:cNvPr>
          <p:cNvSpPr/>
          <p:nvPr/>
        </p:nvSpPr>
        <p:spPr>
          <a:xfrm>
            <a:off x="144735" y="2246751"/>
            <a:ext cx="4099199"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latin typeface="Comic Sans MS" panose="030F0702030302020204" pitchFamily="66" charset="0"/>
              </a:rPr>
              <a:t>Learning Objective:</a:t>
            </a:r>
          </a:p>
        </p:txBody>
      </p:sp>
      <p:sp>
        <p:nvSpPr>
          <p:cNvPr id="9" name="Rectangle 8">
            <a:extLst>
              <a:ext uri="{FF2B5EF4-FFF2-40B4-BE49-F238E27FC236}">
                <a16:creationId xmlns:a16="http://schemas.microsoft.com/office/drawing/2014/main" id="{2404894E-313A-48C7-959C-07E7B258BDE8}"/>
              </a:ext>
            </a:extLst>
          </p:cNvPr>
          <p:cNvSpPr/>
          <p:nvPr/>
        </p:nvSpPr>
        <p:spPr>
          <a:xfrm>
            <a:off x="251155" y="2845773"/>
            <a:ext cx="2161169" cy="1569660"/>
          </a:xfrm>
          <a:prstGeom prst="rect">
            <a:avLst/>
          </a:prstGeom>
          <a:solidFill>
            <a:schemeClr val="tx2">
              <a:lumMod val="90000"/>
            </a:schemeClr>
          </a:solidFill>
        </p:spPr>
        <p:txBody>
          <a:bodyPr wrap="none" lIns="91440" tIns="45720" rIns="91440" bIns="45720">
            <a:spAutoFit/>
          </a:bodyPr>
          <a:lstStyle/>
          <a:p>
            <a:r>
              <a:rPr lang="en-US" sz="3200" b="1" cap="none" spc="50" dirty="0">
                <a:ln w="0"/>
                <a:solidFill>
                  <a:schemeClr val="bg2"/>
                </a:solidFill>
                <a:effectLst>
                  <a:innerShdw blurRad="63500" dist="50800" dir="13500000">
                    <a:srgbClr val="000000">
                      <a:alpha val="50000"/>
                    </a:srgbClr>
                  </a:innerShdw>
                </a:effectLst>
                <a:latin typeface="Comic Sans MS" panose="030F0702030302020204" pitchFamily="66" charset="0"/>
              </a:rPr>
              <a:t>MUST:</a:t>
            </a:r>
          </a:p>
          <a:p>
            <a:r>
              <a:rPr lang="en-US" sz="3200" b="1" spc="50" dirty="0">
                <a:ln w="0"/>
                <a:solidFill>
                  <a:schemeClr val="bg2"/>
                </a:solidFill>
                <a:effectLst>
                  <a:innerShdw blurRad="63500" dist="50800" dir="13500000">
                    <a:srgbClr val="000000">
                      <a:alpha val="50000"/>
                    </a:srgbClr>
                  </a:innerShdw>
                </a:effectLst>
                <a:latin typeface="Comic Sans MS" panose="030F0702030302020204" pitchFamily="66" charset="0"/>
              </a:rPr>
              <a:t>SHOULD:</a:t>
            </a:r>
          </a:p>
          <a:p>
            <a:r>
              <a:rPr lang="en-US" sz="3200" b="1" cap="none" spc="50" dirty="0">
                <a:ln w="0"/>
                <a:solidFill>
                  <a:schemeClr val="bg2"/>
                </a:solidFill>
                <a:effectLst>
                  <a:innerShdw blurRad="63500" dist="50800" dir="13500000">
                    <a:srgbClr val="000000">
                      <a:alpha val="50000"/>
                    </a:srgbClr>
                  </a:innerShdw>
                </a:effectLst>
                <a:latin typeface="Comic Sans MS" panose="030F0702030302020204" pitchFamily="66" charset="0"/>
              </a:rPr>
              <a:t>COULD:</a:t>
            </a:r>
          </a:p>
        </p:txBody>
      </p:sp>
      <p:sp>
        <p:nvSpPr>
          <p:cNvPr id="13" name="Rectangle 12">
            <a:extLst>
              <a:ext uri="{FF2B5EF4-FFF2-40B4-BE49-F238E27FC236}">
                <a16:creationId xmlns:a16="http://schemas.microsoft.com/office/drawing/2014/main" id="{578081D0-D0DD-4E1B-B04A-2DA6F22F250C}"/>
              </a:ext>
            </a:extLst>
          </p:cNvPr>
          <p:cNvSpPr/>
          <p:nvPr/>
        </p:nvSpPr>
        <p:spPr>
          <a:xfrm>
            <a:off x="2842039" y="2804978"/>
            <a:ext cx="1654620" cy="1569660"/>
          </a:xfrm>
          <a:prstGeom prst="rect">
            <a:avLst/>
          </a:prstGeom>
          <a:solidFill>
            <a:srgbClr val="FFFF99"/>
          </a:solidFill>
        </p:spPr>
        <p:txBody>
          <a:bodyPr wrap="none" lIns="91440" tIns="45720" rIns="91440" bIns="45720">
            <a:spAutoFit/>
          </a:bodyPr>
          <a:lstStyle/>
          <a:p>
            <a:r>
              <a:rPr lang="en-US" sz="3200" b="1" cap="none" spc="50" dirty="0">
                <a:ln w="0"/>
                <a:solidFill>
                  <a:srgbClr val="FF0000"/>
                </a:solidFill>
                <a:effectLst>
                  <a:innerShdw blurRad="63500" dist="50800" dir="13500000">
                    <a:srgbClr val="000000">
                      <a:alpha val="50000"/>
                    </a:srgbClr>
                  </a:innerShdw>
                </a:effectLst>
                <a:latin typeface="Comic Sans MS" panose="030F0702030302020204" pitchFamily="66" charset="0"/>
              </a:rPr>
              <a:t>ALL:</a:t>
            </a:r>
          </a:p>
          <a:p>
            <a:r>
              <a:rPr lang="en-US" sz="3200" b="1" spc="50" dirty="0">
                <a:ln w="0"/>
                <a:solidFill>
                  <a:srgbClr val="FF0000"/>
                </a:solidFill>
                <a:effectLst>
                  <a:innerShdw blurRad="63500" dist="50800" dir="13500000">
                    <a:srgbClr val="000000">
                      <a:alpha val="50000"/>
                    </a:srgbClr>
                  </a:innerShdw>
                </a:effectLst>
                <a:latin typeface="Comic Sans MS" panose="030F0702030302020204" pitchFamily="66" charset="0"/>
              </a:rPr>
              <a:t>MOST:</a:t>
            </a:r>
          </a:p>
          <a:p>
            <a:r>
              <a:rPr lang="en-US" sz="3200" b="1" cap="none" spc="50" dirty="0">
                <a:ln w="0"/>
                <a:solidFill>
                  <a:srgbClr val="FF0000"/>
                </a:solidFill>
                <a:effectLst>
                  <a:innerShdw blurRad="63500" dist="50800" dir="13500000">
                    <a:srgbClr val="000000">
                      <a:alpha val="50000"/>
                    </a:srgbClr>
                  </a:innerShdw>
                </a:effectLst>
                <a:latin typeface="Comic Sans MS" panose="030F0702030302020204" pitchFamily="66" charset="0"/>
              </a:rPr>
              <a:t>SOME:</a:t>
            </a:r>
          </a:p>
        </p:txBody>
      </p:sp>
      <p:sp>
        <p:nvSpPr>
          <p:cNvPr id="14" name="Rectangle 13">
            <a:extLst>
              <a:ext uri="{FF2B5EF4-FFF2-40B4-BE49-F238E27FC236}">
                <a16:creationId xmlns:a16="http://schemas.microsoft.com/office/drawing/2014/main" id="{9D15B02F-1FA4-4263-9627-F64D06807D2F}"/>
              </a:ext>
            </a:extLst>
          </p:cNvPr>
          <p:cNvSpPr/>
          <p:nvPr/>
        </p:nvSpPr>
        <p:spPr>
          <a:xfrm>
            <a:off x="4888468" y="2802156"/>
            <a:ext cx="3343378" cy="1569660"/>
          </a:xfrm>
          <a:prstGeom prst="rect">
            <a:avLst/>
          </a:prstGeom>
          <a:solidFill>
            <a:schemeClr val="accent6">
              <a:lumMod val="60000"/>
              <a:lumOff val="40000"/>
            </a:schemeClr>
          </a:solidFill>
        </p:spPr>
        <p:txBody>
          <a:bodyPr wrap="square" lIns="91440" tIns="45720" rIns="91440" bIns="45720">
            <a:spAutoFit/>
          </a:bodyPr>
          <a:lstStyle/>
          <a:p>
            <a:r>
              <a:rPr lang="en-US" sz="3200" b="1" cap="none" spc="50" dirty="0">
                <a:ln w="0"/>
                <a:solidFill>
                  <a:srgbClr val="00B050"/>
                </a:solidFill>
                <a:effectLst>
                  <a:innerShdw blurRad="63500" dist="50800" dir="13500000">
                    <a:srgbClr val="000000">
                      <a:alpha val="50000"/>
                    </a:srgbClr>
                  </a:innerShdw>
                </a:effectLst>
                <a:latin typeface="Comic Sans MS" panose="030F0702030302020204" pitchFamily="66" charset="0"/>
              </a:rPr>
              <a:t>CORE:</a:t>
            </a:r>
          </a:p>
          <a:p>
            <a:r>
              <a:rPr lang="en-US" sz="3200" b="1" spc="50" dirty="0">
                <a:ln w="0"/>
                <a:solidFill>
                  <a:srgbClr val="00B050"/>
                </a:solidFill>
                <a:effectLst>
                  <a:innerShdw blurRad="63500" dist="50800" dir="13500000">
                    <a:srgbClr val="000000">
                      <a:alpha val="50000"/>
                    </a:srgbClr>
                  </a:innerShdw>
                </a:effectLst>
                <a:latin typeface="Comic Sans MS" panose="030F0702030302020204" pitchFamily="66" charset="0"/>
              </a:rPr>
              <a:t>CHALLENGE:</a:t>
            </a:r>
          </a:p>
          <a:p>
            <a:r>
              <a:rPr lang="en-US" sz="3200" b="1" cap="none" spc="50" dirty="0">
                <a:ln w="0"/>
                <a:solidFill>
                  <a:srgbClr val="00B050"/>
                </a:solidFill>
                <a:effectLst>
                  <a:innerShdw blurRad="63500" dist="50800" dir="13500000">
                    <a:srgbClr val="000000">
                      <a:alpha val="50000"/>
                    </a:srgbClr>
                  </a:innerShdw>
                </a:effectLst>
                <a:latin typeface="Comic Sans MS" panose="030F0702030302020204" pitchFamily="66" charset="0"/>
              </a:rPr>
              <a:t>MEGA TOUGH:</a:t>
            </a:r>
          </a:p>
        </p:txBody>
      </p:sp>
      <p:sp>
        <p:nvSpPr>
          <p:cNvPr id="15" name="Rectangle 14">
            <a:extLst>
              <a:ext uri="{FF2B5EF4-FFF2-40B4-BE49-F238E27FC236}">
                <a16:creationId xmlns:a16="http://schemas.microsoft.com/office/drawing/2014/main" id="{6B83F458-4F33-4E6E-BA7E-09619CEC9D46}"/>
              </a:ext>
            </a:extLst>
          </p:cNvPr>
          <p:cNvSpPr/>
          <p:nvPr/>
        </p:nvSpPr>
        <p:spPr>
          <a:xfrm>
            <a:off x="251155" y="4764228"/>
            <a:ext cx="1654620" cy="1569660"/>
          </a:xfrm>
          <a:prstGeom prst="rect">
            <a:avLst/>
          </a:prstGeom>
          <a:solidFill>
            <a:schemeClr val="bg1">
              <a:lumMod val="95000"/>
            </a:schemeClr>
          </a:solidFill>
        </p:spPr>
        <p:txBody>
          <a:bodyPr wrap="none" lIns="91440" tIns="45720" rIns="91440" bIns="45720">
            <a:spAutoFit/>
          </a:bodyPr>
          <a:lstStyle/>
          <a:p>
            <a:r>
              <a:rPr lang="en-US" sz="3200" b="1" cap="none" spc="50" dirty="0">
                <a:ln w="0"/>
                <a:solidFill>
                  <a:srgbClr val="00B0F0"/>
                </a:solidFill>
                <a:effectLst>
                  <a:innerShdw blurRad="63500" dist="50800" dir="13500000">
                    <a:srgbClr val="000000">
                      <a:alpha val="50000"/>
                    </a:srgbClr>
                  </a:innerShdw>
                </a:effectLst>
                <a:latin typeface="Comic Sans MS" panose="030F0702030302020204" pitchFamily="66" charset="0"/>
              </a:rPr>
              <a:t>MILD:</a:t>
            </a:r>
          </a:p>
          <a:p>
            <a:r>
              <a:rPr lang="en-US" sz="3200" b="1" cap="none" spc="50" dirty="0">
                <a:ln w="0"/>
                <a:solidFill>
                  <a:srgbClr val="FFC000"/>
                </a:solidFill>
                <a:effectLst>
                  <a:innerShdw blurRad="63500" dist="50800" dir="13500000">
                    <a:srgbClr val="000000">
                      <a:alpha val="50000"/>
                    </a:srgbClr>
                  </a:innerShdw>
                </a:effectLst>
                <a:latin typeface="Comic Sans MS" panose="030F0702030302020204" pitchFamily="66" charset="0"/>
              </a:rPr>
              <a:t>SPICY:</a:t>
            </a:r>
          </a:p>
          <a:p>
            <a:r>
              <a:rPr lang="en-US" sz="3200" b="1" cap="none" spc="50" dirty="0">
                <a:ln w="0"/>
                <a:solidFill>
                  <a:srgbClr val="FF0000"/>
                </a:solidFill>
                <a:effectLst>
                  <a:innerShdw blurRad="63500" dist="50800" dir="13500000">
                    <a:srgbClr val="000000">
                      <a:alpha val="50000"/>
                    </a:srgbClr>
                  </a:innerShdw>
                </a:effectLst>
                <a:latin typeface="Comic Sans MS" panose="030F0702030302020204" pitchFamily="66" charset="0"/>
              </a:rPr>
              <a:t>FIREY:</a:t>
            </a:r>
          </a:p>
        </p:txBody>
      </p:sp>
      <p:sp>
        <p:nvSpPr>
          <p:cNvPr id="16" name="Google Shape;107;p4">
            <a:extLst>
              <a:ext uri="{FF2B5EF4-FFF2-40B4-BE49-F238E27FC236}">
                <a16:creationId xmlns:a16="http://schemas.microsoft.com/office/drawing/2014/main" id="{86A97348-900D-4025-9F7D-B5E22611ACCB}"/>
              </a:ext>
            </a:extLst>
          </p:cNvPr>
          <p:cNvSpPr txBox="1">
            <a:spLocks/>
          </p:cNvSpPr>
          <p:nvPr/>
        </p:nvSpPr>
        <p:spPr>
          <a:xfrm>
            <a:off x="2173746" y="4178705"/>
            <a:ext cx="6650171" cy="2082800"/>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uFillTx/>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uFillTx/>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uFillTx/>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uFillTx/>
                <a:latin typeface="Calibri"/>
                <a:ea typeface="Calibri"/>
                <a:cs typeface="Calibri"/>
                <a:sym typeface="Calibri"/>
              </a:defRPr>
            </a:lvl9pPr>
          </a:lstStyle>
          <a:p>
            <a:pPr marL="0" indent="0">
              <a:lnSpc>
                <a:spcPct val="80000"/>
              </a:lnSpc>
              <a:spcBef>
                <a:spcPts val="0"/>
              </a:spcBef>
              <a:buSzPts val="2240"/>
              <a:buFont typeface="Arial"/>
              <a:buNone/>
            </a:pPr>
            <a:endParaRPr lang="en-US" sz="2800" dirty="0">
              <a:latin typeface="Comic Sans MS" panose="030F0702030302020204" pitchFamily="66" charset="0"/>
            </a:endParaRPr>
          </a:p>
          <a:p>
            <a:pPr marL="0" indent="0">
              <a:lnSpc>
                <a:spcPct val="80000"/>
              </a:lnSpc>
              <a:spcBef>
                <a:spcPts val="448"/>
              </a:spcBef>
              <a:buSzPts val="2240"/>
              <a:buFont typeface="Arial"/>
              <a:buNone/>
            </a:pPr>
            <a:r>
              <a:rPr lang="en-US" sz="2800" dirty="0">
                <a:latin typeface="Comic Sans MS" panose="030F0702030302020204" pitchFamily="66" charset="0"/>
              </a:rPr>
              <a:t>The problem with this is it lowers expectations and shows children exactly where they are in hierarchy of your esteem (or that’s’ how it feels to them).  Trust me when I say, they already know the things they find harder than everyone else…</a:t>
            </a:r>
          </a:p>
        </p:txBody>
      </p:sp>
      <p:sp>
        <p:nvSpPr>
          <p:cNvPr id="10" name="Rectangle 9">
            <a:extLst>
              <a:ext uri="{FF2B5EF4-FFF2-40B4-BE49-F238E27FC236}">
                <a16:creationId xmlns:a16="http://schemas.microsoft.com/office/drawing/2014/main" id="{5C47EEA0-BC3F-46DA-87F1-F825A8C9FE82}"/>
              </a:ext>
            </a:extLst>
          </p:cNvPr>
          <p:cNvSpPr/>
          <p:nvPr/>
        </p:nvSpPr>
        <p:spPr>
          <a:xfrm>
            <a:off x="2131413" y="6141822"/>
            <a:ext cx="6734838" cy="683264"/>
          </a:xfrm>
          <a:prstGeom prst="rect">
            <a:avLst/>
          </a:prstGeom>
        </p:spPr>
        <p:txBody>
          <a:bodyPr wrap="square">
            <a:spAutoFit/>
          </a:bodyPr>
          <a:lstStyle/>
          <a:p>
            <a:pPr lvl="0">
              <a:lnSpc>
                <a:spcPct val="80000"/>
              </a:lnSpc>
              <a:spcBef>
                <a:spcPts val="448"/>
              </a:spcBef>
              <a:buClr>
                <a:schemeClr val="dk1"/>
              </a:buClr>
              <a:buSzPts val="2240"/>
            </a:pPr>
            <a:r>
              <a:rPr lang="en-US" sz="2400" dirty="0">
                <a:solidFill>
                  <a:srgbClr val="FF0000"/>
                </a:solidFill>
                <a:latin typeface="Comic Sans MS" panose="030F0702030302020204" pitchFamily="66" charset="0"/>
              </a:rPr>
              <a:t>It implies some parts of the curriculum are only for “some” and not for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4" grpId="0" animBg="1"/>
      <p:bldP spid="15" grpId="0" animBg="1"/>
      <p:bldP spid="1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5" name="Picture 4">
            <a:extLst>
              <a:ext uri="{FF2B5EF4-FFF2-40B4-BE49-F238E27FC236}">
                <a16:creationId xmlns:a16="http://schemas.microsoft.com/office/drawing/2014/main" id="{9BF03608-490B-4233-9468-9E1B20A7E774}"/>
              </a:ext>
            </a:extLst>
          </p:cNvPr>
          <p:cNvPicPr>
            <a:picLocks noChangeAspect="1"/>
          </p:cNvPicPr>
          <p:nvPr/>
        </p:nvPicPr>
        <p:blipFill>
          <a:blip r:embed="rId3"/>
          <a:stretch>
            <a:fillRect/>
          </a:stretch>
        </p:blipFill>
        <p:spPr>
          <a:xfrm>
            <a:off x="666502" y="1586344"/>
            <a:ext cx="7810995" cy="5069778"/>
          </a:xfrm>
          <a:prstGeom prst="rect">
            <a:avLst/>
          </a:prstGeom>
        </p:spPr>
      </p:pic>
      <p:sp>
        <p:nvSpPr>
          <p:cNvPr id="114" name="Google Shape;114;p5"/>
          <p:cNvSpPr txBox="1">
            <a:spLocks noGrp="1"/>
          </p:cNvSpPr>
          <p:nvPr>
            <p:ph type="title"/>
          </p:nvPr>
        </p:nvSpPr>
        <p:spPr>
          <a:xfrm>
            <a:off x="698550" y="42333"/>
            <a:ext cx="77469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u="sng" dirty="0">
                <a:uFillTx/>
              </a:rPr>
              <a:t>The End Goal…</a:t>
            </a:r>
            <a:endParaRPr sz="3959" u="sng" dirty="0">
              <a:uFillTx/>
            </a:endParaRPr>
          </a:p>
        </p:txBody>
      </p:sp>
      <p:sp>
        <p:nvSpPr>
          <p:cNvPr id="115" name="Google Shape;115;p5"/>
          <p:cNvSpPr txBox="1">
            <a:spLocks noGrp="1"/>
          </p:cNvSpPr>
          <p:nvPr>
            <p:ph type="body" idx="1"/>
          </p:nvPr>
        </p:nvSpPr>
        <p:spPr>
          <a:xfrm>
            <a:off x="215850" y="1185333"/>
            <a:ext cx="8229600" cy="422322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r>
              <a:rPr lang="en-GB" dirty="0">
                <a:uFillTx/>
              </a:rPr>
              <a:t> </a:t>
            </a:r>
            <a:r>
              <a:rPr lang="en-US" dirty="0">
                <a:uFillTx/>
              </a:rPr>
              <a:t>EVERYONE should be aiming for excellence.</a:t>
            </a:r>
            <a:endParaRPr dirty="0">
              <a:uFillTx/>
            </a:endParaRPr>
          </a:p>
        </p:txBody>
      </p:sp>
      <p:pic>
        <p:nvPicPr>
          <p:cNvPr id="2" name="Picture 1">
            <a:extLst>
              <a:ext uri="{FF2B5EF4-FFF2-40B4-BE49-F238E27FC236}">
                <a16:creationId xmlns:a16="http://schemas.microsoft.com/office/drawing/2014/main" id="{27FBF974-84DA-4944-8A9A-49A39A652E3B}"/>
              </a:ext>
            </a:extLst>
          </p:cNvPr>
          <p:cNvPicPr>
            <a:picLocks noChangeAspect="1"/>
          </p:cNvPicPr>
          <p:nvPr/>
        </p:nvPicPr>
        <p:blipFill>
          <a:blip r:embed="rId4"/>
          <a:stretch>
            <a:fillRect/>
          </a:stretch>
        </p:blipFill>
        <p:spPr>
          <a:xfrm>
            <a:off x="6550627" y="1628678"/>
            <a:ext cx="2500488" cy="2433630"/>
          </a:xfrm>
          <a:prstGeom prst="rect">
            <a:avLst/>
          </a:prstGeom>
        </p:spPr>
      </p:pic>
      <p:pic>
        <p:nvPicPr>
          <p:cNvPr id="3" name="Picture 2">
            <a:extLst>
              <a:ext uri="{FF2B5EF4-FFF2-40B4-BE49-F238E27FC236}">
                <a16:creationId xmlns:a16="http://schemas.microsoft.com/office/drawing/2014/main" id="{C3A2CF77-4099-4CB0-943A-6CFB8F013E69}"/>
              </a:ext>
            </a:extLst>
          </p:cNvPr>
          <p:cNvPicPr>
            <a:picLocks noChangeAspect="1"/>
          </p:cNvPicPr>
          <p:nvPr/>
        </p:nvPicPr>
        <p:blipFill>
          <a:blip r:embed="rId5"/>
          <a:stretch>
            <a:fillRect/>
          </a:stretch>
        </p:blipFill>
        <p:spPr>
          <a:xfrm>
            <a:off x="3882973" y="1628678"/>
            <a:ext cx="2558788" cy="2433630"/>
          </a:xfrm>
          <a:prstGeom prst="rect">
            <a:avLst/>
          </a:prstGeom>
        </p:spPr>
      </p:pic>
      <p:pic>
        <p:nvPicPr>
          <p:cNvPr id="4" name="Picture 3">
            <a:extLst>
              <a:ext uri="{FF2B5EF4-FFF2-40B4-BE49-F238E27FC236}">
                <a16:creationId xmlns:a16="http://schemas.microsoft.com/office/drawing/2014/main" id="{B8DCF4FE-B611-4E13-ACAD-27E7F5FCED21}"/>
              </a:ext>
            </a:extLst>
          </p:cNvPr>
          <p:cNvPicPr>
            <a:picLocks noChangeAspect="1"/>
          </p:cNvPicPr>
          <p:nvPr/>
        </p:nvPicPr>
        <p:blipFill>
          <a:blip r:embed="rId6"/>
          <a:stretch>
            <a:fillRect/>
          </a:stretch>
        </p:blipFill>
        <p:spPr>
          <a:xfrm>
            <a:off x="74455" y="1604054"/>
            <a:ext cx="3699652" cy="2482878"/>
          </a:xfrm>
          <a:prstGeom prst="rect">
            <a:avLst/>
          </a:prstGeom>
        </p:spPr>
      </p:pic>
      <p:pic>
        <p:nvPicPr>
          <p:cNvPr id="11" name="Picture 10">
            <a:extLst>
              <a:ext uri="{FF2B5EF4-FFF2-40B4-BE49-F238E27FC236}">
                <a16:creationId xmlns:a16="http://schemas.microsoft.com/office/drawing/2014/main" id="{C0059511-7362-4526-B842-AA4F0FE573DC}"/>
              </a:ext>
            </a:extLst>
          </p:cNvPr>
          <p:cNvPicPr>
            <a:picLocks noChangeAspect="1"/>
          </p:cNvPicPr>
          <p:nvPr/>
        </p:nvPicPr>
        <p:blipFill>
          <a:blip r:embed="rId7"/>
          <a:stretch>
            <a:fillRect/>
          </a:stretch>
        </p:blipFill>
        <p:spPr>
          <a:xfrm>
            <a:off x="3079818" y="4232948"/>
            <a:ext cx="2248537" cy="2312054"/>
          </a:xfrm>
          <a:prstGeom prst="rect">
            <a:avLst/>
          </a:prstGeom>
        </p:spPr>
      </p:pic>
      <p:pic>
        <p:nvPicPr>
          <p:cNvPr id="12" name="Picture 11">
            <a:extLst>
              <a:ext uri="{FF2B5EF4-FFF2-40B4-BE49-F238E27FC236}">
                <a16:creationId xmlns:a16="http://schemas.microsoft.com/office/drawing/2014/main" id="{FE9B7F48-AE43-4D06-848A-CB4AE028891C}"/>
              </a:ext>
            </a:extLst>
          </p:cNvPr>
          <p:cNvPicPr>
            <a:picLocks noChangeAspect="1"/>
          </p:cNvPicPr>
          <p:nvPr/>
        </p:nvPicPr>
        <p:blipFill>
          <a:blip r:embed="rId8"/>
          <a:stretch>
            <a:fillRect/>
          </a:stretch>
        </p:blipFill>
        <p:spPr>
          <a:xfrm>
            <a:off x="215850" y="4215150"/>
            <a:ext cx="2508756" cy="2284091"/>
          </a:xfrm>
          <a:prstGeom prst="rect">
            <a:avLst/>
          </a:prstGeom>
        </p:spPr>
      </p:pic>
      <p:pic>
        <p:nvPicPr>
          <p:cNvPr id="13" name="Picture 12">
            <a:extLst>
              <a:ext uri="{FF2B5EF4-FFF2-40B4-BE49-F238E27FC236}">
                <a16:creationId xmlns:a16="http://schemas.microsoft.com/office/drawing/2014/main" id="{A8C36772-87C4-4B95-BFED-71DCF140E7F0}"/>
              </a:ext>
            </a:extLst>
          </p:cNvPr>
          <p:cNvPicPr>
            <a:picLocks noChangeAspect="1"/>
          </p:cNvPicPr>
          <p:nvPr/>
        </p:nvPicPr>
        <p:blipFill>
          <a:blip r:embed="rId9"/>
          <a:stretch>
            <a:fillRect/>
          </a:stretch>
        </p:blipFill>
        <p:spPr>
          <a:xfrm>
            <a:off x="5683567" y="4228738"/>
            <a:ext cx="2500488" cy="2285603"/>
          </a:xfrm>
          <a:prstGeom prst="rect">
            <a:avLst/>
          </a:prstGeom>
        </p:spPr>
      </p:pic>
      <p:pic>
        <p:nvPicPr>
          <p:cNvPr id="10" name="Picture 9">
            <a:extLst>
              <a:ext uri="{FF2B5EF4-FFF2-40B4-BE49-F238E27FC236}">
                <a16:creationId xmlns:a16="http://schemas.microsoft.com/office/drawing/2014/main" id="{4E9AB48F-B46D-4EB0-AE17-C4FD403EC691}"/>
              </a:ext>
            </a:extLst>
          </p:cNvPr>
          <p:cNvPicPr>
            <a:picLocks noChangeAspect="1"/>
          </p:cNvPicPr>
          <p:nvPr/>
        </p:nvPicPr>
        <p:blipFill>
          <a:blip r:embed="rId10"/>
          <a:stretch>
            <a:fillRect/>
          </a:stretch>
        </p:blipFill>
        <p:spPr>
          <a:xfrm>
            <a:off x="1227667" y="2118896"/>
            <a:ext cx="6556023" cy="4021868"/>
          </a:xfrm>
          <a:prstGeom prst="rect">
            <a:avLst/>
          </a:prstGeom>
        </p:spPr>
      </p:pic>
    </p:spTree>
    <p:extLst>
      <p:ext uri="{BB962C8B-B14F-4D97-AF65-F5344CB8AC3E}">
        <p14:creationId xmlns:p14="http://schemas.microsoft.com/office/powerpoint/2010/main" val="18549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8"/>
          <p:cNvSpPr txBox="1">
            <a:spLocks noGrp="1"/>
          </p:cNvSpPr>
          <p:nvPr>
            <p:ph type="body" idx="1"/>
          </p:nvPr>
        </p:nvSpPr>
        <p:spPr>
          <a:xfrm>
            <a:off x="613833" y="344313"/>
            <a:ext cx="8610600" cy="883354"/>
          </a:xfrm>
          <a:prstGeom prst="rect">
            <a:avLst/>
          </a:prstGeom>
          <a:noFill/>
          <a:ln>
            <a:noFill/>
          </a:ln>
        </p:spPr>
        <p:txBody>
          <a:bodyPr spcFirstLastPara="1" wrap="square" lIns="91425" tIns="45700" rIns="91425" bIns="45700" anchor="t" anchorCtr="0">
            <a:normAutofit fontScale="85000" lnSpcReduction="10000"/>
          </a:bodyPr>
          <a:lstStyle/>
          <a:p>
            <a:pPr marL="342900" lvl="0" indent="-215900" algn="ctr" rtl="0">
              <a:lnSpc>
                <a:spcPct val="80000"/>
              </a:lnSpc>
              <a:spcBef>
                <a:spcPts val="400"/>
              </a:spcBef>
              <a:spcAft>
                <a:spcPts val="0"/>
              </a:spcAft>
              <a:buClr>
                <a:schemeClr val="dk1"/>
              </a:buClr>
              <a:buSzPts val="2000"/>
              <a:buNone/>
            </a:pPr>
            <a:r>
              <a:rPr lang="en-US" sz="4400" u="sng" dirty="0">
                <a:solidFill>
                  <a:srgbClr val="0070C0"/>
                </a:solidFill>
                <a:uFillTx/>
                <a:latin typeface="Comic Sans MS" panose="030F0702030302020204" pitchFamily="66" charset="0"/>
              </a:rPr>
              <a:t>START WITH THE END IN MIND!</a:t>
            </a:r>
            <a:endParaRPr sz="4400" u="sng" dirty="0">
              <a:solidFill>
                <a:srgbClr val="0070C0"/>
              </a:solidFill>
              <a:uFillTx/>
              <a:latin typeface="Comic Sans MS" panose="030F0702030302020204" pitchFamily="66" charset="0"/>
            </a:endParaRPr>
          </a:p>
        </p:txBody>
      </p:sp>
      <p:pic>
        <p:nvPicPr>
          <p:cNvPr id="2" name="Picture 1">
            <a:extLst>
              <a:ext uri="{FF2B5EF4-FFF2-40B4-BE49-F238E27FC236}">
                <a16:creationId xmlns:a16="http://schemas.microsoft.com/office/drawing/2014/main" id="{E6F5A02A-E36C-490F-B09C-21F8CD07972B}"/>
              </a:ext>
            </a:extLst>
          </p:cNvPr>
          <p:cNvPicPr>
            <a:picLocks noChangeAspect="1"/>
          </p:cNvPicPr>
          <p:nvPr/>
        </p:nvPicPr>
        <p:blipFill>
          <a:blip r:embed="rId3"/>
          <a:stretch>
            <a:fillRect/>
          </a:stretch>
        </p:blipFill>
        <p:spPr>
          <a:xfrm>
            <a:off x="55704" y="1227667"/>
            <a:ext cx="9032592" cy="5511801"/>
          </a:xfrm>
          <a:prstGeom prst="rect">
            <a:avLst/>
          </a:prstGeom>
        </p:spPr>
      </p:pic>
      <p:grpSp>
        <p:nvGrpSpPr>
          <p:cNvPr id="8" name="Group 7">
            <a:extLst>
              <a:ext uri="{FF2B5EF4-FFF2-40B4-BE49-F238E27FC236}">
                <a16:creationId xmlns:a16="http://schemas.microsoft.com/office/drawing/2014/main" id="{F54B7342-B1FC-4A96-BF03-0AC6042026F3}"/>
              </a:ext>
            </a:extLst>
          </p:cNvPr>
          <p:cNvGrpSpPr/>
          <p:nvPr/>
        </p:nvGrpSpPr>
        <p:grpSpPr>
          <a:xfrm>
            <a:off x="3075486" y="4715021"/>
            <a:ext cx="513645" cy="541866"/>
            <a:chOff x="4905022" y="3984978"/>
            <a:chExt cx="513645" cy="541866"/>
          </a:xfrm>
        </p:grpSpPr>
        <p:cxnSp>
          <p:nvCxnSpPr>
            <p:cNvPr id="5" name="Straight Connector 4">
              <a:extLst>
                <a:ext uri="{FF2B5EF4-FFF2-40B4-BE49-F238E27FC236}">
                  <a16:creationId xmlns:a16="http://schemas.microsoft.com/office/drawing/2014/main" id="{FB434316-796C-4545-896B-D19A65EAB680}"/>
                </a:ext>
              </a:extLst>
            </p:cNvPr>
            <p:cNvCxnSpPr>
              <a:cxnSpLocks/>
            </p:cNvCxnSpPr>
            <p:nvPr/>
          </p:nvCxnSpPr>
          <p:spPr>
            <a:xfrm flipH="1">
              <a:off x="4933244" y="3984978"/>
              <a:ext cx="485423" cy="541866"/>
            </a:xfrm>
            <a:prstGeom prst="line">
              <a:avLst/>
            </a:prstGeom>
            <a:ln w="88900">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AED1E3FA-20D4-4C90-B642-2F65D2ACF75B}"/>
                </a:ext>
              </a:extLst>
            </p:cNvPr>
            <p:cNvCxnSpPr>
              <a:cxnSpLocks/>
            </p:cNvCxnSpPr>
            <p:nvPr/>
          </p:nvCxnSpPr>
          <p:spPr>
            <a:xfrm>
              <a:off x="4905022" y="4044244"/>
              <a:ext cx="513645" cy="423333"/>
            </a:xfrm>
            <a:prstGeom prst="line">
              <a:avLst/>
            </a:prstGeom>
            <a:ln w="88900">
              <a:solidFill>
                <a:srgbClr val="FFFF00"/>
              </a:solidFill>
            </a:ln>
          </p:spPr>
          <p:style>
            <a:lnRef idx="3">
              <a:schemeClr val="accent2"/>
            </a:lnRef>
            <a:fillRef idx="0">
              <a:schemeClr val="accent2"/>
            </a:fillRef>
            <a:effectRef idx="2">
              <a:schemeClr val="accent2"/>
            </a:effectRef>
            <a:fontRef idx="minor">
              <a:schemeClr val="tx1"/>
            </a:fontRef>
          </p:style>
        </p:cxnSp>
      </p:grpSp>
      <p:grpSp>
        <p:nvGrpSpPr>
          <p:cNvPr id="12" name="Group 11">
            <a:extLst>
              <a:ext uri="{FF2B5EF4-FFF2-40B4-BE49-F238E27FC236}">
                <a16:creationId xmlns:a16="http://schemas.microsoft.com/office/drawing/2014/main" id="{AB274A84-3AAE-408D-BDD2-0B16A5B42A1C}"/>
              </a:ext>
            </a:extLst>
          </p:cNvPr>
          <p:cNvGrpSpPr/>
          <p:nvPr/>
        </p:nvGrpSpPr>
        <p:grpSpPr>
          <a:xfrm>
            <a:off x="2994377" y="2366434"/>
            <a:ext cx="513645" cy="541866"/>
            <a:chOff x="4905022" y="3984978"/>
            <a:chExt cx="513645" cy="541866"/>
          </a:xfrm>
        </p:grpSpPr>
        <p:cxnSp>
          <p:nvCxnSpPr>
            <p:cNvPr id="13" name="Straight Connector 12">
              <a:extLst>
                <a:ext uri="{FF2B5EF4-FFF2-40B4-BE49-F238E27FC236}">
                  <a16:creationId xmlns:a16="http://schemas.microsoft.com/office/drawing/2014/main" id="{913B2D54-7BB8-4D93-A68E-9CDBE7E202ED}"/>
                </a:ext>
              </a:extLst>
            </p:cNvPr>
            <p:cNvCxnSpPr>
              <a:cxnSpLocks/>
            </p:cNvCxnSpPr>
            <p:nvPr/>
          </p:nvCxnSpPr>
          <p:spPr>
            <a:xfrm flipH="1">
              <a:off x="4933244" y="3984978"/>
              <a:ext cx="485423" cy="541866"/>
            </a:xfrm>
            <a:prstGeom prst="line">
              <a:avLst/>
            </a:prstGeom>
            <a:ln w="889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98D1F1B0-285B-4129-BB1D-2FBD075E4821}"/>
                </a:ext>
              </a:extLst>
            </p:cNvPr>
            <p:cNvCxnSpPr>
              <a:cxnSpLocks/>
            </p:cNvCxnSpPr>
            <p:nvPr/>
          </p:nvCxnSpPr>
          <p:spPr>
            <a:xfrm>
              <a:off x="4905022" y="4044244"/>
              <a:ext cx="513645" cy="423333"/>
            </a:xfrm>
            <a:prstGeom prst="line">
              <a:avLst/>
            </a:prstGeom>
            <a:ln w="889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 name="TextBox 2">
            <a:extLst>
              <a:ext uri="{FF2B5EF4-FFF2-40B4-BE49-F238E27FC236}">
                <a16:creationId xmlns:a16="http://schemas.microsoft.com/office/drawing/2014/main" id="{82E368BB-3141-4952-A8BA-1E2F38DD861F}"/>
              </a:ext>
            </a:extLst>
          </p:cNvPr>
          <p:cNvSpPr txBox="1"/>
          <p:nvPr/>
        </p:nvSpPr>
        <p:spPr>
          <a:xfrm>
            <a:off x="3351889" y="2997197"/>
            <a:ext cx="5697416" cy="1569660"/>
          </a:xfrm>
          <a:prstGeom prst="rect">
            <a:avLst/>
          </a:prstGeom>
          <a:solidFill>
            <a:srgbClr val="92D050"/>
          </a:solidFill>
        </p:spPr>
        <p:txBody>
          <a:bodyPr wrap="square" rtlCol="0">
            <a:spAutoFit/>
          </a:bodyPr>
          <a:lstStyle/>
          <a:p>
            <a:r>
              <a:rPr lang="en-GB" sz="2400" dirty="0">
                <a:latin typeface="Comic Sans MS" panose="030F0702030302020204" pitchFamily="66" charset="0"/>
              </a:rPr>
              <a:t>Then THINK how you can get each of your learners there…which road is best?  Which route will enable them to succeed?...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 calcmode="lin" valueType="num">
                                      <p:cBhvr additive="base">
                                        <p:cTn id="7"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6" name="Group 5">
            <a:extLst>
              <a:ext uri="{FF2B5EF4-FFF2-40B4-BE49-F238E27FC236}">
                <a16:creationId xmlns:a16="http://schemas.microsoft.com/office/drawing/2014/main" id="{E4B38286-DF39-4806-B100-2511A915863D}"/>
              </a:ext>
            </a:extLst>
          </p:cNvPr>
          <p:cNvGrpSpPr/>
          <p:nvPr/>
        </p:nvGrpSpPr>
        <p:grpSpPr>
          <a:xfrm>
            <a:off x="415167" y="2387726"/>
            <a:ext cx="8500435" cy="2082547"/>
            <a:chOff x="211967" y="4249340"/>
            <a:chExt cx="8500435" cy="2082547"/>
          </a:xfrm>
        </p:grpSpPr>
        <p:sp>
          <p:nvSpPr>
            <p:cNvPr id="7" name="Rectangle 6">
              <a:extLst>
                <a:ext uri="{FF2B5EF4-FFF2-40B4-BE49-F238E27FC236}">
                  <a16:creationId xmlns:a16="http://schemas.microsoft.com/office/drawing/2014/main" id="{10B9AD62-E008-4714-ACAC-81A167F6AD30}"/>
                </a:ext>
              </a:extLst>
            </p:cNvPr>
            <p:cNvSpPr/>
            <p:nvPr/>
          </p:nvSpPr>
          <p:spPr>
            <a:xfrm>
              <a:off x="211967" y="4249340"/>
              <a:ext cx="641714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DIFFERENTIATION</a:t>
              </a:r>
            </a:p>
          </p:txBody>
        </p:sp>
        <p:sp>
          <p:nvSpPr>
            <p:cNvPr id="8" name="Rectangle 7">
              <a:extLst>
                <a:ext uri="{FF2B5EF4-FFF2-40B4-BE49-F238E27FC236}">
                  <a16:creationId xmlns:a16="http://schemas.microsoft.com/office/drawing/2014/main" id="{71FDF084-6BC0-46CC-B078-38A035845464}"/>
                </a:ext>
              </a:extLst>
            </p:cNvPr>
            <p:cNvSpPr/>
            <p:nvPr/>
          </p:nvSpPr>
          <p:spPr>
            <a:xfrm>
              <a:off x="3526367" y="5408557"/>
              <a:ext cx="518603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SCAFFOLDING</a:t>
              </a:r>
            </a:p>
          </p:txBody>
        </p:sp>
        <p:sp>
          <p:nvSpPr>
            <p:cNvPr id="9" name="Arrow: Bent 8">
              <a:extLst>
                <a:ext uri="{FF2B5EF4-FFF2-40B4-BE49-F238E27FC236}">
                  <a16:creationId xmlns:a16="http://schemas.microsoft.com/office/drawing/2014/main" id="{FC92AFDF-14B3-4368-AD43-29A619B45F7C}"/>
                </a:ext>
              </a:extLst>
            </p:cNvPr>
            <p:cNvSpPr/>
            <p:nvPr/>
          </p:nvSpPr>
          <p:spPr>
            <a:xfrm rot="10800000" flipH="1">
              <a:off x="1227667" y="5046133"/>
              <a:ext cx="2324302" cy="1140304"/>
            </a:xfrm>
            <a:prstGeom prst="bentArrow">
              <a:avLst>
                <a:gd name="adj1" fmla="val 25000"/>
                <a:gd name="adj2" fmla="val 2549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grpSp>
        <p:nvGrpSpPr>
          <p:cNvPr id="13" name="Group 12">
            <a:extLst>
              <a:ext uri="{FF2B5EF4-FFF2-40B4-BE49-F238E27FC236}">
                <a16:creationId xmlns:a16="http://schemas.microsoft.com/office/drawing/2014/main" id="{037B0504-A35B-454E-BEF0-9D72D1CC701F}"/>
              </a:ext>
            </a:extLst>
          </p:cNvPr>
          <p:cNvGrpSpPr/>
          <p:nvPr/>
        </p:nvGrpSpPr>
        <p:grpSpPr>
          <a:xfrm>
            <a:off x="1557870" y="324894"/>
            <a:ext cx="5672924" cy="3792602"/>
            <a:chOff x="1557870" y="324894"/>
            <a:chExt cx="5672924" cy="3792602"/>
          </a:xfrm>
        </p:grpSpPr>
        <p:sp>
          <p:nvSpPr>
            <p:cNvPr id="10" name="Multiplication Sign 9">
              <a:extLst>
                <a:ext uri="{FF2B5EF4-FFF2-40B4-BE49-F238E27FC236}">
                  <a16:creationId xmlns:a16="http://schemas.microsoft.com/office/drawing/2014/main" id="{45F3FE22-6E6C-45B1-95ED-644B5C9816CE}"/>
                </a:ext>
              </a:extLst>
            </p:cNvPr>
            <p:cNvSpPr/>
            <p:nvPr/>
          </p:nvSpPr>
          <p:spPr>
            <a:xfrm>
              <a:off x="1557870" y="1227667"/>
              <a:ext cx="4131733" cy="2889829"/>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p>
          </p:txBody>
        </p:sp>
        <p:sp>
          <p:nvSpPr>
            <p:cNvPr id="12" name="TextBox 11">
              <a:extLst>
                <a:ext uri="{FF2B5EF4-FFF2-40B4-BE49-F238E27FC236}">
                  <a16:creationId xmlns:a16="http://schemas.microsoft.com/office/drawing/2014/main" id="{3384E4FD-61C3-4AAB-B83E-70C3C4624984}"/>
                </a:ext>
              </a:extLst>
            </p:cNvPr>
            <p:cNvSpPr txBox="1"/>
            <p:nvPr/>
          </p:nvSpPr>
          <p:spPr>
            <a:xfrm>
              <a:off x="1557870" y="324894"/>
              <a:ext cx="5672924" cy="830997"/>
            </a:xfrm>
            <a:prstGeom prst="rect">
              <a:avLst/>
            </a:prstGeom>
            <a:noFill/>
          </p:spPr>
          <p:txBody>
            <a:bodyPr wrap="square" rtlCol="0">
              <a:spAutoFit/>
            </a:bodyPr>
            <a:lstStyle/>
            <a:p>
              <a:pPr algn="ctr"/>
              <a:r>
                <a:rPr lang="en-US" sz="2400" dirty="0">
                  <a:latin typeface="Comic Sans MS" panose="030F0702030302020204" pitchFamily="66" charset="0"/>
                </a:rPr>
                <a:t>FOCUS MOVES FROM “</a:t>
              </a:r>
              <a:r>
                <a:rPr lang="en-US" sz="2400" b="1" dirty="0">
                  <a:latin typeface="Comic Sans MS" panose="030F0702030302020204" pitchFamily="66" charset="0"/>
                </a:rPr>
                <a:t>DIFFERENT”…</a:t>
              </a:r>
              <a:endParaRPr lang="en-MY" sz="2400" b="1"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28C9D915-6FB4-4179-BF6F-B8100A9300ED}"/>
              </a:ext>
            </a:extLst>
          </p:cNvPr>
          <p:cNvGrpSpPr/>
          <p:nvPr/>
        </p:nvGrpSpPr>
        <p:grpSpPr>
          <a:xfrm>
            <a:off x="77390" y="4324823"/>
            <a:ext cx="8838212" cy="2428699"/>
            <a:chOff x="77390" y="4324823"/>
            <a:chExt cx="8838212" cy="2428699"/>
          </a:xfrm>
        </p:grpSpPr>
        <p:pic>
          <p:nvPicPr>
            <p:cNvPr id="11" name="Picture 10">
              <a:extLst>
                <a:ext uri="{FF2B5EF4-FFF2-40B4-BE49-F238E27FC236}">
                  <a16:creationId xmlns:a16="http://schemas.microsoft.com/office/drawing/2014/main" id="{3EA0E3CB-9F37-4A54-A182-374B04423490}"/>
                </a:ext>
              </a:extLst>
            </p:cNvPr>
            <p:cNvPicPr>
              <a:picLocks noChangeAspect="1"/>
            </p:cNvPicPr>
            <p:nvPr/>
          </p:nvPicPr>
          <p:blipFill>
            <a:blip r:embed="rId3"/>
            <a:stretch>
              <a:fillRect/>
            </a:stretch>
          </p:blipFill>
          <p:spPr>
            <a:xfrm>
              <a:off x="6833860" y="4324823"/>
              <a:ext cx="2081742" cy="2428699"/>
            </a:xfrm>
            <a:prstGeom prst="rect">
              <a:avLst/>
            </a:prstGeom>
          </p:spPr>
        </p:pic>
        <p:sp>
          <p:nvSpPr>
            <p:cNvPr id="14" name="TextBox 13">
              <a:extLst>
                <a:ext uri="{FF2B5EF4-FFF2-40B4-BE49-F238E27FC236}">
                  <a16:creationId xmlns:a16="http://schemas.microsoft.com/office/drawing/2014/main" id="{801209CC-AAB5-4FFB-B0CD-08F501EC9676}"/>
                </a:ext>
              </a:extLst>
            </p:cNvPr>
            <p:cNvSpPr txBox="1"/>
            <p:nvPr/>
          </p:nvSpPr>
          <p:spPr>
            <a:xfrm>
              <a:off x="77390" y="4580846"/>
              <a:ext cx="6603910" cy="2062103"/>
            </a:xfrm>
            <a:prstGeom prst="rect">
              <a:avLst/>
            </a:prstGeom>
            <a:noFill/>
          </p:spPr>
          <p:txBody>
            <a:bodyPr wrap="square" rtlCol="0">
              <a:spAutoFit/>
            </a:bodyPr>
            <a:lstStyle/>
            <a:p>
              <a:r>
                <a:rPr lang="en-US" sz="3200" dirty="0">
                  <a:latin typeface="Comic Sans MS" panose="030F0702030302020204" pitchFamily="66" charset="0"/>
                </a:rPr>
                <a:t>…to “supported”.  Scaffolding stops us from falling (failing) and is TEMPORARY.  It can be taken down…</a:t>
              </a:r>
              <a:endParaRPr lang="en-MY" sz="3200" dirty="0">
                <a:latin typeface="Comic Sans MS" panose="030F0702030302020204" pitchFamily="66" charset="0"/>
              </a:endParaRPr>
            </a:p>
          </p:txBody>
        </p:sp>
      </p:grpSp>
      <p:pic>
        <p:nvPicPr>
          <p:cNvPr id="2" name="Picture 1">
            <a:extLst>
              <a:ext uri="{FF2B5EF4-FFF2-40B4-BE49-F238E27FC236}">
                <a16:creationId xmlns:a16="http://schemas.microsoft.com/office/drawing/2014/main" id="{9D90524C-CF0A-4B43-BEE3-8B7F8335DBB8}"/>
              </a:ext>
            </a:extLst>
          </p:cNvPr>
          <p:cNvPicPr>
            <a:picLocks noChangeAspect="1"/>
          </p:cNvPicPr>
          <p:nvPr/>
        </p:nvPicPr>
        <p:blipFill>
          <a:blip r:embed="rId4"/>
          <a:stretch>
            <a:fillRect/>
          </a:stretch>
        </p:blipFill>
        <p:spPr>
          <a:xfrm rot="19857959">
            <a:off x="479597" y="1619660"/>
            <a:ext cx="8485165" cy="3854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2756</Words>
  <Application>Microsoft Office PowerPoint</Application>
  <PresentationFormat>On-screen Show (4:3)</PresentationFormat>
  <Paragraphs>313</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Comic Sans MS</vt:lpstr>
      <vt:lpstr>Office Theme</vt:lpstr>
      <vt:lpstr>Scaffolding</vt:lpstr>
      <vt:lpstr>PowerPoint Presentation</vt:lpstr>
      <vt:lpstr>PowerPoint Presentation</vt:lpstr>
      <vt:lpstr>Importance</vt:lpstr>
      <vt:lpstr>Let’s be real…</vt:lpstr>
      <vt:lpstr>Why the terminology has changed..</vt:lpstr>
      <vt:lpstr>The End Goal…</vt:lpstr>
      <vt:lpstr>PowerPoint Presentation</vt:lpstr>
      <vt:lpstr>PowerPoint Presentation</vt:lpstr>
      <vt:lpstr>In practice, for you as a teacher, what does this mean?</vt:lpstr>
      <vt:lpstr>PowerPoint Presentation</vt:lpstr>
      <vt:lpstr>PowerPoint Presentation</vt:lpstr>
      <vt:lpstr>PowerPoint Presentation</vt:lpstr>
      <vt:lpstr>PowerPoint Presentation</vt:lpstr>
      <vt:lpstr>PowerPoint Presentation</vt:lpstr>
      <vt:lpstr>PowerPoint Presentation</vt:lpstr>
      <vt:lpstr>Teaching Methodologies</vt:lpstr>
      <vt:lpstr>We can scaffold in different ways:</vt:lpstr>
      <vt:lpstr> Useful Strategy - Pre-Teaching   </vt:lpstr>
      <vt:lpstr>PROCESS - Strategies</vt:lpstr>
      <vt:lpstr>PRODUCT - Strategies</vt:lpstr>
      <vt:lpstr>Menus – pick what you like…</vt:lpstr>
      <vt:lpstr>TIC-tac-toe – has elements of choice but must HAVE three in a line</vt:lpstr>
      <vt:lpstr>PowerPoint Presentation</vt:lpstr>
      <vt:lpstr>PowerPoint Presentation</vt:lpstr>
      <vt:lpstr>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Scaffolding</dc:title>
  <dc:creator>Julie Dowling</dc:creator>
  <cp:lastModifiedBy>Michelle padgeon</cp:lastModifiedBy>
  <cp:revision>64</cp:revision>
  <dcterms:created xsi:type="dcterms:W3CDTF">2006-08-16T00:00:00Z</dcterms:created>
  <dcterms:modified xsi:type="dcterms:W3CDTF">2024-02-24T08:50:28Z</dcterms:modified>
</cp:coreProperties>
</file>