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9" r:id="rId17"/>
    <p:sldId id="272" r:id="rId18"/>
    <p:sldId id="273" r:id="rId19"/>
    <p:sldId id="275" r:id="rId20"/>
    <p:sldId id="276" r:id="rId21"/>
    <p:sldId id="277" r:id="rId22"/>
    <p:sldId id="278" r:id="rId23"/>
    <p:sldId id="279" r:id="rId24"/>
    <p:sldId id="290" r:id="rId25"/>
    <p:sldId id="280" r:id="rId26"/>
    <p:sldId id="281" r:id="rId27"/>
    <p:sldId id="282" r:id="rId28"/>
    <p:sldId id="283" r:id="rId29"/>
    <p:sldId id="284" r:id="rId30"/>
    <p:sldId id="286" r:id="rId31"/>
    <p:sldId id="285" r:id="rId32"/>
    <p:sldId id="287" r:id="rId33"/>
    <p:sldId id="288" r:id="rId34"/>
  </p:sldIdLst>
  <p:sldSz cx="9144000" cy="6858000" type="screen4x3"/>
  <p:notesSz cx="6858000" cy="9144000"/>
  <p:embeddedFontLst>
    <p:embeddedFont>
      <p:font typeface="Roboto"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http://customooxmlschemas.google.com/">
      <go:slidesCustomData xmlns:go="http://customooxmlschemas.google.com/" xmlns:p15="http://schemas.microsoft.com/office/powerpoint/2012/main" xmlns="" roundtripDataSignature="AMtx7miW8OqSYTABIuFwuf4FqQ72Mhu13w==" r:id="rId44"/>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5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0"/>
  </p:normalViewPr>
  <p:slideViewPr>
    <p:cSldViewPr snapToGrid="0">
      <p:cViewPr varScale="1">
        <p:scale>
          <a:sx n="160" d="100"/>
          <a:sy n="160" d="100"/>
        </p:scale>
        <p:origin x="-2148" y="-68"/>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58991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 name="Google Shape;2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 name="Google Shape;3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 name="Google Shape;4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5">
            <a:hlinkClick r:id="rId3"/>
          </p:cNvPr>
          <p:cNvSpPr/>
          <p:nvPr/>
        </p:nvSpPr>
        <p:spPr>
          <a:xfrm>
            <a:off x="4137660" y="5561814"/>
            <a:ext cx="868680" cy="5530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
        <p:cNvGrpSpPr/>
        <p:nvPr/>
      </p:nvGrpSpPr>
      <p:grpSpPr>
        <a:xfrm>
          <a:off x="0" y="0"/>
          <a:ext cx="0" cy="0"/>
          <a:chOff x="0" y="0"/>
          <a:chExt cx="0" cy="0"/>
        </a:xfrm>
      </p:grpSpPr>
      <p:sp>
        <p:nvSpPr>
          <p:cNvPr id="15" name="Google Shape;15;p36"/>
          <p:cNvSpPr/>
          <p:nvPr/>
        </p:nvSpPr>
        <p:spPr>
          <a:xfrm>
            <a:off x="457198" y="438151"/>
            <a:ext cx="8220075" cy="5957887"/>
          </a:xfrm>
          <a:prstGeom prst="roundRect">
            <a:avLst>
              <a:gd name="adj" fmla="val 2649"/>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sp>
        <p:nvSpPr>
          <p:cNvPr id="16" name="Google Shape;16;p36"/>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lvl1pPr lvl="0" algn="l">
              <a:lnSpc>
                <a:spcPct val="90000"/>
              </a:lnSpc>
              <a:spcBef>
                <a:spcPts val="0"/>
              </a:spcBef>
              <a:spcAft>
                <a:spcPts val="0"/>
              </a:spcAft>
              <a:buClr>
                <a:srgbClr val="1C1C1C"/>
              </a:buClr>
              <a:buSzPts val="4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ims Slide">
  <p:cSld name="Aims Slide">
    <p:spTree>
      <p:nvGrpSpPr>
        <p:cNvPr id="1" name="Shape 1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d Slide">
  <p:cSld name="End Slid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8">
            <a:hlinkClick r:id="rId3"/>
          </p:cNvPr>
          <p:cNvSpPr/>
          <p:nvPr/>
        </p:nvSpPr>
        <p:spPr>
          <a:xfrm>
            <a:off x="4137660" y="3152488"/>
            <a:ext cx="868680" cy="5530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with Box">
  <p:cSld name="Title Slide with Box">
    <p:spTree>
      <p:nvGrpSpPr>
        <p:cNvPr id="1" name="Shape 20"/>
        <p:cNvGrpSpPr/>
        <p:nvPr/>
      </p:nvGrpSpPr>
      <p:grpSpPr>
        <a:xfrm>
          <a:off x="0" y="0"/>
          <a:ext cx="0" cy="0"/>
          <a:chOff x="0" y="0"/>
          <a:chExt cx="0" cy="0"/>
        </a:xfrm>
      </p:grpSpPr>
      <p:sp>
        <p:nvSpPr>
          <p:cNvPr id="21" name="Google Shape;21;p39"/>
          <p:cNvSpPr/>
          <p:nvPr/>
        </p:nvSpPr>
        <p:spPr>
          <a:xfrm>
            <a:off x="457198" y="438151"/>
            <a:ext cx="8220075" cy="5957887"/>
          </a:xfrm>
          <a:prstGeom prst="roundRect">
            <a:avLst>
              <a:gd name="adj" fmla="val 2649"/>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9"/>
        <p:cNvGrpSpPr/>
        <p:nvPr/>
      </p:nvGrpSpPr>
      <p:grpSpPr>
        <a:xfrm>
          <a:off x="0" y="0"/>
          <a:ext cx="0" cy="0"/>
          <a:chOff x="0" y="0"/>
          <a:chExt cx="0" cy="0"/>
        </a:xfrm>
      </p:grpSpPr>
      <p:sp>
        <p:nvSpPr>
          <p:cNvPr id="10" name="Google Shape;10;p34"/>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carolgraysocialstories.com/social-stories/" TargetMode="External"/><Relationship Id="rId3" Type="http://schemas.openxmlformats.org/officeDocument/2006/relationships/hyperlink" Target="https://www.autism.org.uk/" TargetMode="External"/><Relationship Id="rId7" Type="http://schemas.openxmlformats.org/officeDocument/2006/relationships/hyperlink" Target="https://www.twinkl.co.uk/symbol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community.scope.org.uk/categories/learning-disabilities-and-autism" TargetMode="External"/><Relationship Id="rId5" Type="http://schemas.openxmlformats.org/officeDocument/2006/relationships/hyperlink" Target="https://teacch.com/structured-teaching-teacch-staff/" TargetMode="External"/><Relationship Id="rId4" Type="http://schemas.openxmlformats.org/officeDocument/2006/relationships/hyperlink" Target="https://www.mind.org.uk/" TargetMode="External"/><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0"/>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Screening and Diagnosis</a:t>
            </a:r>
            <a:endParaRPr sz="3600">
              <a:latin typeface="Roboto"/>
              <a:ea typeface="Roboto"/>
              <a:cs typeface="Roboto"/>
              <a:sym typeface="Roboto"/>
            </a:endParaRPr>
          </a:p>
        </p:txBody>
      </p:sp>
      <p:sp>
        <p:nvSpPr>
          <p:cNvPr id="101" name="Google Shape;101;p10"/>
          <p:cNvSpPr/>
          <p:nvPr/>
        </p:nvSpPr>
        <p:spPr>
          <a:xfrm>
            <a:off x="644846" y="2163551"/>
            <a:ext cx="6079629" cy="2988098"/>
          </a:xfrm>
          <a:prstGeom prst="rect">
            <a:avLst/>
          </a:prstGeom>
          <a:solidFill>
            <a:schemeClr val="lt1"/>
          </a:solid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285750" lvl="0" indent="-285750">
              <a:buClr>
                <a:schemeClr val="dk1"/>
              </a:buClr>
              <a:buSzPts val="1800"/>
              <a:buFont typeface="Arial"/>
              <a:buChar char="•"/>
            </a:pPr>
            <a:r>
              <a:rPr lang="en-GB" sz="1800" dirty="0">
                <a:latin typeface="Roboto" panose="02000000000000000000" pitchFamily="2" charset="0"/>
                <a:ea typeface="Roboto" panose="02000000000000000000" pitchFamily="2" charset="0"/>
              </a:rPr>
              <a:t>Diagnosing ASC can be very difficult as there is no medical test available. </a:t>
            </a:r>
            <a:endParaRPr sz="1800" dirty="0">
              <a:latin typeface="Roboto" panose="02000000000000000000" pitchFamily="2" charset="0"/>
              <a:ea typeface="Roboto" panose="02000000000000000000" pitchFamily="2" charset="0"/>
            </a:endParaRPr>
          </a:p>
          <a:p>
            <a:pPr marL="0" marR="0" lvl="0" indent="0" algn="l" rtl="0">
              <a:spcBef>
                <a:spcPts val="0"/>
              </a:spcBef>
              <a:spcAft>
                <a:spcPts val="0"/>
              </a:spcAft>
              <a:buNone/>
            </a:pPr>
            <a:endParaRPr sz="1800" dirty="0">
              <a:solidFill>
                <a:schemeClr val="dk1"/>
              </a:solidFill>
              <a:latin typeface="Roboto"/>
              <a:ea typeface="Roboto"/>
              <a:cs typeface="Roboto"/>
              <a:sym typeface="Roboto"/>
            </a:endParaRPr>
          </a:p>
          <a:p>
            <a:pPr marL="285750" indent="-285750">
              <a:buFont typeface="Arial" panose="020B0604020202020204" pitchFamily="34" charset="0"/>
              <a:buChar char="•"/>
            </a:pPr>
            <a:r>
              <a:rPr lang="en-GB" sz="1800" dirty="0">
                <a:latin typeface="Roboto" panose="02000000000000000000" pitchFamily="2" charset="0"/>
                <a:ea typeface="Roboto" panose="02000000000000000000" pitchFamily="2" charset="0"/>
              </a:rPr>
              <a:t>ASC can overlap with a number of other individual needs and conditions.</a:t>
            </a:r>
            <a:r>
              <a:rPr lang="en-GB" sz="1800" dirty="0"/>
              <a:t/>
            </a:r>
            <a:br>
              <a:rPr lang="en-GB" sz="1800" dirty="0"/>
            </a:br>
            <a:endParaRPr sz="1800" dirty="0">
              <a:solidFill>
                <a:schemeClr val="dk1"/>
              </a:solidFill>
              <a:latin typeface="Roboto"/>
              <a:ea typeface="Roboto"/>
              <a:cs typeface="Roboto"/>
              <a:sym typeface="Roboto"/>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Doctors and psychologists look at the child’s behaviour and development in order to make a diagnosis. They will be interested in the views of all professionals involved with the child. </a:t>
            </a:r>
            <a:endParaRPr dirty="0"/>
          </a:p>
        </p:txBody>
      </p:sp>
      <p:pic>
        <p:nvPicPr>
          <p:cNvPr id="102" name="Google Shape;102;p10"/>
          <p:cNvPicPr preferRelativeResize="0"/>
          <p:nvPr/>
        </p:nvPicPr>
        <p:blipFill rotWithShape="1">
          <a:blip r:embed="rId3">
            <a:alphaModFix/>
          </a:blip>
          <a:srcRect/>
          <a:stretch/>
        </p:blipFill>
        <p:spPr>
          <a:xfrm>
            <a:off x="6912123" y="1095375"/>
            <a:ext cx="1645489" cy="5124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1"/>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Screening and Diagnosis</a:t>
            </a:r>
            <a:endParaRPr sz="3600">
              <a:latin typeface="Roboto"/>
              <a:ea typeface="Roboto"/>
              <a:cs typeface="Roboto"/>
              <a:sym typeface="Roboto"/>
            </a:endParaRPr>
          </a:p>
        </p:txBody>
      </p:sp>
      <p:sp>
        <p:nvSpPr>
          <p:cNvPr id="108" name="Google Shape;108;p11"/>
          <p:cNvSpPr/>
          <p:nvPr/>
        </p:nvSpPr>
        <p:spPr>
          <a:xfrm>
            <a:off x="2473820" y="1619078"/>
            <a:ext cx="6079629" cy="4096094"/>
          </a:xfrm>
          <a:prstGeom prst="rect">
            <a:avLst/>
          </a:prstGeom>
          <a:solidFill>
            <a:schemeClr val="lt1"/>
          </a:solid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400050" lvl="0" indent="-285750">
              <a:buClr>
                <a:schemeClr val="dk1"/>
              </a:buClr>
              <a:buSzPts val="1800"/>
              <a:buFont typeface="Arial" panose="020B0604020202020204" pitchFamily="34" charset="0"/>
              <a:buChar char="•"/>
            </a:pPr>
            <a:r>
              <a:rPr lang="en-GB" sz="1800" dirty="0">
                <a:latin typeface="Roboto" panose="02000000000000000000" pitchFamily="2" charset="0"/>
                <a:ea typeface="Roboto" panose="02000000000000000000" pitchFamily="2" charset="0"/>
              </a:rPr>
              <a:t>ASC can sometimes be detected at 18 months or younger. However, many children do not receive a proper diagnosis until they are much older.</a:t>
            </a:r>
          </a:p>
          <a:p>
            <a:pPr marL="400050" lvl="0" indent="-285750">
              <a:buClr>
                <a:schemeClr val="dk1"/>
              </a:buClr>
              <a:buSzPts val="1800"/>
              <a:buFont typeface="Arial" panose="020B0604020202020204" pitchFamily="34" charset="0"/>
              <a:buChar char="•"/>
            </a:pPr>
            <a:endParaRPr sz="1800" dirty="0">
              <a:solidFill>
                <a:schemeClr val="dk1"/>
              </a:solidFill>
              <a:latin typeface="Roboto"/>
              <a:ea typeface="Roboto"/>
              <a:cs typeface="Roboto"/>
              <a:sym typeface="Roboto"/>
            </a:endParaRPr>
          </a:p>
          <a:p>
            <a:pPr marL="285750" lvl="0" indent="-285750">
              <a:buClr>
                <a:schemeClr val="dk1"/>
              </a:buClr>
              <a:buSzPts val="1800"/>
              <a:buFont typeface="Arial"/>
              <a:buChar char="•"/>
            </a:pPr>
            <a:r>
              <a:rPr lang="en-GB" sz="1800" dirty="0">
                <a:latin typeface="Roboto" panose="02000000000000000000" pitchFamily="2" charset="0"/>
                <a:ea typeface="Roboto" panose="02000000000000000000" pitchFamily="2" charset="0"/>
              </a:rPr>
              <a:t>ASC becomes easier to diagnose as children get older, as it presents differently to other conditions. </a:t>
            </a:r>
          </a:p>
          <a:p>
            <a:pPr marL="285750" lvl="0" indent="-285750">
              <a:buClr>
                <a:schemeClr val="dk1"/>
              </a:buClr>
              <a:buSzPts val="1800"/>
              <a:buFont typeface="Arial"/>
              <a:buChar char="•"/>
            </a:pPr>
            <a:endParaRPr sz="1800" dirty="0">
              <a:solidFill>
                <a:schemeClr val="dk1"/>
              </a:solidFill>
              <a:latin typeface="Roboto"/>
              <a:ea typeface="Roboto"/>
              <a:cs typeface="Roboto"/>
              <a:sym typeface="Roboto"/>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It is important for professionals to do a full assessment of the developmental milestones a child is expected to reach.</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Roboto"/>
              <a:ea typeface="Roboto"/>
              <a:cs typeface="Roboto"/>
              <a:sym typeface="Roboto"/>
            </a:endParaRPr>
          </a:p>
          <a:p>
            <a:pPr marL="285750" lvl="0" indent="-285750">
              <a:buClr>
                <a:schemeClr val="dk1"/>
              </a:buClr>
              <a:buSzPts val="1800"/>
              <a:buFont typeface="Arial"/>
              <a:buChar char="•"/>
            </a:pPr>
            <a:r>
              <a:rPr lang="en-GB" sz="1800" dirty="0">
                <a:latin typeface="Roboto" panose="02000000000000000000" pitchFamily="2" charset="0"/>
                <a:ea typeface="Roboto" panose="02000000000000000000" pitchFamily="2" charset="0"/>
              </a:rPr>
              <a:t>A clinical psychologist is the only professional who can give a diagnosis, taking into consideration a full </a:t>
            </a:r>
            <a:br>
              <a:rPr lang="en-GB" sz="1800" dirty="0">
                <a:latin typeface="Roboto" panose="02000000000000000000" pitchFamily="2" charset="0"/>
                <a:ea typeface="Roboto" panose="02000000000000000000" pitchFamily="2" charset="0"/>
              </a:rPr>
            </a:br>
            <a:r>
              <a:rPr lang="en-GB" sz="1800" dirty="0">
                <a:latin typeface="Roboto" panose="02000000000000000000" pitchFamily="2" charset="0"/>
                <a:ea typeface="Roboto" panose="02000000000000000000" pitchFamily="2" charset="0"/>
              </a:rPr>
              <a:t>multi-agency approach.</a:t>
            </a:r>
            <a:endParaRPr sz="1800" dirty="0">
              <a:latin typeface="Roboto" panose="02000000000000000000" pitchFamily="2" charset="0"/>
              <a:ea typeface="Roboto" panose="02000000000000000000" pitchFamily="2" charset="0"/>
            </a:endParaRPr>
          </a:p>
        </p:txBody>
      </p:sp>
      <p:pic>
        <p:nvPicPr>
          <p:cNvPr id="109" name="Google Shape;109;p11"/>
          <p:cNvPicPr preferRelativeResize="0"/>
          <p:nvPr/>
        </p:nvPicPr>
        <p:blipFill rotWithShape="1">
          <a:blip r:embed="rId3">
            <a:alphaModFix/>
          </a:blip>
          <a:srcRect/>
          <a:stretch/>
        </p:blipFill>
        <p:spPr>
          <a:xfrm>
            <a:off x="352427" y="1276350"/>
            <a:ext cx="1855605" cy="50559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2"/>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Sensory Differences</a:t>
            </a:r>
            <a:endParaRPr sz="3600">
              <a:latin typeface="Roboto"/>
              <a:ea typeface="Roboto"/>
              <a:cs typeface="Roboto"/>
              <a:sym typeface="Roboto"/>
            </a:endParaRPr>
          </a:p>
        </p:txBody>
      </p:sp>
      <p:sp>
        <p:nvSpPr>
          <p:cNvPr id="115" name="Google Shape;115;p12"/>
          <p:cNvSpPr/>
          <p:nvPr/>
        </p:nvSpPr>
        <p:spPr>
          <a:xfrm>
            <a:off x="0" y="1501833"/>
            <a:ext cx="5284177" cy="772107"/>
          </a:xfrm>
          <a:prstGeom prst="rect">
            <a:avLst/>
          </a:prstGeom>
          <a:solidFill>
            <a:srgbClr val="F15B71"/>
          </a:solidFill>
          <a:ln>
            <a:noFill/>
          </a:ln>
        </p:spPr>
        <p:txBody>
          <a:bodyPr spcFirstLastPara="1" wrap="square" lIns="576000" tIns="108000" rIns="108000" bIns="108000" anchor="t" anchorCtr="0">
            <a:spAutoFit/>
          </a:bodyPr>
          <a:lstStyle/>
          <a:p>
            <a:pPr lvl="0"/>
            <a:r>
              <a:rPr lang="en-GB" sz="1800" dirty="0">
                <a:solidFill>
                  <a:schemeClr val="lt1"/>
                </a:solidFill>
                <a:latin typeface="Roboto"/>
                <a:ea typeface="Roboto"/>
                <a:cs typeface="Roboto"/>
                <a:sym typeface="Roboto"/>
              </a:rPr>
              <a:t>Autistic pupils often experience a range of difficulties with sensory processing. </a:t>
            </a:r>
            <a:endParaRPr dirty="0"/>
          </a:p>
        </p:txBody>
      </p:sp>
      <p:sp>
        <p:nvSpPr>
          <p:cNvPr id="116" name="Google Shape;116;p12"/>
          <p:cNvSpPr/>
          <p:nvPr/>
        </p:nvSpPr>
        <p:spPr>
          <a:xfrm>
            <a:off x="0" y="4823121"/>
            <a:ext cx="8071338" cy="1326105"/>
          </a:xfrm>
          <a:prstGeom prst="rect">
            <a:avLst/>
          </a:prstGeom>
          <a:solidFill>
            <a:srgbClr val="F15B71"/>
          </a:solidFill>
          <a:ln>
            <a:noFill/>
          </a:ln>
        </p:spPr>
        <p:txBody>
          <a:bodyPr spcFirstLastPara="1" wrap="square" lIns="576000" tIns="108000" rIns="108000" bIns="108000" anchor="t" anchorCtr="0">
            <a:spAutoFit/>
          </a:bodyPr>
          <a:lstStyle/>
          <a:p>
            <a:pPr lvl="0"/>
            <a:r>
              <a:rPr lang="en-GB" sz="1800" dirty="0">
                <a:solidFill>
                  <a:schemeClr val="bg1"/>
                </a:solidFill>
                <a:latin typeface="Roboto" panose="02000000000000000000" pitchFamily="2" charset="0"/>
                <a:ea typeface="Roboto" panose="02000000000000000000" pitchFamily="2" charset="0"/>
              </a:rPr>
              <a:t>It is important that schools work to understand a pupil’s sensory needs. It is useful to conduct a sensory audit – some children may present as ‘sensory seeking’ whereas others may be ‘sensory avoidant’. It is important that each child’s own sensory diet is taken into consideration.</a:t>
            </a:r>
            <a:endParaRPr sz="1800" dirty="0">
              <a:solidFill>
                <a:schemeClr val="bg1"/>
              </a:solidFill>
              <a:latin typeface="Roboto" panose="02000000000000000000" pitchFamily="2" charset="0"/>
              <a:ea typeface="Roboto" panose="02000000000000000000" pitchFamily="2" charset="0"/>
            </a:endParaRPr>
          </a:p>
        </p:txBody>
      </p:sp>
      <p:sp>
        <p:nvSpPr>
          <p:cNvPr id="117" name="Google Shape;117;p12"/>
          <p:cNvSpPr/>
          <p:nvPr/>
        </p:nvSpPr>
        <p:spPr>
          <a:xfrm>
            <a:off x="-23446" y="3718533"/>
            <a:ext cx="8071338" cy="772107"/>
          </a:xfrm>
          <a:prstGeom prst="rect">
            <a:avLst/>
          </a:prstGeom>
          <a:solidFill>
            <a:srgbClr val="F15B71"/>
          </a:solidFill>
          <a:ln>
            <a:noFill/>
          </a:ln>
        </p:spPr>
        <p:txBody>
          <a:bodyPr spcFirstLastPara="1" wrap="square" lIns="576000" tIns="108000" rIns="108000" bIns="108000" anchor="t" anchorCtr="0">
            <a:spAutoFit/>
          </a:bodyPr>
          <a:lstStyle/>
          <a:p>
            <a:pPr marL="0" marR="0" lvl="0" indent="0" algn="l" rtl="0">
              <a:spcBef>
                <a:spcPts val="0"/>
              </a:spcBef>
              <a:spcAft>
                <a:spcPts val="0"/>
              </a:spcAft>
              <a:buNone/>
            </a:pPr>
            <a:r>
              <a:rPr lang="en-GB" sz="1800" dirty="0">
                <a:solidFill>
                  <a:schemeClr val="lt1"/>
                </a:solidFill>
                <a:latin typeface="Roboto"/>
                <a:ea typeface="Roboto"/>
                <a:cs typeface="Roboto"/>
                <a:sym typeface="Roboto"/>
              </a:rPr>
              <a:t>Every pupil’s sensory experience is different and they each have a unique way of understanding and interpreting the world in which they live. </a:t>
            </a:r>
            <a:endParaRPr dirty="0"/>
          </a:p>
        </p:txBody>
      </p:sp>
      <p:sp>
        <p:nvSpPr>
          <p:cNvPr id="118" name="Google Shape;118;p12"/>
          <p:cNvSpPr/>
          <p:nvPr/>
        </p:nvSpPr>
        <p:spPr>
          <a:xfrm>
            <a:off x="0" y="2594698"/>
            <a:ext cx="5284177" cy="772107"/>
          </a:xfrm>
          <a:prstGeom prst="rect">
            <a:avLst/>
          </a:prstGeom>
          <a:solidFill>
            <a:srgbClr val="F15B71"/>
          </a:solidFill>
          <a:ln>
            <a:noFill/>
          </a:ln>
        </p:spPr>
        <p:txBody>
          <a:bodyPr spcFirstLastPara="1" wrap="square" lIns="576000" tIns="108000" rIns="108000" bIns="108000" anchor="t" anchorCtr="0">
            <a:spAutoFit/>
          </a:bodyPr>
          <a:lstStyle/>
          <a:p>
            <a:pPr marL="0" marR="0" lvl="0" indent="0" algn="l" rtl="0">
              <a:spcBef>
                <a:spcPts val="0"/>
              </a:spcBef>
              <a:spcAft>
                <a:spcPts val="0"/>
              </a:spcAft>
              <a:buNone/>
            </a:pPr>
            <a:r>
              <a:rPr lang="en-GB" sz="1800" dirty="0">
                <a:solidFill>
                  <a:schemeClr val="lt1"/>
                </a:solidFill>
                <a:latin typeface="Roboto"/>
                <a:ea typeface="Roboto"/>
                <a:cs typeface="Roboto"/>
                <a:sym typeface="Roboto"/>
              </a:rPr>
              <a:t>This may affect the way that they present and how they behave in school.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p:tgtEl>
                                          <p:spTgt spid="11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additive="base">
                                        <p:cTn id="12" dur="500"/>
                                        <p:tgtEl>
                                          <p:spTgt spid="11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anim calcmode="lin" valueType="num">
                                      <p:cBhvr additive="base">
                                        <p:cTn id="17" dur="500"/>
                                        <p:tgtEl>
                                          <p:spTgt spid="11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17"/>
                                        </p:tgtEl>
                                        <p:attrNameLst>
                                          <p:attrName>style.visibility</p:attrName>
                                        </p:attrNameLst>
                                      </p:cBhvr>
                                      <p:to>
                                        <p:strVal val="visible"/>
                                      </p:to>
                                    </p:set>
                                    <p:anim calcmode="lin" valueType="num">
                                      <p:cBhvr additive="base">
                                        <p:cTn id="22" dur="500"/>
                                        <p:tgtEl>
                                          <p:spTgt spid="11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3"/>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Sensory Differences</a:t>
            </a:r>
            <a:endParaRPr sz="3600">
              <a:latin typeface="Roboto"/>
              <a:ea typeface="Roboto"/>
              <a:cs typeface="Roboto"/>
              <a:sym typeface="Roboto"/>
            </a:endParaRPr>
          </a:p>
        </p:txBody>
      </p:sp>
      <p:sp>
        <p:nvSpPr>
          <p:cNvPr id="124" name="Google Shape;124;p13"/>
          <p:cNvSpPr/>
          <p:nvPr/>
        </p:nvSpPr>
        <p:spPr>
          <a:xfrm>
            <a:off x="642347" y="1797051"/>
            <a:ext cx="5520327" cy="3819095"/>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lvl="0"/>
            <a:r>
              <a:rPr lang="en-GB" sz="1800" dirty="0">
                <a:latin typeface="Roboto" panose="02000000000000000000" pitchFamily="2" charset="0"/>
                <a:ea typeface="Roboto" panose="02000000000000000000" pitchFamily="2" charset="0"/>
              </a:rPr>
              <a:t>Pupils may have difficulties with:</a:t>
            </a:r>
            <a:endParaRPr sz="1800" dirty="0">
              <a:latin typeface="Roboto" panose="02000000000000000000" pitchFamily="2" charset="0"/>
              <a:ea typeface="Roboto" panose="02000000000000000000" pitchFamily="2" charset="0"/>
            </a:endParaRPr>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Roboto"/>
              <a:ea typeface="Roboto"/>
              <a:cs typeface="Roboto"/>
              <a:sym typeface="Roboto"/>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sensitivity to sound and noises;</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Roboto"/>
              <a:ea typeface="Roboto"/>
              <a:cs typeface="Roboto"/>
              <a:sym typeface="Roboto"/>
            </a:endParaRPr>
          </a:p>
          <a:p>
            <a:pPr marL="285750" lvl="0" indent="-285750">
              <a:buClr>
                <a:schemeClr val="dk1"/>
              </a:buClr>
              <a:buSzPts val="1800"/>
              <a:buFont typeface="Arial"/>
              <a:buChar char="•"/>
            </a:pPr>
            <a:r>
              <a:rPr lang="en-GB" sz="1800" dirty="0">
                <a:solidFill>
                  <a:schemeClr val="dk1"/>
                </a:solidFill>
                <a:latin typeface="Roboto"/>
                <a:ea typeface="Roboto"/>
                <a:cs typeface="Roboto"/>
                <a:sym typeface="Roboto"/>
              </a:rPr>
              <a:t>visual stimuli – sensitivity to light;</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Roboto"/>
              <a:ea typeface="Roboto"/>
              <a:cs typeface="Roboto"/>
              <a:sym typeface="Roboto"/>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sensitivity to smell;</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Roboto"/>
              <a:ea typeface="Roboto"/>
              <a:cs typeface="Roboto"/>
              <a:sym typeface="Roboto"/>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sensitivity to touch; </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Roboto"/>
              <a:ea typeface="Roboto"/>
              <a:cs typeface="Roboto"/>
              <a:sym typeface="Roboto"/>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sensitivity to taste;</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Roboto"/>
              <a:ea typeface="Roboto"/>
              <a:cs typeface="Roboto"/>
              <a:sym typeface="Roboto"/>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balance, movement and processing information. </a:t>
            </a:r>
            <a:endParaRPr dirty="0"/>
          </a:p>
        </p:txBody>
      </p:sp>
      <p:sp>
        <p:nvSpPr>
          <p:cNvPr id="125" name="Google Shape;125;p13"/>
          <p:cNvSpPr/>
          <p:nvPr/>
        </p:nvSpPr>
        <p:spPr>
          <a:xfrm>
            <a:off x="4642339" y="3626169"/>
            <a:ext cx="4501662" cy="772107"/>
          </a:xfrm>
          <a:prstGeom prst="rect">
            <a:avLst/>
          </a:prstGeom>
          <a:solidFill>
            <a:srgbClr val="F15B71"/>
          </a:solidFill>
          <a:ln>
            <a:noFill/>
          </a:ln>
        </p:spPr>
        <p:txBody>
          <a:bodyPr spcFirstLastPara="1" wrap="square" lIns="108000" tIns="108000" rIns="576000" bIns="108000" anchor="t" anchorCtr="0">
            <a:spAutoFit/>
          </a:bodyPr>
          <a:lstStyle/>
          <a:p>
            <a:pPr marL="0" marR="0" lvl="0" indent="0" algn="l" rtl="0">
              <a:spcBef>
                <a:spcPts val="0"/>
              </a:spcBef>
              <a:spcAft>
                <a:spcPts val="0"/>
              </a:spcAft>
              <a:buNone/>
            </a:pPr>
            <a:r>
              <a:rPr lang="en-GB" sz="1800" dirty="0">
                <a:solidFill>
                  <a:schemeClr val="lt1"/>
                </a:solidFill>
                <a:latin typeface="Roboto"/>
                <a:ea typeface="Roboto"/>
                <a:cs typeface="Roboto"/>
                <a:sym typeface="Roboto"/>
              </a:rPr>
              <a:t>Pupils can be over or under-sensitive to stimuli through all of their senses.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p:tgtEl>
                                          <p:spTgt spid="12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14"/>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Sensory Audit</a:t>
            </a:r>
            <a:endParaRPr sz="3600">
              <a:latin typeface="Roboto"/>
              <a:ea typeface="Roboto"/>
              <a:cs typeface="Roboto"/>
              <a:sym typeface="Roboto"/>
            </a:endParaRPr>
          </a:p>
        </p:txBody>
      </p:sp>
      <p:sp>
        <p:nvSpPr>
          <p:cNvPr id="132" name="Google Shape;132;p14"/>
          <p:cNvSpPr/>
          <p:nvPr/>
        </p:nvSpPr>
        <p:spPr>
          <a:xfrm>
            <a:off x="668834" y="1323133"/>
            <a:ext cx="7796802" cy="1787770"/>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0" marR="0" lvl="0" indent="0" algn="l" rtl="0">
              <a:spcBef>
                <a:spcPts val="0"/>
              </a:spcBef>
              <a:spcAft>
                <a:spcPts val="0"/>
              </a:spcAft>
              <a:buNone/>
            </a:pPr>
            <a:r>
              <a:rPr lang="en-GB" sz="1700" dirty="0">
                <a:solidFill>
                  <a:srgbClr val="1C1C1C"/>
                </a:solidFill>
                <a:latin typeface="Roboto"/>
                <a:ea typeface="Roboto"/>
                <a:cs typeface="Roboto"/>
                <a:sym typeface="Roboto"/>
              </a:rPr>
              <a:t>In small groups, think about your current classroom or working environment.</a:t>
            </a:r>
            <a:endParaRPr lang="en-GB" sz="1700" dirty="0">
              <a:ea typeface="Roboto"/>
            </a:endParaRPr>
          </a:p>
          <a:p>
            <a:pPr marL="0" marR="0" lvl="0" indent="0" algn="l" rtl="0">
              <a:spcBef>
                <a:spcPts val="0"/>
              </a:spcBef>
              <a:spcAft>
                <a:spcPts val="0"/>
              </a:spcAft>
              <a:buNone/>
            </a:pPr>
            <a:endParaRPr sz="1700" dirty="0">
              <a:solidFill>
                <a:srgbClr val="1C1C1C"/>
              </a:solidFill>
              <a:latin typeface="Roboto"/>
              <a:ea typeface="Roboto"/>
              <a:cs typeface="Roboto"/>
              <a:sym typeface="Roboto"/>
            </a:endParaRPr>
          </a:p>
          <a:p>
            <a:pPr marL="0" marR="0" lvl="0" indent="0" algn="l" rtl="0">
              <a:spcBef>
                <a:spcPts val="0"/>
              </a:spcBef>
              <a:spcAft>
                <a:spcPts val="0"/>
              </a:spcAft>
              <a:buNone/>
            </a:pPr>
            <a:r>
              <a:rPr lang="en-GB" sz="1700" dirty="0">
                <a:solidFill>
                  <a:srgbClr val="1C1C1C"/>
                </a:solidFill>
                <a:latin typeface="Roboto"/>
                <a:ea typeface="Roboto"/>
                <a:cs typeface="Roboto"/>
                <a:sym typeface="Roboto"/>
              </a:rPr>
              <a:t>Complete a sensory audit of your classroom. </a:t>
            </a:r>
            <a:endParaRPr sz="1700" dirty="0"/>
          </a:p>
          <a:p>
            <a:pPr marL="0" marR="0" lvl="0" indent="0" algn="l" rtl="0">
              <a:spcBef>
                <a:spcPts val="0"/>
              </a:spcBef>
              <a:spcAft>
                <a:spcPts val="0"/>
              </a:spcAft>
              <a:buNone/>
            </a:pPr>
            <a:endParaRPr sz="1700" dirty="0">
              <a:solidFill>
                <a:srgbClr val="1C1C1C"/>
              </a:solidFill>
              <a:latin typeface="Roboto"/>
              <a:ea typeface="Roboto"/>
              <a:cs typeface="Roboto"/>
              <a:sym typeface="Roboto"/>
            </a:endParaRPr>
          </a:p>
          <a:p>
            <a:pPr marL="0" marR="0" lvl="0" indent="0" algn="l" rtl="0">
              <a:spcBef>
                <a:spcPts val="0"/>
              </a:spcBef>
              <a:spcAft>
                <a:spcPts val="0"/>
              </a:spcAft>
              <a:buNone/>
            </a:pPr>
            <a:r>
              <a:rPr lang="en-GB" sz="1700" dirty="0">
                <a:solidFill>
                  <a:srgbClr val="1C1C1C"/>
                </a:solidFill>
                <a:latin typeface="Roboto"/>
                <a:ea typeface="Roboto"/>
                <a:cs typeface="Roboto"/>
                <a:sym typeface="Roboto"/>
              </a:rPr>
              <a:t>Highlight your current practice and areas for improvement. Think about the strategies you might put in place to reduce sensory overload. </a:t>
            </a:r>
            <a:endParaRPr sz="1700" dirty="0"/>
          </a:p>
        </p:txBody>
      </p:sp>
      <p:pic>
        <p:nvPicPr>
          <p:cNvPr id="6" name="Picture 5">
            <a:extLst>
              <a:ext uri="{FF2B5EF4-FFF2-40B4-BE49-F238E27FC236}">
                <a16:creationId xmlns:a16="http://schemas.microsoft.com/office/drawing/2014/main" xmlns="" id="{79EFA402-C41E-469F-A3FC-4C2D87EFDCA8}"/>
              </a:ext>
            </a:extLst>
          </p:cNvPr>
          <p:cNvPicPr>
            <a:picLocks noChangeAspect="1"/>
          </p:cNvPicPr>
          <p:nvPr/>
        </p:nvPicPr>
        <p:blipFill>
          <a:blip r:embed="rId3"/>
          <a:stretch>
            <a:fillRect/>
          </a:stretch>
        </p:blipFill>
        <p:spPr>
          <a:xfrm>
            <a:off x="1566859" y="3242972"/>
            <a:ext cx="6000750" cy="29980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5"/>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dirty="0">
                <a:latin typeface="Roboto"/>
                <a:ea typeface="Roboto"/>
                <a:cs typeface="Roboto"/>
                <a:sym typeface="Roboto"/>
              </a:rPr>
              <a:t>Early Concerns of </a:t>
            </a:r>
            <a:r>
              <a:rPr lang="en-GB" sz="3600" dirty="0">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ASC</a:t>
            </a:r>
            <a:endParaRPr sz="3600" dirty="0">
              <a:latin typeface="Roboto"/>
              <a:ea typeface="Roboto"/>
              <a:cs typeface="Roboto"/>
              <a:sym typeface="Roboto"/>
            </a:endParaRPr>
          </a:p>
        </p:txBody>
      </p:sp>
      <p:sp>
        <p:nvSpPr>
          <p:cNvPr id="140" name="Google Shape;140;p15"/>
          <p:cNvSpPr/>
          <p:nvPr/>
        </p:nvSpPr>
        <p:spPr>
          <a:xfrm>
            <a:off x="597396" y="2979641"/>
            <a:ext cx="7939678" cy="2680322"/>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285750" lvl="0" indent="-285750">
              <a:buClr>
                <a:srgbClr val="1C1C1C"/>
              </a:buClr>
              <a:buSzPts val="1600"/>
              <a:buFont typeface="Arial"/>
              <a:buChar char="•"/>
            </a:pPr>
            <a:r>
              <a:rPr lang="en-GB" sz="1600" dirty="0">
                <a:latin typeface="Roboto" panose="02000000000000000000" pitchFamily="2" charset="0"/>
                <a:ea typeface="Roboto" panose="02000000000000000000" pitchFamily="2" charset="0"/>
              </a:rPr>
              <a:t>Differences in expressing emotions</a:t>
            </a:r>
          </a:p>
          <a:p>
            <a:pPr marL="285750" lvl="0" indent="-285750">
              <a:buClr>
                <a:srgbClr val="1C1C1C"/>
              </a:buClr>
              <a:buSzPts val="1600"/>
              <a:buFont typeface="Arial"/>
              <a:buChar char="•"/>
            </a:pPr>
            <a:endParaRPr sz="1600" dirty="0">
              <a:solidFill>
                <a:srgbClr val="1C1C1C"/>
              </a:solidFill>
              <a:latin typeface="Roboto"/>
              <a:ea typeface="Roboto"/>
              <a:cs typeface="Roboto"/>
              <a:sym typeface="Roboto"/>
            </a:endParaRPr>
          </a:p>
          <a:p>
            <a:pPr marL="285750" indent="-285750" fontAlgn="base">
              <a:buFont typeface="Arial" panose="020B0604020202020204" pitchFamily="34" charset="0"/>
              <a:buChar char="•"/>
            </a:pPr>
            <a:r>
              <a:rPr lang="en-GB" sz="1600" dirty="0">
                <a:latin typeface="Roboto" panose="02000000000000000000" pitchFamily="2" charset="0"/>
                <a:ea typeface="Roboto" panose="02000000000000000000" pitchFamily="2" charset="0"/>
              </a:rPr>
              <a:t>Later to express language and communicate</a:t>
            </a:r>
          </a:p>
          <a:p>
            <a:pPr marL="285750" indent="-285750" fontAlgn="base">
              <a:buFont typeface="Arial" panose="020B0604020202020204" pitchFamily="34" charset="0"/>
              <a:buChar char="•"/>
            </a:pPr>
            <a:endParaRPr lang="en-GB" sz="1600" dirty="0">
              <a:latin typeface="Roboto" panose="02000000000000000000" pitchFamily="2" charset="0"/>
              <a:ea typeface="Roboto" panose="02000000000000000000" pitchFamily="2" charset="0"/>
            </a:endParaRPr>
          </a:p>
          <a:p>
            <a:pPr marL="285750" indent="-285750" fontAlgn="base">
              <a:buFont typeface="Arial" panose="020B0604020202020204" pitchFamily="34" charset="0"/>
              <a:buChar char="•"/>
            </a:pPr>
            <a:r>
              <a:rPr lang="en-GB" sz="1600" dirty="0">
                <a:latin typeface="Roboto" panose="02000000000000000000" pitchFamily="2" charset="0"/>
                <a:ea typeface="Roboto" panose="02000000000000000000" pitchFamily="2" charset="0"/>
              </a:rPr>
              <a:t>May present as ‘quiet’ and find it difficult to engage in two-way communication</a:t>
            </a:r>
          </a:p>
          <a:p>
            <a:pPr marL="285750" indent="-285750" fontAlgn="base">
              <a:buFont typeface="Arial" panose="020B0604020202020204" pitchFamily="34" charset="0"/>
              <a:buChar char="•"/>
            </a:pPr>
            <a:endParaRPr lang="en-GB" sz="1600" dirty="0">
              <a:latin typeface="Roboto" panose="02000000000000000000" pitchFamily="2" charset="0"/>
              <a:ea typeface="Roboto" panose="02000000000000000000" pitchFamily="2" charset="0"/>
            </a:endParaRPr>
          </a:p>
          <a:p>
            <a:pPr marL="285750" indent="-285750" fontAlgn="base">
              <a:buFont typeface="Arial" panose="020B0604020202020204" pitchFamily="34" charset="0"/>
              <a:buChar char="•"/>
            </a:pPr>
            <a:r>
              <a:rPr lang="en-GB" sz="1600" dirty="0">
                <a:latin typeface="Roboto" panose="02000000000000000000" pitchFamily="2" charset="0"/>
                <a:ea typeface="Roboto" panose="02000000000000000000" pitchFamily="2" charset="0"/>
              </a:rPr>
              <a:t>Sensory difficulties - this could cause young children to be overwhelmed or become distressed in response to certain smells, sounds, tastes and feelings</a:t>
            </a:r>
          </a:p>
          <a:p>
            <a:pPr marL="285750" indent="-285750" fontAlgn="base">
              <a:buFont typeface="Arial" panose="020B0604020202020204" pitchFamily="34" charset="0"/>
              <a:buChar char="•"/>
            </a:pPr>
            <a:endParaRPr lang="en-GB" sz="1600" dirty="0">
              <a:latin typeface="Roboto" panose="02000000000000000000" pitchFamily="2" charset="0"/>
              <a:ea typeface="Roboto" panose="02000000000000000000" pitchFamily="2" charset="0"/>
            </a:endParaRPr>
          </a:p>
          <a:p>
            <a:pPr marL="285750" indent="-285750" fontAlgn="base">
              <a:buFont typeface="Arial" panose="020B0604020202020204" pitchFamily="34" charset="0"/>
              <a:buChar char="•"/>
            </a:pPr>
            <a:r>
              <a:rPr lang="en-GB" sz="1600" dirty="0">
                <a:latin typeface="Roboto" panose="02000000000000000000" pitchFamily="2" charset="0"/>
                <a:ea typeface="Roboto" panose="02000000000000000000" pitchFamily="2" charset="0"/>
              </a:rPr>
              <a:t>May find eye contact uncomfortable</a:t>
            </a:r>
          </a:p>
        </p:txBody>
      </p:sp>
      <p:sp>
        <p:nvSpPr>
          <p:cNvPr id="141" name="Google Shape;141;p15"/>
          <p:cNvSpPr/>
          <p:nvPr/>
        </p:nvSpPr>
        <p:spPr>
          <a:xfrm>
            <a:off x="597396" y="1435101"/>
            <a:ext cx="7939678" cy="1200288"/>
          </a:xfrm>
          <a:prstGeom prst="rect">
            <a:avLst/>
          </a:prstGeom>
          <a:noFill/>
          <a:ln>
            <a:noFill/>
          </a:ln>
        </p:spPr>
        <p:txBody>
          <a:bodyPr spcFirstLastPara="1" wrap="square" lIns="91425" tIns="45700" rIns="91425" bIns="45700" anchor="t" anchorCtr="0">
            <a:spAutoFit/>
          </a:bodyPr>
          <a:lstStyle/>
          <a:p>
            <a:pPr lvl="0"/>
            <a:r>
              <a:rPr lang="en-GB" sz="1800" dirty="0">
                <a:latin typeface="Roboto" panose="02000000000000000000" pitchFamily="2" charset="0"/>
                <a:ea typeface="Roboto" panose="02000000000000000000" pitchFamily="2" charset="0"/>
              </a:rPr>
              <a:t>Every child has individualised needs, not just Autistic pupils. Therefore, each child should be treated uniquely in order to provide the level of support that is best for them. Below is a list of some of the challenges that Autistic children, as well as many children without a diagnosis, may show: </a:t>
            </a:r>
            <a:endParaRPr sz="1800" dirty="0">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xEl>
                                              <p:pRg st="0" end="0"/>
                                            </p:txEl>
                                          </p:spTgt>
                                        </p:tgtEl>
                                        <p:attrNameLst>
                                          <p:attrName>style.visibility</p:attrName>
                                        </p:attrNameLst>
                                      </p:cBhvr>
                                      <p:to>
                                        <p:strVal val="visible"/>
                                      </p:to>
                                    </p:set>
                                    <p:animEffect transition="in" filter="fade">
                                      <p:cBhvr>
                                        <p:cTn id="7" dur="500"/>
                                        <p:tgtEl>
                                          <p:spTgt spid="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xEl>
                                              <p:pRg st="0" end="0"/>
                                            </p:txEl>
                                          </p:spTgt>
                                        </p:tgtEl>
                                        <p:attrNameLst>
                                          <p:attrName>style.visibility</p:attrName>
                                        </p:attrNameLst>
                                      </p:cBhvr>
                                      <p:to>
                                        <p:strVal val="visible"/>
                                      </p:to>
                                    </p:set>
                                    <p:animEffect transition="in" filter="fade">
                                      <p:cBhvr>
                                        <p:cTn id="12" dur="500"/>
                                        <p:tgtEl>
                                          <p:spTgt spid="14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xEl>
                                              <p:pRg st="2" end="2"/>
                                            </p:txEl>
                                          </p:spTgt>
                                        </p:tgtEl>
                                        <p:attrNameLst>
                                          <p:attrName>style.visibility</p:attrName>
                                        </p:attrNameLst>
                                      </p:cBhvr>
                                      <p:to>
                                        <p:strVal val="visible"/>
                                      </p:to>
                                    </p:set>
                                    <p:animEffect transition="in" filter="fade">
                                      <p:cBhvr>
                                        <p:cTn id="17" dur="500"/>
                                        <p:tgtEl>
                                          <p:spTgt spid="1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
                                            <p:txEl>
                                              <p:pRg st="4" end="4"/>
                                            </p:txEl>
                                          </p:spTgt>
                                        </p:tgtEl>
                                        <p:attrNameLst>
                                          <p:attrName>style.visibility</p:attrName>
                                        </p:attrNameLst>
                                      </p:cBhvr>
                                      <p:to>
                                        <p:strVal val="visible"/>
                                      </p:to>
                                    </p:set>
                                    <p:animEffect transition="in" filter="fade">
                                      <p:cBhvr>
                                        <p:cTn id="22" dur="500"/>
                                        <p:tgtEl>
                                          <p:spTgt spid="14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0">
                                            <p:txEl>
                                              <p:pRg st="6" end="6"/>
                                            </p:txEl>
                                          </p:spTgt>
                                        </p:tgtEl>
                                        <p:attrNameLst>
                                          <p:attrName>style.visibility</p:attrName>
                                        </p:attrNameLst>
                                      </p:cBhvr>
                                      <p:to>
                                        <p:strVal val="visible"/>
                                      </p:to>
                                    </p:set>
                                    <p:animEffect transition="in" filter="fade">
                                      <p:cBhvr>
                                        <p:cTn id="27" dur="500"/>
                                        <p:tgtEl>
                                          <p:spTgt spid="14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
                                            <p:txEl>
                                              <p:pRg st="8" end="8"/>
                                            </p:txEl>
                                          </p:spTgt>
                                        </p:tgtEl>
                                        <p:attrNameLst>
                                          <p:attrName>style.visibility</p:attrName>
                                        </p:attrNameLst>
                                      </p:cBhvr>
                                      <p:to>
                                        <p:strVal val="visible"/>
                                      </p:to>
                                    </p:set>
                                    <p:animEffect transition="in" filter="fade">
                                      <p:cBhvr>
                                        <p:cTn id="32" dur="500"/>
                                        <p:tgtEl>
                                          <p:spTgt spid="14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25;p13">
            <a:extLst>
              <a:ext uri="{FF2B5EF4-FFF2-40B4-BE49-F238E27FC236}">
                <a16:creationId xmlns:a16="http://schemas.microsoft.com/office/drawing/2014/main" xmlns="" id="{BC9E5B32-4F99-2146-A298-7F0C772A8795}"/>
              </a:ext>
            </a:extLst>
          </p:cNvPr>
          <p:cNvSpPr/>
          <p:nvPr/>
        </p:nvSpPr>
        <p:spPr>
          <a:xfrm>
            <a:off x="3310055" y="5700669"/>
            <a:ext cx="2514360" cy="433553"/>
          </a:xfrm>
          <a:prstGeom prst="rect">
            <a:avLst/>
          </a:prstGeom>
          <a:solidFill>
            <a:srgbClr val="F15B71"/>
          </a:solidFill>
          <a:ln>
            <a:noFill/>
          </a:ln>
        </p:spPr>
        <p:txBody>
          <a:bodyPr spcFirstLastPara="1" wrap="square" lIns="108000" tIns="108000" rIns="576000" bIns="108000" anchor="t" anchorCtr="0">
            <a:spAutoFit/>
          </a:bodyPr>
          <a:lstStyle/>
          <a:p>
            <a:pPr marL="0" marR="0" lvl="0" indent="0" algn="l" rtl="0">
              <a:spcBef>
                <a:spcPts val="0"/>
              </a:spcBef>
              <a:spcAft>
                <a:spcPts val="0"/>
              </a:spcAft>
              <a:buNone/>
            </a:pPr>
            <a:endParaRPr dirty="0"/>
          </a:p>
        </p:txBody>
      </p:sp>
      <p:sp>
        <p:nvSpPr>
          <p:cNvPr id="3" name="Google Shape;139;p15">
            <a:extLst>
              <a:ext uri="{FF2B5EF4-FFF2-40B4-BE49-F238E27FC236}">
                <a16:creationId xmlns:a16="http://schemas.microsoft.com/office/drawing/2014/main" xmlns="" id="{931A65E2-72B5-3B4D-9EDC-1E086EC6858A}"/>
              </a:ext>
            </a:extLst>
          </p:cNvPr>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dirty="0">
                <a:latin typeface="Roboto"/>
                <a:ea typeface="Roboto"/>
                <a:cs typeface="Roboto"/>
                <a:sym typeface="Roboto"/>
              </a:rPr>
              <a:t>Early Concerns of </a:t>
            </a:r>
            <a:r>
              <a:rPr lang="en-GB" sz="3600" dirty="0">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ASC</a:t>
            </a:r>
            <a:endParaRPr sz="3600" dirty="0">
              <a:latin typeface="Roboto"/>
              <a:ea typeface="Roboto"/>
              <a:cs typeface="Roboto"/>
              <a:sym typeface="Roboto"/>
            </a:endParaRPr>
          </a:p>
        </p:txBody>
      </p:sp>
      <p:sp>
        <p:nvSpPr>
          <p:cNvPr id="4" name="Google Shape;140;p15">
            <a:extLst>
              <a:ext uri="{FF2B5EF4-FFF2-40B4-BE49-F238E27FC236}">
                <a16:creationId xmlns:a16="http://schemas.microsoft.com/office/drawing/2014/main" xmlns="" id="{44EF4B75-3077-9040-8C54-D92A69E8B05A}"/>
              </a:ext>
            </a:extLst>
          </p:cNvPr>
          <p:cNvSpPr/>
          <p:nvPr/>
        </p:nvSpPr>
        <p:spPr>
          <a:xfrm>
            <a:off x="602161" y="1842618"/>
            <a:ext cx="7939678" cy="2926543"/>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285750" indent="-285750" fontAlgn="base">
              <a:buFont typeface="Arial" panose="020B0604020202020204" pitchFamily="34" charset="0"/>
              <a:buChar char="•"/>
            </a:pPr>
            <a:r>
              <a:rPr lang="en-GB" sz="1600" dirty="0">
                <a:latin typeface="Roboto" panose="02000000000000000000" pitchFamily="2" charset="0"/>
                <a:ea typeface="Roboto" panose="02000000000000000000" pitchFamily="2" charset="0"/>
              </a:rPr>
              <a:t>Stimming behaviours may be noticeable from an early age, e.g. flapping, rocking, repeating words</a:t>
            </a:r>
          </a:p>
          <a:p>
            <a:pPr marL="285750" indent="-285750" fontAlgn="base">
              <a:buFont typeface="Arial" panose="020B0604020202020204" pitchFamily="34" charset="0"/>
              <a:buChar char="•"/>
            </a:pPr>
            <a:endParaRPr lang="en-GB" sz="1600" dirty="0">
              <a:latin typeface="Roboto" panose="02000000000000000000" pitchFamily="2" charset="0"/>
              <a:ea typeface="Roboto" panose="02000000000000000000" pitchFamily="2" charset="0"/>
            </a:endParaRPr>
          </a:p>
          <a:p>
            <a:pPr marL="285750" indent="-285750" fontAlgn="base">
              <a:buFont typeface="Arial" panose="020B0604020202020204" pitchFamily="34" charset="0"/>
              <a:buChar char="•"/>
            </a:pPr>
            <a:r>
              <a:rPr lang="en-GB" sz="1600" dirty="0">
                <a:latin typeface="Roboto" panose="02000000000000000000" pitchFamily="2" charset="0"/>
                <a:ea typeface="Roboto" panose="02000000000000000000" pitchFamily="2" charset="0"/>
              </a:rPr>
              <a:t>Difficulties with personal care, such as feeding and toileting</a:t>
            </a:r>
          </a:p>
          <a:p>
            <a:pPr lvl="0">
              <a:buClr>
                <a:srgbClr val="1C1C1C"/>
              </a:buClr>
              <a:buSzPts val="1600"/>
            </a:pPr>
            <a:endParaRPr lang="en-GB" sz="1600" dirty="0">
              <a:latin typeface="Roboto" panose="02000000000000000000" pitchFamily="2" charset="0"/>
              <a:ea typeface="Roboto" panose="02000000000000000000" pitchFamily="2" charset="0"/>
            </a:endParaRPr>
          </a:p>
          <a:p>
            <a:pPr marL="285750" lvl="0" indent="-285750">
              <a:buClr>
                <a:srgbClr val="1C1C1C"/>
              </a:buClr>
              <a:buSzPts val="1600"/>
              <a:buFont typeface="Arial"/>
              <a:buChar char="•"/>
            </a:pPr>
            <a:r>
              <a:rPr lang="en-GB" sz="1600" dirty="0">
                <a:latin typeface="Roboto" panose="02000000000000000000" pitchFamily="2" charset="0"/>
                <a:ea typeface="Roboto" panose="02000000000000000000" pitchFamily="2" charset="0"/>
              </a:rPr>
              <a:t>Challenges around sleeping - sleeping a lot or a little and experiencing difficulties with sleep routine</a:t>
            </a:r>
          </a:p>
          <a:p>
            <a:pPr marL="285750" lvl="0" indent="-285750">
              <a:buClr>
                <a:srgbClr val="1C1C1C"/>
              </a:buClr>
              <a:buSzPts val="1600"/>
              <a:buFont typeface="Arial"/>
              <a:buChar char="•"/>
            </a:pPr>
            <a:endParaRPr lang="en-GB" sz="1600" dirty="0">
              <a:latin typeface="Roboto" panose="02000000000000000000" pitchFamily="2" charset="0"/>
              <a:ea typeface="Roboto" panose="02000000000000000000" pitchFamily="2" charset="0"/>
            </a:endParaRPr>
          </a:p>
          <a:p>
            <a:pPr marL="285750" lvl="0" indent="-285750">
              <a:buClr>
                <a:srgbClr val="1C1C1C"/>
              </a:buClr>
              <a:buSzPts val="1600"/>
              <a:buFont typeface="Arial"/>
              <a:buChar char="•"/>
            </a:pPr>
            <a:r>
              <a:rPr lang="en-GB" sz="1600" dirty="0">
                <a:latin typeface="Roboto" panose="02000000000000000000" pitchFamily="2" charset="0"/>
                <a:ea typeface="Roboto" panose="02000000000000000000" pitchFamily="2" charset="0"/>
              </a:rPr>
              <a:t>May display a difference in their approach to play </a:t>
            </a:r>
          </a:p>
          <a:p>
            <a:pPr marL="285750" lvl="0" indent="-285750">
              <a:buClr>
                <a:srgbClr val="1C1C1C"/>
              </a:buClr>
              <a:buSzPts val="1600"/>
              <a:buFont typeface="Arial"/>
              <a:buChar char="•"/>
            </a:pPr>
            <a:endParaRPr lang="en-GB" sz="1600" dirty="0">
              <a:latin typeface="Roboto" panose="02000000000000000000" pitchFamily="2" charset="0"/>
              <a:ea typeface="Roboto" panose="02000000000000000000" pitchFamily="2" charset="0"/>
            </a:endParaRPr>
          </a:p>
          <a:p>
            <a:pPr marL="285750" lvl="0" indent="-285750">
              <a:buClr>
                <a:srgbClr val="1C1C1C"/>
              </a:buClr>
              <a:buSzPts val="1600"/>
              <a:buFont typeface="Arial"/>
              <a:buChar char="•"/>
            </a:pPr>
            <a:r>
              <a:rPr lang="en-GB" sz="1600" dirty="0">
                <a:latin typeface="Roboto" panose="02000000000000000000" pitchFamily="2" charset="0"/>
                <a:ea typeface="Roboto" panose="02000000000000000000" pitchFamily="2" charset="0"/>
              </a:rPr>
              <a:t>Respond differently to affection or feelings from others</a:t>
            </a:r>
          </a:p>
        </p:txBody>
      </p:sp>
      <p:sp>
        <p:nvSpPr>
          <p:cNvPr id="5" name="TextBox 4">
            <a:extLst>
              <a:ext uri="{FF2B5EF4-FFF2-40B4-BE49-F238E27FC236}">
                <a16:creationId xmlns:a16="http://schemas.microsoft.com/office/drawing/2014/main" xmlns="" id="{DDEE2D45-3582-1048-9F3B-D7A998D90259}"/>
              </a:ext>
            </a:extLst>
          </p:cNvPr>
          <p:cNvSpPr txBox="1"/>
          <p:nvPr/>
        </p:nvSpPr>
        <p:spPr>
          <a:xfrm>
            <a:off x="3977169" y="5763556"/>
            <a:ext cx="1180131" cy="307777"/>
          </a:xfrm>
          <a:prstGeom prst="rect">
            <a:avLst/>
          </a:prstGeom>
          <a:noFill/>
        </p:spPr>
        <p:txBody>
          <a:bodyPr wrap="none" rtlCol="0">
            <a:spAutoFit/>
          </a:bodyPr>
          <a:lstStyle/>
          <a:p>
            <a:r>
              <a:rPr lang="en-GB" i="1" dirty="0">
                <a:solidFill>
                  <a:schemeClr val="bg1"/>
                </a:solidFill>
                <a:latin typeface="Roboto" panose="02000000000000000000" pitchFamily="2" charset="0"/>
                <a:ea typeface="Roboto" panose="02000000000000000000" pitchFamily="2" charset="0"/>
              </a:rPr>
              <a:t>(NHS, 2019)</a:t>
            </a:r>
            <a:endParaRPr lang="en-GB"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7908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7"/>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Group Activity</a:t>
            </a:r>
            <a:endParaRPr sz="3600">
              <a:latin typeface="Roboto"/>
              <a:ea typeface="Roboto"/>
              <a:cs typeface="Roboto"/>
              <a:sym typeface="Roboto"/>
            </a:endParaRPr>
          </a:p>
        </p:txBody>
      </p:sp>
      <p:sp>
        <p:nvSpPr>
          <p:cNvPr id="154" name="Google Shape;154;p17"/>
          <p:cNvSpPr/>
          <p:nvPr/>
        </p:nvSpPr>
        <p:spPr>
          <a:xfrm>
            <a:off x="1" y="4671652"/>
            <a:ext cx="4124324" cy="772107"/>
          </a:xfrm>
          <a:prstGeom prst="rect">
            <a:avLst/>
          </a:prstGeom>
          <a:solidFill>
            <a:srgbClr val="F15B71"/>
          </a:solidFill>
          <a:ln>
            <a:noFill/>
          </a:ln>
        </p:spPr>
        <p:txBody>
          <a:bodyPr spcFirstLastPara="1" wrap="square" lIns="576000" tIns="108000" rIns="108000" bIns="108000" anchor="t" anchorCtr="0">
            <a:spAutoFit/>
          </a:bodyPr>
          <a:lstStyle/>
          <a:p>
            <a:pPr marL="0" marR="0" lvl="0" indent="0" algn="l" rtl="0">
              <a:spcBef>
                <a:spcPts val="0"/>
              </a:spcBef>
              <a:spcAft>
                <a:spcPts val="0"/>
              </a:spcAft>
              <a:buNone/>
            </a:pPr>
            <a:r>
              <a:rPr lang="en-GB" sz="1800" dirty="0">
                <a:solidFill>
                  <a:schemeClr val="lt1"/>
                </a:solidFill>
                <a:latin typeface="Roboto"/>
                <a:ea typeface="Roboto"/>
                <a:cs typeface="Roboto"/>
                <a:sym typeface="Roboto"/>
              </a:rPr>
              <a:t>What do you think are t</a:t>
            </a:r>
            <a:r>
              <a:rPr lang="en-GB" sz="1800" dirty="0">
                <a:solidFill>
                  <a:schemeClr val="lt1"/>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he</a:t>
            </a:r>
            <a:r>
              <a:rPr lang="en-GB" sz="1800" dirty="0">
                <a:solidFill>
                  <a:schemeClr val="lt1"/>
                </a:solidFill>
                <a:latin typeface="Roboto"/>
                <a:ea typeface="Roboto"/>
                <a:cs typeface="Roboto"/>
                <a:sym typeface="Roboto"/>
              </a:rPr>
              <a:t> main barriers to learning? </a:t>
            </a:r>
            <a:endParaRPr dirty="0"/>
          </a:p>
        </p:txBody>
      </p:sp>
      <p:pic>
        <p:nvPicPr>
          <p:cNvPr id="155" name="Google Shape;155;p17"/>
          <p:cNvPicPr preferRelativeResize="0"/>
          <p:nvPr/>
        </p:nvPicPr>
        <p:blipFill rotWithShape="1">
          <a:blip r:embed="rId3">
            <a:alphaModFix/>
          </a:blip>
          <a:srcRect/>
          <a:stretch/>
        </p:blipFill>
        <p:spPr>
          <a:xfrm>
            <a:off x="5240725" y="1318368"/>
            <a:ext cx="3419475" cy="4846683"/>
          </a:xfrm>
          <a:prstGeom prst="rect">
            <a:avLst/>
          </a:prstGeom>
          <a:noFill/>
          <a:ln>
            <a:noFill/>
          </a:ln>
        </p:spPr>
      </p:pic>
      <p:sp>
        <p:nvSpPr>
          <p:cNvPr id="156" name="Google Shape;156;p17"/>
          <p:cNvSpPr/>
          <p:nvPr/>
        </p:nvSpPr>
        <p:spPr>
          <a:xfrm>
            <a:off x="572518" y="2352762"/>
            <a:ext cx="4668207" cy="1049106"/>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lvl="0"/>
            <a:r>
              <a:rPr lang="en-GB" sz="1800" dirty="0">
                <a:latin typeface="Roboto" panose="02000000000000000000" pitchFamily="2" charset="0"/>
                <a:ea typeface="Roboto" panose="02000000000000000000" pitchFamily="2" charset="0"/>
              </a:rPr>
              <a:t>Think of a child you have worked with or are currently working with that has a diagnosis of ASC or Autism.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xEl>
                                              <p:pRg st="0" end="0"/>
                                            </p:txEl>
                                          </p:spTgt>
                                        </p:tgtEl>
                                        <p:attrNameLst>
                                          <p:attrName>style.visibility</p:attrName>
                                        </p:attrNameLst>
                                      </p:cBhvr>
                                      <p:to>
                                        <p:strVal val="visible"/>
                                      </p:to>
                                    </p:set>
                                    <p:animEffect transition="in" filter="fade">
                                      <p:cBhvr>
                                        <p:cTn id="12" dur="500"/>
                                        <p:tgtEl>
                                          <p:spTgt spid="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8"/>
          <p:cNvSpPr>
            <a:spLocks noGrp="1"/>
          </p:cNvSpPr>
          <p:nvPr>
            <p:ph type="title"/>
          </p:nvPr>
        </p:nvSpPr>
        <p:spPr>
          <a:xfrm>
            <a:off x="715620" y="659456"/>
            <a:ext cx="7513979" cy="994306"/>
          </a:xfrm>
          <a:prstGeom prst="roundRect">
            <a:avLst>
              <a:gd name="adj" fmla="val 9641"/>
            </a:avLst>
          </a:prstGeom>
          <a:noFill/>
          <a:ln>
            <a:noFill/>
          </a:ln>
        </p:spPr>
        <p:txBody>
          <a:bodyPr spcFirstLastPara="1" wrap="square" lIns="252000" tIns="252000" rIns="252000" bIns="252000" anchor="ctr" anchorCtr="1">
            <a:noAutofit/>
          </a:bodyPr>
          <a:lstStyle/>
          <a:p>
            <a:pPr lvl="0" algn="ctr">
              <a:buSzPts val="3300"/>
            </a:pPr>
            <a:r>
              <a:rPr lang="en-GB" sz="3200" dirty="0">
                <a:latin typeface="Roboto" panose="02000000000000000000" pitchFamily="2" charset="0"/>
                <a:ea typeface="Roboto" panose="02000000000000000000" pitchFamily="2" charset="0"/>
              </a:rPr>
              <a:t>Supporting the Behaviour of Pupils with ASC</a:t>
            </a:r>
            <a:endParaRPr sz="3200" dirty="0">
              <a:latin typeface="Roboto" panose="02000000000000000000" pitchFamily="2" charset="0"/>
              <a:ea typeface="Roboto" panose="02000000000000000000" pitchFamily="2" charset="0"/>
              <a:cs typeface="Roboto"/>
              <a:sym typeface="Roboto"/>
            </a:endParaRPr>
          </a:p>
        </p:txBody>
      </p:sp>
      <p:sp>
        <p:nvSpPr>
          <p:cNvPr id="162" name="Google Shape;162;p18"/>
          <p:cNvSpPr/>
          <p:nvPr/>
        </p:nvSpPr>
        <p:spPr>
          <a:xfrm>
            <a:off x="597396" y="2073450"/>
            <a:ext cx="7939678" cy="3542096"/>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lvl="0">
              <a:buClr>
                <a:schemeClr val="dk1"/>
              </a:buClr>
              <a:buSzPts val="1800"/>
            </a:pPr>
            <a:r>
              <a:rPr lang="en-GB" sz="1800" dirty="0">
                <a:latin typeface="Roboto" panose="02000000000000000000" pitchFamily="2" charset="0"/>
                <a:ea typeface="Roboto" panose="02000000000000000000" pitchFamily="2" charset="0"/>
              </a:rPr>
              <a:t>Autistic children have a range of diverse and individualised needs when it comes to their behaviour. Most behaviours are a way of communicating feelings or emotions, such as a child feeling excited, tired or experiencing sensory overload.</a:t>
            </a:r>
          </a:p>
          <a:p>
            <a:pPr lvl="0">
              <a:buClr>
                <a:schemeClr val="dk1"/>
              </a:buClr>
              <a:buSzPts val="1800"/>
            </a:pPr>
            <a:endParaRPr sz="1800" dirty="0">
              <a:solidFill>
                <a:schemeClr val="dk1"/>
              </a:solidFill>
              <a:latin typeface="Roboto"/>
              <a:ea typeface="Roboto"/>
              <a:cs typeface="Roboto"/>
              <a:sym typeface="Roboto"/>
            </a:endParaRPr>
          </a:p>
          <a:p>
            <a:r>
              <a:rPr lang="en-GB" sz="1800" dirty="0">
                <a:latin typeface="Roboto" panose="02000000000000000000" pitchFamily="2" charset="0"/>
                <a:ea typeface="Roboto" panose="02000000000000000000" pitchFamily="2" charset="0"/>
              </a:rPr>
              <a:t>Using a child’s individual interests to set obtainable goals is a positive way to support their behaviour, rather than a traditional consequence or reward approach. </a:t>
            </a:r>
            <a:r>
              <a:rPr lang="en-GB" sz="1800" dirty="0"/>
              <a:t/>
            </a:r>
            <a:br>
              <a:rPr lang="en-GB" sz="1800" dirty="0"/>
            </a:br>
            <a:endParaRPr sz="1800" dirty="0">
              <a:solidFill>
                <a:schemeClr val="dk1"/>
              </a:solidFill>
              <a:latin typeface="Roboto"/>
              <a:ea typeface="Roboto"/>
              <a:cs typeface="Roboto"/>
              <a:sym typeface="Roboto"/>
            </a:endParaRPr>
          </a:p>
          <a:p>
            <a:pPr lvl="0">
              <a:buClr>
                <a:schemeClr val="dk1"/>
              </a:buClr>
              <a:buSzPts val="1800"/>
            </a:pPr>
            <a:r>
              <a:rPr lang="en-GB" sz="1800" dirty="0">
                <a:latin typeface="Roboto" panose="02000000000000000000" pitchFamily="2" charset="0"/>
                <a:ea typeface="Roboto" panose="02000000000000000000" pitchFamily="2" charset="0"/>
              </a:rPr>
              <a:t>Give clear explanations using the child's preferred mode of communication in order for them to understand why a certain behaviour is inadvisable as well as ways to move forward in the future.</a:t>
            </a:r>
            <a:endParaRPr sz="1800" dirty="0">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Effect transition="in" filter="fade">
                                      <p:cBhvr>
                                        <p:cTn id="7" dur="500"/>
                                        <p:tgtEl>
                                          <p:spTgt spid="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2" end="2"/>
                                            </p:txEl>
                                          </p:spTgt>
                                        </p:tgtEl>
                                        <p:attrNameLst>
                                          <p:attrName>style.visibility</p:attrName>
                                        </p:attrNameLst>
                                      </p:cBhvr>
                                      <p:to>
                                        <p:strVal val="visible"/>
                                      </p:to>
                                    </p:set>
                                    <p:animEffect transition="in" filter="fade">
                                      <p:cBhvr>
                                        <p:cTn id="12" dur="500"/>
                                        <p:tgtEl>
                                          <p:spTgt spid="1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0"/>
          <p:cNvSpPr/>
          <p:nvPr/>
        </p:nvSpPr>
        <p:spPr>
          <a:xfrm rot="-1075752">
            <a:off x="6804827" y="4199145"/>
            <a:ext cx="1463127" cy="1400517"/>
          </a:xfrm>
          <a:prstGeom prst="rect">
            <a:avLst/>
          </a:prstGeom>
          <a:solidFill>
            <a:srgbClr val="CFE0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6" name="Google Shape;176;p20"/>
          <p:cNvSpPr/>
          <p:nvPr/>
        </p:nvSpPr>
        <p:spPr>
          <a:xfrm rot="-1075752">
            <a:off x="6604802" y="4114908"/>
            <a:ext cx="1463127" cy="1400517"/>
          </a:xfrm>
          <a:prstGeom prst="rect">
            <a:avLst/>
          </a:prstGeom>
          <a:solidFill>
            <a:srgbClr val="85BD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7" name="Google Shape;177;p20"/>
          <p:cNvSpPr/>
          <p:nvPr/>
        </p:nvSpPr>
        <p:spPr>
          <a:xfrm rot="-1075752">
            <a:off x="2475239" y="2101126"/>
            <a:ext cx="2528320" cy="3382710"/>
          </a:xfrm>
          <a:prstGeom prst="rect">
            <a:avLst/>
          </a:prstGeom>
          <a:solidFill>
            <a:srgbClr val="F8C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8" name="Google Shape;178;p20"/>
          <p:cNvSpPr/>
          <p:nvPr/>
        </p:nvSpPr>
        <p:spPr>
          <a:xfrm rot="-1075752">
            <a:off x="2275214" y="2016889"/>
            <a:ext cx="2528320" cy="3382710"/>
          </a:xfrm>
          <a:prstGeom prst="rect">
            <a:avLst/>
          </a:prstGeom>
          <a:solidFill>
            <a:srgbClr val="F15B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9" name="Google Shape;179;p20"/>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BREAK</a:t>
            </a:r>
            <a:endParaRPr sz="3600">
              <a:latin typeface="Roboto"/>
              <a:ea typeface="Roboto"/>
              <a:cs typeface="Roboto"/>
              <a:sym typeface="Roboto"/>
            </a:endParaRPr>
          </a:p>
        </p:txBody>
      </p:sp>
      <p:pic>
        <p:nvPicPr>
          <p:cNvPr id="180" name="Google Shape;180;p20"/>
          <p:cNvPicPr preferRelativeResize="0"/>
          <p:nvPr/>
        </p:nvPicPr>
        <p:blipFill rotWithShape="1">
          <a:blip r:embed="rId3">
            <a:alphaModFix/>
          </a:blip>
          <a:srcRect/>
          <a:stretch/>
        </p:blipFill>
        <p:spPr>
          <a:xfrm>
            <a:off x="447673" y="1873251"/>
            <a:ext cx="4399274" cy="4158257"/>
          </a:xfrm>
          <a:prstGeom prst="rect">
            <a:avLst/>
          </a:prstGeom>
          <a:noFill/>
          <a:ln>
            <a:noFill/>
          </a:ln>
        </p:spPr>
      </p:pic>
      <p:sp>
        <p:nvSpPr>
          <p:cNvPr id="181" name="Google Shape;181;p20"/>
          <p:cNvSpPr/>
          <p:nvPr/>
        </p:nvSpPr>
        <p:spPr>
          <a:xfrm rot="-1075752">
            <a:off x="5730378" y="1489480"/>
            <a:ext cx="1669857" cy="1598401"/>
          </a:xfrm>
          <a:prstGeom prst="rect">
            <a:avLst/>
          </a:prstGeom>
          <a:solidFill>
            <a:srgbClr val="D0B6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2" name="Google Shape;182;p20"/>
          <p:cNvSpPr/>
          <p:nvPr/>
        </p:nvSpPr>
        <p:spPr>
          <a:xfrm rot="-1075752">
            <a:off x="5530353" y="1405243"/>
            <a:ext cx="1669857" cy="1598401"/>
          </a:xfrm>
          <a:prstGeom prst="rect">
            <a:avLst/>
          </a:prstGeom>
          <a:solidFill>
            <a:srgbClr val="A973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83" name="Google Shape;183;p20"/>
          <p:cNvPicPr preferRelativeResize="0"/>
          <p:nvPr/>
        </p:nvPicPr>
        <p:blipFill rotWithShape="1">
          <a:blip r:embed="rId4">
            <a:alphaModFix/>
          </a:blip>
          <a:srcRect/>
          <a:stretch/>
        </p:blipFill>
        <p:spPr>
          <a:xfrm>
            <a:off x="6073558" y="1957956"/>
            <a:ext cx="1823213" cy="1135655"/>
          </a:xfrm>
          <a:prstGeom prst="rect">
            <a:avLst/>
          </a:prstGeom>
          <a:noFill/>
          <a:ln>
            <a:noFill/>
          </a:ln>
        </p:spPr>
      </p:pic>
      <p:pic>
        <p:nvPicPr>
          <p:cNvPr id="184" name="Google Shape;184;p20"/>
          <p:cNvPicPr preferRelativeResize="0"/>
          <p:nvPr/>
        </p:nvPicPr>
        <p:blipFill rotWithShape="1">
          <a:blip r:embed="rId5">
            <a:alphaModFix/>
          </a:blip>
          <a:srcRect/>
          <a:stretch/>
        </p:blipFill>
        <p:spPr>
          <a:xfrm>
            <a:off x="6008893" y="4396779"/>
            <a:ext cx="1908154" cy="11356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grpSp>
        <p:nvGrpSpPr>
          <p:cNvPr id="3" name="Group 2">
            <a:extLst>
              <a:ext uri="{FF2B5EF4-FFF2-40B4-BE49-F238E27FC236}">
                <a16:creationId xmlns:a16="http://schemas.microsoft.com/office/drawing/2014/main" xmlns="" id="{000B1119-DF35-430A-BA9C-54F13D7621D5}"/>
              </a:ext>
            </a:extLst>
          </p:cNvPr>
          <p:cNvGrpSpPr/>
          <p:nvPr/>
        </p:nvGrpSpPr>
        <p:grpSpPr>
          <a:xfrm>
            <a:off x="754963" y="3614102"/>
            <a:ext cx="7651221" cy="2505678"/>
            <a:chOff x="737128" y="3614102"/>
            <a:chExt cx="7651221" cy="2505678"/>
          </a:xfrm>
        </p:grpSpPr>
        <p:sp>
          <p:nvSpPr>
            <p:cNvPr id="5" name="Rectangle 4">
              <a:extLst>
                <a:ext uri="{FF2B5EF4-FFF2-40B4-BE49-F238E27FC236}">
                  <a16:creationId xmlns:a16="http://schemas.microsoft.com/office/drawing/2014/main" xmlns="" id="{AEFCD9C6-57AC-7B4C-92E9-AA02F5C84A17}"/>
                </a:ext>
              </a:extLst>
            </p:cNvPr>
            <p:cNvSpPr/>
            <p:nvPr/>
          </p:nvSpPr>
          <p:spPr>
            <a:xfrm>
              <a:off x="755649" y="3883068"/>
              <a:ext cx="7632700" cy="2236712"/>
            </a:xfrm>
            <a:prstGeom prst="rect">
              <a:avLst/>
            </a:prstGeom>
            <a:noFill/>
            <a:ln w="38100">
              <a:solidFill>
                <a:srgbClr val="F15B70"/>
              </a:solidFill>
            </a:ln>
          </p:spPr>
          <p:txBody>
            <a:bodyPr wrap="square" lIns="216000" tIns="216000" rIns="216000" bIns="216000">
              <a:spAutoFit/>
            </a:bodyPr>
            <a:lstStyle/>
            <a:p>
              <a:pPr>
                <a:spcAft>
                  <a:spcPts val="600"/>
                </a:spcAft>
              </a:pPr>
              <a:r>
                <a:rPr lang="en-GB" sz="16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600" dirty="0">
                  <a:latin typeface="Roboto" panose="02000000000000000000" pitchFamily="2" charset="0"/>
                  <a:ea typeface="Roboto" panose="02000000000000000000" pitchFamily="2" charset="0"/>
                </a:rPr>
                <a:t>To enter slide show mode, go to the </a:t>
              </a:r>
              <a:r>
                <a:rPr lang="en-GB" sz="1600" b="1" dirty="0">
                  <a:latin typeface="Roboto" panose="02000000000000000000" pitchFamily="2" charset="0"/>
                  <a:ea typeface="Roboto" panose="02000000000000000000" pitchFamily="2" charset="0"/>
                </a:rPr>
                <a:t>slide show menu tab </a:t>
              </a:r>
              <a:r>
                <a:rPr lang="en-GB" sz="1600" dirty="0">
                  <a:latin typeface="Roboto" panose="02000000000000000000" pitchFamily="2" charset="0"/>
                  <a:ea typeface="Roboto" panose="02000000000000000000" pitchFamily="2" charset="0"/>
                </a:rPr>
                <a:t>and select either </a:t>
              </a:r>
              <a:r>
                <a:rPr lang="en-GB" sz="1600" b="1" dirty="0">
                  <a:latin typeface="Roboto" panose="02000000000000000000" pitchFamily="2" charset="0"/>
                  <a:ea typeface="Roboto" panose="02000000000000000000" pitchFamily="2" charset="0"/>
                </a:rPr>
                <a:t>from beginning</a:t>
              </a:r>
              <a:r>
                <a:rPr lang="en-GB" sz="1600" dirty="0">
                  <a:latin typeface="Roboto" panose="02000000000000000000" pitchFamily="2" charset="0"/>
                  <a:ea typeface="Roboto" panose="02000000000000000000" pitchFamily="2" charset="0"/>
                </a:rPr>
                <a:t> </a:t>
              </a:r>
              <a:r>
                <a:rPr lang="en-GB" sz="1600" b="1" dirty="0">
                  <a:latin typeface="Roboto" panose="02000000000000000000" pitchFamily="2" charset="0"/>
                  <a:ea typeface="Roboto" panose="02000000000000000000" pitchFamily="2" charset="0"/>
                </a:rPr>
                <a:t>or from current slide</a:t>
              </a:r>
              <a:r>
                <a:rPr lang="en-GB" sz="1600" dirty="0">
                  <a:latin typeface="Roboto" panose="02000000000000000000" pitchFamily="2" charset="0"/>
                  <a:ea typeface="Roboto" panose="02000000000000000000" pitchFamily="2" charset="0"/>
                </a:rPr>
                <a:t>.</a:t>
              </a:r>
            </a:p>
          </p:txBody>
        </p:sp>
        <p:sp>
          <p:nvSpPr>
            <p:cNvPr id="6" name="Rectangle 5">
              <a:extLst>
                <a:ext uri="{FF2B5EF4-FFF2-40B4-BE49-F238E27FC236}">
                  <a16:creationId xmlns:a16="http://schemas.microsoft.com/office/drawing/2014/main" xmlns="" id="{68388192-8024-E048-9602-70275877AAF7}"/>
                </a:ext>
              </a:extLst>
            </p:cNvPr>
            <p:cNvSpPr/>
            <p:nvPr/>
          </p:nvSpPr>
          <p:spPr>
            <a:xfrm>
              <a:off x="737128" y="3614102"/>
              <a:ext cx="1266195" cy="273960"/>
            </a:xfrm>
            <a:prstGeom prst="rect">
              <a:avLst/>
            </a:prstGeom>
            <a:solidFill>
              <a:srgbClr val="F15B7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solidFill>
                    <a:sysClr val="windowText" lastClr="000000"/>
                  </a:solidFill>
                  <a:latin typeface="Roboto" panose="02000000000000000000" pitchFamily="2" charset="0"/>
                  <a:ea typeface="Roboto" panose="02000000000000000000" pitchFamily="2" charset="0"/>
                </a:rPr>
                <a:t>Animations</a:t>
              </a:r>
            </a:p>
          </p:txBody>
        </p:sp>
      </p:grpSp>
      <p:grpSp>
        <p:nvGrpSpPr>
          <p:cNvPr id="2" name="Group 1">
            <a:extLst>
              <a:ext uri="{FF2B5EF4-FFF2-40B4-BE49-F238E27FC236}">
                <a16:creationId xmlns:a16="http://schemas.microsoft.com/office/drawing/2014/main" xmlns="" id="{66D347BD-2EC0-440C-A016-8E714868DEF6}"/>
              </a:ext>
            </a:extLst>
          </p:cNvPr>
          <p:cNvGrpSpPr/>
          <p:nvPr/>
        </p:nvGrpSpPr>
        <p:grpSpPr>
          <a:xfrm>
            <a:off x="737815" y="720939"/>
            <a:ext cx="7668369" cy="2461839"/>
            <a:chOff x="719980" y="720939"/>
            <a:chExt cx="7668369" cy="2461839"/>
          </a:xfrm>
        </p:grpSpPr>
        <p:sp>
          <p:nvSpPr>
            <p:cNvPr id="31" name="Google Shape;31;p2"/>
            <p:cNvSpPr/>
            <p:nvPr/>
          </p:nvSpPr>
          <p:spPr>
            <a:xfrm>
              <a:off x="737128" y="994899"/>
              <a:ext cx="7651221" cy="2187879"/>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0" marR="0" lvl="0" indent="0" algn="l" rtl="0">
                <a:spcBef>
                  <a:spcPts val="0"/>
                </a:spcBef>
                <a:spcAft>
                  <a:spcPts val="0"/>
                </a:spcAft>
                <a:buNone/>
              </a:pPr>
              <a:r>
                <a:rPr lang="en-GB" sz="1600" b="0" i="0" u="none" strike="noStrike" cap="none" dirty="0">
                  <a:solidFill>
                    <a:schemeClr val="dk1"/>
                  </a:solidFill>
                  <a:latin typeface="Roboto"/>
                  <a:ea typeface="Roboto"/>
                  <a:cs typeface="Roboto"/>
                  <a:sym typeface="Roboto"/>
                </a:rPr>
                <a:t>We hope you find the information on our website and resources useful. This resource contains links to external websites. Please be aware that the inclusion of any link in this resource should not be taken as an endorsement of any kind by Twinkl of the linked website or any association with its operators. You should also be aware that we have no control over the availability of the linked pages. If the link is not working, please let us know by contacting </a:t>
              </a:r>
              <a:r>
                <a:rPr lang="en-GB" sz="1600" b="0" i="0" u="none" strike="noStrike" cap="none" dirty="0" err="1">
                  <a:solidFill>
                    <a:schemeClr val="dk1"/>
                  </a:solidFill>
                  <a:latin typeface="Roboto"/>
                  <a:ea typeface="Roboto"/>
                  <a:cs typeface="Roboto"/>
                  <a:sym typeface="Roboto"/>
                </a:rPr>
                <a:t>TwinklCares</a:t>
              </a:r>
              <a:r>
                <a:rPr lang="en-GB" sz="1600" b="0" i="0" u="none" strike="noStrike" cap="none" dirty="0">
                  <a:solidFill>
                    <a:schemeClr val="dk1"/>
                  </a:solidFill>
                  <a:latin typeface="Roboto"/>
                  <a:ea typeface="Roboto"/>
                  <a:cs typeface="Roboto"/>
                  <a:sym typeface="Roboto"/>
                </a:rPr>
                <a:t> and we will try to fix it although we can assume no responsibility if this is the case. We are not responsible for the content of external sites.</a:t>
              </a:r>
              <a:endParaRPr sz="1600" dirty="0"/>
            </a:p>
          </p:txBody>
        </p:sp>
        <p:sp>
          <p:nvSpPr>
            <p:cNvPr id="7" name="Rectangle 6">
              <a:extLst>
                <a:ext uri="{FF2B5EF4-FFF2-40B4-BE49-F238E27FC236}">
                  <a16:creationId xmlns:a16="http://schemas.microsoft.com/office/drawing/2014/main" xmlns="" id="{17417DB1-FDDC-5440-BE2B-3C2F2262D528}"/>
                </a:ext>
              </a:extLst>
            </p:cNvPr>
            <p:cNvSpPr/>
            <p:nvPr/>
          </p:nvSpPr>
          <p:spPr>
            <a:xfrm>
              <a:off x="719980" y="720939"/>
              <a:ext cx="1254382" cy="273960"/>
            </a:xfrm>
            <a:prstGeom prst="rect">
              <a:avLst/>
            </a:prstGeom>
            <a:solidFill>
              <a:srgbClr val="F15B7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solidFill>
                    <a:schemeClr val="tx1"/>
                  </a:solidFill>
                  <a:latin typeface="Roboto" panose="02000000000000000000" pitchFamily="2" charset="0"/>
                  <a:ea typeface="Roboto" panose="02000000000000000000" pitchFamily="2" charset="0"/>
                  <a:cs typeface="Roboto" panose="02000000000000000000" pitchFamily="2" charset="0"/>
                </a:rPr>
                <a:t>Disclaimer</a:t>
              </a:r>
              <a:endParaRPr lang="en-GB" sz="1600" b="1" dirty="0">
                <a:solidFill>
                  <a:schemeClr val="tx1"/>
                </a:solidFill>
                <a:latin typeface="Roboto" panose="02000000000000000000" pitchFamily="2" charset="0"/>
                <a:ea typeface="Roboto" panose="02000000000000000000" pitchFamily="2"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1"/>
          <p:cNvSpPr/>
          <p:nvPr/>
        </p:nvSpPr>
        <p:spPr>
          <a:xfrm rot="-5400000">
            <a:off x="3698542" y="-1304568"/>
            <a:ext cx="1746916" cy="9144000"/>
          </a:xfrm>
          <a:prstGeom prst="rect">
            <a:avLst/>
          </a:prstGeom>
          <a:solidFill>
            <a:srgbClr val="F15B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0" name="Google Shape;190;p21"/>
          <p:cNvSpPr>
            <a:spLocks noGrp="1"/>
          </p:cNvSpPr>
          <p:nvPr>
            <p:ph type="title"/>
          </p:nvPr>
        </p:nvSpPr>
        <p:spPr>
          <a:xfrm>
            <a:off x="461961" y="2770279"/>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lvl="0" algn="ctr">
              <a:buClr>
                <a:schemeClr val="lt1"/>
              </a:buClr>
              <a:buSzPts val="3600"/>
            </a:pPr>
            <a:r>
              <a:rPr lang="en-GB" dirty="0">
                <a:solidFill>
                  <a:schemeClr val="bg1"/>
                </a:solidFill>
                <a:latin typeface="Roboto" panose="02000000000000000000" pitchFamily="2" charset="0"/>
                <a:ea typeface="Roboto" panose="02000000000000000000" pitchFamily="2" charset="0"/>
              </a:rPr>
              <a:t>Practical Strategies to Support Autistic Pupils</a:t>
            </a:r>
            <a:endParaRPr sz="3600" dirty="0">
              <a:solidFill>
                <a:schemeClr val="bg1"/>
              </a:solidFill>
              <a:latin typeface="Roboto" panose="02000000000000000000" pitchFamily="2" charset="0"/>
              <a:ea typeface="Roboto" panose="02000000000000000000" pitchFamily="2" charset="0"/>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xmlns="" id="{4A58204F-C8A5-2A45-A1F4-9948BC4B2237}"/>
              </a:ext>
            </a:extLst>
          </p:cNvPr>
          <p:cNvPicPr>
            <a:picLocks noChangeAspect="1"/>
          </p:cNvPicPr>
          <p:nvPr/>
        </p:nvPicPr>
        <p:blipFill rotWithShape="1">
          <a:blip r:embed="rId3"/>
          <a:srcRect l="576" r="576"/>
          <a:stretch/>
        </p:blipFill>
        <p:spPr>
          <a:xfrm>
            <a:off x="5112134" y="2265029"/>
            <a:ext cx="3488262" cy="2465742"/>
          </a:xfrm>
          <a:prstGeom prst="rect">
            <a:avLst/>
          </a:prstGeom>
        </p:spPr>
      </p:pic>
      <p:sp>
        <p:nvSpPr>
          <p:cNvPr id="196" name="Google Shape;196;p22"/>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Strategies to Support</a:t>
            </a:r>
            <a:endParaRPr sz="3600">
              <a:latin typeface="Roboto"/>
              <a:ea typeface="Roboto"/>
              <a:cs typeface="Roboto"/>
              <a:sym typeface="Roboto"/>
            </a:endParaRPr>
          </a:p>
        </p:txBody>
      </p:sp>
      <p:sp>
        <p:nvSpPr>
          <p:cNvPr id="197" name="Google Shape;197;p22"/>
          <p:cNvSpPr/>
          <p:nvPr/>
        </p:nvSpPr>
        <p:spPr>
          <a:xfrm>
            <a:off x="610951" y="1255981"/>
            <a:ext cx="7912568" cy="1202994"/>
          </a:xfrm>
          <a:prstGeom prst="rect">
            <a:avLst/>
          </a:prstGeom>
          <a:noFill/>
          <a:ln>
            <a:noFill/>
          </a:ln>
        </p:spPr>
        <p:txBody>
          <a:bodyPr spcFirstLastPara="1" wrap="square" lIns="108000" tIns="108000" rIns="108000" bIns="108000" anchor="t" anchorCtr="0">
            <a:spAutoFit/>
          </a:bodyPr>
          <a:lstStyle/>
          <a:p>
            <a:pPr lvl="0"/>
            <a:r>
              <a:rPr lang="en-GB" sz="1600" dirty="0">
                <a:latin typeface="Roboto" panose="02000000000000000000" pitchFamily="2" charset="0"/>
                <a:ea typeface="Roboto" panose="02000000000000000000" pitchFamily="2" charset="0"/>
              </a:rPr>
              <a:t>The next part of the training will offer a range of useful support strategies that you could implement in your classroom provision. This is not an exhaustive list but a range of some of the possible strategies for supporting pupils in the classroom environment.</a:t>
            </a:r>
            <a:endParaRPr sz="1600" dirty="0">
              <a:latin typeface="Roboto" panose="02000000000000000000" pitchFamily="2" charset="0"/>
              <a:ea typeface="Roboto" panose="02000000000000000000" pitchFamily="2" charset="0"/>
            </a:endParaRPr>
          </a:p>
        </p:txBody>
      </p:sp>
      <p:sp>
        <p:nvSpPr>
          <p:cNvPr id="198" name="Google Shape;198;p22"/>
          <p:cNvSpPr/>
          <p:nvPr/>
        </p:nvSpPr>
        <p:spPr>
          <a:xfrm>
            <a:off x="0" y="3058295"/>
            <a:ext cx="5028016" cy="1695437"/>
          </a:xfrm>
          <a:prstGeom prst="rect">
            <a:avLst/>
          </a:prstGeom>
          <a:solidFill>
            <a:srgbClr val="F15B71"/>
          </a:solidFill>
          <a:ln>
            <a:noFill/>
          </a:ln>
        </p:spPr>
        <p:txBody>
          <a:bodyPr spcFirstLastPara="1" wrap="square" lIns="576000" tIns="108000" rIns="108000" bIns="108000" anchor="t" anchorCtr="0">
            <a:spAutoFit/>
          </a:bodyPr>
          <a:lstStyle/>
          <a:p>
            <a:pPr lvl="0"/>
            <a:r>
              <a:rPr lang="en-GB" sz="1600" dirty="0">
                <a:solidFill>
                  <a:schemeClr val="bg1"/>
                </a:solidFill>
                <a:latin typeface="Roboto" panose="02000000000000000000" pitchFamily="2" charset="0"/>
                <a:ea typeface="Roboto" panose="02000000000000000000" pitchFamily="2" charset="0"/>
              </a:rPr>
              <a:t>Social situations help Autistic pupils to understand a variety of real-life situations, develop empathy and stay safe. Social situations include a description of an event or activity in order to help pupils understand what to expect and why.</a:t>
            </a:r>
            <a:endParaRPr sz="1600" dirty="0">
              <a:solidFill>
                <a:schemeClr val="bg1"/>
              </a:solidFill>
              <a:latin typeface="Roboto" panose="02000000000000000000" pitchFamily="2" charset="0"/>
              <a:ea typeface="Roboto" panose="02000000000000000000" pitchFamily="2" charset="0"/>
            </a:endParaRPr>
          </a:p>
        </p:txBody>
      </p:sp>
      <p:pic>
        <p:nvPicPr>
          <p:cNvPr id="15" name="Picture 14" descr="A picture containing graphical user interface&#10;&#10;Description automatically generated">
            <a:extLst>
              <a:ext uri="{FF2B5EF4-FFF2-40B4-BE49-F238E27FC236}">
                <a16:creationId xmlns:a16="http://schemas.microsoft.com/office/drawing/2014/main" xmlns="" id="{B708FDFE-0EA0-3A4B-86D4-294A9D600CFF}"/>
              </a:ext>
            </a:extLst>
          </p:cNvPr>
          <p:cNvPicPr>
            <a:picLocks noChangeAspect="1"/>
          </p:cNvPicPr>
          <p:nvPr/>
        </p:nvPicPr>
        <p:blipFill>
          <a:blip r:embed="rId4"/>
          <a:stretch>
            <a:fillRect/>
          </a:stretch>
        </p:blipFill>
        <p:spPr>
          <a:xfrm>
            <a:off x="5079010" y="2963562"/>
            <a:ext cx="3562022" cy="2465742"/>
          </a:xfrm>
          <a:prstGeom prst="rect">
            <a:avLst/>
          </a:prstGeom>
        </p:spPr>
      </p:pic>
      <p:pic>
        <p:nvPicPr>
          <p:cNvPr id="200" name="Google Shape;200;p22"/>
          <p:cNvPicPr preferRelativeResize="0"/>
          <p:nvPr/>
        </p:nvPicPr>
        <p:blipFill rotWithShape="1">
          <a:blip r:embed="rId5">
            <a:alphaModFix/>
          </a:blip>
          <a:srcRect/>
          <a:stretch/>
        </p:blipFill>
        <p:spPr>
          <a:xfrm>
            <a:off x="5091818" y="3793490"/>
            <a:ext cx="3508578" cy="2465742"/>
          </a:xfrm>
          <a:prstGeom prst="rect">
            <a:avLst/>
          </a:prstGeom>
          <a:noFill/>
          <a:ln>
            <a:noFill/>
          </a:ln>
        </p:spPr>
      </p:pic>
      <p:sp>
        <p:nvSpPr>
          <p:cNvPr id="16" name="Rectangle 15">
            <a:extLst>
              <a:ext uri="{FF2B5EF4-FFF2-40B4-BE49-F238E27FC236}">
                <a16:creationId xmlns:a16="http://schemas.microsoft.com/office/drawing/2014/main" xmlns="" id="{85343ADB-5FE5-454B-AFA7-2FE352CA5EBD}"/>
              </a:ext>
            </a:extLst>
          </p:cNvPr>
          <p:cNvSpPr/>
          <p:nvPr/>
        </p:nvSpPr>
        <p:spPr>
          <a:xfrm>
            <a:off x="5219363" y="2458975"/>
            <a:ext cx="64613" cy="123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animEffect transition="in" filter="fade">
                                      <p:cBhvr>
                                        <p:cTn id="7" dur="500"/>
                                        <p:tgtEl>
                                          <p:spTgt spid="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3"/>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Strategies to Support</a:t>
            </a:r>
            <a:endParaRPr sz="3600">
              <a:latin typeface="Roboto"/>
              <a:ea typeface="Roboto"/>
              <a:cs typeface="Roboto"/>
              <a:sym typeface="Roboto"/>
            </a:endParaRPr>
          </a:p>
        </p:txBody>
      </p:sp>
      <p:sp>
        <p:nvSpPr>
          <p:cNvPr id="206" name="Google Shape;206;p23"/>
          <p:cNvSpPr/>
          <p:nvPr/>
        </p:nvSpPr>
        <p:spPr>
          <a:xfrm>
            <a:off x="-2" y="1358901"/>
            <a:ext cx="8553451" cy="1202994"/>
          </a:xfrm>
          <a:prstGeom prst="rect">
            <a:avLst/>
          </a:prstGeom>
          <a:solidFill>
            <a:srgbClr val="F15B71"/>
          </a:solidFill>
          <a:ln>
            <a:noFill/>
          </a:ln>
        </p:spPr>
        <p:txBody>
          <a:bodyPr spcFirstLastPara="1" wrap="square" lIns="576000" tIns="108000" rIns="108000" bIns="108000" anchor="t" anchorCtr="0">
            <a:spAutoFit/>
          </a:bodyPr>
          <a:lstStyle/>
          <a:p>
            <a:r>
              <a:rPr lang="en-GB" sz="1600" dirty="0">
                <a:solidFill>
                  <a:schemeClr val="bg1"/>
                </a:solidFill>
                <a:latin typeface="Roboto" panose="02000000000000000000" pitchFamily="2" charset="0"/>
                <a:ea typeface="Roboto" panose="02000000000000000000" pitchFamily="2" charset="0"/>
              </a:rPr>
              <a:t>Structured teaching approaches, such as in and out systems, can help a pupil to work in a structured way, following a visual schedule and checklist to show what is expected from them. Workstations are very effective for Autistic pupils, giving them a separate, calm working space with structure and routine along with limited distractions.</a:t>
            </a:r>
          </a:p>
        </p:txBody>
      </p:sp>
      <p:grpSp>
        <p:nvGrpSpPr>
          <p:cNvPr id="207" name="Google Shape;207;p23"/>
          <p:cNvGrpSpPr/>
          <p:nvPr/>
        </p:nvGrpSpPr>
        <p:grpSpPr>
          <a:xfrm>
            <a:off x="2420886" y="2382716"/>
            <a:ext cx="4302227" cy="4352192"/>
            <a:chOff x="2555773" y="2632116"/>
            <a:chExt cx="4032453" cy="4032453"/>
          </a:xfrm>
        </p:grpSpPr>
        <p:pic>
          <p:nvPicPr>
            <p:cNvPr id="208" name="Google Shape;208;p23"/>
            <p:cNvPicPr preferRelativeResize="0"/>
            <p:nvPr/>
          </p:nvPicPr>
          <p:blipFill rotWithShape="1">
            <a:blip r:embed="rId3">
              <a:alphaModFix/>
            </a:blip>
            <a:srcRect/>
            <a:stretch/>
          </p:blipFill>
          <p:spPr>
            <a:xfrm>
              <a:off x="2555773" y="2632116"/>
              <a:ext cx="4032453" cy="4032453"/>
            </a:xfrm>
            <a:prstGeom prst="rect">
              <a:avLst/>
            </a:prstGeom>
            <a:noFill/>
            <a:ln>
              <a:noFill/>
            </a:ln>
          </p:spPr>
        </p:pic>
        <p:cxnSp>
          <p:nvCxnSpPr>
            <p:cNvPr id="209" name="Google Shape;209;p23"/>
            <p:cNvCxnSpPr/>
            <p:nvPr/>
          </p:nvCxnSpPr>
          <p:spPr>
            <a:xfrm>
              <a:off x="3261946" y="3912576"/>
              <a:ext cx="290146" cy="200396"/>
            </a:xfrm>
            <a:prstGeom prst="straightConnector1">
              <a:avLst/>
            </a:prstGeom>
            <a:noFill/>
            <a:ln w="9525" cap="flat" cmpd="sng">
              <a:solidFill>
                <a:schemeClr val="dk1"/>
              </a:solidFill>
              <a:prstDash val="solid"/>
              <a:miter lim="800000"/>
              <a:headEnd type="none" w="sm" len="sm"/>
              <a:tailEnd type="triangle" w="med" len="med"/>
            </a:ln>
          </p:spPr>
        </p:cxnSp>
        <p:cxnSp>
          <p:nvCxnSpPr>
            <p:cNvPr id="210" name="Google Shape;210;p23"/>
            <p:cNvCxnSpPr/>
            <p:nvPr/>
          </p:nvCxnSpPr>
          <p:spPr>
            <a:xfrm flipH="1">
              <a:off x="5591910" y="3912576"/>
              <a:ext cx="290146" cy="200396"/>
            </a:xfrm>
            <a:prstGeom prst="straightConnector1">
              <a:avLst/>
            </a:prstGeom>
            <a:noFill/>
            <a:ln w="9525" cap="flat" cmpd="sng">
              <a:solidFill>
                <a:schemeClr val="dk1"/>
              </a:solidFill>
              <a:prstDash val="solid"/>
              <a:miter lim="8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4"/>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Strategies to Support</a:t>
            </a:r>
            <a:endParaRPr sz="3600">
              <a:latin typeface="Roboto"/>
              <a:ea typeface="Roboto"/>
              <a:cs typeface="Roboto"/>
              <a:sym typeface="Roboto"/>
            </a:endParaRPr>
          </a:p>
        </p:txBody>
      </p:sp>
      <p:sp>
        <p:nvSpPr>
          <p:cNvPr id="216" name="Google Shape;216;p24"/>
          <p:cNvSpPr/>
          <p:nvPr/>
        </p:nvSpPr>
        <p:spPr>
          <a:xfrm>
            <a:off x="-1" y="1429426"/>
            <a:ext cx="6119447" cy="772107"/>
          </a:xfrm>
          <a:prstGeom prst="rect">
            <a:avLst/>
          </a:prstGeom>
          <a:solidFill>
            <a:srgbClr val="F15B71"/>
          </a:solidFill>
          <a:ln>
            <a:noFill/>
          </a:ln>
        </p:spPr>
        <p:txBody>
          <a:bodyPr spcFirstLastPara="1" wrap="square" lIns="576000" tIns="108000" rIns="108000" bIns="108000" anchor="t" anchorCtr="0">
            <a:spAutoFit/>
          </a:bodyPr>
          <a:lstStyle/>
          <a:p>
            <a:pPr lvl="0"/>
            <a:r>
              <a:rPr lang="en-GB" sz="1800" dirty="0">
                <a:solidFill>
                  <a:schemeClr val="bg1"/>
                </a:solidFill>
                <a:latin typeface="Roboto" panose="02000000000000000000" pitchFamily="2" charset="0"/>
                <a:ea typeface="Roboto" panose="02000000000000000000" pitchFamily="2" charset="0"/>
              </a:rPr>
              <a:t>Alternative Communication Systems, such as Twinkl Symbols and objects of reference. </a:t>
            </a:r>
            <a:endParaRPr sz="1800" dirty="0">
              <a:solidFill>
                <a:schemeClr val="bg1"/>
              </a:solidFill>
              <a:latin typeface="Roboto" panose="02000000000000000000" pitchFamily="2" charset="0"/>
              <a:ea typeface="Roboto" panose="02000000000000000000" pitchFamily="2" charset="0"/>
              <a:cs typeface="Roboto"/>
              <a:sym typeface="Roboto"/>
            </a:endParaRPr>
          </a:p>
        </p:txBody>
      </p:sp>
      <p:pic>
        <p:nvPicPr>
          <p:cNvPr id="3" name="Picture 2" descr="A picture containing text, monitor, screenshot, computer&#10;&#10;Description automatically generated">
            <a:extLst>
              <a:ext uri="{FF2B5EF4-FFF2-40B4-BE49-F238E27FC236}">
                <a16:creationId xmlns:a16="http://schemas.microsoft.com/office/drawing/2014/main" xmlns="" id="{75934604-0343-F84D-A6D7-9E1CAE482BDA}"/>
              </a:ext>
            </a:extLst>
          </p:cNvPr>
          <p:cNvPicPr>
            <a:picLocks noChangeAspect="1"/>
          </p:cNvPicPr>
          <p:nvPr/>
        </p:nvPicPr>
        <p:blipFill>
          <a:blip r:embed="rId3"/>
          <a:stretch>
            <a:fillRect/>
          </a:stretch>
        </p:blipFill>
        <p:spPr>
          <a:xfrm>
            <a:off x="1265781" y="2418057"/>
            <a:ext cx="6612437" cy="36678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15;p24">
            <a:extLst>
              <a:ext uri="{FF2B5EF4-FFF2-40B4-BE49-F238E27FC236}">
                <a16:creationId xmlns:a16="http://schemas.microsoft.com/office/drawing/2014/main" xmlns="" id="{1B62AFA4-CC6E-C447-9EA3-63C8D18482C3}"/>
              </a:ext>
            </a:extLst>
          </p:cNvPr>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Strategies to Support</a:t>
            </a:r>
            <a:endParaRPr sz="3600">
              <a:latin typeface="Roboto"/>
              <a:ea typeface="Roboto"/>
              <a:cs typeface="Roboto"/>
              <a:sym typeface="Roboto"/>
            </a:endParaRPr>
          </a:p>
        </p:txBody>
      </p:sp>
      <p:sp>
        <p:nvSpPr>
          <p:cNvPr id="5" name="Google Shape;218;p24">
            <a:extLst>
              <a:ext uri="{FF2B5EF4-FFF2-40B4-BE49-F238E27FC236}">
                <a16:creationId xmlns:a16="http://schemas.microsoft.com/office/drawing/2014/main" xmlns="" id="{8BD30D40-9C31-0A46-A391-73D2355071CF}"/>
              </a:ext>
            </a:extLst>
          </p:cNvPr>
          <p:cNvSpPr/>
          <p:nvPr/>
        </p:nvSpPr>
        <p:spPr>
          <a:xfrm>
            <a:off x="4167553" y="1435101"/>
            <a:ext cx="4976447" cy="772107"/>
          </a:xfrm>
          <a:prstGeom prst="rect">
            <a:avLst/>
          </a:prstGeom>
          <a:solidFill>
            <a:srgbClr val="F15B71"/>
          </a:solidFill>
          <a:ln>
            <a:noFill/>
          </a:ln>
        </p:spPr>
        <p:txBody>
          <a:bodyPr spcFirstLastPara="1" wrap="square" lIns="108000" tIns="108000" rIns="576000" bIns="108000" anchor="t" anchorCtr="0">
            <a:spAutoFit/>
          </a:bodyPr>
          <a:lstStyle/>
          <a:p>
            <a:r>
              <a:rPr lang="en-GB" sz="1800" dirty="0">
                <a:solidFill>
                  <a:schemeClr val="bg1"/>
                </a:solidFill>
                <a:latin typeface="Roboto" panose="02000000000000000000" pitchFamily="2" charset="0"/>
                <a:ea typeface="Roboto" panose="02000000000000000000" pitchFamily="2" charset="0"/>
              </a:rPr>
              <a:t>Visual timetables and visual supports, such as now and next boards.</a:t>
            </a:r>
          </a:p>
        </p:txBody>
      </p:sp>
      <p:pic>
        <p:nvPicPr>
          <p:cNvPr id="9" name="Picture 8" descr="Shape, square&#10;&#10;Description automatically generated">
            <a:extLst>
              <a:ext uri="{FF2B5EF4-FFF2-40B4-BE49-F238E27FC236}">
                <a16:creationId xmlns:a16="http://schemas.microsoft.com/office/drawing/2014/main" xmlns="" id="{78E7A86A-88A8-EC40-8FAC-C11353B731EE}"/>
              </a:ext>
            </a:extLst>
          </p:cNvPr>
          <p:cNvPicPr>
            <a:picLocks noChangeAspect="1"/>
          </p:cNvPicPr>
          <p:nvPr/>
        </p:nvPicPr>
        <p:blipFill>
          <a:blip r:embed="rId2"/>
          <a:stretch>
            <a:fillRect/>
          </a:stretch>
        </p:blipFill>
        <p:spPr>
          <a:xfrm>
            <a:off x="944345" y="2619014"/>
            <a:ext cx="3364449" cy="2364374"/>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xmlns="" id="{7A021E3C-D88B-5F48-B70C-C73F18973F09}"/>
              </a:ext>
            </a:extLst>
          </p:cNvPr>
          <p:cNvPicPr>
            <a:picLocks noChangeAspect="1"/>
          </p:cNvPicPr>
          <p:nvPr/>
        </p:nvPicPr>
        <p:blipFill>
          <a:blip r:embed="rId3"/>
          <a:stretch>
            <a:fillRect/>
          </a:stretch>
        </p:blipFill>
        <p:spPr>
          <a:xfrm>
            <a:off x="924026" y="3748865"/>
            <a:ext cx="3364449" cy="2375645"/>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xmlns="" id="{97885F12-58B0-B546-A3B9-0B392096173B}"/>
              </a:ext>
            </a:extLst>
          </p:cNvPr>
          <p:cNvPicPr>
            <a:picLocks noChangeAspect="1"/>
          </p:cNvPicPr>
          <p:nvPr/>
        </p:nvPicPr>
        <p:blipFill>
          <a:blip r:embed="rId4"/>
          <a:stretch>
            <a:fillRect/>
          </a:stretch>
        </p:blipFill>
        <p:spPr>
          <a:xfrm>
            <a:off x="4852615" y="2656376"/>
            <a:ext cx="3376986" cy="2364375"/>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xmlns="" id="{A22B61FC-80F4-5C44-8B4E-EC4030729103}"/>
              </a:ext>
            </a:extLst>
          </p:cNvPr>
          <p:cNvPicPr>
            <a:picLocks noChangeAspect="1"/>
          </p:cNvPicPr>
          <p:nvPr/>
        </p:nvPicPr>
        <p:blipFill>
          <a:blip r:embed="rId5"/>
          <a:stretch>
            <a:fillRect/>
          </a:stretch>
        </p:blipFill>
        <p:spPr>
          <a:xfrm>
            <a:off x="4866738" y="3734359"/>
            <a:ext cx="3364449" cy="2390151"/>
          </a:xfrm>
          <a:prstGeom prst="rect">
            <a:avLst/>
          </a:prstGeom>
        </p:spPr>
      </p:pic>
    </p:spTree>
    <p:extLst>
      <p:ext uri="{BB962C8B-B14F-4D97-AF65-F5344CB8AC3E}">
        <p14:creationId xmlns:p14="http://schemas.microsoft.com/office/powerpoint/2010/main" val="234487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5"/>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Strategies to Support</a:t>
            </a:r>
            <a:endParaRPr sz="3600">
              <a:latin typeface="Roboto"/>
              <a:ea typeface="Roboto"/>
              <a:cs typeface="Roboto"/>
              <a:sym typeface="Roboto"/>
            </a:endParaRPr>
          </a:p>
        </p:txBody>
      </p:sp>
      <p:sp>
        <p:nvSpPr>
          <p:cNvPr id="224" name="Google Shape;224;p25"/>
          <p:cNvSpPr/>
          <p:nvPr/>
        </p:nvSpPr>
        <p:spPr>
          <a:xfrm>
            <a:off x="658814" y="2050123"/>
            <a:ext cx="7816842" cy="3265097"/>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Carefully organised classroom with structure and predictable routine.</a:t>
            </a:r>
            <a:endParaRPr dirty="0"/>
          </a:p>
          <a:p>
            <a:pPr marL="0" marR="0" lvl="0" indent="0" algn="l" rtl="0">
              <a:lnSpc>
                <a:spcPct val="100000"/>
              </a:lnSpc>
              <a:spcBef>
                <a:spcPts val="0"/>
              </a:spcBef>
              <a:spcAft>
                <a:spcPts val="0"/>
              </a:spcAft>
              <a:buNone/>
            </a:pPr>
            <a:endParaRPr sz="1800" dirty="0">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Sensory audits to identify areas of good practice and areas for improvement in your setting.</a:t>
            </a:r>
            <a:endParaRPr dirty="0"/>
          </a:p>
          <a:p>
            <a:pPr marL="285750" marR="0" lvl="0" indent="-171450" algn="l" rtl="0">
              <a:lnSpc>
                <a:spcPct val="100000"/>
              </a:lnSpc>
              <a:spcBef>
                <a:spcPts val="0"/>
              </a:spcBef>
              <a:spcAft>
                <a:spcPts val="0"/>
              </a:spcAft>
              <a:buClr>
                <a:schemeClr val="dk1"/>
              </a:buClr>
              <a:buSzPts val="1800"/>
              <a:buFont typeface="Arial"/>
              <a:buNone/>
            </a:pPr>
            <a:endParaRPr sz="1800" dirty="0">
              <a:solidFill>
                <a:schemeClr val="dk1"/>
              </a:solidFill>
              <a:latin typeface="Roboto"/>
              <a:ea typeface="Roboto"/>
              <a:cs typeface="Roboto"/>
              <a:sym typeface="Roboto"/>
            </a:endParaRPr>
          </a:p>
          <a:p>
            <a:pPr marL="285750" lvl="0" indent="-285750">
              <a:buClr>
                <a:schemeClr val="dk1"/>
              </a:buClr>
              <a:buSzPts val="1800"/>
              <a:buFont typeface="Arial"/>
              <a:buChar char="•"/>
            </a:pPr>
            <a:r>
              <a:rPr lang="en-GB" sz="1800" dirty="0">
                <a:latin typeface="Roboto" panose="02000000000000000000" pitchFamily="2" charset="0"/>
                <a:ea typeface="Roboto" panose="02000000000000000000" pitchFamily="2" charset="0"/>
              </a:rPr>
              <a:t>Manage behaviour fairly and consistently. Use strategies to pre-empt dysregulation, such as offering calm time, reducing sensory overload and developing individualised strategies for each pupil. Use positive reinforcement, identify what is causing dysregulation and regularly liaise with parents/carers and outside agencies to apply a multi-agency approach for managing pupils’ regulation.</a:t>
            </a:r>
            <a:endParaRPr sz="1800" dirty="0">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xEl>
                                              <p:pRg st="0" end="0"/>
                                            </p:txEl>
                                          </p:spTgt>
                                        </p:tgtEl>
                                        <p:attrNameLst>
                                          <p:attrName>style.visibility</p:attrName>
                                        </p:attrNameLst>
                                      </p:cBhvr>
                                      <p:to>
                                        <p:strVal val="visible"/>
                                      </p:to>
                                    </p:set>
                                    <p:animEffect transition="in" filter="fade">
                                      <p:cBhvr>
                                        <p:cTn id="7" dur="500"/>
                                        <p:tgtEl>
                                          <p:spTgt spid="2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4">
                                            <p:txEl>
                                              <p:pRg st="2" end="2"/>
                                            </p:txEl>
                                          </p:spTgt>
                                        </p:tgtEl>
                                        <p:attrNameLst>
                                          <p:attrName>style.visibility</p:attrName>
                                        </p:attrNameLst>
                                      </p:cBhvr>
                                      <p:to>
                                        <p:strVal val="visible"/>
                                      </p:to>
                                    </p:set>
                                    <p:animEffect transition="in" filter="fade">
                                      <p:cBhvr>
                                        <p:cTn id="12" dur="500"/>
                                        <p:tgtEl>
                                          <p:spTgt spid="2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4">
                                            <p:txEl>
                                              <p:pRg st="4" end="4"/>
                                            </p:txEl>
                                          </p:spTgt>
                                        </p:tgtEl>
                                        <p:attrNameLst>
                                          <p:attrName>style.visibility</p:attrName>
                                        </p:attrNameLst>
                                      </p:cBhvr>
                                      <p:to>
                                        <p:strVal val="visible"/>
                                      </p:to>
                                    </p:set>
                                    <p:animEffect transition="in" filter="fade">
                                      <p:cBhvr>
                                        <p:cTn id="17" dur="500"/>
                                        <p:tgtEl>
                                          <p:spTgt spid="2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6"/>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Strategies to Support</a:t>
            </a:r>
            <a:endParaRPr sz="3600">
              <a:latin typeface="Roboto"/>
              <a:ea typeface="Roboto"/>
              <a:cs typeface="Roboto"/>
              <a:sym typeface="Roboto"/>
            </a:endParaRPr>
          </a:p>
        </p:txBody>
      </p:sp>
      <p:sp>
        <p:nvSpPr>
          <p:cNvPr id="230" name="Google Shape;230;p26"/>
          <p:cNvSpPr/>
          <p:nvPr/>
        </p:nvSpPr>
        <p:spPr>
          <a:xfrm>
            <a:off x="658814" y="1699603"/>
            <a:ext cx="7816842" cy="4373093"/>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285750" lvl="0" indent="-285750">
              <a:buClr>
                <a:schemeClr val="dk1"/>
              </a:buClr>
              <a:buSzPts val="1800"/>
              <a:buFont typeface="Arial"/>
              <a:buChar char="•"/>
            </a:pPr>
            <a:r>
              <a:rPr lang="en-GB" sz="1800" dirty="0">
                <a:solidFill>
                  <a:schemeClr val="dk1"/>
                </a:solidFill>
                <a:latin typeface="Roboto"/>
                <a:ea typeface="Roboto"/>
                <a:cs typeface="Roboto"/>
                <a:sym typeface="Roboto"/>
              </a:rPr>
              <a:t>Offer pupils alternative ways to record activities, such as the use of recordable devices, tablets or word processors.</a:t>
            </a:r>
          </a:p>
          <a:p>
            <a:pPr marL="285750" lvl="0" indent="-285750">
              <a:buClr>
                <a:schemeClr val="dk1"/>
              </a:buClr>
              <a:buSzPts val="1800"/>
              <a:buFont typeface="Arial"/>
              <a:buChar char="•"/>
            </a:pPr>
            <a:endParaRPr sz="1800" dirty="0">
              <a:solidFill>
                <a:schemeClr val="dk1"/>
              </a:solidFill>
              <a:latin typeface="Roboto"/>
              <a:ea typeface="Roboto"/>
              <a:cs typeface="Roboto"/>
              <a:sym typeface="Roboto"/>
            </a:endParaRPr>
          </a:p>
          <a:p>
            <a:pPr marL="285750" marR="0" lvl="0" indent="-285750" algn="l" rtl="0">
              <a:lnSpc>
                <a:spcPct val="100000"/>
              </a:lnSpc>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Use simple and clear language to support pupils' understanding of language. Keep language clear and free of ambiguity and take care not to use figurative language or idioms. Offer extra processing time and ask pupils to repeat back instructions to check they have understood.</a:t>
            </a:r>
            <a:endParaRPr dirty="0"/>
          </a:p>
          <a:p>
            <a:pPr marL="285750" marR="0" lvl="0" indent="-285750" algn="l" rtl="0">
              <a:lnSpc>
                <a:spcPct val="100000"/>
              </a:lnSpc>
              <a:spcBef>
                <a:spcPts val="0"/>
              </a:spcBef>
              <a:spcAft>
                <a:spcPts val="0"/>
              </a:spcAft>
              <a:buFont typeface="Arial" panose="020B0604020202020204" pitchFamily="34" charset="0"/>
              <a:buChar char="•"/>
            </a:pPr>
            <a:endParaRPr sz="1800" dirty="0">
              <a:solidFill>
                <a:schemeClr val="dk1"/>
              </a:solidFill>
              <a:latin typeface="Roboto"/>
              <a:ea typeface="Roboto"/>
              <a:cs typeface="Roboto"/>
              <a:sym typeface="Roboto"/>
            </a:endParaRPr>
          </a:p>
          <a:p>
            <a:pPr marL="285750" indent="-285750">
              <a:buFont typeface="Arial" panose="020B0604020202020204" pitchFamily="34" charset="0"/>
              <a:buChar char="•"/>
            </a:pPr>
            <a:r>
              <a:rPr lang="en-GB" sz="1800" dirty="0">
                <a:latin typeface="Roboto" panose="02000000000000000000" pitchFamily="2" charset="0"/>
                <a:ea typeface="Roboto" panose="02000000000000000000" pitchFamily="2" charset="0"/>
              </a:rPr>
              <a:t>Provide ongoing opportunities for pupils to develop social skills through day-to-day practise or intervention work. Allow pupils time to rehearse and role-play situations as well as to practise appropriate language, turn-taking, body language and social conventions of language. It is important to respect that some pupils may prefer their own company and if this is the case, they should not be expected to conform to any expectations around socialisation.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xEl>
                                              <p:pRg st="2" end="2"/>
                                            </p:txEl>
                                          </p:spTgt>
                                        </p:tgtEl>
                                        <p:attrNameLst>
                                          <p:attrName>style.visibility</p:attrName>
                                        </p:attrNameLst>
                                      </p:cBhvr>
                                      <p:to>
                                        <p:strVal val="visible"/>
                                      </p:to>
                                    </p:set>
                                    <p:animEffect transition="in" filter="fade">
                                      <p:cBhvr>
                                        <p:cTn id="7" dur="500"/>
                                        <p:tgtEl>
                                          <p:spTgt spid="23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
                                            <p:txEl>
                                              <p:pRg st="4" end="4"/>
                                            </p:txEl>
                                          </p:spTgt>
                                        </p:tgtEl>
                                        <p:attrNameLst>
                                          <p:attrName>style.visibility</p:attrName>
                                        </p:attrNameLst>
                                      </p:cBhvr>
                                      <p:to>
                                        <p:strVal val="visible"/>
                                      </p:to>
                                    </p:set>
                                    <p:animEffect transition="in" filter="fade">
                                      <p:cBhvr>
                                        <p:cTn id="12" dur="500"/>
                                        <p:tgtEl>
                                          <p:spTgt spid="2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7"/>
          <p:cNvSpPr/>
          <p:nvPr/>
        </p:nvSpPr>
        <p:spPr>
          <a:xfrm rot="6626982">
            <a:off x="1982376" y="3951967"/>
            <a:ext cx="1601757" cy="2143035"/>
          </a:xfrm>
          <a:prstGeom prst="rect">
            <a:avLst/>
          </a:prstGeom>
          <a:solidFill>
            <a:srgbClr val="CFE0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 name="Google Shape;236;p27"/>
          <p:cNvSpPr/>
          <p:nvPr/>
        </p:nvSpPr>
        <p:spPr>
          <a:xfrm rot="6626982">
            <a:off x="2181669" y="3841589"/>
            <a:ext cx="1601757" cy="2143035"/>
          </a:xfrm>
          <a:prstGeom prst="rect">
            <a:avLst/>
          </a:prstGeom>
          <a:solidFill>
            <a:srgbClr val="85BD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7" name="Google Shape;237;p27"/>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Causes for Concern</a:t>
            </a:r>
            <a:endParaRPr sz="3600">
              <a:latin typeface="Roboto"/>
              <a:ea typeface="Roboto"/>
              <a:cs typeface="Roboto"/>
              <a:sym typeface="Roboto"/>
            </a:endParaRPr>
          </a:p>
        </p:txBody>
      </p:sp>
      <p:sp>
        <p:nvSpPr>
          <p:cNvPr id="238" name="Google Shape;238;p27"/>
          <p:cNvSpPr/>
          <p:nvPr/>
        </p:nvSpPr>
        <p:spPr>
          <a:xfrm>
            <a:off x="-1" y="1684222"/>
            <a:ext cx="8352693" cy="1049106"/>
          </a:xfrm>
          <a:prstGeom prst="rect">
            <a:avLst/>
          </a:prstGeom>
          <a:solidFill>
            <a:srgbClr val="F15B71"/>
          </a:solidFill>
          <a:ln>
            <a:noFill/>
          </a:ln>
        </p:spPr>
        <p:txBody>
          <a:bodyPr spcFirstLastPara="1" wrap="square" lIns="576000" tIns="108000" rIns="108000" bIns="108000" anchor="t" anchorCtr="0">
            <a:spAutoFit/>
          </a:bodyPr>
          <a:lstStyle/>
          <a:p>
            <a:pPr marL="0" marR="0" lvl="0" indent="0" algn="l" rtl="0">
              <a:lnSpc>
                <a:spcPct val="100000"/>
              </a:lnSpc>
              <a:spcBef>
                <a:spcPts val="0"/>
              </a:spcBef>
              <a:spcAft>
                <a:spcPts val="0"/>
              </a:spcAft>
              <a:buNone/>
            </a:pPr>
            <a:r>
              <a:rPr lang="en-GB" sz="1800" b="1">
                <a:solidFill>
                  <a:schemeClr val="lt1"/>
                </a:solidFill>
                <a:latin typeface="Roboto"/>
                <a:ea typeface="Roboto"/>
                <a:cs typeface="Roboto"/>
                <a:sym typeface="Roboto"/>
              </a:rPr>
              <a:t>Note your concerns </a:t>
            </a:r>
            <a:r>
              <a:rPr lang="en-GB" sz="1800">
                <a:solidFill>
                  <a:schemeClr val="lt1"/>
                </a:solidFill>
                <a:latin typeface="Roboto"/>
                <a:ea typeface="Roboto"/>
                <a:cs typeface="Roboto"/>
                <a:sym typeface="Roboto"/>
              </a:rPr>
              <a:t>- make a list of what is concerning you and how your pupil presents in class and then arrange to speak to your SENCo in school. The SENCo will be able to observe the pupil and offer you support.</a:t>
            </a:r>
            <a:endParaRPr sz="1800">
              <a:solidFill>
                <a:schemeClr val="lt1"/>
              </a:solidFill>
              <a:latin typeface="Roboto"/>
              <a:ea typeface="Roboto"/>
              <a:cs typeface="Roboto"/>
              <a:sym typeface="Roboto"/>
            </a:endParaRPr>
          </a:p>
        </p:txBody>
      </p:sp>
      <p:sp>
        <p:nvSpPr>
          <p:cNvPr id="239" name="Google Shape;239;p27"/>
          <p:cNvSpPr/>
          <p:nvPr/>
        </p:nvSpPr>
        <p:spPr>
          <a:xfrm>
            <a:off x="4739053" y="4251213"/>
            <a:ext cx="4404947" cy="1326105"/>
          </a:xfrm>
          <a:prstGeom prst="rect">
            <a:avLst/>
          </a:prstGeom>
          <a:solidFill>
            <a:srgbClr val="F15B71"/>
          </a:solidFill>
          <a:ln>
            <a:noFill/>
          </a:ln>
        </p:spPr>
        <p:txBody>
          <a:bodyPr spcFirstLastPara="1" wrap="square" lIns="108000" tIns="108000" rIns="576000" bIns="108000" anchor="t" anchorCtr="0">
            <a:spAutoFit/>
          </a:bodyPr>
          <a:lstStyle/>
          <a:p>
            <a:pPr marL="0" marR="0" lvl="0" indent="0" algn="l" rtl="0">
              <a:lnSpc>
                <a:spcPct val="100000"/>
              </a:lnSpc>
              <a:spcBef>
                <a:spcPts val="0"/>
              </a:spcBef>
              <a:spcAft>
                <a:spcPts val="0"/>
              </a:spcAft>
              <a:buNone/>
            </a:pPr>
            <a:r>
              <a:rPr lang="en-GB" sz="1800" b="1">
                <a:solidFill>
                  <a:schemeClr val="lt1"/>
                </a:solidFill>
                <a:latin typeface="Roboto"/>
                <a:ea typeface="Roboto"/>
                <a:cs typeface="Roboto"/>
                <a:sym typeface="Roboto"/>
              </a:rPr>
              <a:t>Speak to the parent/carer </a:t>
            </a:r>
            <a:r>
              <a:rPr lang="en-GB" sz="1800">
                <a:solidFill>
                  <a:schemeClr val="lt1"/>
                </a:solidFill>
                <a:latin typeface="Roboto"/>
                <a:ea typeface="Roboto"/>
                <a:cs typeface="Roboto"/>
                <a:sym typeface="Roboto"/>
              </a:rPr>
              <a:t>- explain your concerns and ask for them to share any useful information about their child and their development.</a:t>
            </a:r>
            <a:endParaRPr/>
          </a:p>
        </p:txBody>
      </p:sp>
      <p:pic>
        <p:nvPicPr>
          <p:cNvPr id="240" name="Google Shape;240;p27"/>
          <p:cNvPicPr preferRelativeResize="0"/>
          <p:nvPr/>
        </p:nvPicPr>
        <p:blipFill rotWithShape="1">
          <a:blip r:embed="rId3">
            <a:alphaModFix/>
          </a:blip>
          <a:srcRect/>
          <a:stretch/>
        </p:blipFill>
        <p:spPr>
          <a:xfrm>
            <a:off x="729706" y="3097115"/>
            <a:ext cx="3536647" cy="257324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p:nvPr/>
        </p:nvSpPr>
        <p:spPr>
          <a:xfrm rot="-3328334">
            <a:off x="6391989" y="4251039"/>
            <a:ext cx="1548865" cy="1482586"/>
          </a:xfrm>
          <a:prstGeom prst="rect">
            <a:avLst/>
          </a:prstGeom>
          <a:solidFill>
            <a:srgbClr val="F8C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46" name="Google Shape;246;p28"/>
          <p:cNvGrpSpPr/>
          <p:nvPr/>
        </p:nvGrpSpPr>
        <p:grpSpPr>
          <a:xfrm>
            <a:off x="6263587" y="1631463"/>
            <a:ext cx="1702213" cy="1751559"/>
            <a:chOff x="6263587" y="1631463"/>
            <a:chExt cx="1702213" cy="1751559"/>
          </a:xfrm>
        </p:grpSpPr>
        <p:sp>
          <p:nvSpPr>
            <p:cNvPr id="247" name="Google Shape;247;p28"/>
            <p:cNvSpPr/>
            <p:nvPr/>
          </p:nvSpPr>
          <p:spPr>
            <a:xfrm rot="-9839441">
              <a:off x="6502537" y="1967187"/>
              <a:ext cx="1315169" cy="1258890"/>
            </a:xfrm>
            <a:prstGeom prst="rect">
              <a:avLst/>
            </a:prstGeom>
            <a:solidFill>
              <a:srgbClr val="D0B6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8" name="Google Shape;248;p28"/>
            <p:cNvSpPr/>
            <p:nvPr/>
          </p:nvSpPr>
          <p:spPr>
            <a:xfrm rot="-9839441">
              <a:off x="6411681" y="1788409"/>
              <a:ext cx="1315169" cy="1258890"/>
            </a:xfrm>
            <a:prstGeom prst="rect">
              <a:avLst/>
            </a:prstGeom>
            <a:solidFill>
              <a:srgbClr val="A973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49" name="Google Shape;249;p28"/>
          <p:cNvGrpSpPr/>
          <p:nvPr/>
        </p:nvGrpSpPr>
        <p:grpSpPr>
          <a:xfrm>
            <a:off x="3667041" y="1516990"/>
            <a:ext cx="1461658" cy="1352969"/>
            <a:chOff x="3667041" y="1473030"/>
            <a:chExt cx="1461658" cy="1352969"/>
          </a:xfrm>
        </p:grpSpPr>
        <p:sp>
          <p:nvSpPr>
            <p:cNvPr id="250" name="Google Shape;250;p28"/>
            <p:cNvSpPr/>
            <p:nvPr/>
          </p:nvSpPr>
          <p:spPr>
            <a:xfrm rot="-9839441">
              <a:off x="3784221" y="1705709"/>
              <a:ext cx="1040636" cy="996105"/>
            </a:xfrm>
            <a:prstGeom prst="rect">
              <a:avLst/>
            </a:prstGeom>
            <a:solidFill>
              <a:srgbClr val="CFE0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1" name="Google Shape;251;p28"/>
            <p:cNvSpPr/>
            <p:nvPr/>
          </p:nvSpPr>
          <p:spPr>
            <a:xfrm rot="-9839441">
              <a:off x="3970882" y="1597214"/>
              <a:ext cx="1040636" cy="996105"/>
            </a:xfrm>
            <a:prstGeom prst="rect">
              <a:avLst/>
            </a:prstGeom>
            <a:solidFill>
              <a:srgbClr val="85BD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52" name="Google Shape;252;p28"/>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200"/>
              <a:buFont typeface="Roboto"/>
              <a:buNone/>
            </a:pPr>
            <a:r>
              <a:rPr lang="en-GB" sz="3200">
                <a:latin typeface="Roboto"/>
                <a:ea typeface="Roboto"/>
                <a:cs typeface="Roboto"/>
                <a:sym typeface="Roboto"/>
              </a:rPr>
              <a:t>Further Information – Useful Websites</a:t>
            </a:r>
            <a:endParaRPr sz="3200">
              <a:latin typeface="Roboto"/>
              <a:ea typeface="Roboto"/>
              <a:cs typeface="Roboto"/>
              <a:sym typeface="Roboto"/>
            </a:endParaRPr>
          </a:p>
        </p:txBody>
      </p:sp>
      <p:sp>
        <p:nvSpPr>
          <p:cNvPr id="253" name="Google Shape;253;p28"/>
          <p:cNvSpPr/>
          <p:nvPr/>
        </p:nvSpPr>
        <p:spPr>
          <a:xfrm>
            <a:off x="658813" y="3162456"/>
            <a:ext cx="5012225" cy="2434101"/>
          </a:xfrm>
          <a:prstGeom prst="rect">
            <a:avLst/>
          </a:prstGeom>
          <a:solidFill>
            <a:schemeClr val="lt1"/>
          </a:solid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285750" marR="0" lvl="0" indent="-285750" algn="l" rtl="0">
              <a:lnSpc>
                <a:spcPct val="150000"/>
              </a:lnSpc>
              <a:spcBef>
                <a:spcPts val="0"/>
              </a:spcBef>
              <a:spcAft>
                <a:spcPts val="0"/>
              </a:spcAft>
              <a:buClr>
                <a:schemeClr val="dk1"/>
              </a:buClr>
              <a:buSzPts val="1600"/>
              <a:buFont typeface="Arial"/>
              <a:buChar char="•"/>
            </a:pPr>
            <a:r>
              <a:rPr lang="en-GB" sz="1600" u="sng" dirty="0">
                <a:solidFill>
                  <a:schemeClr val="dk1"/>
                </a:solidFill>
                <a:latin typeface="Roboto"/>
                <a:ea typeface="Roboto"/>
                <a:cs typeface="Roboto"/>
                <a:sym typeface="Roboto"/>
                <a:hlinkClick r:id="rId3">
                  <a:extLst>
                    <a:ext uri="{A12FA001-AC4F-418D-AE19-62706E023703}">
                      <ahyp:hlinkClr xmlns:ahyp="http://schemas.microsoft.com/office/drawing/2018/hyperlinkcolor" xmlns="" val="tx"/>
                    </a:ext>
                  </a:extLst>
                </a:hlinkClick>
              </a:rPr>
              <a:t>National Autistic Society</a:t>
            </a:r>
            <a:endParaRPr sz="1600" dirty="0">
              <a:solidFill>
                <a:schemeClr val="dk1"/>
              </a:solidFill>
              <a:latin typeface="Roboto"/>
              <a:ea typeface="Roboto"/>
              <a:cs typeface="Roboto"/>
              <a:sym typeface="Roboto"/>
            </a:endParaRPr>
          </a:p>
          <a:p>
            <a:pPr marL="285750" marR="0" lvl="0" indent="-285750" algn="l" rtl="0">
              <a:lnSpc>
                <a:spcPct val="150000"/>
              </a:lnSpc>
              <a:spcBef>
                <a:spcPts val="0"/>
              </a:spcBef>
              <a:spcAft>
                <a:spcPts val="0"/>
              </a:spcAft>
              <a:buClr>
                <a:schemeClr val="dk1"/>
              </a:buClr>
              <a:buSzPts val="1600"/>
              <a:buFont typeface="Arial"/>
              <a:buChar char="•"/>
            </a:pPr>
            <a:r>
              <a:rPr lang="en-GB" sz="1600" u="sng" dirty="0">
                <a:solidFill>
                  <a:schemeClr val="dk1"/>
                </a:solidFill>
                <a:latin typeface="Roboto"/>
                <a:ea typeface="Roboto"/>
                <a:cs typeface="Roboto"/>
                <a:sym typeface="Roboto"/>
                <a:hlinkClick r:id="rId4">
                  <a:extLst>
                    <a:ext uri="{A12FA001-AC4F-418D-AE19-62706E023703}">
                      <ahyp:hlinkClr xmlns:ahyp="http://schemas.microsoft.com/office/drawing/2018/hyperlinkcolor" xmlns="" val="tx"/>
                    </a:ext>
                  </a:extLst>
                </a:hlinkClick>
              </a:rPr>
              <a:t>Mind</a:t>
            </a:r>
            <a:r>
              <a:rPr lang="en-GB" sz="1600" dirty="0">
                <a:solidFill>
                  <a:schemeClr val="dk1"/>
                </a:solidFill>
                <a:latin typeface="Roboto"/>
                <a:ea typeface="Roboto"/>
                <a:cs typeface="Roboto"/>
                <a:sym typeface="Roboto"/>
              </a:rPr>
              <a:t> </a:t>
            </a:r>
            <a:endParaRPr dirty="0"/>
          </a:p>
          <a:p>
            <a:pPr marL="285750" marR="0" lvl="0" indent="-285750" algn="l" rtl="0">
              <a:lnSpc>
                <a:spcPct val="150000"/>
              </a:lnSpc>
              <a:spcBef>
                <a:spcPts val="0"/>
              </a:spcBef>
              <a:spcAft>
                <a:spcPts val="0"/>
              </a:spcAft>
              <a:buClr>
                <a:schemeClr val="dk1"/>
              </a:buClr>
              <a:buSzPts val="1600"/>
              <a:buFont typeface="Arial"/>
              <a:buChar char="•"/>
            </a:pPr>
            <a:r>
              <a:rPr lang="en-GB" sz="1600" u="sng" dirty="0">
                <a:solidFill>
                  <a:schemeClr val="dk1"/>
                </a:solidFill>
                <a:latin typeface="Roboto"/>
                <a:ea typeface="Roboto"/>
                <a:cs typeface="Roboto"/>
                <a:sym typeface="Roboto"/>
                <a:hlinkClick r:id="rId5">
                  <a:extLst>
                    <a:ext uri="{A12FA001-AC4F-418D-AE19-62706E023703}">
                      <ahyp:hlinkClr xmlns:ahyp="http://schemas.microsoft.com/office/drawing/2018/hyperlinkcolor" xmlns="" val="tx"/>
                    </a:ext>
                  </a:extLst>
                </a:hlinkClick>
              </a:rPr>
              <a:t>Structured Teaching</a:t>
            </a:r>
            <a:endParaRPr sz="1600" dirty="0">
              <a:solidFill>
                <a:schemeClr val="dk1"/>
              </a:solidFill>
              <a:latin typeface="Roboto"/>
              <a:ea typeface="Roboto"/>
              <a:cs typeface="Roboto"/>
              <a:sym typeface="Roboto"/>
            </a:endParaRPr>
          </a:p>
          <a:p>
            <a:pPr marL="285750" marR="0" lvl="0" indent="-285750" algn="l" rtl="0">
              <a:lnSpc>
                <a:spcPct val="150000"/>
              </a:lnSpc>
              <a:spcBef>
                <a:spcPts val="0"/>
              </a:spcBef>
              <a:spcAft>
                <a:spcPts val="0"/>
              </a:spcAft>
              <a:buClr>
                <a:schemeClr val="dk1"/>
              </a:buClr>
              <a:buSzPts val="1600"/>
              <a:buFont typeface="Arial"/>
              <a:buChar char="•"/>
            </a:pPr>
            <a:r>
              <a:rPr lang="en-GB" sz="1600" u="sng" dirty="0">
                <a:solidFill>
                  <a:schemeClr val="dk1"/>
                </a:solidFill>
                <a:latin typeface="Roboto"/>
                <a:ea typeface="Roboto"/>
                <a:cs typeface="Roboto"/>
                <a:sym typeface="Roboto"/>
                <a:hlinkClick r:id="rId6">
                  <a:extLst>
                    <a:ext uri="{A12FA001-AC4F-418D-AE19-62706E023703}">
                      <ahyp:hlinkClr xmlns:ahyp="http://schemas.microsoft.com/office/drawing/2018/hyperlinkcolor" xmlns="" val="tx"/>
                    </a:ext>
                  </a:extLst>
                </a:hlinkClick>
              </a:rPr>
              <a:t>Scope</a:t>
            </a:r>
            <a:endParaRPr sz="1600" dirty="0">
              <a:solidFill>
                <a:schemeClr val="dk1"/>
              </a:solidFill>
              <a:latin typeface="Roboto"/>
              <a:ea typeface="Roboto"/>
              <a:cs typeface="Roboto"/>
              <a:sym typeface="Roboto"/>
            </a:endParaRPr>
          </a:p>
          <a:p>
            <a:pPr marL="285750" lvl="0" indent="-285750">
              <a:lnSpc>
                <a:spcPct val="150000"/>
              </a:lnSpc>
              <a:buClr>
                <a:schemeClr val="dk1"/>
              </a:buClr>
              <a:buSzPts val="1600"/>
              <a:buFont typeface="Arial"/>
              <a:buChar char="•"/>
            </a:pPr>
            <a:r>
              <a:rPr lang="en-GB" sz="1600" dirty="0">
                <a:solidFill>
                  <a:schemeClr val="tx1"/>
                </a:solidFill>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xmlns="" val="tx"/>
                    </a:ext>
                  </a:extLst>
                </a:hlinkClick>
              </a:rPr>
              <a:t>Twinkl Symbols</a:t>
            </a:r>
            <a:endParaRPr lang="en-GB" sz="1600" u="sng" dirty="0">
              <a:solidFill>
                <a:schemeClr val="tx1"/>
              </a:solidFill>
              <a:latin typeface="Roboto" panose="02000000000000000000" pitchFamily="2" charset="0"/>
              <a:ea typeface="Roboto" panose="02000000000000000000" pitchFamily="2" charset="0"/>
              <a:cs typeface="Roboto"/>
              <a:sym typeface="Roboto"/>
              <a:hlinkClick r:id="rId8">
                <a:extLst>
                  <a:ext uri="{A12FA001-AC4F-418D-AE19-62706E023703}">
                    <ahyp:hlinkClr xmlns:ahyp="http://schemas.microsoft.com/office/drawing/2018/hyperlinkcolor" xmlns="" val="tx"/>
                  </a:ext>
                </a:extLst>
              </a:hlinkClick>
            </a:endParaRPr>
          </a:p>
          <a:p>
            <a:pPr marL="285750" marR="0" lvl="0" indent="-285750" algn="l" rtl="0">
              <a:lnSpc>
                <a:spcPct val="150000"/>
              </a:lnSpc>
              <a:spcBef>
                <a:spcPts val="0"/>
              </a:spcBef>
              <a:spcAft>
                <a:spcPts val="0"/>
              </a:spcAft>
              <a:buClr>
                <a:schemeClr val="dk1"/>
              </a:buClr>
              <a:buSzPts val="1600"/>
              <a:buFont typeface="Arial"/>
              <a:buChar char="•"/>
            </a:pPr>
            <a:r>
              <a:rPr lang="en-GB" sz="1600" u="sng" dirty="0">
                <a:solidFill>
                  <a:schemeClr val="dk1"/>
                </a:solidFill>
                <a:latin typeface="Roboto"/>
                <a:ea typeface="Roboto"/>
                <a:cs typeface="Roboto"/>
                <a:sym typeface="Roboto"/>
                <a:hlinkClick r:id="rId8">
                  <a:extLst>
                    <a:ext uri="{A12FA001-AC4F-418D-AE19-62706E023703}">
                      <ahyp:hlinkClr xmlns:ahyp="http://schemas.microsoft.com/office/drawing/2018/hyperlinkcolor" xmlns="" val="tx"/>
                    </a:ext>
                  </a:extLst>
                </a:hlinkClick>
              </a:rPr>
              <a:t>Carol Gray Social Stories</a:t>
            </a:r>
            <a:endParaRPr sz="1600" dirty="0">
              <a:solidFill>
                <a:schemeClr val="dk1"/>
              </a:solidFill>
              <a:latin typeface="Roboto"/>
              <a:ea typeface="Roboto"/>
              <a:cs typeface="Roboto"/>
              <a:sym typeface="Roboto"/>
            </a:endParaRPr>
          </a:p>
        </p:txBody>
      </p:sp>
      <p:sp>
        <p:nvSpPr>
          <p:cNvPr id="254" name="Google Shape;254;p28"/>
          <p:cNvSpPr/>
          <p:nvPr/>
        </p:nvSpPr>
        <p:spPr>
          <a:xfrm rot="-3328334">
            <a:off x="6345099" y="4054679"/>
            <a:ext cx="1548865" cy="1482586"/>
          </a:xfrm>
          <a:prstGeom prst="rect">
            <a:avLst/>
          </a:prstGeom>
          <a:solidFill>
            <a:srgbClr val="F15B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5" name="Google Shape;255;p28"/>
          <p:cNvPicPr preferRelativeResize="0"/>
          <p:nvPr/>
        </p:nvPicPr>
        <p:blipFill rotWithShape="1">
          <a:blip r:embed="rId9">
            <a:alphaModFix/>
          </a:blip>
          <a:srcRect/>
          <a:stretch/>
        </p:blipFill>
        <p:spPr>
          <a:xfrm>
            <a:off x="4673187" y="2080357"/>
            <a:ext cx="3812000" cy="264602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grpSp>
        <p:nvGrpSpPr>
          <p:cNvPr id="260" name="Google Shape;260;p29"/>
          <p:cNvGrpSpPr/>
          <p:nvPr/>
        </p:nvGrpSpPr>
        <p:grpSpPr>
          <a:xfrm rot="-5235742" flipH="1">
            <a:off x="4648700" y="2334120"/>
            <a:ext cx="3646904" cy="4080996"/>
            <a:chOff x="1815934" y="1709865"/>
            <a:chExt cx="3646904" cy="4080996"/>
          </a:xfrm>
        </p:grpSpPr>
        <p:sp>
          <p:nvSpPr>
            <p:cNvPr id="261" name="Google Shape;261;p29"/>
            <p:cNvSpPr/>
            <p:nvPr/>
          </p:nvSpPr>
          <p:spPr>
            <a:xfrm rot="-1075752">
              <a:off x="2475239" y="2101126"/>
              <a:ext cx="2528320" cy="3382710"/>
            </a:xfrm>
            <a:prstGeom prst="rect">
              <a:avLst/>
            </a:prstGeom>
            <a:solidFill>
              <a:srgbClr val="CFE0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2" name="Google Shape;262;p29"/>
            <p:cNvSpPr/>
            <p:nvPr/>
          </p:nvSpPr>
          <p:spPr>
            <a:xfrm rot="-1075752">
              <a:off x="2275213" y="2016890"/>
              <a:ext cx="2528320" cy="3382710"/>
            </a:xfrm>
            <a:prstGeom prst="rect">
              <a:avLst/>
            </a:prstGeom>
            <a:solidFill>
              <a:srgbClr val="85BD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63" name="Google Shape;263;p29"/>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Questions and Discussion</a:t>
            </a:r>
            <a:endParaRPr sz="3600">
              <a:latin typeface="Roboto"/>
              <a:ea typeface="Roboto"/>
              <a:cs typeface="Roboto"/>
              <a:sym typeface="Roboto"/>
            </a:endParaRPr>
          </a:p>
        </p:txBody>
      </p:sp>
      <p:sp>
        <p:nvSpPr>
          <p:cNvPr id="264" name="Google Shape;264;p29"/>
          <p:cNvSpPr txBox="1"/>
          <p:nvPr/>
        </p:nvSpPr>
        <p:spPr>
          <a:xfrm rot="1209568">
            <a:off x="5545635" y="2904579"/>
            <a:ext cx="1676400" cy="26468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600" b="1">
                <a:solidFill>
                  <a:schemeClr val="lt1"/>
                </a:solidFill>
                <a:latin typeface="Arial"/>
                <a:ea typeface="Arial"/>
                <a:cs typeface="Arial"/>
                <a:sym typeface="Arial"/>
              </a:rPr>
              <a:t>?</a:t>
            </a:r>
            <a:endParaRPr/>
          </a:p>
        </p:txBody>
      </p:sp>
      <p:grpSp>
        <p:nvGrpSpPr>
          <p:cNvPr id="265" name="Google Shape;265;p29"/>
          <p:cNvGrpSpPr/>
          <p:nvPr/>
        </p:nvGrpSpPr>
        <p:grpSpPr>
          <a:xfrm>
            <a:off x="586903" y="3526897"/>
            <a:ext cx="2865531" cy="2662284"/>
            <a:chOff x="586903" y="3614817"/>
            <a:chExt cx="2865531" cy="2662284"/>
          </a:xfrm>
        </p:grpSpPr>
        <p:grpSp>
          <p:nvGrpSpPr>
            <p:cNvPr id="266" name="Google Shape;266;p29"/>
            <p:cNvGrpSpPr/>
            <p:nvPr/>
          </p:nvGrpSpPr>
          <p:grpSpPr>
            <a:xfrm>
              <a:off x="586903" y="3614817"/>
              <a:ext cx="2865531" cy="2662284"/>
              <a:chOff x="5324872" y="1187028"/>
              <a:chExt cx="2280844" cy="2119067"/>
            </a:xfrm>
          </p:grpSpPr>
          <p:sp>
            <p:nvSpPr>
              <p:cNvPr id="267" name="Google Shape;267;p29"/>
              <p:cNvSpPr/>
              <p:nvPr/>
            </p:nvSpPr>
            <p:spPr>
              <a:xfrm rot="-1075752">
                <a:off x="5730378" y="1489480"/>
                <a:ext cx="1669857" cy="1598401"/>
              </a:xfrm>
              <a:prstGeom prst="rect">
                <a:avLst/>
              </a:prstGeom>
              <a:solidFill>
                <a:srgbClr val="F8C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 name="Google Shape;268;p29"/>
              <p:cNvSpPr/>
              <p:nvPr/>
            </p:nvSpPr>
            <p:spPr>
              <a:xfrm rot="-1075752">
                <a:off x="5530353" y="1405243"/>
                <a:ext cx="1669857" cy="1598401"/>
              </a:xfrm>
              <a:prstGeom prst="rect">
                <a:avLst/>
              </a:prstGeom>
              <a:solidFill>
                <a:srgbClr val="F15B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69" name="Google Shape;269;p29"/>
            <p:cNvSpPr txBox="1"/>
            <p:nvPr/>
          </p:nvSpPr>
          <p:spPr>
            <a:xfrm rot="-1080785">
              <a:off x="1011857" y="3911555"/>
              <a:ext cx="1676400"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500" b="1">
                  <a:solidFill>
                    <a:schemeClr val="lt1"/>
                  </a:solidFill>
                  <a:latin typeface="Arial"/>
                  <a:ea typeface="Arial"/>
                  <a:cs typeface="Arial"/>
                  <a:sym typeface="Arial"/>
                </a:rPr>
                <a:t>?</a:t>
              </a:r>
              <a:endParaRPr/>
            </a:p>
          </p:txBody>
        </p:sp>
      </p:grpSp>
      <p:grpSp>
        <p:nvGrpSpPr>
          <p:cNvPr id="270" name="Google Shape;270;p29"/>
          <p:cNvGrpSpPr/>
          <p:nvPr/>
        </p:nvGrpSpPr>
        <p:grpSpPr>
          <a:xfrm rot="-971448">
            <a:off x="2252449" y="1104890"/>
            <a:ext cx="2672548" cy="2716931"/>
            <a:chOff x="2253684" y="1113577"/>
            <a:chExt cx="2672548" cy="2716931"/>
          </a:xfrm>
        </p:grpSpPr>
        <p:grpSp>
          <p:nvGrpSpPr>
            <p:cNvPr id="271" name="Google Shape;271;p29"/>
            <p:cNvGrpSpPr/>
            <p:nvPr/>
          </p:nvGrpSpPr>
          <p:grpSpPr>
            <a:xfrm rot="3395968">
              <a:off x="2578340" y="1538466"/>
              <a:ext cx="2023237" cy="1867153"/>
              <a:chOff x="6424760" y="3923709"/>
              <a:chExt cx="2023237" cy="1867153"/>
            </a:xfrm>
          </p:grpSpPr>
          <p:sp>
            <p:nvSpPr>
              <p:cNvPr id="272" name="Google Shape;272;p29"/>
              <p:cNvSpPr/>
              <p:nvPr/>
            </p:nvSpPr>
            <p:spPr>
              <a:xfrm rot="-1075752">
                <a:off x="6804827" y="4199145"/>
                <a:ext cx="1463127" cy="1400517"/>
              </a:xfrm>
              <a:prstGeom prst="rect">
                <a:avLst/>
              </a:prstGeom>
              <a:solidFill>
                <a:srgbClr val="D0B6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3" name="Google Shape;273;p29"/>
              <p:cNvSpPr/>
              <p:nvPr/>
            </p:nvSpPr>
            <p:spPr>
              <a:xfrm rot="-1075752">
                <a:off x="6604802" y="4114908"/>
                <a:ext cx="1463127" cy="1400517"/>
              </a:xfrm>
              <a:prstGeom prst="rect">
                <a:avLst/>
              </a:prstGeom>
              <a:solidFill>
                <a:srgbClr val="A973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74" name="Google Shape;274;p29"/>
            <p:cNvSpPr txBox="1"/>
            <p:nvPr/>
          </p:nvSpPr>
          <p:spPr>
            <a:xfrm rot="2310559">
              <a:off x="2720604" y="1691461"/>
              <a:ext cx="16764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0" b="1">
                  <a:solidFill>
                    <a:schemeClr val="lt1"/>
                  </a:solidFill>
                  <a:latin typeface="Arial"/>
                  <a:ea typeface="Arial"/>
                  <a:cs typeface="Arial"/>
                  <a:sym typeface="Arial"/>
                </a:rPr>
                <a:t>?</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3"/>
          <p:cNvSpPr/>
          <p:nvPr/>
        </p:nvSpPr>
        <p:spPr>
          <a:xfrm>
            <a:off x="503238" y="1059442"/>
            <a:ext cx="8137524" cy="4739115"/>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sp>
        <p:nvSpPr>
          <p:cNvPr id="37" name="Google Shape;37;p3"/>
          <p:cNvSpPr txBox="1"/>
          <p:nvPr/>
        </p:nvSpPr>
        <p:spPr>
          <a:xfrm>
            <a:off x="628647" y="1281464"/>
            <a:ext cx="7886700" cy="54000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Roboto"/>
              <a:buNone/>
            </a:pPr>
            <a:r>
              <a:rPr lang="en-GB" sz="3600" b="1">
                <a:solidFill>
                  <a:schemeClr val="dk1"/>
                </a:solidFill>
                <a:latin typeface="Roboto"/>
                <a:ea typeface="Roboto"/>
                <a:cs typeface="Roboto"/>
                <a:sym typeface="Roboto"/>
              </a:rPr>
              <a:t>Training Objectives</a:t>
            </a:r>
            <a:endParaRPr sz="3600" b="1">
              <a:solidFill>
                <a:schemeClr val="dk1"/>
              </a:solidFill>
              <a:latin typeface="Roboto"/>
              <a:ea typeface="Roboto"/>
              <a:cs typeface="Roboto"/>
              <a:sym typeface="Roboto"/>
            </a:endParaRPr>
          </a:p>
        </p:txBody>
      </p:sp>
      <p:sp>
        <p:nvSpPr>
          <p:cNvPr id="38" name="Google Shape;38;p3"/>
          <p:cNvSpPr>
            <a:spLocks noGrp="1"/>
          </p:cNvSpPr>
          <p:nvPr>
            <p:ph type="body" idx="4294967295"/>
          </p:nvPr>
        </p:nvSpPr>
        <p:spPr>
          <a:xfrm>
            <a:off x="628649" y="1674438"/>
            <a:ext cx="7886700" cy="4124119"/>
          </a:xfrm>
          <a:prstGeom prst="roundRect">
            <a:avLst>
              <a:gd name="adj" fmla="val 2585"/>
            </a:avLst>
          </a:prstGeom>
          <a:noFill/>
          <a:ln>
            <a:noFill/>
          </a:ln>
        </p:spPr>
        <p:txBody>
          <a:bodyPr spcFirstLastPara="1" wrap="square" lIns="252000" tIns="252000" rIns="252000" bIns="252000" anchor="t" anchorCtr="0">
            <a:noAutofit/>
          </a:bodyPr>
          <a:lstStyle/>
          <a:p>
            <a:pPr marL="228600" lvl="0" indent="-228600" algn="l" rtl="0">
              <a:lnSpc>
                <a:spcPct val="150000"/>
              </a:lnSpc>
              <a:spcBef>
                <a:spcPts val="0"/>
              </a:spcBef>
              <a:spcAft>
                <a:spcPts val="0"/>
              </a:spcAft>
              <a:buClr>
                <a:srgbClr val="1C1C1C"/>
              </a:buClr>
              <a:buSzPts val="1800"/>
              <a:buFont typeface="Arial"/>
              <a:buChar char="•"/>
            </a:pPr>
            <a:r>
              <a:rPr lang="en-GB" dirty="0">
                <a:latin typeface="Roboto"/>
                <a:ea typeface="Roboto"/>
                <a:cs typeface="Roboto"/>
                <a:sym typeface="Roboto"/>
              </a:rPr>
              <a:t>To improve knowledge about and skills for supporting pupils on the autism spectrum.</a:t>
            </a:r>
            <a:endParaRPr dirty="0"/>
          </a:p>
          <a:p>
            <a:pPr marL="228600" lvl="0" indent="-228600">
              <a:lnSpc>
                <a:spcPct val="150000"/>
              </a:lnSpc>
            </a:pPr>
            <a:r>
              <a:rPr lang="en-GB" dirty="0">
                <a:latin typeface="Roboto"/>
                <a:ea typeface="Roboto"/>
                <a:cs typeface="Roboto"/>
                <a:sym typeface="Roboto"/>
              </a:rPr>
              <a:t>To develop an understanding of useful strategies for supporting autistic pupils.</a:t>
            </a:r>
          </a:p>
          <a:p>
            <a:pPr marL="228600" lvl="0" indent="-228600">
              <a:lnSpc>
                <a:spcPct val="150000"/>
              </a:lnSpc>
            </a:pPr>
            <a:r>
              <a:rPr lang="en-GB" dirty="0">
                <a:latin typeface="Roboto"/>
                <a:ea typeface="Roboto"/>
                <a:cs typeface="Roboto"/>
                <a:sym typeface="Roboto"/>
              </a:rPr>
              <a:t>To understand current resources available for supporting pupils on the autism spectrum. </a:t>
            </a:r>
            <a:endParaRPr dirty="0">
              <a:latin typeface="Roboto"/>
              <a:ea typeface="Roboto"/>
              <a:cs typeface="Roboto"/>
              <a:sym typeface="Roboto"/>
            </a:endParaRPr>
          </a:p>
          <a:p>
            <a:pPr marL="228600" lvl="0" indent="-228600">
              <a:lnSpc>
                <a:spcPct val="150000"/>
              </a:lnSpc>
            </a:pPr>
            <a:r>
              <a:rPr lang="en-GB" dirty="0"/>
              <a:t>To increase awareness of current resources for Autism Spectrum Condition (ASC).</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31"/>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Post-Training Assessment</a:t>
            </a:r>
            <a:endParaRPr sz="3600">
              <a:latin typeface="Roboto"/>
              <a:ea typeface="Roboto"/>
              <a:cs typeface="Roboto"/>
              <a:sym typeface="Roboto"/>
            </a:endParaRPr>
          </a:p>
        </p:txBody>
      </p:sp>
      <p:sp>
        <p:nvSpPr>
          <p:cNvPr id="296" name="Google Shape;296;p31"/>
          <p:cNvSpPr/>
          <p:nvPr/>
        </p:nvSpPr>
        <p:spPr>
          <a:xfrm>
            <a:off x="600072" y="1346356"/>
            <a:ext cx="7934325" cy="1787770"/>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0" marR="0" lvl="0" indent="0" algn="l" rtl="0">
              <a:spcBef>
                <a:spcPts val="0"/>
              </a:spcBef>
              <a:spcAft>
                <a:spcPts val="0"/>
              </a:spcAft>
              <a:buNone/>
            </a:pPr>
            <a:r>
              <a:rPr lang="en-GB" sz="1700" dirty="0">
                <a:solidFill>
                  <a:schemeClr val="dk1"/>
                </a:solidFill>
                <a:latin typeface="Roboto"/>
                <a:ea typeface="Roboto"/>
                <a:cs typeface="Roboto"/>
                <a:sym typeface="Roboto"/>
              </a:rPr>
              <a:t>Take a few minutes to read and complete the Post-Training Assessment Sheet. This will help to identify areas for further exploration and to assess your development of knowledge, skills and understanding, following the training. </a:t>
            </a:r>
            <a:endParaRPr sz="1700" dirty="0"/>
          </a:p>
          <a:p>
            <a:pPr marL="0" marR="0" lvl="0" indent="0" algn="l" rtl="0">
              <a:spcBef>
                <a:spcPts val="0"/>
              </a:spcBef>
              <a:spcAft>
                <a:spcPts val="0"/>
              </a:spcAft>
              <a:buNone/>
            </a:pPr>
            <a:endParaRPr sz="1700" dirty="0">
              <a:solidFill>
                <a:schemeClr val="dk1"/>
              </a:solidFill>
              <a:latin typeface="Roboto"/>
              <a:ea typeface="Roboto"/>
              <a:cs typeface="Roboto"/>
              <a:sym typeface="Roboto"/>
            </a:endParaRPr>
          </a:p>
          <a:p>
            <a:pPr marL="0" marR="0" lvl="0" indent="0" algn="l" rtl="0">
              <a:spcBef>
                <a:spcPts val="0"/>
              </a:spcBef>
              <a:spcAft>
                <a:spcPts val="0"/>
              </a:spcAft>
              <a:buNone/>
            </a:pPr>
            <a:r>
              <a:rPr lang="en-GB" sz="1700" dirty="0">
                <a:solidFill>
                  <a:schemeClr val="dk1"/>
                </a:solidFill>
                <a:latin typeface="Roboto"/>
                <a:ea typeface="Roboto"/>
                <a:cs typeface="Roboto"/>
                <a:sym typeface="Roboto"/>
              </a:rPr>
              <a:t>Remember to think about areas that you would like to research or explore further and note these at the bottom of your assessment sheet. </a:t>
            </a:r>
            <a:endParaRPr sz="1700" dirty="0"/>
          </a:p>
        </p:txBody>
      </p:sp>
      <p:pic>
        <p:nvPicPr>
          <p:cNvPr id="3" name="Picture 2">
            <a:extLst>
              <a:ext uri="{FF2B5EF4-FFF2-40B4-BE49-F238E27FC236}">
                <a16:creationId xmlns:a16="http://schemas.microsoft.com/office/drawing/2014/main" xmlns="" id="{134776F5-3502-4739-99BE-C44014021825}"/>
              </a:ext>
            </a:extLst>
          </p:cNvPr>
          <p:cNvPicPr>
            <a:picLocks noChangeAspect="1"/>
          </p:cNvPicPr>
          <p:nvPr/>
        </p:nvPicPr>
        <p:blipFill>
          <a:blip r:embed="rId3"/>
          <a:stretch>
            <a:fillRect/>
          </a:stretch>
        </p:blipFill>
        <p:spPr>
          <a:xfrm>
            <a:off x="1566860" y="3281362"/>
            <a:ext cx="6000750" cy="30003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grpSp>
        <p:nvGrpSpPr>
          <p:cNvPr id="279" name="Google Shape;279;p30"/>
          <p:cNvGrpSpPr/>
          <p:nvPr/>
        </p:nvGrpSpPr>
        <p:grpSpPr>
          <a:xfrm>
            <a:off x="4153141" y="3833614"/>
            <a:ext cx="2146226" cy="2312733"/>
            <a:chOff x="4153141" y="3833614"/>
            <a:chExt cx="2146226" cy="2312733"/>
          </a:xfrm>
        </p:grpSpPr>
        <p:sp>
          <p:nvSpPr>
            <p:cNvPr id="280" name="Google Shape;280;p30"/>
            <p:cNvSpPr/>
            <p:nvPr/>
          </p:nvSpPr>
          <p:spPr>
            <a:xfrm rot="-3328334">
              <a:off x="4475267" y="4346867"/>
              <a:ext cx="1548865" cy="1482586"/>
            </a:xfrm>
            <a:prstGeom prst="rect">
              <a:avLst/>
            </a:prstGeom>
            <a:solidFill>
              <a:srgbClr val="F8C4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 name="Google Shape;281;p30"/>
            <p:cNvSpPr/>
            <p:nvPr/>
          </p:nvSpPr>
          <p:spPr>
            <a:xfrm rot="-3328334">
              <a:off x="4428377" y="4150507"/>
              <a:ext cx="1548865" cy="1482586"/>
            </a:xfrm>
            <a:prstGeom prst="rect">
              <a:avLst/>
            </a:prstGeom>
            <a:solidFill>
              <a:srgbClr val="F15B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82" name="Google Shape;282;p30"/>
          <p:cNvGrpSpPr/>
          <p:nvPr/>
        </p:nvGrpSpPr>
        <p:grpSpPr>
          <a:xfrm>
            <a:off x="5710418" y="934277"/>
            <a:ext cx="2198946" cy="2262693"/>
            <a:chOff x="6263587" y="1631463"/>
            <a:chExt cx="1702213" cy="1751559"/>
          </a:xfrm>
        </p:grpSpPr>
        <p:sp>
          <p:nvSpPr>
            <p:cNvPr id="283" name="Google Shape;283;p30"/>
            <p:cNvSpPr/>
            <p:nvPr/>
          </p:nvSpPr>
          <p:spPr>
            <a:xfrm rot="-9839441">
              <a:off x="6502537" y="1967187"/>
              <a:ext cx="1315169" cy="1258890"/>
            </a:xfrm>
            <a:prstGeom prst="rect">
              <a:avLst/>
            </a:prstGeom>
            <a:solidFill>
              <a:srgbClr val="D0B6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 name="Google Shape;284;p30"/>
            <p:cNvSpPr/>
            <p:nvPr/>
          </p:nvSpPr>
          <p:spPr>
            <a:xfrm rot="-9839441">
              <a:off x="6411681" y="1788409"/>
              <a:ext cx="1315169" cy="1258890"/>
            </a:xfrm>
            <a:prstGeom prst="rect">
              <a:avLst/>
            </a:prstGeom>
            <a:solidFill>
              <a:srgbClr val="A973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85" name="Google Shape;285;p30"/>
          <p:cNvGrpSpPr/>
          <p:nvPr/>
        </p:nvGrpSpPr>
        <p:grpSpPr>
          <a:xfrm rot="1342786">
            <a:off x="900380" y="1377825"/>
            <a:ext cx="1687808" cy="1572510"/>
            <a:chOff x="811563" y="1408264"/>
            <a:chExt cx="1428702" cy="1331105"/>
          </a:xfrm>
        </p:grpSpPr>
        <p:sp>
          <p:nvSpPr>
            <p:cNvPr id="286" name="Google Shape;286;p30"/>
            <p:cNvSpPr/>
            <p:nvPr/>
          </p:nvSpPr>
          <p:spPr>
            <a:xfrm rot="-9839441">
              <a:off x="1082449" y="1532448"/>
              <a:ext cx="1040636" cy="996105"/>
            </a:xfrm>
            <a:prstGeom prst="rect">
              <a:avLst/>
            </a:prstGeom>
            <a:solidFill>
              <a:srgbClr val="CFE0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 name="Google Shape;287;p30"/>
            <p:cNvSpPr/>
            <p:nvPr/>
          </p:nvSpPr>
          <p:spPr>
            <a:xfrm rot="-9839441">
              <a:off x="928743" y="1619079"/>
              <a:ext cx="1040636" cy="996105"/>
            </a:xfrm>
            <a:prstGeom prst="rect">
              <a:avLst/>
            </a:prstGeom>
            <a:solidFill>
              <a:srgbClr val="85BD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88" name="Google Shape;288;p30"/>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200"/>
              <a:buFont typeface="Roboto"/>
              <a:buNone/>
            </a:pPr>
            <a:r>
              <a:rPr lang="en-GB" sz="3200">
                <a:latin typeface="Roboto"/>
                <a:ea typeface="Roboto"/>
                <a:cs typeface="Roboto"/>
                <a:sym typeface="Roboto"/>
              </a:rPr>
              <a:t>References</a:t>
            </a:r>
            <a:endParaRPr sz="3200">
              <a:latin typeface="Roboto"/>
              <a:ea typeface="Roboto"/>
              <a:cs typeface="Roboto"/>
              <a:sym typeface="Roboto"/>
            </a:endParaRPr>
          </a:p>
        </p:txBody>
      </p:sp>
      <p:sp>
        <p:nvSpPr>
          <p:cNvPr id="289" name="Google Shape;289;p30"/>
          <p:cNvSpPr/>
          <p:nvPr/>
        </p:nvSpPr>
        <p:spPr>
          <a:xfrm>
            <a:off x="1045610" y="2828027"/>
            <a:ext cx="7043249" cy="2157102"/>
          </a:xfrm>
          <a:prstGeom prst="rect">
            <a:avLst/>
          </a:prstGeom>
          <a:solidFill>
            <a:schemeClr val="lt1"/>
          </a:solid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285750" indent="-285750" fontAlgn="base">
              <a:buFont typeface="Arial" panose="020B0604020202020204" pitchFamily="34" charset="0"/>
              <a:buChar char="•"/>
            </a:pPr>
            <a:r>
              <a:rPr lang="en-GB" sz="1800" dirty="0">
                <a:latin typeface="Roboto" panose="02000000000000000000" pitchFamily="2" charset="0"/>
                <a:ea typeface="Roboto" panose="02000000000000000000" pitchFamily="2" charset="0"/>
              </a:rPr>
              <a:t>Autism Education Trust (2021), </a:t>
            </a:r>
            <a:r>
              <a:rPr lang="en-GB" sz="1800" i="1" dirty="0">
                <a:latin typeface="Roboto" panose="02000000000000000000" pitchFamily="2" charset="0"/>
                <a:ea typeface="Roboto" panose="02000000000000000000" pitchFamily="2" charset="0"/>
              </a:rPr>
              <a:t>What is autism?</a:t>
            </a:r>
            <a:r>
              <a:rPr lang="en-GB" sz="1800" dirty="0">
                <a:latin typeface="Roboto" panose="02000000000000000000" pitchFamily="2" charset="0"/>
                <a:ea typeface="Roboto" panose="02000000000000000000" pitchFamily="2" charset="0"/>
              </a:rPr>
              <a:t> Available at: https://</a:t>
            </a:r>
            <a:r>
              <a:rPr lang="en-GB" sz="1800" dirty="0" err="1">
                <a:latin typeface="Roboto" panose="02000000000000000000" pitchFamily="2" charset="0"/>
                <a:ea typeface="Roboto" panose="02000000000000000000" pitchFamily="2" charset="0"/>
              </a:rPr>
              <a:t>www.autismeducationtrust.org.uk</a:t>
            </a:r>
            <a:r>
              <a:rPr lang="en-GB" sz="1800" dirty="0">
                <a:latin typeface="Roboto" panose="02000000000000000000" pitchFamily="2" charset="0"/>
                <a:ea typeface="Roboto" panose="02000000000000000000" pitchFamily="2" charset="0"/>
              </a:rPr>
              <a:t>/what-is-autism/ (Accessed: 16 September 2021).</a:t>
            </a:r>
          </a:p>
          <a:p>
            <a:pPr marL="285750" indent="-285750" fontAlgn="base">
              <a:buFont typeface="Arial" panose="020B0604020202020204" pitchFamily="34" charset="0"/>
              <a:buChar char="•"/>
            </a:pPr>
            <a:endParaRPr lang="en-GB" sz="1800" dirty="0">
              <a:latin typeface="Roboto" panose="02000000000000000000" pitchFamily="2" charset="0"/>
              <a:ea typeface="Roboto" panose="02000000000000000000" pitchFamily="2" charset="0"/>
            </a:endParaRPr>
          </a:p>
          <a:p>
            <a:pPr marL="285750" indent="-285750" fontAlgn="base">
              <a:buFont typeface="Arial" panose="020B0604020202020204" pitchFamily="34" charset="0"/>
              <a:buChar char="•"/>
            </a:pPr>
            <a:r>
              <a:rPr lang="en-GB" sz="1800" dirty="0">
                <a:latin typeface="Roboto" panose="02000000000000000000" pitchFamily="2" charset="0"/>
                <a:ea typeface="Roboto" panose="02000000000000000000" pitchFamily="2" charset="0"/>
              </a:rPr>
              <a:t>NHS (2019), </a:t>
            </a:r>
            <a:r>
              <a:rPr lang="en-GB" sz="1800" i="1" dirty="0">
                <a:latin typeface="Roboto" panose="02000000000000000000" pitchFamily="2" charset="0"/>
                <a:ea typeface="Roboto" panose="02000000000000000000" pitchFamily="2" charset="0"/>
              </a:rPr>
              <a:t>Signs of autism in children. </a:t>
            </a:r>
            <a:r>
              <a:rPr lang="en-GB" sz="1800" dirty="0">
                <a:latin typeface="Roboto" panose="02000000000000000000" pitchFamily="2" charset="0"/>
                <a:ea typeface="Roboto" panose="02000000000000000000" pitchFamily="2" charset="0"/>
              </a:rPr>
              <a:t>Available at: https://</a:t>
            </a:r>
            <a:r>
              <a:rPr lang="en-GB" sz="1800" dirty="0" err="1">
                <a:latin typeface="Roboto" panose="02000000000000000000" pitchFamily="2" charset="0"/>
                <a:ea typeface="Roboto" panose="02000000000000000000" pitchFamily="2" charset="0"/>
              </a:rPr>
              <a:t>www.nhs.uk</a:t>
            </a:r>
            <a:r>
              <a:rPr lang="en-GB" sz="1800" dirty="0">
                <a:latin typeface="Roboto" panose="02000000000000000000" pitchFamily="2" charset="0"/>
                <a:ea typeface="Roboto" panose="02000000000000000000" pitchFamily="2" charset="0"/>
              </a:rPr>
              <a:t>/conditions/autism/signs/children/ (Accessed: 16 September 2021).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5" name="Google Shape;36;p3">
            <a:extLst>
              <a:ext uri="{FF2B5EF4-FFF2-40B4-BE49-F238E27FC236}">
                <a16:creationId xmlns:a16="http://schemas.microsoft.com/office/drawing/2014/main" xmlns="" id="{98F14197-45CE-47AF-9CA1-A71F16FAEA00}"/>
              </a:ext>
            </a:extLst>
          </p:cNvPr>
          <p:cNvSpPr/>
          <p:nvPr/>
        </p:nvSpPr>
        <p:spPr>
          <a:xfrm>
            <a:off x="503238" y="1059442"/>
            <a:ext cx="8137524" cy="4739115"/>
          </a:xfrm>
          <a:prstGeom prst="roundRect">
            <a:avLst>
              <a:gd name="adj" fmla="val 6409"/>
            </a:avLst>
          </a:prstGeom>
          <a:solidFill>
            <a:srgbClr val="FFF9E7"/>
          </a:solidFill>
          <a:ln w="25400" cap="rnd" cmpd="sng">
            <a:solidFill>
              <a:srgbClr val="FEFBD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sp>
        <p:nvSpPr>
          <p:cNvPr id="6" name="Google Shape;37;p3">
            <a:extLst>
              <a:ext uri="{FF2B5EF4-FFF2-40B4-BE49-F238E27FC236}">
                <a16:creationId xmlns:a16="http://schemas.microsoft.com/office/drawing/2014/main" xmlns="" id="{A8AE2439-C53C-4E2C-8186-2E3B5685ADDA}"/>
              </a:ext>
            </a:extLst>
          </p:cNvPr>
          <p:cNvSpPr txBox="1"/>
          <p:nvPr/>
        </p:nvSpPr>
        <p:spPr>
          <a:xfrm>
            <a:off x="628647" y="1281464"/>
            <a:ext cx="7886700" cy="540000"/>
          </a:xfrm>
          <a:prstGeom prst="rect">
            <a:avLst/>
          </a:prstGeom>
          <a:noFill/>
          <a:ln>
            <a:noFill/>
          </a:ln>
        </p:spPr>
        <p:txBody>
          <a:bodyPr spcFirstLastPara="1" wrap="square" lIns="0" tIns="0" rIns="0" bIns="0" anchor="ctr" anchorCtr="1">
            <a:noAutofit/>
          </a:bodyPr>
          <a:lstStyle/>
          <a:p>
            <a:pPr marL="0" marR="0" lvl="0" indent="0" algn="l" rtl="0">
              <a:lnSpc>
                <a:spcPct val="90000"/>
              </a:lnSpc>
              <a:spcBef>
                <a:spcPts val="0"/>
              </a:spcBef>
              <a:spcAft>
                <a:spcPts val="0"/>
              </a:spcAft>
              <a:buClr>
                <a:schemeClr val="dk1"/>
              </a:buClr>
              <a:buSzPts val="3600"/>
              <a:buFont typeface="Roboto"/>
              <a:buNone/>
            </a:pPr>
            <a:r>
              <a:rPr lang="en-GB" sz="3600" b="1">
                <a:solidFill>
                  <a:schemeClr val="dk1"/>
                </a:solidFill>
                <a:latin typeface="Roboto"/>
                <a:ea typeface="Roboto"/>
                <a:cs typeface="Roboto"/>
                <a:sym typeface="Roboto"/>
              </a:rPr>
              <a:t>Training Objectives</a:t>
            </a:r>
            <a:endParaRPr sz="3600" b="1">
              <a:solidFill>
                <a:schemeClr val="dk1"/>
              </a:solidFill>
              <a:latin typeface="Roboto"/>
              <a:ea typeface="Roboto"/>
              <a:cs typeface="Roboto"/>
              <a:sym typeface="Roboto"/>
            </a:endParaRPr>
          </a:p>
        </p:txBody>
      </p:sp>
      <p:sp>
        <p:nvSpPr>
          <p:cNvPr id="7" name="Google Shape;38;p3">
            <a:extLst>
              <a:ext uri="{FF2B5EF4-FFF2-40B4-BE49-F238E27FC236}">
                <a16:creationId xmlns:a16="http://schemas.microsoft.com/office/drawing/2014/main" xmlns="" id="{0E64900E-54C7-4C54-98A5-BD0F820B6E47}"/>
              </a:ext>
            </a:extLst>
          </p:cNvPr>
          <p:cNvSpPr txBox="1">
            <a:spLocks/>
          </p:cNvSpPr>
          <p:nvPr/>
        </p:nvSpPr>
        <p:spPr>
          <a:xfrm>
            <a:off x="628649" y="1674438"/>
            <a:ext cx="7886700" cy="4124119"/>
          </a:xfrm>
          <a:prstGeom prst="roundRect">
            <a:avLst>
              <a:gd name="adj" fmla="val 2585"/>
            </a:avLst>
          </a:prstGeom>
          <a:noFill/>
          <a:ln>
            <a:noFill/>
          </a:ln>
        </p:spPr>
        <p:txBody>
          <a:bodyPr spcFirstLastPara="1" wrap="square" lIns="252000" tIns="252000" rIns="252000" bIns="2520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228600" indent="-228600">
              <a:lnSpc>
                <a:spcPct val="150000"/>
              </a:lnSpc>
              <a:spcBef>
                <a:spcPts val="0"/>
              </a:spcBef>
            </a:pPr>
            <a:r>
              <a:rPr lang="en-GB">
                <a:latin typeface="Roboto"/>
                <a:ea typeface="Roboto"/>
                <a:cs typeface="Roboto"/>
                <a:sym typeface="Roboto"/>
              </a:rPr>
              <a:t>To improve knowledge about and skills for supporting pupils on the autism spectrum.</a:t>
            </a:r>
            <a:endParaRPr lang="en-GB"/>
          </a:p>
          <a:p>
            <a:pPr marL="228600" indent="-228600">
              <a:lnSpc>
                <a:spcPct val="150000"/>
              </a:lnSpc>
            </a:pPr>
            <a:r>
              <a:rPr lang="en-GB">
                <a:latin typeface="Roboto"/>
                <a:ea typeface="Roboto"/>
                <a:cs typeface="Roboto"/>
                <a:sym typeface="Roboto"/>
              </a:rPr>
              <a:t>To develop an understanding of useful strategies for supporting autistic pupils.</a:t>
            </a:r>
          </a:p>
          <a:p>
            <a:pPr marL="228600" indent="-228600">
              <a:lnSpc>
                <a:spcPct val="150000"/>
              </a:lnSpc>
            </a:pPr>
            <a:r>
              <a:rPr lang="en-GB">
                <a:latin typeface="Roboto"/>
                <a:ea typeface="Roboto"/>
                <a:cs typeface="Roboto"/>
                <a:sym typeface="Roboto"/>
              </a:rPr>
              <a:t>To understand current resources available for supporting pupils on the autism spectrum. </a:t>
            </a:r>
          </a:p>
          <a:p>
            <a:pPr marL="228600" indent="-228600">
              <a:lnSpc>
                <a:spcPct val="150000"/>
              </a:lnSpc>
            </a:pPr>
            <a:r>
              <a:rPr lang="en-GB"/>
              <a:t>To increase awareness of current resources for Autism Spectrum Condition (ASC).</a:t>
            </a:r>
            <a:endParaRPr lang="en-GB"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4"/>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Pre-Training Assessment</a:t>
            </a:r>
            <a:endParaRPr sz="3600">
              <a:latin typeface="Roboto"/>
              <a:ea typeface="Roboto"/>
              <a:cs typeface="Roboto"/>
              <a:sym typeface="Roboto"/>
            </a:endParaRPr>
          </a:p>
        </p:txBody>
      </p:sp>
      <p:sp>
        <p:nvSpPr>
          <p:cNvPr id="44" name="Google Shape;44;p4"/>
          <p:cNvSpPr/>
          <p:nvPr/>
        </p:nvSpPr>
        <p:spPr>
          <a:xfrm>
            <a:off x="680485" y="1602349"/>
            <a:ext cx="7773499" cy="1049106"/>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0" marR="0" lvl="0" indent="0" algn="l" rtl="0">
              <a:spcBef>
                <a:spcPts val="0"/>
              </a:spcBef>
              <a:spcAft>
                <a:spcPts val="0"/>
              </a:spcAft>
              <a:buNone/>
            </a:pPr>
            <a:r>
              <a:rPr lang="en-GB" sz="1800" dirty="0">
                <a:solidFill>
                  <a:schemeClr val="dk1"/>
                </a:solidFill>
                <a:latin typeface="Roboto"/>
                <a:ea typeface="Roboto"/>
                <a:cs typeface="Roboto"/>
                <a:sym typeface="Roboto"/>
              </a:rPr>
              <a:t>Take a few minutes to read and complete the Pre-Training Assessment Sheet. This will help you to identify strengths in your existing knowledge and skills as well as areas for development and further exploration. </a:t>
            </a:r>
            <a:endParaRPr dirty="0"/>
          </a:p>
        </p:txBody>
      </p:sp>
      <p:pic>
        <p:nvPicPr>
          <p:cNvPr id="3" name="Picture 2">
            <a:extLst>
              <a:ext uri="{FF2B5EF4-FFF2-40B4-BE49-F238E27FC236}">
                <a16:creationId xmlns:a16="http://schemas.microsoft.com/office/drawing/2014/main" xmlns="" id="{7DE2819A-316A-4FC1-9446-BF4D67950C7E}"/>
              </a:ext>
            </a:extLst>
          </p:cNvPr>
          <p:cNvPicPr>
            <a:picLocks noChangeAspect="1"/>
          </p:cNvPicPr>
          <p:nvPr/>
        </p:nvPicPr>
        <p:blipFill>
          <a:blip r:embed="rId3"/>
          <a:stretch>
            <a:fillRect/>
          </a:stretch>
        </p:blipFill>
        <p:spPr>
          <a:xfrm>
            <a:off x="1566859" y="3054074"/>
            <a:ext cx="6000750" cy="30003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5"/>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What Is Autism?</a:t>
            </a:r>
            <a:endParaRPr/>
          </a:p>
        </p:txBody>
      </p:sp>
      <p:sp>
        <p:nvSpPr>
          <p:cNvPr id="51" name="Google Shape;51;p5"/>
          <p:cNvSpPr/>
          <p:nvPr/>
        </p:nvSpPr>
        <p:spPr>
          <a:xfrm>
            <a:off x="5603631" y="5008482"/>
            <a:ext cx="2734406" cy="307736"/>
          </a:xfrm>
          <a:prstGeom prst="rect">
            <a:avLst/>
          </a:prstGeom>
          <a:noFill/>
          <a:ln>
            <a:noFill/>
          </a:ln>
        </p:spPr>
        <p:txBody>
          <a:bodyPr spcFirstLastPara="1" wrap="square" lIns="91425" tIns="45700" rIns="91425" bIns="45700" anchor="t" anchorCtr="0">
            <a:spAutoFit/>
          </a:bodyPr>
          <a:lstStyle/>
          <a:p>
            <a:pPr lvl="0" algn="ctr"/>
            <a:r>
              <a:rPr lang="en-GB" i="1" dirty="0"/>
              <a:t>(Autism Education Trust, 2021</a:t>
            </a:r>
            <a:r>
              <a:rPr lang="en-GB" dirty="0"/>
              <a:t>)</a:t>
            </a:r>
            <a:endParaRPr sz="1500" dirty="0">
              <a:solidFill>
                <a:schemeClr val="dk1"/>
              </a:solidFill>
              <a:latin typeface="Roboto"/>
              <a:ea typeface="Roboto"/>
              <a:cs typeface="Roboto"/>
              <a:sym typeface="Roboto"/>
            </a:endParaRPr>
          </a:p>
        </p:txBody>
      </p:sp>
      <p:sp>
        <p:nvSpPr>
          <p:cNvPr id="52" name="Google Shape;52;p5"/>
          <p:cNvSpPr/>
          <p:nvPr/>
        </p:nvSpPr>
        <p:spPr>
          <a:xfrm>
            <a:off x="642348" y="1338388"/>
            <a:ext cx="7853952" cy="772107"/>
          </a:xfrm>
          <a:prstGeom prst="rect">
            <a:avLst/>
          </a:prstGeom>
          <a:noFill/>
          <a:ln>
            <a:noFill/>
          </a:ln>
        </p:spPr>
        <p:txBody>
          <a:bodyPr spcFirstLastPara="1" wrap="square" lIns="108000" tIns="108000" rIns="108000" bIns="108000" anchor="t" anchorCtr="0">
            <a:spAutoFit/>
          </a:bodyPr>
          <a:lstStyle/>
          <a:p>
            <a:pPr marL="0" marR="0" lvl="0" indent="0" algn="l" rtl="0">
              <a:spcBef>
                <a:spcPts val="0"/>
              </a:spcBef>
              <a:spcAft>
                <a:spcPts val="0"/>
              </a:spcAft>
              <a:buNone/>
            </a:pPr>
            <a:r>
              <a:rPr lang="en-GB" sz="1800">
                <a:solidFill>
                  <a:schemeClr val="dk1"/>
                </a:solidFill>
                <a:latin typeface="Roboto"/>
                <a:ea typeface="Roboto"/>
                <a:cs typeface="Roboto"/>
                <a:sym typeface="Roboto"/>
              </a:rPr>
              <a:t>There are a number of definitions that are used across research and literature bases. One definition is:</a:t>
            </a:r>
            <a:endParaRPr/>
          </a:p>
        </p:txBody>
      </p:sp>
      <p:sp>
        <p:nvSpPr>
          <p:cNvPr id="53" name="Google Shape;53;p5"/>
          <p:cNvSpPr/>
          <p:nvPr/>
        </p:nvSpPr>
        <p:spPr>
          <a:xfrm>
            <a:off x="3083348" y="2281144"/>
            <a:ext cx="2967773" cy="2778369"/>
          </a:xfrm>
          <a:prstGeom prst="wedgeEllipseCallout">
            <a:avLst>
              <a:gd name="adj1" fmla="val -48464"/>
              <a:gd name="adj2" fmla="val 48892"/>
            </a:avLst>
          </a:prstGeom>
          <a:solidFill>
            <a:srgbClr val="F15B71"/>
          </a:solidFill>
          <a:ln>
            <a:noFill/>
          </a:ln>
        </p:spPr>
        <p:txBody>
          <a:bodyPr spcFirstLastPara="1" wrap="square" lIns="91425" tIns="45700" rIns="91425" bIns="45700" anchor="ctr" anchorCtr="0">
            <a:noAutofit/>
          </a:bodyPr>
          <a:lstStyle/>
          <a:p>
            <a:pPr lvl="0" algn="ctr"/>
            <a:r>
              <a:rPr lang="en-GB" sz="1800" dirty="0">
                <a:solidFill>
                  <a:schemeClr val="bg1"/>
                </a:solidFill>
                <a:latin typeface="Roboto" panose="02000000000000000000" pitchFamily="2" charset="0"/>
                <a:ea typeface="Roboto" panose="02000000000000000000" pitchFamily="2" charset="0"/>
              </a:rPr>
              <a:t>Autism is a term used to describe a neurological difference in brain development that has a marked effect on how a person develops.</a:t>
            </a:r>
            <a:endParaRPr sz="1800" dirty="0">
              <a:solidFill>
                <a:schemeClr val="bg1"/>
              </a:solidFill>
              <a:latin typeface="Roboto" panose="02000000000000000000" pitchFamily="2" charset="0"/>
              <a:ea typeface="Roboto" panose="02000000000000000000" pitchFamily="2" charset="0"/>
            </a:endParaRPr>
          </a:p>
        </p:txBody>
      </p:sp>
      <p:sp>
        <p:nvSpPr>
          <p:cNvPr id="54" name="Google Shape;54;p5"/>
          <p:cNvSpPr/>
          <p:nvPr/>
        </p:nvSpPr>
        <p:spPr>
          <a:xfrm>
            <a:off x="642348" y="5422899"/>
            <a:ext cx="7930152" cy="772107"/>
          </a:xfrm>
          <a:prstGeom prst="rect">
            <a:avLst/>
          </a:prstGeom>
          <a:solidFill>
            <a:schemeClr val="lt1"/>
          </a:solid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0" marR="0" lvl="0" indent="0" algn="l" rtl="0">
              <a:spcBef>
                <a:spcPts val="0"/>
              </a:spcBef>
              <a:spcAft>
                <a:spcPts val="0"/>
              </a:spcAft>
              <a:buNone/>
            </a:pPr>
            <a:r>
              <a:rPr lang="en-GB" sz="1800" dirty="0">
                <a:solidFill>
                  <a:schemeClr val="dk1"/>
                </a:solidFill>
                <a:latin typeface="Roboto"/>
                <a:ea typeface="Roboto"/>
                <a:cs typeface="Roboto"/>
                <a:sym typeface="Roboto"/>
              </a:rPr>
              <a:t>Autism is a spectrum condition that includes a range of abilities in cognition, learning and language.</a:t>
            </a:r>
            <a:endParaRPr dirty="0"/>
          </a:p>
        </p:txBody>
      </p:sp>
      <p:sp>
        <p:nvSpPr>
          <p:cNvPr id="55" name="Google Shape;55;p5"/>
          <p:cNvSpPr/>
          <p:nvPr/>
        </p:nvSpPr>
        <p:spPr>
          <a:xfrm>
            <a:off x="2923706" y="2131690"/>
            <a:ext cx="3287056" cy="3077275"/>
          </a:xfrm>
          <a:prstGeom prst="wedgeEllipseCallout">
            <a:avLst>
              <a:gd name="adj1" fmla="val -48464"/>
              <a:gd name="adj2" fmla="val 48892"/>
            </a:avLst>
          </a:prstGeom>
          <a:noFill/>
          <a:ln w="19050" cap="flat" cmpd="sng">
            <a:solidFill>
              <a:srgbClr val="F15B7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1">
              <a:solidFill>
                <a:schemeClr val="lt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p:tgtEl>
                                          <p:spTgt spid="5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6"/>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Thinking Point</a:t>
            </a:r>
            <a:endParaRPr sz="3600">
              <a:latin typeface="Roboto"/>
              <a:ea typeface="Roboto"/>
              <a:cs typeface="Roboto"/>
              <a:sym typeface="Roboto"/>
            </a:endParaRPr>
          </a:p>
        </p:txBody>
      </p:sp>
      <p:sp>
        <p:nvSpPr>
          <p:cNvPr id="61" name="Google Shape;61;p6"/>
          <p:cNvSpPr/>
          <p:nvPr/>
        </p:nvSpPr>
        <p:spPr>
          <a:xfrm>
            <a:off x="1" y="1842388"/>
            <a:ext cx="4572000" cy="495108"/>
          </a:xfrm>
          <a:prstGeom prst="rect">
            <a:avLst/>
          </a:prstGeom>
          <a:solidFill>
            <a:srgbClr val="F15B71"/>
          </a:solidFill>
          <a:ln>
            <a:noFill/>
          </a:ln>
        </p:spPr>
        <p:txBody>
          <a:bodyPr spcFirstLastPara="1" wrap="square" lIns="576000" tIns="108000" rIns="108000" bIns="108000" anchor="t" anchorCtr="0">
            <a:spAutoFit/>
          </a:bodyPr>
          <a:lstStyle/>
          <a:p>
            <a:pPr marL="0" marR="0" lvl="0" indent="0" algn="l" rtl="0">
              <a:spcBef>
                <a:spcPts val="0"/>
              </a:spcBef>
              <a:spcAft>
                <a:spcPts val="0"/>
              </a:spcAft>
              <a:buNone/>
            </a:pPr>
            <a:r>
              <a:rPr lang="en-GB" sz="1800" dirty="0">
                <a:solidFill>
                  <a:schemeClr val="lt1"/>
                </a:solidFill>
                <a:latin typeface="Roboto"/>
                <a:ea typeface="Roboto"/>
                <a:cs typeface="Roboto"/>
                <a:sym typeface="Roboto"/>
              </a:rPr>
              <a:t>What definitions have you seen used?</a:t>
            </a:r>
            <a:endParaRPr dirty="0"/>
          </a:p>
        </p:txBody>
      </p:sp>
      <p:sp>
        <p:nvSpPr>
          <p:cNvPr id="62" name="Google Shape;62;p6"/>
          <p:cNvSpPr/>
          <p:nvPr/>
        </p:nvSpPr>
        <p:spPr>
          <a:xfrm>
            <a:off x="-1" y="3041416"/>
            <a:ext cx="4572001" cy="772107"/>
          </a:xfrm>
          <a:prstGeom prst="rect">
            <a:avLst/>
          </a:prstGeom>
          <a:solidFill>
            <a:srgbClr val="F15B71"/>
          </a:solidFill>
          <a:ln>
            <a:noFill/>
          </a:ln>
        </p:spPr>
        <p:txBody>
          <a:bodyPr spcFirstLastPara="1" wrap="square" lIns="576000" tIns="108000" rIns="108000" bIns="108000" anchor="t" anchorCtr="0">
            <a:spAutoFit/>
          </a:bodyPr>
          <a:lstStyle/>
          <a:p>
            <a:pPr lvl="0"/>
            <a:r>
              <a:rPr lang="en-GB" sz="1800" dirty="0">
                <a:solidFill>
                  <a:schemeClr val="bg1"/>
                </a:solidFill>
                <a:latin typeface="Roboto" panose="02000000000000000000" pitchFamily="2" charset="0"/>
                <a:ea typeface="Roboto" panose="02000000000000000000" pitchFamily="2" charset="0"/>
              </a:rPr>
              <a:t>What is the commonly agreed term for pupils with ASC in your school?</a:t>
            </a:r>
            <a:endParaRPr sz="1800" dirty="0">
              <a:solidFill>
                <a:schemeClr val="bg1"/>
              </a:solidFill>
              <a:latin typeface="Roboto" panose="02000000000000000000" pitchFamily="2" charset="0"/>
              <a:ea typeface="Roboto" panose="02000000000000000000" pitchFamily="2" charset="0"/>
            </a:endParaRPr>
          </a:p>
        </p:txBody>
      </p:sp>
      <p:sp>
        <p:nvSpPr>
          <p:cNvPr id="63" name="Google Shape;63;p6"/>
          <p:cNvSpPr/>
          <p:nvPr/>
        </p:nvSpPr>
        <p:spPr>
          <a:xfrm>
            <a:off x="0" y="4517443"/>
            <a:ext cx="4572000" cy="1049106"/>
          </a:xfrm>
          <a:prstGeom prst="rect">
            <a:avLst/>
          </a:prstGeom>
          <a:solidFill>
            <a:srgbClr val="F15B71"/>
          </a:solidFill>
          <a:ln>
            <a:noFill/>
          </a:ln>
        </p:spPr>
        <p:txBody>
          <a:bodyPr spcFirstLastPara="1" wrap="square" lIns="576000" tIns="108000" rIns="108000" bIns="108000" anchor="t" anchorCtr="0">
            <a:spAutoFit/>
          </a:bodyPr>
          <a:lstStyle/>
          <a:p>
            <a:pPr lvl="0"/>
            <a:r>
              <a:rPr lang="en-GB" sz="1800" dirty="0">
                <a:solidFill>
                  <a:schemeClr val="bg1"/>
                </a:solidFill>
              </a:rPr>
              <a:t>In small groups, could you come up with your own definition that you think explains what ASC is? </a:t>
            </a:r>
            <a:endParaRPr sz="1800" dirty="0">
              <a:solidFill>
                <a:schemeClr val="bg1"/>
              </a:solidFill>
            </a:endParaRPr>
          </a:p>
        </p:txBody>
      </p:sp>
      <p:pic>
        <p:nvPicPr>
          <p:cNvPr id="64" name="Google Shape;64;p6"/>
          <p:cNvPicPr preferRelativeResize="0"/>
          <p:nvPr/>
        </p:nvPicPr>
        <p:blipFill rotWithShape="1">
          <a:blip r:embed="rId3">
            <a:alphaModFix/>
          </a:blip>
          <a:srcRect/>
          <a:stretch/>
        </p:blipFill>
        <p:spPr>
          <a:xfrm>
            <a:off x="5523065" y="2578782"/>
            <a:ext cx="2819400" cy="3838423"/>
          </a:xfrm>
          <a:prstGeom prst="rect">
            <a:avLst/>
          </a:prstGeom>
          <a:noFill/>
          <a:ln>
            <a:noFill/>
          </a:ln>
        </p:spPr>
      </p:pic>
      <p:sp>
        <p:nvSpPr>
          <p:cNvPr id="65" name="Google Shape;65;p6"/>
          <p:cNvSpPr txBox="1"/>
          <p:nvPr/>
        </p:nvSpPr>
        <p:spPr>
          <a:xfrm rot="-2126887">
            <a:off x="5345689" y="2449187"/>
            <a:ext cx="167640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600" b="1">
                <a:solidFill>
                  <a:srgbClr val="FEAF15"/>
                </a:solidFill>
                <a:latin typeface="Arial"/>
                <a:ea typeface="Arial"/>
                <a:cs typeface="Arial"/>
                <a:sym typeface="Arial"/>
              </a:rPr>
              <a:t>?</a:t>
            </a:r>
            <a:endParaRPr/>
          </a:p>
        </p:txBody>
      </p:sp>
      <p:sp>
        <p:nvSpPr>
          <p:cNvPr id="66" name="Google Shape;66;p6"/>
          <p:cNvSpPr txBox="1"/>
          <p:nvPr/>
        </p:nvSpPr>
        <p:spPr>
          <a:xfrm rot="-1400111">
            <a:off x="5474436" y="1281869"/>
            <a:ext cx="1676400"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800" b="1">
                <a:solidFill>
                  <a:srgbClr val="883E98"/>
                </a:solidFill>
                <a:latin typeface="Arial"/>
                <a:ea typeface="Arial"/>
                <a:cs typeface="Arial"/>
                <a:sym typeface="Arial"/>
              </a:rPr>
              <a:t>?</a:t>
            </a:r>
            <a:endParaRPr/>
          </a:p>
        </p:txBody>
      </p:sp>
      <p:sp>
        <p:nvSpPr>
          <p:cNvPr id="67" name="Google Shape;67;p6"/>
          <p:cNvSpPr txBox="1"/>
          <p:nvPr/>
        </p:nvSpPr>
        <p:spPr>
          <a:xfrm rot="1090001">
            <a:off x="4535476" y="1850043"/>
            <a:ext cx="167640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0" b="1">
                <a:solidFill>
                  <a:srgbClr val="7FC34A"/>
                </a:solidFill>
                <a:latin typeface="Arial"/>
                <a:ea typeface="Arial"/>
                <a:cs typeface="Arial"/>
                <a:sym typeface="Arial"/>
              </a:rPr>
              <a:t>?</a:t>
            </a:r>
            <a:endParaRPr/>
          </a:p>
        </p:txBody>
      </p:sp>
      <p:sp>
        <p:nvSpPr>
          <p:cNvPr id="68" name="Google Shape;68;p6"/>
          <p:cNvSpPr txBox="1"/>
          <p:nvPr/>
        </p:nvSpPr>
        <p:spPr>
          <a:xfrm rot="1114129">
            <a:off x="5118749" y="3779057"/>
            <a:ext cx="16764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7FC34A"/>
                </a:solidFill>
                <a:latin typeface="Arial"/>
                <a:ea typeface="Arial"/>
                <a:cs typeface="Arial"/>
                <a:sym typeface="Arial"/>
              </a:rPr>
              <a:t>?</a:t>
            </a:r>
            <a:endParaRPr/>
          </a:p>
        </p:txBody>
      </p:sp>
      <p:sp>
        <p:nvSpPr>
          <p:cNvPr id="69" name="Google Shape;69;p6"/>
          <p:cNvSpPr txBox="1"/>
          <p:nvPr/>
        </p:nvSpPr>
        <p:spPr>
          <a:xfrm rot="-633892">
            <a:off x="4720113" y="3110942"/>
            <a:ext cx="16764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a:solidFill>
                  <a:srgbClr val="883E98"/>
                </a:solidFill>
                <a:latin typeface="Arial"/>
                <a:ea typeface="Arial"/>
                <a:cs typeface="Arial"/>
                <a:sym typeface="Arial"/>
              </a:rPr>
              <a:t>?</a:t>
            </a:r>
            <a:endParaRPr/>
          </a:p>
        </p:txBody>
      </p:sp>
      <p:sp>
        <p:nvSpPr>
          <p:cNvPr id="70" name="Google Shape;70;p6"/>
          <p:cNvSpPr txBox="1"/>
          <p:nvPr/>
        </p:nvSpPr>
        <p:spPr>
          <a:xfrm rot="1627987">
            <a:off x="6461334" y="803859"/>
            <a:ext cx="1676400" cy="18620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500" b="1">
                <a:solidFill>
                  <a:srgbClr val="FEAF15"/>
                </a:solidFill>
                <a:latin typeface="Arial"/>
                <a:ea typeface="Arial"/>
                <a:cs typeface="Arial"/>
                <a:sym typeface="Arial"/>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p:tgtEl>
                                          <p:spTgt spid="6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p:tgtEl>
                                          <p:spTgt spid="6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500"/>
                                        <p:tgtEl>
                                          <p:spTgt spid="6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7"/>
          <p:cNvPicPr preferRelativeResize="0"/>
          <p:nvPr/>
        </p:nvPicPr>
        <p:blipFill rotWithShape="1">
          <a:blip r:embed="rId3">
            <a:alphaModFix/>
          </a:blip>
          <a:srcRect/>
          <a:stretch/>
        </p:blipFill>
        <p:spPr>
          <a:xfrm>
            <a:off x="781619" y="932180"/>
            <a:ext cx="2574647" cy="2667000"/>
          </a:xfrm>
          <a:prstGeom prst="rect">
            <a:avLst/>
          </a:prstGeom>
          <a:noFill/>
          <a:ln>
            <a:noFill/>
          </a:ln>
        </p:spPr>
      </p:pic>
      <p:pic>
        <p:nvPicPr>
          <p:cNvPr id="76" name="Google Shape;76;p7"/>
          <p:cNvPicPr preferRelativeResize="0"/>
          <p:nvPr/>
        </p:nvPicPr>
        <p:blipFill rotWithShape="1">
          <a:blip r:embed="rId4">
            <a:alphaModFix/>
          </a:blip>
          <a:srcRect/>
          <a:stretch/>
        </p:blipFill>
        <p:spPr>
          <a:xfrm>
            <a:off x="5962736" y="932180"/>
            <a:ext cx="2314489" cy="2923658"/>
          </a:xfrm>
          <a:prstGeom prst="rect">
            <a:avLst/>
          </a:prstGeom>
          <a:noFill/>
          <a:ln>
            <a:noFill/>
          </a:ln>
        </p:spPr>
      </p:pic>
      <p:sp>
        <p:nvSpPr>
          <p:cNvPr id="77" name="Google Shape;77;p7"/>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a:latin typeface="Roboto"/>
                <a:ea typeface="Roboto"/>
                <a:cs typeface="Roboto"/>
                <a:sym typeface="Roboto"/>
              </a:rPr>
              <a:t>Current Statistics</a:t>
            </a:r>
            <a:endParaRPr sz="3600">
              <a:latin typeface="Roboto"/>
              <a:ea typeface="Roboto"/>
              <a:cs typeface="Roboto"/>
              <a:sym typeface="Roboto"/>
            </a:endParaRPr>
          </a:p>
        </p:txBody>
      </p:sp>
      <p:sp>
        <p:nvSpPr>
          <p:cNvPr id="78" name="Google Shape;78;p7"/>
          <p:cNvSpPr/>
          <p:nvPr/>
        </p:nvSpPr>
        <p:spPr>
          <a:xfrm>
            <a:off x="616446" y="3229683"/>
            <a:ext cx="7901577" cy="2711100"/>
          </a:xfrm>
          <a:prstGeom prst="rect">
            <a:avLst/>
          </a:prstGeom>
          <a:solidFill>
            <a:schemeClr val="lt1"/>
          </a:solid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There is no medical detection for Autism.</a:t>
            </a:r>
            <a:endParaRPr dirty="0"/>
          </a:p>
          <a:p>
            <a:pPr marL="0" marR="0" lvl="0" indent="0" algn="l" rtl="0">
              <a:spcBef>
                <a:spcPts val="0"/>
              </a:spcBef>
              <a:spcAft>
                <a:spcPts val="0"/>
              </a:spcAft>
              <a:buNone/>
            </a:pPr>
            <a:endParaRPr sz="1800" dirty="0">
              <a:solidFill>
                <a:schemeClr val="dk1"/>
              </a:solidFill>
              <a:latin typeface="Roboto"/>
              <a:ea typeface="Roboto"/>
              <a:cs typeface="Roboto"/>
              <a:sym typeface="Roboto"/>
            </a:endParaRPr>
          </a:p>
          <a:p>
            <a:pPr marL="285750" lvl="0" indent="-285750">
              <a:buClr>
                <a:schemeClr val="dk1"/>
              </a:buClr>
              <a:buSzPts val="1800"/>
              <a:buFont typeface="Arial"/>
              <a:buChar char="•"/>
            </a:pPr>
            <a:r>
              <a:rPr lang="en-GB" sz="1800" dirty="0">
                <a:latin typeface="Roboto" panose="02000000000000000000" pitchFamily="2" charset="0"/>
                <a:ea typeface="Roboto" panose="02000000000000000000" pitchFamily="2" charset="0"/>
              </a:rPr>
              <a:t> Boys are four times more likely than girls to be Autistic.</a:t>
            </a:r>
          </a:p>
          <a:p>
            <a:pPr marL="0" marR="0" lvl="0" indent="0" algn="l" rtl="0">
              <a:spcBef>
                <a:spcPts val="0"/>
              </a:spcBef>
              <a:spcAft>
                <a:spcPts val="0"/>
              </a:spcAft>
              <a:buNone/>
            </a:pPr>
            <a:endParaRPr sz="1800" dirty="0">
              <a:solidFill>
                <a:schemeClr val="dk1"/>
              </a:solidFill>
              <a:latin typeface="Roboto"/>
              <a:ea typeface="Roboto"/>
              <a:cs typeface="Roboto"/>
              <a:sym typeface="Roboto"/>
            </a:endParaRPr>
          </a:p>
          <a:p>
            <a:pPr marL="285750" lvl="0" indent="-285750">
              <a:buClr>
                <a:schemeClr val="dk1"/>
              </a:buClr>
              <a:buSzPts val="1800"/>
              <a:buFont typeface="Arial"/>
              <a:buChar char="•"/>
            </a:pPr>
            <a:r>
              <a:rPr lang="en-GB" sz="1800" dirty="0">
                <a:latin typeface="Roboto" panose="02000000000000000000" pitchFamily="2" charset="0"/>
                <a:ea typeface="Roboto" panose="02000000000000000000" pitchFamily="2" charset="0"/>
              </a:rPr>
              <a:t>Normally, it manifests between the ages of 18 months to 3 years. However, ASC can be diagnosed at any age. </a:t>
            </a:r>
          </a:p>
          <a:p>
            <a:pPr marL="285750" lvl="0" indent="-285750">
              <a:buClr>
                <a:schemeClr val="dk1"/>
              </a:buClr>
              <a:buSzPts val="1800"/>
              <a:buFont typeface="Arial"/>
              <a:buChar char="•"/>
            </a:pPr>
            <a:endParaRPr sz="1800" dirty="0">
              <a:solidFill>
                <a:schemeClr val="dk1"/>
              </a:solidFill>
              <a:latin typeface="Roboto"/>
              <a:ea typeface="Roboto"/>
              <a:cs typeface="Roboto"/>
              <a:sym typeface="Roboto"/>
            </a:endParaRPr>
          </a:p>
          <a:p>
            <a:pPr marL="285750" marR="0" lvl="0" indent="-285750" algn="l" rtl="0">
              <a:spcBef>
                <a:spcPts val="0"/>
              </a:spcBef>
              <a:spcAft>
                <a:spcPts val="0"/>
              </a:spcAft>
              <a:buClr>
                <a:schemeClr val="dk1"/>
              </a:buClr>
              <a:buSzPts val="1800"/>
              <a:buFont typeface="Arial"/>
              <a:buChar char="•"/>
            </a:pPr>
            <a:r>
              <a:rPr lang="en-GB" sz="1800" dirty="0">
                <a:solidFill>
                  <a:schemeClr val="dk1"/>
                </a:solidFill>
                <a:latin typeface="Roboto"/>
                <a:ea typeface="Roboto"/>
                <a:cs typeface="Roboto"/>
                <a:sym typeface="Roboto"/>
              </a:rPr>
              <a:t>It is found throughout the world in families of all racial, ethnic and social backgrounds.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8"/>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lvl="0">
              <a:buSzPts val="3200"/>
            </a:pPr>
            <a:r>
              <a:rPr lang="en-GB" sz="3200" dirty="0">
                <a:latin typeface="Roboto" panose="02000000000000000000" pitchFamily="2" charset="0"/>
                <a:ea typeface="Roboto" panose="02000000000000000000" pitchFamily="2" charset="0"/>
              </a:rPr>
              <a:t>Potential Challenges for Autistic People</a:t>
            </a:r>
            <a:endParaRPr sz="3200" dirty="0">
              <a:latin typeface="Roboto" panose="02000000000000000000" pitchFamily="2" charset="0"/>
              <a:ea typeface="Roboto" panose="02000000000000000000" pitchFamily="2" charset="0"/>
              <a:cs typeface="Roboto"/>
              <a:sym typeface="Roboto"/>
            </a:endParaRPr>
          </a:p>
        </p:txBody>
      </p:sp>
      <p:sp>
        <p:nvSpPr>
          <p:cNvPr id="84" name="Google Shape;84;p8"/>
          <p:cNvSpPr/>
          <p:nvPr/>
        </p:nvSpPr>
        <p:spPr>
          <a:xfrm>
            <a:off x="628536" y="1239515"/>
            <a:ext cx="7853952" cy="772107"/>
          </a:xfrm>
          <a:prstGeom prst="rect">
            <a:avLst/>
          </a:prstGeom>
          <a:noFill/>
          <a:ln>
            <a:noFill/>
          </a:ln>
        </p:spPr>
        <p:txBody>
          <a:bodyPr spcFirstLastPara="1" wrap="square" lIns="108000" tIns="108000" rIns="108000" bIns="108000" anchor="t" anchorCtr="0">
            <a:spAutoFit/>
          </a:bodyPr>
          <a:lstStyle/>
          <a:p>
            <a:pPr lvl="0"/>
            <a:r>
              <a:rPr lang="en-GB" sz="1800" dirty="0">
                <a:latin typeface="Roboto" panose="02000000000000000000" pitchFamily="2" charset="0"/>
                <a:ea typeface="Roboto" panose="02000000000000000000" pitchFamily="2" charset="0"/>
              </a:rPr>
              <a:t>Autistic children have a range of diverse and individualised needs. Children may experience challenges in the following areas:</a:t>
            </a:r>
            <a:endParaRPr sz="1800" dirty="0">
              <a:latin typeface="Roboto" panose="02000000000000000000" pitchFamily="2" charset="0"/>
              <a:ea typeface="Roboto" panose="02000000000000000000" pitchFamily="2" charset="0"/>
            </a:endParaRPr>
          </a:p>
        </p:txBody>
      </p:sp>
      <p:sp>
        <p:nvSpPr>
          <p:cNvPr id="85" name="Google Shape;85;p8"/>
          <p:cNvSpPr/>
          <p:nvPr/>
        </p:nvSpPr>
        <p:spPr>
          <a:xfrm>
            <a:off x="642348" y="2139951"/>
            <a:ext cx="4540881" cy="1326105"/>
          </a:xfrm>
          <a:prstGeom prst="rect">
            <a:avLst/>
          </a:prstGeom>
          <a:no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r>
              <a:rPr lang="en-GB" sz="1800" b="1" dirty="0">
                <a:latin typeface="Roboto" panose="02000000000000000000" pitchFamily="2" charset="0"/>
                <a:ea typeface="Roboto" panose="02000000000000000000" pitchFamily="2" charset="0"/>
              </a:rPr>
              <a:t>Social Communication and Interaction</a:t>
            </a:r>
            <a:endParaRPr lang="en-GB" sz="1800" dirty="0">
              <a:latin typeface="Roboto" panose="02000000000000000000" pitchFamily="2" charset="0"/>
              <a:ea typeface="Roboto" panose="02000000000000000000" pitchFamily="2" charset="0"/>
            </a:endParaRPr>
          </a:p>
          <a:p>
            <a:r>
              <a:rPr lang="en-GB" sz="1800" dirty="0">
                <a:latin typeface="Roboto" panose="02000000000000000000" pitchFamily="2" charset="0"/>
                <a:ea typeface="Roboto" panose="02000000000000000000" pitchFamily="2" charset="0"/>
              </a:rPr>
              <a:t>These challenges can include interpreting both verbal and non-verbal language, such as gestures and tone of voice.</a:t>
            </a:r>
          </a:p>
        </p:txBody>
      </p:sp>
      <p:pic>
        <p:nvPicPr>
          <p:cNvPr id="87" name="Google Shape;87;p8"/>
          <p:cNvPicPr preferRelativeResize="0"/>
          <p:nvPr/>
        </p:nvPicPr>
        <p:blipFill rotWithShape="1">
          <a:blip r:embed="rId3">
            <a:alphaModFix/>
          </a:blip>
          <a:srcRect/>
          <a:stretch/>
        </p:blipFill>
        <p:spPr>
          <a:xfrm>
            <a:off x="4873131" y="1845693"/>
            <a:ext cx="3278545" cy="2151876"/>
          </a:xfrm>
          <a:prstGeom prst="rect">
            <a:avLst/>
          </a:prstGeom>
          <a:noFill/>
          <a:ln>
            <a:noFill/>
          </a:ln>
        </p:spPr>
      </p:pic>
      <p:sp>
        <p:nvSpPr>
          <p:cNvPr id="86" name="Google Shape;86;p8"/>
          <p:cNvSpPr/>
          <p:nvPr/>
        </p:nvSpPr>
        <p:spPr>
          <a:xfrm>
            <a:off x="642348" y="3836866"/>
            <a:ext cx="7497605" cy="2434101"/>
          </a:xfrm>
          <a:prstGeom prst="rect">
            <a:avLst/>
          </a:prstGeom>
          <a:solidFill>
            <a:schemeClr val="bg1"/>
          </a:solidFill>
          <a:ln w="38100" cap="flat" cmpd="sng">
            <a:solidFill>
              <a:srgbClr val="F15B71"/>
            </a:solidFill>
            <a:prstDash val="solid"/>
            <a:round/>
            <a:headEnd type="none" w="sm" len="sm"/>
            <a:tailEnd type="none" w="sm" len="sm"/>
          </a:ln>
        </p:spPr>
        <p:txBody>
          <a:bodyPr spcFirstLastPara="1" wrap="square" lIns="108000" tIns="108000" rIns="108000" bIns="108000" anchor="t" anchorCtr="0">
            <a:spAutoFit/>
          </a:bodyPr>
          <a:lstStyle/>
          <a:p>
            <a:r>
              <a:rPr lang="en-GB" sz="1800" b="1" dirty="0"/>
              <a:t>Repetitive and Restrictive Behaviour</a:t>
            </a:r>
            <a:endParaRPr lang="en-GB" sz="1800" dirty="0"/>
          </a:p>
          <a:p>
            <a:r>
              <a:rPr lang="en-GB" sz="1800" dirty="0"/>
              <a:t>The world can be an unpredictable place for all individuals. To help navigate this unpredictability, some Autistic children may want to keep the same routines, wear the same clothes or eat the same foods. Some individuals may also repeat movements, such as hand clapping, which can help them to calm themselves when they are feeling anxious or over-stimulated. This is known as ‘stimming’ and is a necessity for some children in order to regulate their feelings and emotions.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9"/>
          <p:cNvSpPr>
            <a:spLocks noGrp="1"/>
          </p:cNvSpPr>
          <p:nvPr>
            <p:ph type="title"/>
          </p:nvPr>
        </p:nvSpPr>
        <p:spPr>
          <a:xfrm>
            <a:off x="457198" y="440795"/>
            <a:ext cx="8220075" cy="994306"/>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l" rtl="0">
              <a:lnSpc>
                <a:spcPct val="90000"/>
              </a:lnSpc>
              <a:spcBef>
                <a:spcPts val="0"/>
              </a:spcBef>
              <a:spcAft>
                <a:spcPts val="0"/>
              </a:spcAft>
              <a:buClr>
                <a:srgbClr val="1C1C1C"/>
              </a:buClr>
              <a:buSzPts val="3600"/>
              <a:buFont typeface="Roboto"/>
              <a:buNone/>
            </a:pPr>
            <a:r>
              <a:rPr lang="en-GB" sz="3600" dirty="0">
                <a:latin typeface="Roboto"/>
                <a:ea typeface="Roboto"/>
                <a:cs typeface="Roboto"/>
                <a:sym typeface="Roboto"/>
              </a:rPr>
              <a:t>Causes of </a:t>
            </a:r>
            <a:r>
              <a:rPr lang="en-GB" sz="3600" dirty="0">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ASC</a:t>
            </a:r>
            <a:endParaRPr sz="3600" dirty="0">
              <a:latin typeface="Roboto"/>
              <a:ea typeface="Roboto"/>
              <a:cs typeface="Roboto"/>
              <a:sym typeface="Roboto"/>
            </a:endParaRPr>
          </a:p>
        </p:txBody>
      </p:sp>
      <p:sp>
        <p:nvSpPr>
          <p:cNvPr id="93" name="Google Shape;93;p9"/>
          <p:cNvSpPr/>
          <p:nvPr/>
        </p:nvSpPr>
        <p:spPr>
          <a:xfrm>
            <a:off x="1" y="1975042"/>
            <a:ext cx="4505324" cy="495108"/>
          </a:xfrm>
          <a:prstGeom prst="rect">
            <a:avLst/>
          </a:prstGeom>
          <a:solidFill>
            <a:srgbClr val="F15B71"/>
          </a:solidFill>
          <a:ln>
            <a:noFill/>
          </a:ln>
        </p:spPr>
        <p:txBody>
          <a:bodyPr spcFirstLastPara="1" wrap="square" lIns="576000" tIns="108000" rIns="108000" bIns="108000" anchor="t" anchorCtr="0">
            <a:spAutoFit/>
          </a:bodyPr>
          <a:lstStyle/>
          <a:p>
            <a:pPr marL="285750" marR="0" lvl="0" indent="-285750" algn="l" rtl="0">
              <a:spcBef>
                <a:spcPts val="0"/>
              </a:spcBef>
              <a:spcAft>
                <a:spcPts val="0"/>
              </a:spcAft>
              <a:buClr>
                <a:schemeClr val="lt1"/>
              </a:buClr>
              <a:buSzPts val="1800"/>
              <a:buFont typeface="Arial"/>
              <a:buChar char="•"/>
            </a:pPr>
            <a:r>
              <a:rPr lang="en-GB" sz="1800" dirty="0">
                <a:solidFill>
                  <a:schemeClr val="lt1"/>
                </a:solidFill>
                <a:latin typeface="Roboto"/>
                <a:ea typeface="Roboto"/>
                <a:cs typeface="Roboto"/>
                <a:sym typeface="Roboto"/>
              </a:rPr>
              <a:t>The cause of </a:t>
            </a:r>
            <a:r>
              <a:rPr lang="en-GB" sz="1800" dirty="0">
                <a:solidFill>
                  <a:schemeClr val="lt1"/>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ASC</a:t>
            </a:r>
            <a:r>
              <a:rPr lang="en-GB" sz="1800" dirty="0">
                <a:solidFill>
                  <a:schemeClr val="lt1"/>
                </a:solidFill>
                <a:latin typeface="Roboto"/>
                <a:ea typeface="Roboto"/>
                <a:cs typeface="Roboto"/>
                <a:sym typeface="Roboto"/>
              </a:rPr>
              <a:t> is still unknown. </a:t>
            </a:r>
            <a:endParaRPr dirty="0"/>
          </a:p>
        </p:txBody>
      </p:sp>
      <p:sp>
        <p:nvSpPr>
          <p:cNvPr id="94" name="Google Shape;94;p9"/>
          <p:cNvSpPr/>
          <p:nvPr/>
        </p:nvSpPr>
        <p:spPr>
          <a:xfrm>
            <a:off x="-1" y="3048000"/>
            <a:ext cx="6646985" cy="772107"/>
          </a:xfrm>
          <a:prstGeom prst="rect">
            <a:avLst/>
          </a:prstGeom>
          <a:solidFill>
            <a:srgbClr val="F15B71"/>
          </a:solidFill>
          <a:ln>
            <a:noFill/>
          </a:ln>
        </p:spPr>
        <p:txBody>
          <a:bodyPr spcFirstLastPara="1" wrap="square" lIns="576000" tIns="108000" rIns="108000" bIns="108000" anchor="t" anchorCtr="0">
            <a:spAutoFit/>
          </a:bodyPr>
          <a:lstStyle/>
          <a:p>
            <a:pPr marL="285750" lvl="0" indent="-285750">
              <a:buClr>
                <a:schemeClr val="lt1"/>
              </a:buClr>
              <a:buSzPts val="1800"/>
              <a:buFont typeface="Arial"/>
              <a:buChar char="•"/>
            </a:pPr>
            <a:r>
              <a:rPr lang="en-GB" sz="1800" dirty="0">
                <a:solidFill>
                  <a:schemeClr val="bg1"/>
                </a:solidFill>
                <a:latin typeface="Roboto" panose="02000000000000000000" pitchFamily="2" charset="0"/>
                <a:ea typeface="Roboto" panose="02000000000000000000" pitchFamily="2" charset="0"/>
              </a:rPr>
              <a:t>What is known, however, is that it is a developmental condition involving the brain. </a:t>
            </a:r>
            <a:endParaRPr sz="1800" dirty="0">
              <a:solidFill>
                <a:schemeClr val="bg1"/>
              </a:solidFill>
              <a:latin typeface="Roboto" panose="02000000000000000000" pitchFamily="2" charset="0"/>
              <a:ea typeface="Roboto" panose="02000000000000000000" pitchFamily="2" charset="0"/>
            </a:endParaRPr>
          </a:p>
        </p:txBody>
      </p:sp>
      <p:sp>
        <p:nvSpPr>
          <p:cNvPr id="95" name="Google Shape;95;p9"/>
          <p:cNvSpPr/>
          <p:nvPr/>
        </p:nvSpPr>
        <p:spPr>
          <a:xfrm>
            <a:off x="1" y="4397957"/>
            <a:ext cx="5762624" cy="495108"/>
          </a:xfrm>
          <a:prstGeom prst="rect">
            <a:avLst/>
          </a:prstGeom>
          <a:solidFill>
            <a:srgbClr val="F15B71"/>
          </a:solidFill>
          <a:ln>
            <a:noFill/>
          </a:ln>
        </p:spPr>
        <p:txBody>
          <a:bodyPr spcFirstLastPara="1" wrap="square" lIns="576000" tIns="108000" rIns="108000" bIns="108000" anchor="t" anchorCtr="0">
            <a:spAutoFit/>
          </a:bodyPr>
          <a:lstStyle/>
          <a:p>
            <a:pPr marL="285750" marR="0" lvl="0" indent="-285750" algn="l" rtl="0">
              <a:spcBef>
                <a:spcPts val="0"/>
              </a:spcBef>
              <a:spcAft>
                <a:spcPts val="0"/>
              </a:spcAft>
              <a:buClr>
                <a:schemeClr val="lt1"/>
              </a:buClr>
              <a:buSzPts val="1800"/>
              <a:buFont typeface="Arial"/>
              <a:buChar char="•"/>
            </a:pPr>
            <a:r>
              <a:rPr lang="en-GB" sz="1800" dirty="0">
                <a:solidFill>
                  <a:schemeClr val="lt1"/>
                </a:solidFill>
                <a:latin typeface="Roboto"/>
                <a:ea typeface="Roboto"/>
                <a:cs typeface="Roboto"/>
                <a:sym typeface="Roboto"/>
              </a:rPr>
              <a:t>Most research points to several causal factors.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p:tgtEl>
                                          <p:spTgt spid="9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 calcmode="lin" valueType="num">
                                      <p:cBhvr additive="base">
                                        <p:cTn id="12" dur="500"/>
                                        <p:tgtEl>
                                          <p:spTgt spid="9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p:tgtEl>
                                          <p:spTgt spid="9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1897</Words>
  <Application>Microsoft Office PowerPoint</Application>
  <PresentationFormat>On-screen Show (4:3)</PresentationFormat>
  <Paragraphs>166</Paragraphs>
  <Slides>33</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Roboto</vt:lpstr>
      <vt:lpstr>Calibri</vt:lpstr>
      <vt:lpstr>Office Theme</vt:lpstr>
      <vt:lpstr>PowerPoint Presentation</vt:lpstr>
      <vt:lpstr>PowerPoint Presentation</vt:lpstr>
      <vt:lpstr>PowerPoint Presentation</vt:lpstr>
      <vt:lpstr>Pre-Training Assessment</vt:lpstr>
      <vt:lpstr>What Is Autism?</vt:lpstr>
      <vt:lpstr>Thinking Point</vt:lpstr>
      <vt:lpstr>Current Statistics</vt:lpstr>
      <vt:lpstr>Potential Challenges for Autistic People</vt:lpstr>
      <vt:lpstr>Causes of ASC</vt:lpstr>
      <vt:lpstr>Screening and Diagnosis</vt:lpstr>
      <vt:lpstr>Screening and Diagnosis</vt:lpstr>
      <vt:lpstr>Sensory Differences</vt:lpstr>
      <vt:lpstr>Sensory Differences</vt:lpstr>
      <vt:lpstr>Sensory Audit</vt:lpstr>
      <vt:lpstr>Early Concerns of ASC</vt:lpstr>
      <vt:lpstr>Early Concerns of ASC</vt:lpstr>
      <vt:lpstr>Group Activity</vt:lpstr>
      <vt:lpstr>Supporting the Behaviour of Pupils with ASC</vt:lpstr>
      <vt:lpstr>BREAK</vt:lpstr>
      <vt:lpstr>Practical Strategies to Support Autistic Pupils</vt:lpstr>
      <vt:lpstr>Strategies to Support</vt:lpstr>
      <vt:lpstr>Strategies to Support</vt:lpstr>
      <vt:lpstr>Strategies to Support</vt:lpstr>
      <vt:lpstr>Strategies to Support</vt:lpstr>
      <vt:lpstr>Strategies to Support</vt:lpstr>
      <vt:lpstr>Strategies to Support</vt:lpstr>
      <vt:lpstr>Causes for Concern</vt:lpstr>
      <vt:lpstr>Further Information – Useful Websites</vt:lpstr>
      <vt:lpstr>Questions and Discussion</vt:lpstr>
      <vt:lpstr>Post-Training Assessment</vt:lpstr>
      <vt:lpstr>References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Ward</dc:creator>
  <cp:lastModifiedBy>mpadgeon</cp:lastModifiedBy>
  <cp:revision>8</cp:revision>
  <dcterms:created xsi:type="dcterms:W3CDTF">2019-11-13T09:31:46Z</dcterms:created>
  <dcterms:modified xsi:type="dcterms:W3CDTF">2024-01-23T10:29:40Z</dcterms:modified>
</cp:coreProperties>
</file>