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0"/>
  </p:notesMasterIdLst>
  <p:handoutMasterIdLst>
    <p:handoutMasterId r:id="rId31"/>
  </p:handoutMasterIdLst>
  <p:sldIdLst>
    <p:sldId id="292" r:id="rId2"/>
    <p:sldId id="263" r:id="rId3"/>
    <p:sldId id="264" r:id="rId4"/>
    <p:sldId id="275" r:id="rId5"/>
    <p:sldId id="277" r:id="rId6"/>
    <p:sldId id="278" r:id="rId7"/>
    <p:sldId id="294" r:id="rId8"/>
    <p:sldId id="281" r:id="rId9"/>
    <p:sldId id="282" r:id="rId10"/>
    <p:sldId id="295" r:id="rId11"/>
    <p:sldId id="296" r:id="rId12"/>
    <p:sldId id="297" r:id="rId13"/>
    <p:sldId id="298" r:id="rId14"/>
    <p:sldId id="284" r:id="rId15"/>
    <p:sldId id="285" r:id="rId16"/>
    <p:sldId id="286" r:id="rId17"/>
    <p:sldId id="299" r:id="rId18"/>
    <p:sldId id="300" r:id="rId19"/>
    <p:sldId id="301" r:id="rId20"/>
    <p:sldId id="302" r:id="rId21"/>
    <p:sldId id="303" r:id="rId22"/>
    <p:sldId id="304" r:id="rId23"/>
    <p:sldId id="305" r:id="rId24"/>
    <p:sldId id="306" r:id="rId25"/>
    <p:sldId id="307" r:id="rId26"/>
    <p:sldId id="308" r:id="rId27"/>
    <p:sldId id="309" r:id="rId28"/>
    <p:sldId id="293" r:id="rId29"/>
  </p:sldIdLst>
  <p:sldSz cx="9144000" cy="6858000" type="screen4x3"/>
  <p:notesSz cx="6858000" cy="9144000"/>
  <p:embeddedFontLst>
    <p:embeddedFont>
      <p:font typeface="Roboto" panose="020B0604020202020204" charset="0"/>
      <p:regular r:id="rId32"/>
      <p:bold r:id="rId33"/>
      <p:italic r:id="rId34"/>
      <p:boldItalic r:id="rId35"/>
    </p:embeddedFont>
    <p:embeddedFont>
      <p:font typeface="Twinkl" panose="020B0604020202020204" charset="0"/>
      <p:regular r:id="rId36"/>
      <p:bold r:id="rId37"/>
    </p:embeddedFont>
    <p:embeddedFont>
      <p:font typeface="Calibri" panose="020F0502020204030204" pitchFamily="34" charset="0"/>
      <p:regular r:id="rId38"/>
      <p:bold r:id="rId39"/>
      <p:italic r:id="rId40"/>
      <p:boldItalic r:id="rId41"/>
    </p:embeddedFont>
    <p:embeddedFont>
      <p:font typeface="Sassoon Infant Rg" panose="02000503030000020003" charset="0"/>
      <p:regular r:id="rId42"/>
      <p:bold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2986"/>
    <a:srgbClr val="D0B6D9"/>
    <a:srgbClr val="A973AF"/>
    <a:srgbClr val="18A0DB"/>
    <a:srgbClr val="00296F"/>
    <a:srgbClr val="FFFFFF"/>
    <a:srgbClr val="DE1E5A"/>
    <a:srgbClr val="BC0105"/>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69" d="100"/>
          <a:sy n="169" d="100"/>
        </p:scale>
        <p:origin x="-1888" y="-72"/>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83" d="100"/>
          <a:sy n="83" d="100"/>
        </p:scale>
        <p:origin x="393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23/01/2024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23/01/2024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397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7" y="431918"/>
            <a:ext cx="8220075" cy="994306"/>
          </a:xfrm>
        </p:spPr>
        <p:txBody>
          <a:bodyPr/>
          <a:lstStyle/>
          <a:p>
            <a:pPr algn="ctr"/>
            <a:r>
              <a:rPr lang="en-GB" altLang="en-US" sz="3600" dirty="0">
                <a:latin typeface="Roboto" panose="02000000000000000000" pitchFamily="2" charset="0"/>
                <a:ea typeface="Roboto" panose="02000000000000000000" pitchFamily="2" charset="0"/>
              </a:rPr>
              <a:t>What Is Dyspraxia?</a:t>
            </a:r>
            <a:endParaRPr lang="en-GB" sz="3600" dirty="0">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xmlns="" id="{47547976-6676-4FCA-8D19-C7C1210787FD}"/>
              </a:ext>
            </a:extLst>
          </p:cNvPr>
          <p:cNvSpPr/>
          <p:nvPr/>
        </p:nvSpPr>
        <p:spPr>
          <a:xfrm>
            <a:off x="571500" y="1308317"/>
            <a:ext cx="8000999" cy="1049106"/>
          </a:xfrm>
          <a:prstGeom prst="rect">
            <a:avLst/>
          </a:prstGeom>
          <a:ln w="38100">
            <a:solidFill>
              <a:srgbClr val="5A2986"/>
            </a:solidFill>
          </a:ln>
        </p:spPr>
        <p:txBody>
          <a:bodyPr wrap="square" lIns="108000" tIns="108000" rIns="108000" bIns="108000">
            <a:spAutoFit/>
          </a:bodyPr>
          <a:lstStyle/>
          <a:p>
            <a:pPr>
              <a:defRPr/>
            </a:pPr>
            <a:r>
              <a:rPr lang="en-GB" dirty="0">
                <a:latin typeface="Roboto" panose="02000000000000000000" pitchFamily="2" charset="0"/>
                <a:ea typeface="Roboto" panose="02000000000000000000" pitchFamily="2" charset="0"/>
                <a:cs typeface="Roboto" panose="02000000000000000000" pitchFamily="2" charset="0"/>
              </a:rPr>
              <a:t>Children with Dyspraxia may have delayed early developmental milestones, such as crawling, walking, self-feeding and dressing. During a normal school day, Dyspraxia can manifest itself through: </a:t>
            </a:r>
          </a:p>
        </p:txBody>
      </p:sp>
      <p:sp>
        <p:nvSpPr>
          <p:cNvPr id="13" name="Rectangle 12">
            <a:extLst>
              <a:ext uri="{FF2B5EF4-FFF2-40B4-BE49-F238E27FC236}">
                <a16:creationId xmlns:a16="http://schemas.microsoft.com/office/drawing/2014/main" xmlns="" id="{676E5887-1413-430C-AA4A-D3C14B8A0E15}"/>
              </a:ext>
            </a:extLst>
          </p:cNvPr>
          <p:cNvSpPr/>
          <p:nvPr/>
        </p:nvSpPr>
        <p:spPr>
          <a:xfrm>
            <a:off x="571500" y="2403692"/>
            <a:ext cx="8000999" cy="3957595"/>
          </a:xfrm>
          <a:prstGeom prst="rect">
            <a:avLst/>
          </a:prstGeom>
          <a:ln w="38100">
            <a:noFill/>
          </a:ln>
        </p:spPr>
        <p:txBody>
          <a:bodyPr wrap="square" lIns="108000" tIns="108000" rIns="108000" bIns="108000">
            <a:spAutoFit/>
          </a:bodyPr>
          <a:lstStyle/>
          <a:p>
            <a:pPr marL="285750" indent="-285750">
              <a:lnSpc>
                <a:spcPct val="150000"/>
              </a:lnSpc>
              <a:buFont typeface="Arial" panose="020B0604020202020204" pitchFamily="34" charset="0"/>
              <a:buChar char="•"/>
              <a:defRPr/>
            </a:pPr>
            <a:r>
              <a:rPr lang="en-GB" dirty="0">
                <a:solidFill>
                  <a:srgbClr val="5A2986"/>
                </a:solidFill>
                <a:latin typeface="Roboto" panose="02000000000000000000" pitchFamily="2" charset="0"/>
                <a:ea typeface="Roboto" panose="02000000000000000000" pitchFamily="2" charset="0"/>
                <a:cs typeface="Roboto" panose="02000000000000000000" pitchFamily="2" charset="0"/>
              </a:rPr>
              <a:t>handwriting difficulties;</a:t>
            </a:r>
          </a:p>
          <a:p>
            <a:pPr marL="285750" indent="-285750">
              <a:lnSpc>
                <a:spcPct val="150000"/>
              </a:lnSpc>
              <a:buFont typeface="Arial" panose="020B0604020202020204" pitchFamily="34" charset="0"/>
              <a:buChar char="•"/>
              <a:defRPr/>
            </a:pPr>
            <a:r>
              <a:rPr lang="en-GB" dirty="0">
                <a:solidFill>
                  <a:srgbClr val="5A2986"/>
                </a:solidFill>
                <a:latin typeface="Roboto" panose="02000000000000000000" pitchFamily="2" charset="0"/>
                <a:ea typeface="Roboto" panose="02000000000000000000" pitchFamily="2" charset="0"/>
                <a:cs typeface="Roboto" panose="02000000000000000000" pitchFamily="2" charset="0"/>
              </a:rPr>
              <a:t>difficulty using tools, utensils and cutlery;</a:t>
            </a:r>
          </a:p>
          <a:p>
            <a:pPr marL="285750" indent="-285750">
              <a:lnSpc>
                <a:spcPct val="150000"/>
              </a:lnSpc>
              <a:buFont typeface="Arial" panose="020B0604020202020204" pitchFamily="34" charset="0"/>
              <a:buChar char="•"/>
              <a:defRPr/>
            </a:pPr>
            <a:r>
              <a:rPr lang="en-GB" dirty="0">
                <a:solidFill>
                  <a:srgbClr val="5A2986"/>
                </a:solidFill>
                <a:latin typeface="Roboto" panose="02000000000000000000" pitchFamily="2" charset="0"/>
                <a:ea typeface="Roboto" panose="02000000000000000000" pitchFamily="2" charset="0"/>
                <a:cs typeface="Roboto" panose="02000000000000000000" pitchFamily="2" charset="0"/>
              </a:rPr>
              <a:t>not being able to run in a straight line, or to effectively alter their path to avoid objects;</a:t>
            </a:r>
          </a:p>
          <a:p>
            <a:pPr marL="285750" indent="-285750">
              <a:lnSpc>
                <a:spcPct val="150000"/>
              </a:lnSpc>
              <a:buFont typeface="Arial" panose="020B0604020202020204" pitchFamily="34" charset="0"/>
              <a:buChar char="•"/>
              <a:defRPr/>
            </a:pPr>
            <a:r>
              <a:rPr lang="en-GB" dirty="0">
                <a:solidFill>
                  <a:srgbClr val="5A2986"/>
                </a:solidFill>
                <a:latin typeface="Roboto" panose="02000000000000000000" pitchFamily="2" charset="0"/>
                <a:ea typeface="Roboto" panose="02000000000000000000" pitchFamily="2" charset="0"/>
                <a:cs typeface="Roboto" panose="02000000000000000000" pitchFamily="2" charset="0"/>
              </a:rPr>
              <a:t>poor hand/eye coordination;</a:t>
            </a:r>
          </a:p>
          <a:p>
            <a:pPr marL="285750" indent="-285750">
              <a:lnSpc>
                <a:spcPct val="150000"/>
              </a:lnSpc>
              <a:buFont typeface="Arial" panose="020B0604020202020204" pitchFamily="34" charset="0"/>
              <a:buChar char="•"/>
              <a:defRPr/>
            </a:pPr>
            <a:r>
              <a:rPr lang="en-GB" dirty="0">
                <a:solidFill>
                  <a:srgbClr val="5A2986"/>
                </a:solidFill>
                <a:latin typeface="Roboto" panose="02000000000000000000" pitchFamily="2" charset="0"/>
                <a:ea typeface="Roboto" panose="02000000000000000000" pitchFamily="2" charset="0"/>
                <a:cs typeface="Roboto" panose="02000000000000000000" pitchFamily="2" charset="0"/>
              </a:rPr>
              <a:t>poor attention span;</a:t>
            </a:r>
          </a:p>
          <a:p>
            <a:pPr marL="285750" indent="-285750">
              <a:lnSpc>
                <a:spcPct val="150000"/>
              </a:lnSpc>
              <a:buFont typeface="Arial" panose="020B0604020202020204" pitchFamily="34" charset="0"/>
              <a:buChar char="•"/>
              <a:defRPr/>
            </a:pPr>
            <a:r>
              <a:rPr lang="en-GB" dirty="0">
                <a:solidFill>
                  <a:srgbClr val="5A2986"/>
                </a:solidFill>
                <a:latin typeface="Roboto" panose="02000000000000000000" pitchFamily="2" charset="0"/>
                <a:ea typeface="Roboto" panose="02000000000000000000" pitchFamily="2" charset="0"/>
                <a:cs typeface="Roboto" panose="02000000000000000000" pitchFamily="2" charset="0"/>
              </a:rPr>
              <a:t>difficulty understanding concepts such as ‘in’, ‘on’ and ‘in front of’;</a:t>
            </a:r>
          </a:p>
          <a:p>
            <a:pPr marL="285750" indent="-285750">
              <a:lnSpc>
                <a:spcPct val="150000"/>
              </a:lnSpc>
              <a:buFont typeface="Arial" panose="020B0604020202020204" pitchFamily="34" charset="0"/>
              <a:buChar char="•"/>
              <a:defRPr/>
            </a:pPr>
            <a:r>
              <a:rPr lang="en-GB" dirty="0">
                <a:solidFill>
                  <a:srgbClr val="5A2986"/>
                </a:solidFill>
                <a:latin typeface="Roboto" panose="02000000000000000000" pitchFamily="2" charset="0"/>
                <a:ea typeface="Roboto" panose="02000000000000000000" pitchFamily="2" charset="0"/>
                <a:cs typeface="Roboto" panose="02000000000000000000" pitchFamily="2" charset="0"/>
              </a:rPr>
              <a:t>poor organisation;</a:t>
            </a:r>
          </a:p>
          <a:p>
            <a:pPr marL="285750" indent="-285750">
              <a:lnSpc>
                <a:spcPct val="150000"/>
              </a:lnSpc>
              <a:buFont typeface="Arial" panose="020B0604020202020204" pitchFamily="34" charset="0"/>
              <a:buChar char="•"/>
              <a:defRPr/>
            </a:pPr>
            <a:r>
              <a:rPr lang="en-GB" dirty="0">
                <a:solidFill>
                  <a:srgbClr val="5A2986"/>
                </a:solidFill>
                <a:latin typeface="Roboto" panose="02000000000000000000" pitchFamily="2" charset="0"/>
                <a:ea typeface="Roboto" panose="02000000000000000000" pitchFamily="2" charset="0"/>
                <a:cs typeface="Roboto" panose="02000000000000000000" pitchFamily="2" charset="0"/>
              </a:rPr>
              <a:t>difficulty with some social skills/cues. </a:t>
            </a:r>
          </a:p>
        </p:txBody>
      </p:sp>
    </p:spTree>
    <p:extLst>
      <p:ext uri="{BB962C8B-B14F-4D97-AF65-F5344CB8AC3E}">
        <p14:creationId xmlns:p14="http://schemas.microsoft.com/office/powerpoint/2010/main" val="177478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additive="base">
                                        <p:cTn id="37" dur="5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3">
                                            <p:txEl>
                                              <p:pRg st="6" end="6"/>
                                            </p:txEl>
                                          </p:spTgt>
                                        </p:tgtEl>
                                        <p:attrNameLst>
                                          <p:attrName>style.visibility</p:attrName>
                                        </p:attrNameLst>
                                      </p:cBhvr>
                                      <p:to>
                                        <p:strVal val="visible"/>
                                      </p:to>
                                    </p:set>
                                    <p:anim calcmode="lin" valueType="num">
                                      <p:cBhvr additive="base">
                                        <p:cTn id="43" dur="500" fill="hold"/>
                                        <p:tgtEl>
                                          <p:spTgt spid="1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3">
                                            <p:txEl>
                                              <p:pRg st="7" end="7"/>
                                            </p:txEl>
                                          </p:spTgt>
                                        </p:tgtEl>
                                        <p:attrNameLst>
                                          <p:attrName>style.visibility</p:attrName>
                                        </p:attrNameLst>
                                      </p:cBhvr>
                                      <p:to>
                                        <p:strVal val="visible"/>
                                      </p:to>
                                    </p:set>
                                    <p:anim calcmode="lin" valueType="num">
                                      <p:cBhvr additive="base">
                                        <p:cTn id="49" dur="500" fill="hold"/>
                                        <p:tgtEl>
                                          <p:spTgt spid="1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E0F29D-CA08-4793-82A5-CA76461E3646}"/>
              </a:ext>
            </a:extLst>
          </p:cNvPr>
          <p:cNvSpPr>
            <a:spLocks noGrp="1"/>
          </p:cNvSpPr>
          <p:nvPr>
            <p:ph type="title"/>
          </p:nvPr>
        </p:nvSpPr>
        <p:spPr>
          <a:xfrm>
            <a:off x="457198" y="440795"/>
            <a:ext cx="8220075" cy="994306"/>
          </a:xfrm>
        </p:spPr>
        <p:txBody>
          <a:bodyPr/>
          <a:lstStyle/>
          <a:p>
            <a:r>
              <a:rPr lang="en-GB" sz="3600" dirty="0">
                <a:latin typeface="Roboto" panose="02000000000000000000" pitchFamily="2" charset="0"/>
                <a:ea typeface="Roboto" panose="02000000000000000000" pitchFamily="2" charset="0"/>
                <a:cs typeface="Roboto" panose="02000000000000000000" pitchFamily="2" charset="0"/>
              </a:rPr>
              <a:t>Current Statistics</a:t>
            </a:r>
          </a:p>
        </p:txBody>
      </p:sp>
      <p:sp>
        <p:nvSpPr>
          <p:cNvPr id="3" name="Rectangle 2">
            <a:extLst>
              <a:ext uri="{FF2B5EF4-FFF2-40B4-BE49-F238E27FC236}">
                <a16:creationId xmlns:a16="http://schemas.microsoft.com/office/drawing/2014/main" xmlns="" id="{484111A1-C796-44C4-B095-E0E1B222C25A}"/>
              </a:ext>
            </a:extLst>
          </p:cNvPr>
          <p:cNvSpPr/>
          <p:nvPr/>
        </p:nvSpPr>
        <p:spPr>
          <a:xfrm>
            <a:off x="689827" y="1934951"/>
            <a:ext cx="7754815" cy="772107"/>
          </a:xfrm>
          <a:prstGeom prst="rect">
            <a:avLst/>
          </a:prstGeom>
          <a:solidFill>
            <a:srgbClr val="5A2986"/>
          </a:solidFill>
        </p:spPr>
        <p:txBody>
          <a:bodyPr wrap="square" lIns="108000" tIns="108000" rIns="108000" bIns="108000">
            <a:spAutoFit/>
          </a:bodyPr>
          <a:lstStyle/>
          <a:p>
            <a:pPr marL="285750" indent="-285750">
              <a:buFont typeface="Arial" panose="020B0604020202020204" pitchFamily="34" charset="0"/>
              <a:buChar char="•"/>
            </a:pPr>
            <a:r>
              <a:rPr lang="en-GB" altLang="en-US" dirty="0">
                <a:solidFill>
                  <a:schemeClr val="bg1"/>
                </a:solidFill>
                <a:latin typeface="Roboto" panose="02000000000000000000" pitchFamily="2" charset="0"/>
                <a:ea typeface="Roboto" panose="02000000000000000000" pitchFamily="2" charset="0"/>
              </a:rPr>
              <a:t>Dyspraxia is estimated to affect around 10% of the UK population, with 2% being severely affected.</a:t>
            </a:r>
          </a:p>
        </p:txBody>
      </p:sp>
      <p:sp>
        <p:nvSpPr>
          <p:cNvPr id="4" name="Rectangle 3">
            <a:extLst>
              <a:ext uri="{FF2B5EF4-FFF2-40B4-BE49-F238E27FC236}">
                <a16:creationId xmlns:a16="http://schemas.microsoft.com/office/drawing/2014/main" xmlns="" id="{2771A4A4-6850-44BA-B8FB-7C73627A17D2}"/>
              </a:ext>
            </a:extLst>
          </p:cNvPr>
          <p:cNvSpPr/>
          <p:nvPr/>
        </p:nvSpPr>
        <p:spPr>
          <a:xfrm>
            <a:off x="3882173" y="4923049"/>
            <a:ext cx="4572000" cy="369332"/>
          </a:xfrm>
          <a:prstGeom prst="rect">
            <a:avLst/>
          </a:prstGeom>
        </p:spPr>
        <p:txBody>
          <a:bodyPr>
            <a:spAutoFit/>
          </a:bodyPr>
          <a:lstStyle/>
          <a:p>
            <a:pPr algn="r">
              <a:lnSpc>
                <a:spcPct val="100000"/>
              </a:lnSpc>
              <a:spcBef>
                <a:spcPct val="0"/>
              </a:spcBef>
              <a:buFontTx/>
              <a:buNone/>
            </a:pPr>
            <a:r>
              <a:rPr lang="en-US" altLang="en-US" i="1" dirty="0"/>
              <a:t>Taken from Dyspraxia Foundation</a:t>
            </a:r>
          </a:p>
        </p:txBody>
      </p:sp>
      <p:sp>
        <p:nvSpPr>
          <p:cNvPr id="6" name="Rectangle 5">
            <a:extLst>
              <a:ext uri="{FF2B5EF4-FFF2-40B4-BE49-F238E27FC236}">
                <a16:creationId xmlns:a16="http://schemas.microsoft.com/office/drawing/2014/main" xmlns="" id="{ED1BBF73-844E-46C4-85C0-B8BC58EB9F0B}"/>
              </a:ext>
            </a:extLst>
          </p:cNvPr>
          <p:cNvSpPr/>
          <p:nvPr/>
        </p:nvSpPr>
        <p:spPr>
          <a:xfrm>
            <a:off x="689827" y="2849351"/>
            <a:ext cx="7754815" cy="1049106"/>
          </a:xfrm>
          <a:prstGeom prst="rect">
            <a:avLst/>
          </a:prstGeom>
          <a:solidFill>
            <a:srgbClr val="5A2986"/>
          </a:solidFill>
        </p:spPr>
        <p:txBody>
          <a:bodyPr wrap="square" lIns="108000" tIns="108000" rIns="108000" bIns="108000">
            <a:spAutoFit/>
          </a:bodyPr>
          <a:lstStyle/>
          <a:p>
            <a:pPr marL="285750" indent="-285750">
              <a:buFont typeface="Arial" panose="020B0604020202020204" pitchFamily="34" charset="0"/>
              <a:buChar char="•"/>
            </a:pPr>
            <a:r>
              <a:rPr lang="en-GB" altLang="en-US" dirty="0">
                <a:solidFill>
                  <a:schemeClr val="bg1"/>
                </a:solidFill>
                <a:latin typeface="Roboto" panose="02000000000000000000" pitchFamily="2" charset="0"/>
                <a:ea typeface="Roboto" panose="02000000000000000000" pitchFamily="2" charset="0"/>
              </a:rPr>
              <a:t>There is significant overlap between the signs and symptoms of Dyspraxia and Dyslexia – Kaplan et al (2018) suggest that children with Dyslexia have features of Dyspraxia. </a:t>
            </a:r>
          </a:p>
        </p:txBody>
      </p:sp>
      <p:sp>
        <p:nvSpPr>
          <p:cNvPr id="7" name="Rectangle 6">
            <a:extLst>
              <a:ext uri="{FF2B5EF4-FFF2-40B4-BE49-F238E27FC236}">
                <a16:creationId xmlns:a16="http://schemas.microsoft.com/office/drawing/2014/main" xmlns="" id="{23243C08-D4F6-4DF1-82B6-39D792818D66}"/>
              </a:ext>
            </a:extLst>
          </p:cNvPr>
          <p:cNvSpPr/>
          <p:nvPr/>
        </p:nvSpPr>
        <p:spPr>
          <a:xfrm>
            <a:off x="689827" y="4039976"/>
            <a:ext cx="7754815" cy="772107"/>
          </a:xfrm>
          <a:prstGeom prst="rect">
            <a:avLst/>
          </a:prstGeom>
          <a:solidFill>
            <a:srgbClr val="5A2986"/>
          </a:solidFill>
        </p:spPr>
        <p:txBody>
          <a:bodyPr wrap="square" lIns="108000" tIns="108000" rIns="108000" bIns="108000">
            <a:spAutoFit/>
          </a:bodyPr>
          <a:lstStyle/>
          <a:p>
            <a:pPr marL="285750" indent="-285750">
              <a:buFont typeface="Arial" panose="020B0604020202020204" pitchFamily="34" charset="0"/>
              <a:buChar char="•"/>
            </a:pPr>
            <a:r>
              <a:rPr lang="en-GB" altLang="en-US" dirty="0">
                <a:solidFill>
                  <a:schemeClr val="bg1"/>
                </a:solidFill>
                <a:latin typeface="Roboto" panose="02000000000000000000" pitchFamily="2" charset="0"/>
                <a:ea typeface="Roboto" panose="02000000000000000000" pitchFamily="2" charset="0"/>
              </a:rPr>
              <a:t>The same research suggests up to 50% of people with Dyspraxia also have ADHD.</a:t>
            </a:r>
          </a:p>
        </p:txBody>
      </p:sp>
    </p:spTree>
    <p:extLst>
      <p:ext uri="{BB962C8B-B14F-4D97-AF65-F5344CB8AC3E}">
        <p14:creationId xmlns:p14="http://schemas.microsoft.com/office/powerpoint/2010/main" val="377240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E0F29D-CA08-4793-82A5-CA76461E3646}"/>
              </a:ext>
            </a:extLst>
          </p:cNvPr>
          <p:cNvSpPr>
            <a:spLocks noGrp="1"/>
          </p:cNvSpPr>
          <p:nvPr>
            <p:ph type="title"/>
          </p:nvPr>
        </p:nvSpPr>
        <p:spPr>
          <a:xfrm>
            <a:off x="457198" y="440795"/>
            <a:ext cx="8220075" cy="994306"/>
          </a:xfrm>
        </p:spPr>
        <p:txBody>
          <a:bodyPr/>
          <a:lstStyle/>
          <a:p>
            <a:r>
              <a:rPr lang="en-GB" sz="3600" dirty="0">
                <a:latin typeface="Roboto" panose="02000000000000000000" pitchFamily="2" charset="0"/>
                <a:ea typeface="Roboto" panose="02000000000000000000" pitchFamily="2" charset="0"/>
                <a:cs typeface="Roboto" panose="02000000000000000000" pitchFamily="2" charset="0"/>
              </a:rPr>
              <a:t>Thinking Point</a:t>
            </a:r>
          </a:p>
        </p:txBody>
      </p:sp>
      <p:sp>
        <p:nvSpPr>
          <p:cNvPr id="3" name="Rectangle 2">
            <a:extLst>
              <a:ext uri="{FF2B5EF4-FFF2-40B4-BE49-F238E27FC236}">
                <a16:creationId xmlns:a16="http://schemas.microsoft.com/office/drawing/2014/main" xmlns="" id="{484111A1-C796-44C4-B095-E0E1B222C25A}"/>
              </a:ext>
            </a:extLst>
          </p:cNvPr>
          <p:cNvSpPr/>
          <p:nvPr/>
        </p:nvSpPr>
        <p:spPr>
          <a:xfrm>
            <a:off x="689827" y="2322916"/>
            <a:ext cx="7754815" cy="495108"/>
          </a:xfrm>
          <a:prstGeom prst="rect">
            <a:avLst/>
          </a:prstGeom>
          <a:solidFill>
            <a:srgbClr val="5A2986"/>
          </a:solidFill>
        </p:spPr>
        <p:txBody>
          <a:bodyPr wrap="square" lIns="108000" tIns="108000" rIns="108000" bIns="108000">
            <a:spAutoFit/>
          </a:bodyPr>
          <a:lstStyle/>
          <a:p>
            <a:pPr marL="285750" indent="-285750">
              <a:buFont typeface="Arial" panose="020B0604020202020204" pitchFamily="34" charset="0"/>
              <a:buChar char="•"/>
            </a:pPr>
            <a:r>
              <a:rPr lang="en-GB" altLang="en-US" dirty="0">
                <a:solidFill>
                  <a:schemeClr val="bg1"/>
                </a:solidFill>
                <a:latin typeface="Roboto" panose="02000000000000000000" pitchFamily="2" charset="0"/>
                <a:ea typeface="Roboto" panose="02000000000000000000" pitchFamily="2" charset="0"/>
              </a:rPr>
              <a:t>What definitions have you seen used?</a:t>
            </a:r>
          </a:p>
        </p:txBody>
      </p:sp>
      <p:sp>
        <p:nvSpPr>
          <p:cNvPr id="6" name="Rectangle 5">
            <a:extLst>
              <a:ext uri="{FF2B5EF4-FFF2-40B4-BE49-F238E27FC236}">
                <a16:creationId xmlns:a16="http://schemas.microsoft.com/office/drawing/2014/main" xmlns="" id="{ED1BBF73-844E-46C4-85C0-B8BC58EB9F0B}"/>
              </a:ext>
            </a:extLst>
          </p:cNvPr>
          <p:cNvSpPr/>
          <p:nvPr/>
        </p:nvSpPr>
        <p:spPr>
          <a:xfrm>
            <a:off x="689827" y="3181446"/>
            <a:ext cx="7754815" cy="495108"/>
          </a:xfrm>
          <a:prstGeom prst="rect">
            <a:avLst/>
          </a:prstGeom>
          <a:solidFill>
            <a:srgbClr val="5A2986"/>
          </a:solidFill>
        </p:spPr>
        <p:txBody>
          <a:bodyPr wrap="square" lIns="108000" tIns="108000" rIns="108000" bIns="108000">
            <a:spAutoFit/>
          </a:bodyPr>
          <a:lstStyle/>
          <a:p>
            <a:pPr marL="285750" indent="-285750">
              <a:buFont typeface="Arial" panose="020B0604020202020204" pitchFamily="34" charset="0"/>
              <a:buChar char="•"/>
            </a:pPr>
            <a:r>
              <a:rPr lang="en-GB" altLang="en-US" dirty="0">
                <a:solidFill>
                  <a:schemeClr val="bg1"/>
                </a:solidFill>
                <a:latin typeface="Roboto" panose="02000000000000000000" pitchFamily="2" charset="0"/>
                <a:ea typeface="Roboto" panose="02000000000000000000" pitchFamily="2" charset="0"/>
              </a:rPr>
              <a:t> What do you know already about Dyspraxia?</a:t>
            </a:r>
          </a:p>
        </p:txBody>
      </p:sp>
      <p:sp>
        <p:nvSpPr>
          <p:cNvPr id="7" name="Rectangle 6">
            <a:extLst>
              <a:ext uri="{FF2B5EF4-FFF2-40B4-BE49-F238E27FC236}">
                <a16:creationId xmlns:a16="http://schemas.microsoft.com/office/drawing/2014/main" xmlns="" id="{23243C08-D4F6-4DF1-82B6-39D792818D66}"/>
              </a:ext>
            </a:extLst>
          </p:cNvPr>
          <p:cNvSpPr/>
          <p:nvPr/>
        </p:nvSpPr>
        <p:spPr>
          <a:xfrm>
            <a:off x="689827" y="4039976"/>
            <a:ext cx="7754815" cy="772107"/>
          </a:xfrm>
          <a:prstGeom prst="rect">
            <a:avLst/>
          </a:prstGeom>
          <a:solidFill>
            <a:srgbClr val="5A2986"/>
          </a:solidFill>
        </p:spPr>
        <p:txBody>
          <a:bodyPr wrap="square" lIns="108000" tIns="108000" rIns="108000" bIns="108000">
            <a:spAutoFit/>
          </a:bodyPr>
          <a:lstStyle/>
          <a:p>
            <a:pPr marL="285750" indent="-285750">
              <a:buFont typeface="Arial" panose="020B0604020202020204" pitchFamily="34" charset="0"/>
              <a:buChar char="•"/>
            </a:pPr>
            <a:r>
              <a:rPr lang="en-GB" altLang="en-US" dirty="0">
                <a:solidFill>
                  <a:schemeClr val="bg1"/>
                </a:solidFill>
                <a:latin typeface="Roboto" panose="02000000000000000000" pitchFamily="2" charset="0"/>
                <a:ea typeface="Roboto" panose="02000000000000000000" pitchFamily="2" charset="0"/>
              </a:rPr>
              <a:t>In small groups, could you come up with your own definition that you think explains what Dyspraxia is?</a:t>
            </a:r>
          </a:p>
        </p:txBody>
      </p:sp>
    </p:spTree>
    <p:extLst>
      <p:ext uri="{BB962C8B-B14F-4D97-AF65-F5344CB8AC3E}">
        <p14:creationId xmlns:p14="http://schemas.microsoft.com/office/powerpoint/2010/main" val="144128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xmlns="" id="{AABF5334-F292-4811-92FD-43445BD774E3}"/>
              </a:ext>
            </a:extLst>
          </p:cNvPr>
          <p:cNvSpPr txBox="1">
            <a:spLocks/>
          </p:cNvSpPr>
          <p:nvPr/>
        </p:nvSpPr>
        <p:spPr>
          <a:xfrm>
            <a:off x="457197" y="428632"/>
            <a:ext cx="8220075" cy="994306"/>
          </a:xfrm>
          <a:prstGeom prst="roundRect">
            <a:avLst>
              <a:gd name="adj" fmla="val 9641"/>
            </a:avLst>
          </a:prstGeom>
        </p:spPr>
        <p:txBody>
          <a:bodyPr anchor="ct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GB" altLang="en-US" sz="3600" dirty="0">
                <a:latin typeface="Roboto" panose="02000000000000000000" pitchFamily="2" charset="0"/>
                <a:ea typeface="Roboto" panose="02000000000000000000" pitchFamily="2" charset="0"/>
              </a:rPr>
              <a:t>What Is Dyspraxia?</a:t>
            </a:r>
            <a:endParaRPr lang="en-GB" sz="3600" dirty="0">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xmlns="" id="{60AF1589-51F1-4A26-850F-6F6F064B73E0}"/>
              </a:ext>
            </a:extLst>
          </p:cNvPr>
          <p:cNvSpPr/>
          <p:nvPr/>
        </p:nvSpPr>
        <p:spPr>
          <a:xfrm>
            <a:off x="787932" y="1965546"/>
            <a:ext cx="3850742" cy="1326105"/>
          </a:xfrm>
          <a:prstGeom prst="rect">
            <a:avLst/>
          </a:prstGeom>
          <a:ln w="38100">
            <a:solidFill>
              <a:srgbClr val="5A2986"/>
            </a:solidFill>
          </a:ln>
        </p:spPr>
        <p:txBody>
          <a:bodyPr wrap="square" lIns="108000" tIns="108000" rIns="108000" bIns="108000">
            <a:spAutoFit/>
          </a:bodyPr>
          <a:lstStyle/>
          <a:p>
            <a:pPr>
              <a:spcAft>
                <a:spcPts val="1200"/>
              </a:spcAft>
              <a:defRPr/>
            </a:pPr>
            <a:r>
              <a:rPr lang="en-GB" altLang="en-US" dirty="0"/>
              <a:t>Think of a child you have worked with or are currently working with that has a diagnosis of Dyspraxia or displays dyspraxic traits. </a:t>
            </a:r>
          </a:p>
        </p:txBody>
      </p:sp>
      <p:sp>
        <p:nvSpPr>
          <p:cNvPr id="5" name="Rectangle 4">
            <a:extLst>
              <a:ext uri="{FF2B5EF4-FFF2-40B4-BE49-F238E27FC236}">
                <a16:creationId xmlns:a16="http://schemas.microsoft.com/office/drawing/2014/main" xmlns="" id="{BC1E1A9C-B974-4F72-BB64-9E292E868FA0}"/>
              </a:ext>
            </a:extLst>
          </p:cNvPr>
          <p:cNvSpPr/>
          <p:nvPr/>
        </p:nvSpPr>
        <p:spPr>
          <a:xfrm>
            <a:off x="787932" y="3486154"/>
            <a:ext cx="3850743" cy="2157102"/>
          </a:xfrm>
          <a:prstGeom prst="rect">
            <a:avLst/>
          </a:prstGeom>
          <a:solidFill>
            <a:srgbClr val="5A2986"/>
          </a:solidFill>
        </p:spPr>
        <p:txBody>
          <a:bodyPr wrap="square" lIns="108000" tIns="108000" rIns="108000" bIns="108000">
            <a:spAutoFit/>
          </a:bodyPr>
          <a:lstStyle/>
          <a:p>
            <a:r>
              <a:rPr lang="en-GB" altLang="en-US" dirty="0">
                <a:solidFill>
                  <a:schemeClr val="bg1"/>
                </a:solidFill>
                <a:latin typeface="Roboto" panose="02000000000000000000" pitchFamily="2" charset="0"/>
                <a:ea typeface="Roboto" panose="02000000000000000000" pitchFamily="2" charset="0"/>
              </a:rPr>
              <a:t>Work in small groups to complete a one page profile on the child to detail their strengths and areas for development. </a:t>
            </a:r>
          </a:p>
          <a:p>
            <a:endParaRPr lang="en-GB" altLang="en-US" dirty="0">
              <a:solidFill>
                <a:schemeClr val="bg1"/>
              </a:solidFill>
              <a:latin typeface="Roboto" panose="02000000000000000000" pitchFamily="2" charset="0"/>
              <a:ea typeface="Roboto" panose="02000000000000000000" pitchFamily="2" charset="0"/>
            </a:endParaRPr>
          </a:p>
          <a:p>
            <a:r>
              <a:rPr lang="en-GB" altLang="en-US" dirty="0">
                <a:solidFill>
                  <a:schemeClr val="bg1"/>
                </a:solidFill>
                <a:latin typeface="Roboto" panose="02000000000000000000" pitchFamily="2" charset="0"/>
                <a:ea typeface="Roboto" panose="02000000000000000000" pitchFamily="2" charset="0"/>
              </a:rPr>
              <a:t>What do you think are their main barriers to learning? </a:t>
            </a:r>
          </a:p>
        </p:txBody>
      </p:sp>
      <p:pic>
        <p:nvPicPr>
          <p:cNvPr id="11" name="Picture 10">
            <a:extLst>
              <a:ext uri="{FF2B5EF4-FFF2-40B4-BE49-F238E27FC236}">
                <a16:creationId xmlns:a16="http://schemas.microsoft.com/office/drawing/2014/main" xmlns="" id="{58992228-4951-4EB6-AED2-DD007B195F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850" y="1309072"/>
            <a:ext cx="3488078" cy="4933943"/>
          </a:xfrm>
          <a:prstGeom prst="rect">
            <a:avLst/>
          </a:prstGeom>
        </p:spPr>
      </p:pic>
    </p:spTree>
    <p:extLst>
      <p:ext uri="{BB962C8B-B14F-4D97-AF65-F5344CB8AC3E}">
        <p14:creationId xmlns:p14="http://schemas.microsoft.com/office/powerpoint/2010/main" val="966503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03BF4C88-3B72-433E-9EFB-7BD63B20D129}"/>
              </a:ext>
            </a:extLst>
          </p:cNvPr>
          <p:cNvGrpSpPr/>
          <p:nvPr/>
        </p:nvGrpSpPr>
        <p:grpSpPr>
          <a:xfrm>
            <a:off x="663688" y="869421"/>
            <a:ext cx="4761856" cy="5307630"/>
            <a:chOff x="711313" y="869421"/>
            <a:chExt cx="4761856" cy="5307630"/>
          </a:xfrm>
        </p:grpSpPr>
        <p:sp>
          <p:nvSpPr>
            <p:cNvPr id="17" name="Oval 16">
              <a:extLst>
                <a:ext uri="{FF2B5EF4-FFF2-40B4-BE49-F238E27FC236}">
                  <a16:creationId xmlns:a16="http://schemas.microsoft.com/office/drawing/2014/main" xmlns="" id="{C11F5116-6AD6-4E8F-B5C2-F7F5BDD15067}"/>
                </a:ext>
              </a:extLst>
            </p:cNvPr>
            <p:cNvSpPr/>
            <p:nvPr/>
          </p:nvSpPr>
          <p:spPr>
            <a:xfrm>
              <a:off x="711313" y="4661095"/>
              <a:ext cx="4761856" cy="1149880"/>
            </a:xfrm>
            <a:prstGeom prst="ellipse">
              <a:avLst/>
            </a:prstGeom>
            <a:solidFill>
              <a:srgbClr val="A97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xmlns="" id="{8D4F7C7F-B7B5-4F3E-A199-E990F890C43A}"/>
                </a:ext>
              </a:extLst>
            </p:cNvPr>
            <p:cNvSpPr/>
            <p:nvPr/>
          </p:nvSpPr>
          <p:spPr>
            <a:xfrm>
              <a:off x="2010852" y="5272384"/>
              <a:ext cx="3123123" cy="904667"/>
            </a:xfrm>
            <a:prstGeom prst="ellipse">
              <a:avLst/>
            </a:prstGeom>
            <a:solidFill>
              <a:srgbClr val="D0B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xmlns="" id="{4C94551D-669C-4250-A18C-272AC587E6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380"/>
            <a:stretch/>
          </p:blipFill>
          <p:spPr>
            <a:xfrm>
              <a:off x="949702" y="869421"/>
              <a:ext cx="3583435" cy="4795028"/>
            </a:xfrm>
            <a:prstGeom prst="rect">
              <a:avLst/>
            </a:prstGeom>
          </p:spPr>
        </p:pic>
        <p:pic>
          <p:nvPicPr>
            <p:cNvPr id="12" name="Picture 11">
              <a:extLst>
                <a:ext uri="{FF2B5EF4-FFF2-40B4-BE49-F238E27FC236}">
                  <a16:creationId xmlns:a16="http://schemas.microsoft.com/office/drawing/2014/main" xmlns="" id="{26749B0B-4ABC-4CA2-A022-E6EAF0EF31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0971" y="3937797"/>
              <a:ext cx="1775854" cy="1591654"/>
            </a:xfrm>
            <a:prstGeom prst="rect">
              <a:avLst/>
            </a:prstGeom>
          </p:spPr>
        </p:pic>
        <p:pic>
          <p:nvPicPr>
            <p:cNvPr id="14" name="Picture 13">
              <a:extLst>
                <a:ext uri="{FF2B5EF4-FFF2-40B4-BE49-F238E27FC236}">
                  <a16:creationId xmlns:a16="http://schemas.microsoft.com/office/drawing/2014/main" xmlns="" id="{54FAB3D7-BE9B-4B17-AD57-F29F6BEFC2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7471" y="4702565"/>
              <a:ext cx="1775855" cy="1343890"/>
            </a:xfrm>
            <a:prstGeom prst="rect">
              <a:avLst/>
            </a:prstGeom>
          </p:spPr>
        </p:pic>
      </p:grpSp>
      <p:sp>
        <p:nvSpPr>
          <p:cNvPr id="4" name="Title 3">
            <a:extLst>
              <a:ext uri="{FF2B5EF4-FFF2-40B4-BE49-F238E27FC236}">
                <a16:creationId xmlns:a16="http://schemas.microsoft.com/office/drawing/2014/main" xmlns="" id="{C0AB2B43-CCD1-4627-9F40-0512237BDED0}"/>
              </a:ext>
            </a:extLst>
          </p:cNvPr>
          <p:cNvSpPr>
            <a:spLocks noGrp="1"/>
          </p:cNvSpPr>
          <p:nvPr>
            <p:ph type="title"/>
          </p:nvPr>
        </p:nvSpPr>
        <p:spPr>
          <a:xfrm>
            <a:off x="3952876" y="827670"/>
            <a:ext cx="5191124" cy="1029705"/>
          </a:xfrm>
          <a:prstGeom prst="roundRect">
            <a:avLst>
              <a:gd name="adj" fmla="val 0"/>
            </a:avLst>
          </a:prstGeom>
          <a:solidFill>
            <a:srgbClr val="5A2986"/>
          </a:solidFill>
        </p:spPr>
        <p:txBody>
          <a:bodyPr/>
          <a:lstStyle/>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Break</a:t>
            </a:r>
          </a:p>
        </p:txBody>
      </p:sp>
    </p:spTree>
    <p:extLst>
      <p:ext uri="{BB962C8B-B14F-4D97-AF65-F5344CB8AC3E}">
        <p14:creationId xmlns:p14="http://schemas.microsoft.com/office/powerpoint/2010/main" val="3206068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xmlns="" id="{1EA8999E-23D6-4875-81C4-7F73915DBBEE}"/>
              </a:ext>
            </a:extLst>
          </p:cNvPr>
          <p:cNvSpPr txBox="1">
            <a:spLocks/>
          </p:cNvSpPr>
          <p:nvPr/>
        </p:nvSpPr>
        <p:spPr>
          <a:xfrm>
            <a:off x="0" y="2552197"/>
            <a:ext cx="9144000" cy="1753605"/>
          </a:xfrm>
          <a:prstGeom prst="roundRect">
            <a:avLst>
              <a:gd name="adj" fmla="val 0"/>
            </a:avLst>
          </a:prstGeom>
          <a:solidFill>
            <a:srgbClr val="5A29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altLang="en-US" dirty="0">
                <a:solidFill>
                  <a:schemeClr val="bg1"/>
                </a:solidFill>
                <a:latin typeface="Roboto" panose="02000000000000000000" pitchFamily="2" charset="0"/>
                <a:ea typeface="Roboto" panose="02000000000000000000" pitchFamily="2" charset="0"/>
              </a:rPr>
              <a:t>Practical Strategies to Support </a:t>
            </a:r>
            <a:br>
              <a:rPr lang="en-GB" altLang="en-US" dirty="0">
                <a:solidFill>
                  <a:schemeClr val="bg1"/>
                </a:solidFill>
                <a:latin typeface="Roboto" panose="02000000000000000000" pitchFamily="2" charset="0"/>
                <a:ea typeface="Roboto" panose="02000000000000000000" pitchFamily="2" charset="0"/>
              </a:rPr>
            </a:br>
            <a:r>
              <a:rPr lang="en-GB" altLang="en-US" dirty="0">
                <a:solidFill>
                  <a:schemeClr val="bg1"/>
                </a:solidFill>
                <a:latin typeface="Roboto" panose="02000000000000000000" pitchFamily="2" charset="0"/>
                <a:ea typeface="Roboto" panose="02000000000000000000" pitchFamily="2" charset="0"/>
              </a:rPr>
              <a:t>Pupils with Dyspraxia</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50160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0">
            <a:extLst>
              <a:ext uri="{FF2B5EF4-FFF2-40B4-BE49-F238E27FC236}">
                <a16:creationId xmlns:a16="http://schemas.microsoft.com/office/drawing/2014/main" xmlns="" id="{84FDCFE9-6F34-4469-8C68-CD6A2C5E783B}"/>
              </a:ext>
            </a:extLst>
          </p:cNvPr>
          <p:cNvSpPr>
            <a:spLocks noGrp="1"/>
          </p:cNvSpPr>
          <p:nvPr>
            <p:ph type="title"/>
          </p:nvPr>
        </p:nvSpPr>
        <p:spPr>
          <a:xfrm>
            <a:off x="457197" y="431918"/>
            <a:ext cx="8220075" cy="994306"/>
          </a:xfrm>
        </p:spPr>
        <p:txBody>
          <a:bodyPr/>
          <a:lstStyle/>
          <a:p>
            <a:pPr algn="ctr"/>
            <a:r>
              <a:rPr lang="en-GB" altLang="en-US" sz="3600" dirty="0">
                <a:latin typeface="Roboto" panose="02000000000000000000" pitchFamily="2" charset="0"/>
                <a:ea typeface="Roboto" panose="02000000000000000000" pitchFamily="2" charset="0"/>
              </a:rPr>
              <a:t>Strategies to Support</a:t>
            </a:r>
            <a:endParaRPr lang="en-GB" sz="3600" dirty="0">
              <a:latin typeface="Roboto" panose="02000000000000000000" pitchFamily="2" charset="0"/>
              <a:ea typeface="Roboto" panose="02000000000000000000" pitchFamily="2" charset="0"/>
            </a:endParaRPr>
          </a:p>
        </p:txBody>
      </p:sp>
      <p:sp>
        <p:nvSpPr>
          <p:cNvPr id="14" name="Rectangle 13">
            <a:extLst>
              <a:ext uri="{FF2B5EF4-FFF2-40B4-BE49-F238E27FC236}">
                <a16:creationId xmlns:a16="http://schemas.microsoft.com/office/drawing/2014/main" xmlns="" id="{D07040C8-F306-4296-94E2-8A5902F69873}"/>
              </a:ext>
            </a:extLst>
          </p:cNvPr>
          <p:cNvSpPr/>
          <p:nvPr/>
        </p:nvSpPr>
        <p:spPr>
          <a:xfrm>
            <a:off x="571500" y="1279742"/>
            <a:ext cx="8000999" cy="1787770"/>
          </a:xfrm>
          <a:prstGeom prst="rect">
            <a:avLst/>
          </a:prstGeom>
          <a:ln w="38100">
            <a:solidFill>
              <a:srgbClr val="5A2986"/>
            </a:solidFill>
          </a:ln>
        </p:spPr>
        <p:txBody>
          <a:bodyPr wrap="square" lIns="108000" tIns="108000" rIns="108000" bIns="108000">
            <a:spAutoFit/>
          </a:bodyPr>
          <a:lstStyle/>
          <a:p>
            <a:pPr>
              <a:defRPr/>
            </a:pPr>
            <a:r>
              <a:rPr lang="en-GB" sz="1700" dirty="0">
                <a:latin typeface="Roboto" panose="02000000000000000000" pitchFamily="2" charset="0"/>
                <a:ea typeface="Roboto" panose="02000000000000000000" pitchFamily="2" charset="0"/>
                <a:cs typeface="Roboto" panose="02000000000000000000" pitchFamily="2" charset="0"/>
              </a:rPr>
              <a:t>The next part of the training will offer a range of useful support strategies that  you could implement into your classroom provision to support pupils with Dyspraxia.</a:t>
            </a:r>
          </a:p>
          <a:p>
            <a:pPr>
              <a:defRPr/>
            </a:pPr>
            <a:endParaRPr lang="en-GB" sz="1700" dirty="0">
              <a:latin typeface="Roboto" panose="02000000000000000000" pitchFamily="2" charset="0"/>
              <a:ea typeface="Roboto" panose="02000000000000000000" pitchFamily="2" charset="0"/>
              <a:cs typeface="Roboto" panose="02000000000000000000" pitchFamily="2" charset="0"/>
            </a:endParaRPr>
          </a:p>
          <a:p>
            <a:pPr>
              <a:defRPr/>
            </a:pPr>
            <a:r>
              <a:rPr lang="en-GB" sz="1700" dirty="0">
                <a:latin typeface="Roboto" panose="02000000000000000000" pitchFamily="2" charset="0"/>
                <a:ea typeface="Roboto" panose="02000000000000000000" pitchFamily="2" charset="0"/>
                <a:cs typeface="Roboto" panose="02000000000000000000" pitchFamily="2" charset="0"/>
              </a:rPr>
              <a:t>This is not an exhaustive list but a range of some of the possible strategies to support pupils in the classroom environment: </a:t>
            </a:r>
          </a:p>
        </p:txBody>
      </p:sp>
      <p:sp>
        <p:nvSpPr>
          <p:cNvPr id="15" name="Rectangle 14">
            <a:extLst>
              <a:ext uri="{FF2B5EF4-FFF2-40B4-BE49-F238E27FC236}">
                <a16:creationId xmlns:a16="http://schemas.microsoft.com/office/drawing/2014/main" xmlns="" id="{47EDDD7E-8BE8-44CC-B2F8-BCCF4F029E75}"/>
              </a:ext>
            </a:extLst>
          </p:cNvPr>
          <p:cNvSpPr/>
          <p:nvPr/>
        </p:nvSpPr>
        <p:spPr>
          <a:xfrm>
            <a:off x="571500" y="3073107"/>
            <a:ext cx="8000999" cy="3357430"/>
          </a:xfrm>
          <a:prstGeom prst="rect">
            <a:avLst/>
          </a:prstGeom>
          <a:ln w="38100">
            <a:noFill/>
          </a:ln>
        </p:spPr>
        <p:txBody>
          <a:bodyPr wrap="square" lIns="108000" tIns="108000" rIns="108000" bIns="108000">
            <a:spAutoFit/>
          </a:bodyPr>
          <a:lstStyle/>
          <a:p>
            <a:pPr>
              <a:defRPr/>
            </a:pPr>
            <a:r>
              <a:rPr lang="en-US" sz="1700" b="1" u="sng" dirty="0">
                <a:solidFill>
                  <a:srgbClr val="5A2986"/>
                </a:solidFill>
                <a:latin typeface="Roboto" panose="02000000000000000000" pitchFamily="2" charset="0"/>
                <a:ea typeface="Roboto" panose="02000000000000000000" pitchFamily="2" charset="0"/>
                <a:cs typeface="Roboto" panose="02000000000000000000" pitchFamily="2" charset="0"/>
              </a:rPr>
              <a:t>Quality First Teaching</a:t>
            </a:r>
          </a:p>
          <a:p>
            <a:pPr>
              <a:defRPr/>
            </a:pPr>
            <a:endParaRPr lang="en-US" sz="1700" b="1" u="sng" dirty="0">
              <a:latin typeface="Roboto" panose="02000000000000000000" pitchFamily="2" charset="0"/>
              <a:ea typeface="Roboto" panose="02000000000000000000" pitchFamily="2" charset="0"/>
              <a:cs typeface="Roboto" panose="02000000000000000000" pitchFamily="2" charset="0"/>
            </a:endParaRPr>
          </a:p>
          <a:p>
            <a:pPr>
              <a:defRPr/>
            </a:pPr>
            <a:r>
              <a:rPr lang="en-US" sz="1700" dirty="0">
                <a:latin typeface="Roboto" panose="02000000000000000000" pitchFamily="2" charset="0"/>
                <a:ea typeface="Roboto" panose="02000000000000000000" pitchFamily="2" charset="0"/>
                <a:cs typeface="Roboto" panose="02000000000000000000" pitchFamily="2" charset="0"/>
              </a:rPr>
              <a:t>Pupils with Dyspraxia should be adequately supported and differentiated for within the mainstream classroom. This includes teachers using a variety of teaching approaches such as visual, auditory and </a:t>
            </a:r>
            <a:r>
              <a:rPr lang="en-US" sz="1700" dirty="0" err="1">
                <a:latin typeface="Roboto" panose="02000000000000000000" pitchFamily="2" charset="0"/>
                <a:ea typeface="Roboto" panose="02000000000000000000" pitchFamily="2" charset="0"/>
                <a:cs typeface="Roboto" panose="02000000000000000000" pitchFamily="2" charset="0"/>
              </a:rPr>
              <a:t>kinaesthetic</a:t>
            </a:r>
            <a:r>
              <a:rPr lang="en-US" sz="1700" dirty="0">
                <a:latin typeface="Roboto" panose="02000000000000000000" pitchFamily="2" charset="0"/>
                <a:ea typeface="Roboto" panose="02000000000000000000" pitchFamily="2" charset="0"/>
                <a:cs typeface="Roboto" panose="02000000000000000000" pitchFamily="2" charset="0"/>
              </a:rPr>
              <a:t>, careful monitoring and assessment of pupils, use of support within the classroom with liaison and planning time, intervention mapped to need along with appropriate strategies to meet the needs of pupils including use of ICT, use of symbols and visual supports. </a:t>
            </a:r>
          </a:p>
          <a:p>
            <a:pPr>
              <a:defRPr/>
            </a:pPr>
            <a:endParaRPr lang="en-US" sz="1700" dirty="0">
              <a:latin typeface="Roboto" panose="02000000000000000000" pitchFamily="2" charset="0"/>
              <a:ea typeface="Roboto" panose="02000000000000000000" pitchFamily="2" charset="0"/>
              <a:cs typeface="Roboto" panose="02000000000000000000" pitchFamily="2" charset="0"/>
            </a:endParaRPr>
          </a:p>
          <a:p>
            <a:pPr>
              <a:defRPr/>
            </a:pPr>
            <a:r>
              <a:rPr lang="en-US" sz="1700" dirty="0">
                <a:latin typeface="Roboto" panose="02000000000000000000" pitchFamily="2" charset="0"/>
                <a:ea typeface="Roboto" panose="02000000000000000000" pitchFamily="2" charset="0"/>
                <a:cs typeface="Roboto" panose="02000000000000000000" pitchFamily="2" charset="0"/>
              </a:rPr>
              <a:t>Careful thought needs to be given to appropriate seating on the carpet, table/chair height and position and writing equipment/resources. </a:t>
            </a:r>
          </a:p>
        </p:txBody>
      </p:sp>
    </p:spTree>
    <p:extLst>
      <p:ext uri="{BB962C8B-B14F-4D97-AF65-F5344CB8AC3E}">
        <p14:creationId xmlns:p14="http://schemas.microsoft.com/office/powerpoint/2010/main" val="350516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0">
            <a:extLst>
              <a:ext uri="{FF2B5EF4-FFF2-40B4-BE49-F238E27FC236}">
                <a16:creationId xmlns:a16="http://schemas.microsoft.com/office/drawing/2014/main" xmlns="" id="{84FDCFE9-6F34-4469-8C68-CD6A2C5E783B}"/>
              </a:ext>
            </a:extLst>
          </p:cNvPr>
          <p:cNvSpPr>
            <a:spLocks noGrp="1"/>
          </p:cNvSpPr>
          <p:nvPr>
            <p:ph type="title"/>
          </p:nvPr>
        </p:nvSpPr>
        <p:spPr>
          <a:xfrm>
            <a:off x="457197" y="431918"/>
            <a:ext cx="8220075" cy="994306"/>
          </a:xfrm>
        </p:spPr>
        <p:txBody>
          <a:bodyPr/>
          <a:lstStyle/>
          <a:p>
            <a:pPr algn="ctr"/>
            <a:r>
              <a:rPr lang="en-GB" altLang="en-US" sz="3600" dirty="0">
                <a:latin typeface="Roboto" panose="02000000000000000000" pitchFamily="2" charset="0"/>
                <a:ea typeface="Roboto" panose="02000000000000000000" pitchFamily="2" charset="0"/>
              </a:rPr>
              <a:t>Strategies to Support</a:t>
            </a:r>
            <a:endParaRPr lang="en-GB" sz="3600" dirty="0">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xmlns="" id="{CC4A1269-5931-46EC-BF7C-BC33121BAB7A}"/>
              </a:ext>
            </a:extLst>
          </p:cNvPr>
          <p:cNvSpPr/>
          <p:nvPr/>
        </p:nvSpPr>
        <p:spPr>
          <a:xfrm>
            <a:off x="571500" y="1279742"/>
            <a:ext cx="8000999" cy="1264550"/>
          </a:xfrm>
          <a:prstGeom prst="rect">
            <a:avLst/>
          </a:prstGeom>
          <a:ln w="38100">
            <a:solidFill>
              <a:srgbClr val="5A2986"/>
            </a:solidFill>
          </a:ln>
        </p:spPr>
        <p:txBody>
          <a:bodyPr wrap="square" lIns="108000" tIns="108000" rIns="108000" bIns="108000">
            <a:spAutoFit/>
          </a:bodyPr>
          <a:lstStyle/>
          <a:p>
            <a:pPr>
              <a:defRPr/>
            </a:pPr>
            <a:r>
              <a:rPr lang="en-GB" sz="1700" b="1" u="sng" dirty="0">
                <a:solidFill>
                  <a:srgbClr val="5A2986"/>
                </a:solidFill>
                <a:latin typeface="Roboto" panose="02000000000000000000" pitchFamily="2" charset="0"/>
                <a:ea typeface="Roboto" panose="02000000000000000000" pitchFamily="2" charset="0"/>
                <a:cs typeface="Roboto" panose="02000000000000000000" pitchFamily="2" charset="0"/>
              </a:rPr>
              <a:t>Differentiation </a:t>
            </a:r>
          </a:p>
          <a:p>
            <a:pPr>
              <a:defRPr/>
            </a:pPr>
            <a:endParaRPr lang="en-GB" sz="1700" dirty="0">
              <a:latin typeface="Roboto" panose="02000000000000000000" pitchFamily="2" charset="0"/>
              <a:ea typeface="Roboto" panose="02000000000000000000" pitchFamily="2" charset="0"/>
              <a:cs typeface="Roboto" panose="02000000000000000000" pitchFamily="2" charset="0"/>
            </a:endParaRPr>
          </a:p>
          <a:p>
            <a:pPr>
              <a:defRPr/>
            </a:pPr>
            <a:r>
              <a:rPr lang="en-GB" sz="1700" dirty="0">
                <a:latin typeface="Roboto" panose="02000000000000000000" pitchFamily="2" charset="0"/>
                <a:ea typeface="Roboto" panose="02000000000000000000" pitchFamily="2" charset="0"/>
                <a:cs typeface="Roboto" panose="02000000000000000000" pitchFamily="2" charset="0"/>
              </a:rPr>
              <a:t>Pupils with Dyspraxia should receive appropriate differentiation across all subjects which could include: </a:t>
            </a:r>
          </a:p>
        </p:txBody>
      </p:sp>
      <p:sp>
        <p:nvSpPr>
          <p:cNvPr id="7" name="Rectangle 6">
            <a:extLst>
              <a:ext uri="{FF2B5EF4-FFF2-40B4-BE49-F238E27FC236}">
                <a16:creationId xmlns:a16="http://schemas.microsoft.com/office/drawing/2014/main" xmlns="" id="{D03768EE-FE11-42D7-9443-DF7858096DAF}"/>
              </a:ext>
            </a:extLst>
          </p:cNvPr>
          <p:cNvSpPr/>
          <p:nvPr/>
        </p:nvSpPr>
        <p:spPr>
          <a:xfrm>
            <a:off x="571500" y="2415347"/>
            <a:ext cx="8000999" cy="4097889"/>
          </a:xfrm>
          <a:prstGeom prst="rect">
            <a:avLst/>
          </a:prstGeom>
          <a:ln w="38100">
            <a:noFill/>
          </a:ln>
        </p:spPr>
        <p:txBody>
          <a:bodyPr wrap="square" lIns="108000" tIns="108000" rIns="108000" bIns="108000">
            <a:spAutoFit/>
          </a:bodyPr>
          <a:lstStyle/>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Extra processing time and time to complete any activities, especially those which may be physical in nature. </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Visual supports such as word mats, sentence starters and writing frames.</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Use of recording devices to aid working memory – such as talking tins, Dictaphones and talking pens. </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Small group work, peer support or adult support.</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Hands on, practical experiences with real-life resources, where possible. </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Allow regular rest breaks. </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Careful thought should be given to the pace of lessons, the amount of information to be learnt and how it is acquired. </a:t>
            </a:r>
          </a:p>
        </p:txBody>
      </p:sp>
    </p:spTree>
    <p:extLst>
      <p:ext uri="{BB962C8B-B14F-4D97-AF65-F5344CB8AC3E}">
        <p14:creationId xmlns:p14="http://schemas.microsoft.com/office/powerpoint/2010/main" val="148190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 calcmode="lin" valueType="num">
                                      <p:cBhvr additive="base">
                                        <p:cTn id="43"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additive="base">
                                        <p:cTn id="49"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0">
            <a:extLst>
              <a:ext uri="{FF2B5EF4-FFF2-40B4-BE49-F238E27FC236}">
                <a16:creationId xmlns:a16="http://schemas.microsoft.com/office/drawing/2014/main" xmlns="" id="{84FDCFE9-6F34-4469-8C68-CD6A2C5E783B}"/>
              </a:ext>
            </a:extLst>
          </p:cNvPr>
          <p:cNvSpPr>
            <a:spLocks noGrp="1"/>
          </p:cNvSpPr>
          <p:nvPr>
            <p:ph type="title"/>
          </p:nvPr>
        </p:nvSpPr>
        <p:spPr>
          <a:xfrm>
            <a:off x="457197" y="431918"/>
            <a:ext cx="8220075" cy="994306"/>
          </a:xfrm>
        </p:spPr>
        <p:txBody>
          <a:bodyPr/>
          <a:lstStyle/>
          <a:p>
            <a:pPr algn="ctr"/>
            <a:r>
              <a:rPr lang="en-GB" altLang="en-US" sz="3600" dirty="0">
                <a:latin typeface="Roboto" panose="02000000000000000000" pitchFamily="2" charset="0"/>
                <a:ea typeface="Roboto" panose="02000000000000000000" pitchFamily="2" charset="0"/>
              </a:rPr>
              <a:t>Strategies to Support</a:t>
            </a:r>
            <a:endParaRPr lang="en-GB" sz="3600" dirty="0">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xmlns="" id="{CC4A1269-5931-46EC-BF7C-BC33121BAB7A}"/>
              </a:ext>
            </a:extLst>
          </p:cNvPr>
          <p:cNvSpPr/>
          <p:nvPr/>
        </p:nvSpPr>
        <p:spPr>
          <a:xfrm>
            <a:off x="571500" y="1594067"/>
            <a:ext cx="8000999" cy="1002940"/>
          </a:xfrm>
          <a:prstGeom prst="rect">
            <a:avLst/>
          </a:prstGeom>
          <a:ln w="38100">
            <a:solidFill>
              <a:srgbClr val="5A2986"/>
            </a:solidFill>
          </a:ln>
        </p:spPr>
        <p:txBody>
          <a:bodyPr wrap="square" lIns="108000" tIns="108000" rIns="108000" bIns="108000">
            <a:spAutoFit/>
          </a:bodyPr>
          <a:lstStyle/>
          <a:p>
            <a:pPr>
              <a:defRPr/>
            </a:pPr>
            <a:r>
              <a:rPr lang="en-GB" sz="1700" b="1" u="sng" dirty="0">
                <a:solidFill>
                  <a:srgbClr val="5A2986"/>
                </a:solidFill>
                <a:latin typeface="Roboto" panose="02000000000000000000" pitchFamily="2" charset="0"/>
                <a:ea typeface="Roboto" panose="02000000000000000000" pitchFamily="2" charset="0"/>
                <a:cs typeface="Roboto" panose="02000000000000000000" pitchFamily="2" charset="0"/>
              </a:rPr>
              <a:t>Alternative Means to Record</a:t>
            </a:r>
          </a:p>
          <a:p>
            <a:pPr>
              <a:defRPr/>
            </a:pPr>
            <a:endParaRPr lang="en-GB" sz="1700" b="1" u="sng" dirty="0">
              <a:solidFill>
                <a:srgbClr val="5A2986"/>
              </a:solidFill>
              <a:latin typeface="Roboto" panose="02000000000000000000" pitchFamily="2" charset="0"/>
              <a:ea typeface="Roboto" panose="02000000000000000000" pitchFamily="2" charset="0"/>
              <a:cs typeface="Roboto" panose="02000000000000000000" pitchFamily="2" charset="0"/>
            </a:endParaRPr>
          </a:p>
          <a:p>
            <a:pPr>
              <a:defRPr/>
            </a:pPr>
            <a:r>
              <a:rPr lang="en-GB" sz="1700" dirty="0">
                <a:latin typeface="Roboto" panose="02000000000000000000" pitchFamily="2" charset="0"/>
                <a:ea typeface="Roboto" panose="02000000000000000000" pitchFamily="2" charset="0"/>
                <a:cs typeface="Roboto" panose="02000000000000000000" pitchFamily="2" charset="0"/>
              </a:rPr>
              <a:t>Pupils with Dyspraxia will need alternative ways to record such as:</a:t>
            </a:r>
          </a:p>
        </p:txBody>
      </p:sp>
      <p:sp>
        <p:nvSpPr>
          <p:cNvPr id="7" name="Rectangle 6">
            <a:extLst>
              <a:ext uri="{FF2B5EF4-FFF2-40B4-BE49-F238E27FC236}">
                <a16:creationId xmlns:a16="http://schemas.microsoft.com/office/drawing/2014/main" xmlns="" id="{D03768EE-FE11-42D7-9443-DF7858096DAF}"/>
              </a:ext>
            </a:extLst>
          </p:cNvPr>
          <p:cNvSpPr/>
          <p:nvPr/>
        </p:nvSpPr>
        <p:spPr>
          <a:xfrm>
            <a:off x="571500" y="2729672"/>
            <a:ext cx="6734175" cy="2965015"/>
          </a:xfrm>
          <a:prstGeom prst="rect">
            <a:avLst/>
          </a:prstGeom>
          <a:ln w="38100">
            <a:noFill/>
          </a:ln>
        </p:spPr>
        <p:txBody>
          <a:bodyPr wrap="square" lIns="108000" tIns="108000" rIns="108000" bIns="108000">
            <a:spAutoFit/>
          </a:bodyPr>
          <a:lstStyle/>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Access to word processors or speech to text software.</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Teach touch typing.</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Use of scribes and transcripts.</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Recording in pictures or symbols.</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Special writing aids such as writing slopes, pencil grips and special rulers with handles.</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Voice recording on recording aids or tablet devices. </a:t>
            </a:r>
          </a:p>
        </p:txBody>
      </p:sp>
    </p:spTree>
    <p:extLst>
      <p:ext uri="{BB962C8B-B14F-4D97-AF65-F5344CB8AC3E}">
        <p14:creationId xmlns:p14="http://schemas.microsoft.com/office/powerpoint/2010/main" val="204566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 calcmode="lin" valueType="num">
                                      <p:cBhvr additive="base">
                                        <p:cTn id="43"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0">
            <a:extLst>
              <a:ext uri="{FF2B5EF4-FFF2-40B4-BE49-F238E27FC236}">
                <a16:creationId xmlns:a16="http://schemas.microsoft.com/office/drawing/2014/main" xmlns="" id="{84FDCFE9-6F34-4469-8C68-CD6A2C5E783B}"/>
              </a:ext>
            </a:extLst>
          </p:cNvPr>
          <p:cNvSpPr>
            <a:spLocks noGrp="1"/>
          </p:cNvSpPr>
          <p:nvPr>
            <p:ph type="title"/>
          </p:nvPr>
        </p:nvSpPr>
        <p:spPr>
          <a:xfrm>
            <a:off x="457197" y="431918"/>
            <a:ext cx="8220075" cy="994306"/>
          </a:xfrm>
        </p:spPr>
        <p:txBody>
          <a:bodyPr/>
          <a:lstStyle/>
          <a:p>
            <a:pPr algn="ctr"/>
            <a:r>
              <a:rPr lang="en-GB" altLang="en-US" sz="3600" dirty="0">
                <a:latin typeface="Roboto" panose="02000000000000000000" pitchFamily="2" charset="0"/>
                <a:ea typeface="Roboto" panose="02000000000000000000" pitchFamily="2" charset="0"/>
              </a:rPr>
              <a:t>Strategies to Support</a:t>
            </a:r>
            <a:endParaRPr lang="en-GB" sz="3600" dirty="0">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xmlns="" id="{C99909EA-E427-429C-8987-EF3A2F7B3B42}"/>
              </a:ext>
            </a:extLst>
          </p:cNvPr>
          <p:cNvSpPr/>
          <p:nvPr/>
        </p:nvSpPr>
        <p:spPr>
          <a:xfrm>
            <a:off x="689827" y="1608541"/>
            <a:ext cx="7754815" cy="1326105"/>
          </a:xfrm>
          <a:prstGeom prst="rect">
            <a:avLst/>
          </a:prstGeom>
          <a:solidFill>
            <a:srgbClr val="5A2986"/>
          </a:solidFill>
        </p:spPr>
        <p:txBody>
          <a:bodyPr wrap="square" lIns="108000" tIns="108000" rIns="108000" bIns="108000">
            <a:spAutoFit/>
          </a:bodyPr>
          <a:lstStyle/>
          <a:p>
            <a:r>
              <a:rPr lang="en-GB" altLang="en-US" b="1" dirty="0">
                <a:solidFill>
                  <a:schemeClr val="bg1"/>
                </a:solidFill>
                <a:latin typeface="Roboto" panose="02000000000000000000" pitchFamily="2" charset="0"/>
                <a:ea typeface="Roboto" panose="02000000000000000000" pitchFamily="2" charset="0"/>
              </a:rPr>
              <a:t>Use simple, clear language - </a:t>
            </a:r>
            <a:r>
              <a:rPr lang="en-GB" altLang="en-US" dirty="0">
                <a:solidFill>
                  <a:schemeClr val="bg1"/>
                </a:solidFill>
                <a:latin typeface="Roboto" panose="02000000000000000000" pitchFamily="2" charset="0"/>
                <a:ea typeface="Roboto" panose="02000000000000000000" pitchFamily="2" charset="0"/>
              </a:rPr>
              <a:t>support pupils’ understanding of language by keeping language clear, simple and free of ambiguity. Offer extra processing time and ask pupils to repeat back instructions to check they have understood. </a:t>
            </a:r>
          </a:p>
        </p:txBody>
      </p:sp>
      <p:sp>
        <p:nvSpPr>
          <p:cNvPr id="8" name="Rectangle 7">
            <a:extLst>
              <a:ext uri="{FF2B5EF4-FFF2-40B4-BE49-F238E27FC236}">
                <a16:creationId xmlns:a16="http://schemas.microsoft.com/office/drawing/2014/main" xmlns="" id="{0E6B14E2-F44C-4D01-AAE5-D330B09B3B62}"/>
              </a:ext>
            </a:extLst>
          </p:cNvPr>
          <p:cNvSpPr/>
          <p:nvPr/>
        </p:nvSpPr>
        <p:spPr>
          <a:xfrm>
            <a:off x="689827" y="3380965"/>
            <a:ext cx="7754815" cy="772107"/>
          </a:xfrm>
          <a:prstGeom prst="rect">
            <a:avLst/>
          </a:prstGeom>
          <a:solidFill>
            <a:srgbClr val="5A2986"/>
          </a:solidFill>
        </p:spPr>
        <p:txBody>
          <a:bodyPr wrap="square" lIns="108000" tIns="108000" rIns="108000" bIns="108000">
            <a:spAutoFit/>
          </a:bodyPr>
          <a:lstStyle/>
          <a:p>
            <a:r>
              <a:rPr lang="en-GB" altLang="en-US" b="1" dirty="0">
                <a:solidFill>
                  <a:schemeClr val="bg1"/>
                </a:solidFill>
                <a:latin typeface="Roboto" panose="02000000000000000000" pitchFamily="2" charset="0"/>
                <a:ea typeface="Roboto" panose="02000000000000000000" pitchFamily="2" charset="0"/>
              </a:rPr>
              <a:t>Variety of multisensory intervention programmes available </a:t>
            </a:r>
            <a:r>
              <a:rPr lang="en-GB" altLang="en-US" dirty="0">
                <a:solidFill>
                  <a:schemeClr val="bg1"/>
                </a:solidFill>
                <a:latin typeface="Roboto" panose="02000000000000000000" pitchFamily="2" charset="0"/>
                <a:ea typeface="Roboto" panose="02000000000000000000" pitchFamily="2" charset="0"/>
              </a:rPr>
              <a:t>to support pupils to develop appropriate reading, spelling and handwriting skills. </a:t>
            </a:r>
          </a:p>
        </p:txBody>
      </p:sp>
      <p:sp>
        <p:nvSpPr>
          <p:cNvPr id="9" name="Rectangle 8">
            <a:extLst>
              <a:ext uri="{FF2B5EF4-FFF2-40B4-BE49-F238E27FC236}">
                <a16:creationId xmlns:a16="http://schemas.microsoft.com/office/drawing/2014/main" xmlns="" id="{A65C978B-5F3D-4FB3-B2B7-0DFF59C5CCB4}"/>
              </a:ext>
            </a:extLst>
          </p:cNvPr>
          <p:cNvSpPr/>
          <p:nvPr/>
        </p:nvSpPr>
        <p:spPr>
          <a:xfrm>
            <a:off x="689827" y="4599391"/>
            <a:ext cx="7754815" cy="1049106"/>
          </a:xfrm>
          <a:prstGeom prst="rect">
            <a:avLst/>
          </a:prstGeom>
          <a:solidFill>
            <a:srgbClr val="5A2986"/>
          </a:solidFill>
        </p:spPr>
        <p:txBody>
          <a:bodyPr wrap="square" lIns="108000" tIns="108000" rIns="108000" bIns="108000">
            <a:spAutoFit/>
          </a:bodyPr>
          <a:lstStyle/>
          <a:p>
            <a:r>
              <a:rPr lang="en-GB" altLang="en-US" b="1" dirty="0">
                <a:solidFill>
                  <a:schemeClr val="bg1"/>
                </a:solidFill>
                <a:latin typeface="Roboto" panose="02000000000000000000" pitchFamily="2" charset="0"/>
                <a:ea typeface="Roboto" panose="02000000000000000000" pitchFamily="2" charset="0"/>
              </a:rPr>
              <a:t>Core Stability Programmes - </a:t>
            </a:r>
            <a:r>
              <a:rPr lang="en-GB" altLang="en-US" dirty="0">
                <a:solidFill>
                  <a:schemeClr val="bg1"/>
                </a:solidFill>
                <a:latin typeface="Roboto" panose="02000000000000000000" pitchFamily="2" charset="0"/>
                <a:ea typeface="Roboto" panose="02000000000000000000" pitchFamily="2" charset="0"/>
              </a:rPr>
              <a:t>use a core stability programme to develop pupils’ core strength. Refer pupils for specialist support via Occupational Therapy and Physiotherapy. This is usually through a GP referral. </a:t>
            </a:r>
          </a:p>
        </p:txBody>
      </p:sp>
    </p:spTree>
    <p:extLst>
      <p:ext uri="{BB962C8B-B14F-4D97-AF65-F5344CB8AC3E}">
        <p14:creationId xmlns:p14="http://schemas.microsoft.com/office/powerpoint/2010/main" val="380983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503239" y="512763"/>
            <a:ext cx="8137524" cy="2409731"/>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altLang="en-US" sz="3600" dirty="0">
                <a:latin typeface="Roboto" panose="02000000000000000000" pitchFamily="2" charset="0"/>
                <a:ea typeface="Roboto" panose="02000000000000000000" pitchFamily="2" charset="0"/>
              </a:rPr>
              <a:t>Training Objectives</a:t>
            </a:r>
            <a:endParaRPr lang="en-US" sz="3600" dirty="0">
              <a:latin typeface="Roboto" panose="02000000000000000000" pitchFamily="2" charset="0"/>
              <a:ea typeface="Roboto" panose="02000000000000000000" pitchFamily="2" charset="0"/>
            </a:endParaRPr>
          </a:p>
        </p:txBody>
      </p:sp>
      <p:sp>
        <p:nvSpPr>
          <p:cNvPr id="16" name="Content Placeholder 15"/>
          <p:cNvSpPr>
            <a:spLocks noGrp="1"/>
          </p:cNvSpPr>
          <p:nvPr>
            <p:ph idx="4294967295"/>
          </p:nvPr>
        </p:nvSpPr>
        <p:spPr>
          <a:xfrm>
            <a:off x="628650" y="1127760"/>
            <a:ext cx="7886700" cy="1409700"/>
          </a:xfrm>
        </p:spPr>
        <p:txBody>
          <a:bodyPr>
            <a:noAutofit/>
          </a:bodyPr>
          <a:lstStyle/>
          <a:p>
            <a:pPr>
              <a:lnSpc>
                <a:spcPct val="150000"/>
              </a:lnSpc>
              <a:buFont typeface="Arial" charset="0"/>
              <a:buChar char="•"/>
              <a:defRPr/>
            </a:pPr>
            <a:r>
              <a:rPr lang="en-GB" dirty="0">
                <a:latin typeface="Roboto" panose="02000000000000000000" pitchFamily="2" charset="0"/>
                <a:ea typeface="Roboto" panose="02000000000000000000" pitchFamily="2" charset="0"/>
              </a:rPr>
              <a:t>To improve knowledge and skills about pupils with Dyspraxia. </a:t>
            </a:r>
          </a:p>
          <a:p>
            <a:pPr>
              <a:lnSpc>
                <a:spcPct val="150000"/>
              </a:lnSpc>
              <a:buFont typeface="Arial" charset="0"/>
              <a:buChar char="•"/>
              <a:defRPr/>
            </a:pPr>
            <a:r>
              <a:rPr lang="en-GB" dirty="0">
                <a:latin typeface="Roboto" panose="02000000000000000000" pitchFamily="2" charset="0"/>
                <a:ea typeface="Roboto" panose="02000000000000000000" pitchFamily="2" charset="0"/>
              </a:rPr>
              <a:t>To develop an understanding of useful strategies to support pupils with Dyspraxia. </a:t>
            </a:r>
          </a:p>
        </p:txBody>
      </p:sp>
    </p:spTree>
    <p:extLst>
      <p:ext uri="{BB962C8B-B14F-4D97-AF65-F5344CB8AC3E}">
        <p14:creationId xmlns:p14="http://schemas.microsoft.com/office/powerpoint/2010/main" val="44728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0">
            <a:extLst>
              <a:ext uri="{FF2B5EF4-FFF2-40B4-BE49-F238E27FC236}">
                <a16:creationId xmlns:a16="http://schemas.microsoft.com/office/drawing/2014/main" xmlns="" id="{84FDCFE9-6F34-4469-8C68-CD6A2C5E783B}"/>
              </a:ext>
            </a:extLst>
          </p:cNvPr>
          <p:cNvSpPr>
            <a:spLocks noGrp="1"/>
          </p:cNvSpPr>
          <p:nvPr>
            <p:ph type="title"/>
          </p:nvPr>
        </p:nvSpPr>
        <p:spPr>
          <a:xfrm>
            <a:off x="457197" y="431918"/>
            <a:ext cx="8220075" cy="994306"/>
          </a:xfrm>
        </p:spPr>
        <p:txBody>
          <a:bodyPr/>
          <a:lstStyle/>
          <a:p>
            <a:pPr algn="ctr"/>
            <a:r>
              <a:rPr lang="en-GB" altLang="en-US" sz="3600" dirty="0">
                <a:latin typeface="Roboto" panose="02000000000000000000" pitchFamily="2" charset="0"/>
                <a:ea typeface="Roboto" panose="02000000000000000000" pitchFamily="2" charset="0"/>
              </a:rPr>
              <a:t>Strategies to Support</a:t>
            </a:r>
            <a:endParaRPr lang="en-GB" sz="3600" dirty="0">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xmlns="" id="{524940A4-B98D-4085-B99E-6A602B3C966F}"/>
              </a:ext>
            </a:extLst>
          </p:cNvPr>
          <p:cNvSpPr/>
          <p:nvPr/>
        </p:nvSpPr>
        <p:spPr>
          <a:xfrm>
            <a:off x="590546" y="1426224"/>
            <a:ext cx="7953375" cy="1787770"/>
          </a:xfrm>
          <a:prstGeom prst="rect">
            <a:avLst/>
          </a:prstGeom>
          <a:ln w="38100">
            <a:solidFill>
              <a:srgbClr val="5A2986"/>
            </a:solidFill>
          </a:ln>
        </p:spPr>
        <p:txBody>
          <a:bodyPr wrap="square" lIns="108000" tIns="108000" rIns="108000" bIns="108000">
            <a:spAutoFit/>
          </a:bodyPr>
          <a:lstStyle/>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Provide a non-slip mat to go under books.</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Allow extra time to complete tasks.</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Do not provide too many verbal or visual instructions at once.</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Give step by step instructions and check they are understood.</a:t>
            </a:r>
          </a:p>
        </p:txBody>
      </p:sp>
    </p:spTree>
    <p:extLst>
      <p:ext uri="{BB962C8B-B14F-4D97-AF65-F5344CB8AC3E}">
        <p14:creationId xmlns:p14="http://schemas.microsoft.com/office/powerpoint/2010/main" val="75380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0">
            <a:extLst>
              <a:ext uri="{FF2B5EF4-FFF2-40B4-BE49-F238E27FC236}">
                <a16:creationId xmlns:a16="http://schemas.microsoft.com/office/drawing/2014/main" xmlns="" id="{84FDCFE9-6F34-4469-8C68-CD6A2C5E783B}"/>
              </a:ext>
            </a:extLst>
          </p:cNvPr>
          <p:cNvSpPr>
            <a:spLocks noGrp="1"/>
          </p:cNvSpPr>
          <p:nvPr>
            <p:ph type="title"/>
          </p:nvPr>
        </p:nvSpPr>
        <p:spPr>
          <a:xfrm>
            <a:off x="457197" y="431918"/>
            <a:ext cx="8220075" cy="994306"/>
          </a:xfrm>
        </p:spPr>
        <p:txBody>
          <a:bodyPr/>
          <a:lstStyle/>
          <a:p>
            <a:pPr algn="ctr"/>
            <a:r>
              <a:rPr lang="en-GB" altLang="en-US" sz="3600" dirty="0">
                <a:latin typeface="Roboto" panose="02000000000000000000" pitchFamily="2" charset="0"/>
                <a:ea typeface="Roboto" panose="02000000000000000000" pitchFamily="2" charset="0"/>
              </a:rPr>
              <a:t>Strategies to Support</a:t>
            </a:r>
            <a:endParaRPr lang="en-GB" sz="3600" dirty="0">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xmlns="" id="{524940A4-B98D-4085-B99E-6A602B3C966F}"/>
              </a:ext>
            </a:extLst>
          </p:cNvPr>
          <p:cNvSpPr/>
          <p:nvPr/>
        </p:nvSpPr>
        <p:spPr>
          <a:xfrm>
            <a:off x="590546" y="1426224"/>
            <a:ext cx="7953375" cy="4534676"/>
          </a:xfrm>
          <a:prstGeom prst="rect">
            <a:avLst/>
          </a:prstGeom>
          <a:ln w="38100">
            <a:solidFill>
              <a:srgbClr val="5A2986"/>
            </a:solidFill>
          </a:ln>
        </p:spPr>
        <p:txBody>
          <a:bodyPr wrap="square" lIns="108000" tIns="108000" rIns="108000" bIns="108000">
            <a:spAutoFit/>
          </a:bodyPr>
          <a:lstStyle/>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If necessary, place simple written instructions on the pupil’s desk.</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Sit the pupil near the board.</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Use checklists and story planners.</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Provide diagrams to label rather than asking the pupil to draw them.</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Position the student away from distractions in the classroom.</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Provide handouts where possible.</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Encourage the use of mind maps, spider diagrams and lists.</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Use lined paper with margins.</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In Mathematics, use squared paper.</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In Physical Education, a new skill may have to be fully demonstrated before the pupil can perform the task.</a:t>
            </a:r>
          </a:p>
        </p:txBody>
      </p:sp>
    </p:spTree>
    <p:extLst>
      <p:ext uri="{BB962C8B-B14F-4D97-AF65-F5344CB8AC3E}">
        <p14:creationId xmlns:p14="http://schemas.microsoft.com/office/powerpoint/2010/main" val="58294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2">
                                            <p:txEl>
                                              <p:pRg st="7" end="7"/>
                                            </p:txEl>
                                          </p:spTgt>
                                        </p:tgtEl>
                                        <p:attrNameLst>
                                          <p:attrName>style.visibility</p:attrName>
                                        </p:attrNameLst>
                                      </p:cBhvr>
                                      <p:to>
                                        <p:strVal val="visible"/>
                                      </p:to>
                                    </p:set>
                                    <p:anim calcmode="lin" valueType="num">
                                      <p:cBhvr additive="base">
                                        <p:cTn id="49" dur="500" fill="hold"/>
                                        <p:tgtEl>
                                          <p:spTgt spid="1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2">
                                            <p:txEl>
                                              <p:pRg st="8" end="8"/>
                                            </p:txEl>
                                          </p:spTgt>
                                        </p:tgtEl>
                                        <p:attrNameLst>
                                          <p:attrName>style.visibility</p:attrName>
                                        </p:attrNameLst>
                                      </p:cBhvr>
                                      <p:to>
                                        <p:strVal val="visible"/>
                                      </p:to>
                                    </p:set>
                                    <p:anim calcmode="lin" valueType="num">
                                      <p:cBhvr additive="base">
                                        <p:cTn id="55" dur="500" fill="hold"/>
                                        <p:tgtEl>
                                          <p:spTgt spid="12">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2">
                                            <p:txEl>
                                              <p:pRg st="9" end="9"/>
                                            </p:txEl>
                                          </p:spTgt>
                                        </p:tgtEl>
                                        <p:attrNameLst>
                                          <p:attrName>style.visibility</p:attrName>
                                        </p:attrNameLst>
                                      </p:cBhvr>
                                      <p:to>
                                        <p:strVal val="visible"/>
                                      </p:to>
                                    </p:set>
                                    <p:anim calcmode="lin" valueType="num">
                                      <p:cBhvr additive="base">
                                        <p:cTn id="61" dur="500" fill="hold"/>
                                        <p:tgtEl>
                                          <p:spTgt spid="12">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0">
            <a:extLst>
              <a:ext uri="{FF2B5EF4-FFF2-40B4-BE49-F238E27FC236}">
                <a16:creationId xmlns:a16="http://schemas.microsoft.com/office/drawing/2014/main" xmlns="" id="{84FDCFE9-6F34-4469-8C68-CD6A2C5E783B}"/>
              </a:ext>
            </a:extLst>
          </p:cNvPr>
          <p:cNvSpPr>
            <a:spLocks noGrp="1"/>
          </p:cNvSpPr>
          <p:nvPr>
            <p:ph type="title"/>
          </p:nvPr>
        </p:nvSpPr>
        <p:spPr>
          <a:xfrm>
            <a:off x="457197" y="431918"/>
            <a:ext cx="8220075" cy="994306"/>
          </a:xfrm>
        </p:spPr>
        <p:txBody>
          <a:bodyPr/>
          <a:lstStyle/>
          <a:p>
            <a:pPr algn="ctr"/>
            <a:r>
              <a:rPr lang="en-GB" altLang="en-US" sz="3600" dirty="0">
                <a:latin typeface="Roboto" panose="02000000000000000000" pitchFamily="2" charset="0"/>
                <a:ea typeface="Roboto" panose="02000000000000000000" pitchFamily="2" charset="0"/>
              </a:rPr>
              <a:t>Strategies to Support</a:t>
            </a:r>
            <a:endParaRPr lang="en-GB" sz="3600" dirty="0">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xmlns="" id="{524940A4-B98D-4085-B99E-6A602B3C966F}"/>
              </a:ext>
            </a:extLst>
          </p:cNvPr>
          <p:cNvSpPr/>
          <p:nvPr/>
        </p:nvSpPr>
        <p:spPr>
          <a:xfrm>
            <a:off x="590546" y="1426224"/>
            <a:ext cx="7953375" cy="4142261"/>
          </a:xfrm>
          <a:prstGeom prst="rect">
            <a:avLst/>
          </a:prstGeom>
          <a:ln w="38100">
            <a:solidFill>
              <a:srgbClr val="5A2986"/>
            </a:solidFill>
          </a:ln>
        </p:spPr>
        <p:txBody>
          <a:bodyPr wrap="square" lIns="108000" tIns="108000" rIns="108000" bIns="108000">
            <a:spAutoFit/>
          </a:bodyPr>
          <a:lstStyle/>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Provide a mini laminated timetable.</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Encourage the pupil to make an equipment timetable to list what is needed each day.</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Allow extra time for the pupil to pack up at the end of the lesson.</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Provide specialist equipment to make practical activities more inclusive. Look at things like ridged rulers or looped scissors.</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Give homework at the start of the lesson so the pupil has chance to make a clear note of it.</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Work with parents to set up a system at home for a homework routine.</a:t>
            </a:r>
          </a:p>
          <a:p>
            <a:pPr marL="285750" indent="-285750">
              <a:lnSpc>
                <a:spcPct val="150000"/>
              </a:lnSpc>
              <a:buFont typeface="Arial" panose="020B0604020202020204" pitchFamily="34" charset="0"/>
              <a:buChar char="•"/>
              <a:defRPr/>
            </a:pPr>
            <a:r>
              <a:rPr lang="en-GB" sz="1700" dirty="0">
                <a:solidFill>
                  <a:srgbClr val="5A2986"/>
                </a:solidFill>
                <a:latin typeface="Roboto" panose="02000000000000000000" pitchFamily="2" charset="0"/>
                <a:ea typeface="Roboto" panose="02000000000000000000" pitchFamily="2" charset="0"/>
                <a:cs typeface="Roboto" panose="02000000000000000000" pitchFamily="2" charset="0"/>
              </a:rPr>
              <a:t>Suggest time limits for homework.</a:t>
            </a:r>
          </a:p>
        </p:txBody>
      </p:sp>
    </p:spTree>
    <p:extLst>
      <p:ext uri="{BB962C8B-B14F-4D97-AF65-F5344CB8AC3E}">
        <p14:creationId xmlns:p14="http://schemas.microsoft.com/office/powerpoint/2010/main" val="30223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xmlns="" id="{DE6516C6-2DAA-440D-8397-7BF6AD662897}"/>
              </a:ext>
            </a:extLst>
          </p:cNvPr>
          <p:cNvSpPr>
            <a:spLocks noGrp="1"/>
          </p:cNvSpPr>
          <p:nvPr>
            <p:ph type="title"/>
          </p:nvPr>
        </p:nvSpPr>
        <p:spPr>
          <a:xfrm>
            <a:off x="457198" y="440795"/>
            <a:ext cx="8220075" cy="994306"/>
          </a:xfrm>
        </p:spPr>
        <p:txBody>
          <a:bodyPr/>
          <a:lstStyle/>
          <a:p>
            <a:r>
              <a:rPr lang="en-US" altLang="en-US" sz="3600" dirty="0">
                <a:latin typeface="Roboto" panose="02000000000000000000" pitchFamily="2" charset="0"/>
                <a:ea typeface="Roboto" panose="02000000000000000000" pitchFamily="2" charset="0"/>
              </a:rPr>
              <a:t>Thinking Point</a:t>
            </a:r>
            <a:endParaRPr lang="en-GB" sz="3600" dirty="0">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xmlns="" id="{E7CDCAEF-12E3-4D85-BEB2-29CFB3140EF1}"/>
              </a:ext>
            </a:extLst>
          </p:cNvPr>
          <p:cNvSpPr/>
          <p:nvPr/>
        </p:nvSpPr>
        <p:spPr>
          <a:xfrm>
            <a:off x="571500" y="2475918"/>
            <a:ext cx="8001000" cy="772107"/>
          </a:xfrm>
          <a:prstGeom prst="rect">
            <a:avLst/>
          </a:prstGeom>
          <a:solidFill>
            <a:srgbClr val="5A2986"/>
          </a:solidFill>
        </p:spPr>
        <p:txBody>
          <a:bodyPr wrap="square" lIns="108000" tIns="108000" rIns="108000" bIns="108000">
            <a:spAutoFit/>
          </a:bodyPr>
          <a:lstStyle/>
          <a:p>
            <a:pPr algn="ctr"/>
            <a:r>
              <a:rPr lang="en-GB" altLang="en-US" dirty="0">
                <a:solidFill>
                  <a:schemeClr val="bg1"/>
                </a:solidFill>
                <a:latin typeface="Roboto" panose="02000000000000000000" pitchFamily="2" charset="0"/>
                <a:ea typeface="Roboto" panose="02000000000000000000" pitchFamily="2" charset="0"/>
              </a:rPr>
              <a:t>What adjustments could you make to your learning environment, around school and in the classrooms to become more ‘Dyspraxia friendly’? </a:t>
            </a:r>
          </a:p>
        </p:txBody>
      </p:sp>
    </p:spTree>
    <p:extLst>
      <p:ext uri="{BB962C8B-B14F-4D97-AF65-F5344CB8AC3E}">
        <p14:creationId xmlns:p14="http://schemas.microsoft.com/office/powerpoint/2010/main" val="3983957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a:extLst>
              <a:ext uri="{FF2B5EF4-FFF2-40B4-BE49-F238E27FC236}">
                <a16:creationId xmlns:a16="http://schemas.microsoft.com/office/drawing/2014/main" xmlns="" id="{BE638934-BB6F-4910-9201-5FEE8FECCBB1}"/>
              </a:ext>
            </a:extLst>
          </p:cNvPr>
          <p:cNvSpPr>
            <a:spLocks noGrp="1"/>
          </p:cNvSpPr>
          <p:nvPr>
            <p:ph type="title"/>
          </p:nvPr>
        </p:nvSpPr>
        <p:spPr>
          <a:xfrm>
            <a:off x="457197" y="431918"/>
            <a:ext cx="8220075" cy="994306"/>
          </a:xfrm>
        </p:spPr>
        <p:txBody>
          <a:bodyPr/>
          <a:lstStyle/>
          <a:p>
            <a:pPr algn="ctr"/>
            <a:r>
              <a:rPr lang="en-GB" altLang="en-US" sz="3600" dirty="0">
                <a:latin typeface="Roboto" panose="02000000000000000000" pitchFamily="2" charset="0"/>
                <a:ea typeface="Roboto" panose="02000000000000000000" pitchFamily="2" charset="0"/>
              </a:rPr>
              <a:t>Causes for Concern</a:t>
            </a:r>
            <a:endParaRPr lang="en-GB" sz="3600" dirty="0">
              <a:latin typeface="Roboto" panose="02000000000000000000" pitchFamily="2" charset="0"/>
              <a:ea typeface="Roboto" panose="02000000000000000000" pitchFamily="2" charset="0"/>
            </a:endParaRPr>
          </a:p>
        </p:txBody>
      </p:sp>
      <p:sp>
        <p:nvSpPr>
          <p:cNvPr id="4" name="Rectangle 3">
            <a:extLst>
              <a:ext uri="{FF2B5EF4-FFF2-40B4-BE49-F238E27FC236}">
                <a16:creationId xmlns:a16="http://schemas.microsoft.com/office/drawing/2014/main" xmlns="" id="{FB066ADC-F41D-450E-8EE7-EC39FAC0CCAC}"/>
              </a:ext>
            </a:extLst>
          </p:cNvPr>
          <p:cNvSpPr/>
          <p:nvPr/>
        </p:nvSpPr>
        <p:spPr>
          <a:xfrm>
            <a:off x="689827" y="1608541"/>
            <a:ext cx="7754815" cy="1049106"/>
          </a:xfrm>
          <a:prstGeom prst="rect">
            <a:avLst/>
          </a:prstGeom>
          <a:solidFill>
            <a:srgbClr val="5A2986"/>
          </a:solidFill>
        </p:spPr>
        <p:txBody>
          <a:bodyPr wrap="square" lIns="108000" tIns="108000" rIns="108000" bIns="108000">
            <a:spAutoFit/>
          </a:bodyPr>
          <a:lstStyle/>
          <a:p>
            <a:r>
              <a:rPr lang="en-GB" altLang="en-US" b="1" dirty="0">
                <a:solidFill>
                  <a:schemeClr val="bg1"/>
                </a:solidFill>
                <a:latin typeface="Roboto" panose="02000000000000000000" pitchFamily="2" charset="0"/>
                <a:ea typeface="Roboto" panose="02000000000000000000" pitchFamily="2" charset="0"/>
              </a:rPr>
              <a:t>Note your concerns - </a:t>
            </a:r>
            <a:r>
              <a:rPr lang="en-GB" altLang="en-US" dirty="0">
                <a:solidFill>
                  <a:schemeClr val="bg1"/>
                </a:solidFill>
                <a:latin typeface="Roboto" panose="02000000000000000000" pitchFamily="2" charset="0"/>
                <a:ea typeface="Roboto" panose="02000000000000000000" pitchFamily="2" charset="0"/>
              </a:rPr>
              <a:t>make a list of what is concerning you and how your pupil presents in class and then arrange to speak to your </a:t>
            </a:r>
            <a:r>
              <a:rPr lang="en-GB" altLang="en-US" dirty="0" err="1">
                <a:solidFill>
                  <a:schemeClr val="bg1"/>
                </a:solidFill>
                <a:latin typeface="Roboto" panose="02000000000000000000" pitchFamily="2" charset="0"/>
                <a:ea typeface="Roboto" panose="02000000000000000000" pitchFamily="2" charset="0"/>
              </a:rPr>
              <a:t>SENCo</a:t>
            </a:r>
            <a:r>
              <a:rPr lang="en-GB" altLang="en-US" dirty="0">
                <a:solidFill>
                  <a:schemeClr val="bg1"/>
                </a:solidFill>
                <a:latin typeface="Roboto" panose="02000000000000000000" pitchFamily="2" charset="0"/>
                <a:ea typeface="Roboto" panose="02000000000000000000" pitchFamily="2" charset="0"/>
              </a:rPr>
              <a:t> in school. The </a:t>
            </a:r>
            <a:r>
              <a:rPr lang="en-GB" altLang="en-US" dirty="0" err="1">
                <a:solidFill>
                  <a:schemeClr val="bg1"/>
                </a:solidFill>
                <a:latin typeface="Roboto" panose="02000000000000000000" pitchFamily="2" charset="0"/>
                <a:ea typeface="Roboto" panose="02000000000000000000" pitchFamily="2" charset="0"/>
              </a:rPr>
              <a:t>SENCo</a:t>
            </a:r>
            <a:r>
              <a:rPr lang="en-GB" altLang="en-US" dirty="0">
                <a:solidFill>
                  <a:schemeClr val="bg1"/>
                </a:solidFill>
                <a:latin typeface="Roboto" panose="02000000000000000000" pitchFamily="2" charset="0"/>
                <a:ea typeface="Roboto" panose="02000000000000000000" pitchFamily="2" charset="0"/>
              </a:rPr>
              <a:t> will be able to observe the pupil and offer you support.</a:t>
            </a:r>
          </a:p>
        </p:txBody>
      </p:sp>
      <p:sp>
        <p:nvSpPr>
          <p:cNvPr id="5" name="Rectangle 4">
            <a:extLst>
              <a:ext uri="{FF2B5EF4-FFF2-40B4-BE49-F238E27FC236}">
                <a16:creationId xmlns:a16="http://schemas.microsoft.com/office/drawing/2014/main" xmlns="" id="{53A8B8C6-9BDA-40E9-A098-05EE93780EBF}"/>
              </a:ext>
            </a:extLst>
          </p:cNvPr>
          <p:cNvSpPr/>
          <p:nvPr/>
        </p:nvSpPr>
        <p:spPr>
          <a:xfrm>
            <a:off x="689827" y="3209515"/>
            <a:ext cx="7754815" cy="772107"/>
          </a:xfrm>
          <a:prstGeom prst="rect">
            <a:avLst/>
          </a:prstGeom>
          <a:solidFill>
            <a:srgbClr val="5A2986"/>
          </a:solidFill>
        </p:spPr>
        <p:txBody>
          <a:bodyPr wrap="square" lIns="108000" tIns="108000" rIns="108000" bIns="108000">
            <a:spAutoFit/>
          </a:bodyPr>
          <a:lstStyle/>
          <a:p>
            <a:r>
              <a:rPr lang="en-GB" altLang="en-US" b="1" dirty="0">
                <a:solidFill>
                  <a:schemeClr val="bg1"/>
                </a:solidFill>
                <a:latin typeface="Roboto" panose="02000000000000000000" pitchFamily="2" charset="0"/>
                <a:ea typeface="Roboto" panose="02000000000000000000" pitchFamily="2" charset="0"/>
              </a:rPr>
              <a:t>Speak to the parent/carer -  </a:t>
            </a:r>
            <a:r>
              <a:rPr lang="en-GB" altLang="en-US" dirty="0">
                <a:solidFill>
                  <a:schemeClr val="bg1"/>
                </a:solidFill>
                <a:latin typeface="Roboto" panose="02000000000000000000" pitchFamily="2" charset="0"/>
                <a:ea typeface="Roboto" panose="02000000000000000000" pitchFamily="2" charset="0"/>
              </a:rPr>
              <a:t>explain your concerns and ask for them to share any useful information about their child and their development. </a:t>
            </a:r>
          </a:p>
        </p:txBody>
      </p:sp>
    </p:spTree>
    <p:extLst>
      <p:ext uri="{BB962C8B-B14F-4D97-AF65-F5344CB8AC3E}">
        <p14:creationId xmlns:p14="http://schemas.microsoft.com/office/powerpoint/2010/main" val="365852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xmlns="" id="{8E36C775-321C-4662-AB5C-6585A4E2FBF0}"/>
              </a:ext>
            </a:extLst>
          </p:cNvPr>
          <p:cNvSpPr txBox="1">
            <a:spLocks/>
          </p:cNvSpPr>
          <p:nvPr/>
        </p:nvSpPr>
        <p:spPr>
          <a:xfrm>
            <a:off x="1590675" y="1342522"/>
            <a:ext cx="7553325" cy="1029705"/>
          </a:xfrm>
          <a:prstGeom prst="roundRect">
            <a:avLst>
              <a:gd name="adj" fmla="val 0"/>
            </a:avLst>
          </a:prstGeom>
          <a:solidFill>
            <a:srgbClr val="5A2986"/>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Questions and Discussion</a:t>
            </a:r>
          </a:p>
        </p:txBody>
      </p:sp>
    </p:spTree>
    <p:extLst>
      <p:ext uri="{BB962C8B-B14F-4D97-AF65-F5344CB8AC3E}">
        <p14:creationId xmlns:p14="http://schemas.microsoft.com/office/powerpoint/2010/main" val="62891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503239" y="512763"/>
            <a:ext cx="8137524" cy="2409731"/>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altLang="en-US" sz="3600" dirty="0">
                <a:latin typeface="Roboto" panose="02000000000000000000" pitchFamily="2" charset="0"/>
                <a:ea typeface="Roboto" panose="02000000000000000000" pitchFamily="2" charset="0"/>
              </a:rPr>
              <a:t>Training Objectives</a:t>
            </a:r>
            <a:endParaRPr lang="en-US" sz="3600" dirty="0">
              <a:latin typeface="Roboto" panose="02000000000000000000" pitchFamily="2" charset="0"/>
              <a:ea typeface="Roboto" panose="02000000000000000000" pitchFamily="2" charset="0"/>
            </a:endParaRPr>
          </a:p>
        </p:txBody>
      </p:sp>
      <p:sp>
        <p:nvSpPr>
          <p:cNvPr id="16" name="Content Placeholder 15"/>
          <p:cNvSpPr>
            <a:spLocks noGrp="1"/>
          </p:cNvSpPr>
          <p:nvPr>
            <p:ph idx="4294967295"/>
          </p:nvPr>
        </p:nvSpPr>
        <p:spPr>
          <a:xfrm>
            <a:off x="628650" y="1127760"/>
            <a:ext cx="7886700" cy="1409700"/>
          </a:xfrm>
        </p:spPr>
        <p:txBody>
          <a:bodyPr>
            <a:noAutofit/>
          </a:bodyPr>
          <a:lstStyle/>
          <a:p>
            <a:pPr>
              <a:lnSpc>
                <a:spcPct val="150000"/>
              </a:lnSpc>
              <a:buFont typeface="Arial" charset="0"/>
              <a:buChar char="•"/>
              <a:defRPr/>
            </a:pPr>
            <a:r>
              <a:rPr lang="en-GB" dirty="0">
                <a:latin typeface="Roboto" panose="02000000000000000000" pitchFamily="2" charset="0"/>
                <a:ea typeface="Roboto" panose="02000000000000000000" pitchFamily="2" charset="0"/>
              </a:rPr>
              <a:t>To improve knowledge and skills about pupils with Dyspraxia. </a:t>
            </a:r>
          </a:p>
          <a:p>
            <a:pPr>
              <a:lnSpc>
                <a:spcPct val="150000"/>
              </a:lnSpc>
              <a:buFont typeface="Arial" charset="0"/>
              <a:buChar char="•"/>
              <a:defRPr/>
            </a:pPr>
            <a:r>
              <a:rPr lang="en-GB" dirty="0">
                <a:latin typeface="Roboto" panose="02000000000000000000" pitchFamily="2" charset="0"/>
                <a:ea typeface="Roboto" panose="02000000000000000000" pitchFamily="2" charset="0"/>
              </a:rPr>
              <a:t>To develop an understanding of useful strategies to support pupils with Dyspraxia. </a:t>
            </a:r>
          </a:p>
        </p:txBody>
      </p:sp>
    </p:spTree>
    <p:extLst>
      <p:ext uri="{BB962C8B-B14F-4D97-AF65-F5344CB8AC3E}">
        <p14:creationId xmlns:p14="http://schemas.microsoft.com/office/powerpoint/2010/main" val="1995772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40795"/>
            <a:ext cx="8220075" cy="994306"/>
          </a:xfrm>
        </p:spPr>
        <p:txBody>
          <a:bodyPr/>
          <a:lstStyle/>
          <a:p>
            <a:r>
              <a:rPr lang="en-US" altLang="en-US" sz="3600" dirty="0">
                <a:latin typeface="Roboto" panose="02000000000000000000" pitchFamily="2" charset="0"/>
                <a:ea typeface="Roboto" panose="02000000000000000000" pitchFamily="2" charset="0"/>
              </a:rPr>
              <a:t>Post-Training Assessment</a:t>
            </a:r>
            <a:endParaRPr lang="en-GB" sz="3600" dirty="0">
              <a:latin typeface="Roboto" panose="02000000000000000000" pitchFamily="2" charset="0"/>
              <a:ea typeface="Roboto" panose="02000000000000000000" pitchFamily="2" charset="0"/>
            </a:endParaRPr>
          </a:p>
        </p:txBody>
      </p:sp>
      <p:sp>
        <p:nvSpPr>
          <p:cNvPr id="5" name="Rectangle 4"/>
          <p:cNvSpPr/>
          <p:nvPr/>
        </p:nvSpPr>
        <p:spPr>
          <a:xfrm>
            <a:off x="710267" y="1622082"/>
            <a:ext cx="3360572" cy="4373093"/>
          </a:xfrm>
          <a:prstGeom prst="rect">
            <a:avLst/>
          </a:prstGeom>
          <a:ln w="38100">
            <a:solidFill>
              <a:srgbClr val="5A2986"/>
            </a:solidFill>
          </a:ln>
        </p:spPr>
        <p:txBody>
          <a:bodyPr wrap="square" lIns="108000" tIns="108000" rIns="108000" bIns="108000">
            <a:spAutoFit/>
          </a:bodyPr>
          <a:lstStyle/>
          <a:p>
            <a:r>
              <a:rPr lang="en-GB" altLang="en-US" dirty="0">
                <a:latin typeface="Roboto" panose="02000000000000000000" pitchFamily="2" charset="0"/>
                <a:ea typeface="Roboto" panose="02000000000000000000" pitchFamily="2" charset="0"/>
              </a:rPr>
              <a:t>Take a few minutes to read and complete the Post-Training Assessment Sheet. This will help identify areas for further exploration and to assess your development of knowledge, skills and understanding following the training. </a:t>
            </a:r>
          </a:p>
          <a:p>
            <a:endParaRPr lang="en-GB" altLang="en-US" dirty="0">
              <a:latin typeface="Roboto" panose="02000000000000000000" pitchFamily="2" charset="0"/>
              <a:ea typeface="Roboto" panose="02000000000000000000" pitchFamily="2" charset="0"/>
            </a:endParaRPr>
          </a:p>
          <a:p>
            <a:r>
              <a:rPr lang="en-GB" altLang="en-US" dirty="0">
                <a:latin typeface="Roboto" panose="02000000000000000000" pitchFamily="2" charset="0"/>
                <a:ea typeface="Roboto" panose="02000000000000000000" pitchFamily="2" charset="0"/>
              </a:rPr>
              <a:t>Remember to think about areas that you would like to research or explore further and note these at the bottom of your assessment sheet. </a:t>
            </a:r>
          </a:p>
        </p:txBody>
      </p:sp>
      <p:pic>
        <p:nvPicPr>
          <p:cNvPr id="4" name="Picture 3">
            <a:extLst>
              <a:ext uri="{FF2B5EF4-FFF2-40B4-BE49-F238E27FC236}">
                <a16:creationId xmlns:a16="http://schemas.microsoft.com/office/drawing/2014/main" xmlns="" id="{E2E683E2-F3CB-4FB2-B5BE-9FF442502D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0786" y="1286804"/>
            <a:ext cx="3540774" cy="5008483"/>
          </a:xfrm>
          <a:prstGeom prst="rect">
            <a:avLst/>
          </a:prstGeom>
        </p:spPr>
      </p:pic>
      <p:pic>
        <p:nvPicPr>
          <p:cNvPr id="6" name="Picture 5">
            <a:extLst>
              <a:ext uri="{FF2B5EF4-FFF2-40B4-BE49-F238E27FC236}">
                <a16:creationId xmlns:a16="http://schemas.microsoft.com/office/drawing/2014/main" xmlns="" id="{348757C4-6DD5-4CE2-82C9-3611EA6869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3215" y="1286805"/>
            <a:ext cx="3540774" cy="5008482"/>
          </a:xfrm>
          <a:prstGeom prst="rect">
            <a:avLst/>
          </a:prstGeom>
        </p:spPr>
      </p:pic>
    </p:spTree>
    <p:extLst>
      <p:ext uri="{BB962C8B-B14F-4D97-AF65-F5344CB8AC3E}">
        <p14:creationId xmlns:p14="http://schemas.microsoft.com/office/powerpoint/2010/main" val="4084074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48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40795"/>
            <a:ext cx="8220075" cy="994306"/>
          </a:xfrm>
        </p:spPr>
        <p:txBody>
          <a:bodyPr/>
          <a:lstStyle/>
          <a:p>
            <a:r>
              <a:rPr lang="en-US" altLang="en-US" sz="3600" dirty="0">
                <a:latin typeface="Roboto" panose="02000000000000000000" pitchFamily="2" charset="0"/>
                <a:ea typeface="Roboto" panose="02000000000000000000" pitchFamily="2" charset="0"/>
              </a:rPr>
              <a:t>Pre-Training Assessment</a:t>
            </a:r>
            <a:endParaRPr lang="en-GB" sz="3600" dirty="0">
              <a:latin typeface="Roboto" panose="02000000000000000000" pitchFamily="2" charset="0"/>
              <a:ea typeface="Roboto" panose="02000000000000000000" pitchFamily="2" charset="0"/>
            </a:endParaRPr>
          </a:p>
        </p:txBody>
      </p:sp>
      <p:sp>
        <p:nvSpPr>
          <p:cNvPr id="5" name="Rectangle 4"/>
          <p:cNvSpPr/>
          <p:nvPr/>
        </p:nvSpPr>
        <p:spPr>
          <a:xfrm>
            <a:off x="570322" y="2211949"/>
            <a:ext cx="3166409" cy="2434101"/>
          </a:xfrm>
          <a:prstGeom prst="rect">
            <a:avLst/>
          </a:prstGeom>
          <a:ln w="38100">
            <a:solidFill>
              <a:srgbClr val="5A2986"/>
            </a:solidFill>
          </a:ln>
        </p:spPr>
        <p:txBody>
          <a:bodyPr wrap="square" lIns="108000" tIns="108000" rIns="108000" bIns="108000">
            <a:spAutoFit/>
          </a:bodyPr>
          <a:lstStyle/>
          <a:p>
            <a:r>
              <a:rPr lang="en-GB" altLang="en-US" dirty="0">
                <a:latin typeface="Roboto" panose="02000000000000000000" pitchFamily="2" charset="0"/>
                <a:ea typeface="Roboto" panose="02000000000000000000" pitchFamily="2" charset="0"/>
              </a:rPr>
              <a:t>Take a few minutes to read and complete the Pre-Training Assessment Sheet. This will help identify strengths in your existing knowledge and skills and areas for development and further exploration. </a:t>
            </a:r>
          </a:p>
        </p:txBody>
      </p:sp>
      <p:pic>
        <p:nvPicPr>
          <p:cNvPr id="6" name="Picture 5">
            <a:extLst>
              <a:ext uri="{FF2B5EF4-FFF2-40B4-BE49-F238E27FC236}">
                <a16:creationId xmlns:a16="http://schemas.microsoft.com/office/drawing/2014/main" xmlns="" id="{A8993F6E-D1AA-49D3-9826-E480649322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9279" y="1251640"/>
            <a:ext cx="3540775" cy="5008483"/>
          </a:xfrm>
          <a:prstGeom prst="rect">
            <a:avLst/>
          </a:prstGeom>
        </p:spPr>
      </p:pic>
      <p:pic>
        <p:nvPicPr>
          <p:cNvPr id="8" name="Picture 7">
            <a:extLst>
              <a:ext uri="{FF2B5EF4-FFF2-40B4-BE49-F238E27FC236}">
                <a16:creationId xmlns:a16="http://schemas.microsoft.com/office/drawing/2014/main" xmlns="" id="{550E6111-C308-4000-9C42-C62F2E9237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634" y="1251640"/>
            <a:ext cx="3540774" cy="5008482"/>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40795"/>
            <a:ext cx="8220075" cy="994306"/>
          </a:xfrm>
        </p:spPr>
        <p:txBody>
          <a:bodyPr/>
          <a:lstStyle/>
          <a:p>
            <a:r>
              <a:rPr lang="en-US" altLang="en-US" sz="3600" dirty="0">
                <a:latin typeface="Roboto" panose="02000000000000000000" pitchFamily="2" charset="0"/>
                <a:ea typeface="Roboto" panose="02000000000000000000" pitchFamily="2" charset="0"/>
              </a:rPr>
              <a:t>Definition of Dyspraxia</a:t>
            </a:r>
            <a:endParaRPr lang="en-GB" sz="3600" dirty="0">
              <a:latin typeface="Roboto" panose="02000000000000000000" pitchFamily="2" charset="0"/>
              <a:ea typeface="Roboto" panose="02000000000000000000" pitchFamily="2" charset="0"/>
            </a:endParaRPr>
          </a:p>
        </p:txBody>
      </p:sp>
      <p:sp>
        <p:nvSpPr>
          <p:cNvPr id="5" name="Rectangle 4"/>
          <p:cNvSpPr/>
          <p:nvPr/>
        </p:nvSpPr>
        <p:spPr>
          <a:xfrm>
            <a:off x="0" y="2462707"/>
            <a:ext cx="5961185" cy="1049106"/>
          </a:xfrm>
          <a:prstGeom prst="rect">
            <a:avLst/>
          </a:prstGeom>
          <a:solidFill>
            <a:srgbClr val="5A2986"/>
          </a:solidFill>
        </p:spPr>
        <p:txBody>
          <a:bodyPr wrap="square" lIns="576000" tIns="108000" rIns="108000" bIns="108000">
            <a:spAutoFit/>
          </a:bodyPr>
          <a:lstStyle/>
          <a:p>
            <a:r>
              <a:rPr lang="en-GB" altLang="en-US" dirty="0">
                <a:solidFill>
                  <a:schemeClr val="bg1"/>
                </a:solidFill>
                <a:latin typeface="Roboto" panose="02000000000000000000" pitchFamily="2" charset="0"/>
                <a:ea typeface="Roboto" panose="02000000000000000000" pitchFamily="2" charset="0"/>
              </a:rPr>
              <a:t>‘Dyspraxia is a form of developmental coordination disorder (DCD), it is a common disorder affecting fine/gross motor coordination, along with speech’.</a:t>
            </a:r>
          </a:p>
        </p:txBody>
      </p:sp>
      <p:sp>
        <p:nvSpPr>
          <p:cNvPr id="2" name="Rectangle 1">
            <a:extLst>
              <a:ext uri="{FF2B5EF4-FFF2-40B4-BE49-F238E27FC236}">
                <a16:creationId xmlns:a16="http://schemas.microsoft.com/office/drawing/2014/main" xmlns="" id="{135AB8FD-0999-420E-B261-FF79A2AF1DD2}"/>
              </a:ext>
            </a:extLst>
          </p:cNvPr>
          <p:cNvSpPr/>
          <p:nvPr/>
        </p:nvSpPr>
        <p:spPr>
          <a:xfrm>
            <a:off x="3894992" y="3675157"/>
            <a:ext cx="4572000" cy="369332"/>
          </a:xfrm>
          <a:prstGeom prst="rect">
            <a:avLst/>
          </a:prstGeom>
        </p:spPr>
        <p:txBody>
          <a:bodyPr>
            <a:spAutoFit/>
          </a:bodyPr>
          <a:lstStyle/>
          <a:p>
            <a:r>
              <a:rPr lang="en-US" altLang="en-US" dirty="0">
                <a:latin typeface="Roboto" panose="02000000000000000000" pitchFamily="2" charset="0"/>
                <a:ea typeface="Roboto" panose="02000000000000000000" pitchFamily="2" charset="0"/>
                <a:cs typeface="Roboto" panose="02000000000000000000" pitchFamily="2" charset="0"/>
              </a:rPr>
              <a:t>from- </a:t>
            </a:r>
            <a:r>
              <a:rPr lang="en-US" altLang="en-US" i="1" dirty="0">
                <a:latin typeface="Roboto" panose="02000000000000000000" pitchFamily="2" charset="0"/>
                <a:ea typeface="Roboto" panose="02000000000000000000" pitchFamily="2" charset="0"/>
                <a:cs typeface="Roboto" panose="02000000000000000000" pitchFamily="2" charset="0"/>
              </a:rPr>
              <a:t>Dyspraxia Foundation</a:t>
            </a:r>
            <a:r>
              <a:rPr lang="en-US" altLang="en-US" dirty="0">
                <a:latin typeface="Roboto" panose="02000000000000000000" pitchFamily="2" charset="0"/>
                <a:ea typeface="Roboto" panose="02000000000000000000" pitchFamily="2" charset="0"/>
                <a:cs typeface="Roboto" panose="02000000000000000000" pitchFamily="2" charset="0"/>
              </a:rPr>
              <a:t>, 2019</a:t>
            </a:r>
            <a:endParaRPr lang="en-GB"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169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40795"/>
            <a:ext cx="8220075" cy="994306"/>
          </a:xfrm>
        </p:spPr>
        <p:txBody>
          <a:bodyPr/>
          <a:lstStyle/>
          <a:p>
            <a:r>
              <a:rPr lang="en-US" altLang="en-US" sz="3600" dirty="0">
                <a:latin typeface="Roboto" panose="02000000000000000000" pitchFamily="2" charset="0"/>
                <a:ea typeface="Roboto" panose="02000000000000000000" pitchFamily="2" charset="0"/>
              </a:rPr>
              <a:t>What Is Dyspraxia?</a:t>
            </a:r>
            <a:endParaRPr lang="en-GB" sz="3600" dirty="0">
              <a:latin typeface="Roboto" panose="02000000000000000000" pitchFamily="2" charset="0"/>
              <a:ea typeface="Roboto" panose="02000000000000000000" pitchFamily="2" charset="0"/>
            </a:endParaRPr>
          </a:p>
        </p:txBody>
      </p:sp>
      <p:sp>
        <p:nvSpPr>
          <p:cNvPr id="5" name="Rectangle 4"/>
          <p:cNvSpPr/>
          <p:nvPr/>
        </p:nvSpPr>
        <p:spPr>
          <a:xfrm>
            <a:off x="806983" y="1908392"/>
            <a:ext cx="4679417" cy="2711100"/>
          </a:xfrm>
          <a:prstGeom prst="rect">
            <a:avLst/>
          </a:prstGeom>
          <a:ln w="38100">
            <a:solidFill>
              <a:srgbClr val="5A2986"/>
            </a:solidFill>
          </a:ln>
        </p:spPr>
        <p:txBody>
          <a:bodyPr wrap="square" lIns="108000" tIns="108000" rIns="108000" bIns="108000">
            <a:spAutoFit/>
          </a:bodyPr>
          <a:lstStyle/>
          <a:p>
            <a:pPr>
              <a:defRPr/>
            </a:pPr>
            <a:r>
              <a:rPr lang="en-GB" dirty="0">
                <a:latin typeface="Roboto" panose="02000000000000000000" pitchFamily="2" charset="0"/>
                <a:ea typeface="Roboto" panose="02000000000000000000" pitchFamily="2" charset="0"/>
                <a:cs typeface="Sassoon Infant Rg" charset="0"/>
              </a:rPr>
              <a:t>Dyspraxia affects development of fine and gross motor skills, coordination, hand-eye coordination, perceptual ability, speech and organisational skills. </a:t>
            </a:r>
          </a:p>
          <a:p>
            <a:pPr>
              <a:defRPr/>
            </a:pPr>
            <a:endParaRPr lang="en-GB" dirty="0">
              <a:latin typeface="Roboto" panose="02000000000000000000" pitchFamily="2" charset="0"/>
              <a:ea typeface="Roboto" panose="02000000000000000000" pitchFamily="2" charset="0"/>
              <a:cs typeface="Sassoon Infant Rg" charset="0"/>
            </a:endParaRPr>
          </a:p>
          <a:p>
            <a:pPr>
              <a:defRPr/>
            </a:pPr>
            <a:r>
              <a:rPr lang="en-GB" dirty="0">
                <a:latin typeface="Roboto" panose="02000000000000000000" pitchFamily="2" charset="0"/>
                <a:ea typeface="Roboto" panose="02000000000000000000" pitchFamily="2" charset="0"/>
                <a:cs typeface="Sassoon Infant Rg" charset="0"/>
              </a:rPr>
              <a:t>Children may present with difficulties such as poor self-care, difficulties with riding a bike, kicking a ball, writing, play and many other educational activities.</a:t>
            </a:r>
          </a:p>
        </p:txBody>
      </p:sp>
      <p:pic>
        <p:nvPicPr>
          <p:cNvPr id="7" name="Picture 6">
            <a:extLst>
              <a:ext uri="{FF2B5EF4-FFF2-40B4-BE49-F238E27FC236}">
                <a16:creationId xmlns:a16="http://schemas.microsoft.com/office/drawing/2014/main" xmlns="" id="{5961C1F2-439D-4C02-B171-9F42C86AC9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8604" y="1011115"/>
            <a:ext cx="2954455" cy="5846885"/>
          </a:xfrm>
          <a:prstGeom prst="rect">
            <a:avLst/>
          </a:prstGeom>
        </p:spPr>
      </p:pic>
    </p:spTree>
    <p:extLst>
      <p:ext uri="{BB962C8B-B14F-4D97-AF65-F5344CB8AC3E}">
        <p14:creationId xmlns:p14="http://schemas.microsoft.com/office/powerpoint/2010/main" val="1224166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40795"/>
            <a:ext cx="8220075" cy="994306"/>
          </a:xfrm>
        </p:spPr>
        <p:txBody>
          <a:bodyPr/>
          <a:lstStyle/>
          <a:p>
            <a:r>
              <a:rPr lang="en-US" altLang="en-US" sz="3600" dirty="0">
                <a:latin typeface="Roboto" panose="02000000000000000000" pitchFamily="2" charset="0"/>
                <a:ea typeface="Roboto" panose="02000000000000000000" pitchFamily="2" charset="0"/>
              </a:rPr>
              <a:t>What Is Dyspraxia?</a:t>
            </a:r>
            <a:endParaRPr lang="en-GB" sz="3600" dirty="0">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xmlns="" id="{B9C0DE00-4622-4EFB-A1C0-EF320521D55F}"/>
              </a:ext>
            </a:extLst>
          </p:cNvPr>
          <p:cNvSpPr/>
          <p:nvPr/>
        </p:nvSpPr>
        <p:spPr>
          <a:xfrm>
            <a:off x="5002823" y="2445122"/>
            <a:ext cx="4343398" cy="2434101"/>
          </a:xfrm>
          <a:prstGeom prst="rect">
            <a:avLst/>
          </a:prstGeom>
          <a:solidFill>
            <a:srgbClr val="5A2986"/>
          </a:solidFill>
        </p:spPr>
        <p:txBody>
          <a:bodyPr wrap="square" lIns="108000" tIns="108000" rIns="576000" bIns="108000">
            <a:spAutoFit/>
          </a:bodyPr>
          <a:lstStyle/>
          <a:p>
            <a:r>
              <a:rPr lang="en-GB" altLang="en-US" dirty="0">
                <a:solidFill>
                  <a:schemeClr val="bg1"/>
                </a:solidFill>
                <a:latin typeface="Roboto" panose="02000000000000000000" pitchFamily="2" charset="0"/>
                <a:ea typeface="Roboto" panose="02000000000000000000" pitchFamily="2" charset="0"/>
              </a:rPr>
              <a:t>Dyspraxia has been described as ‘difficulty getting our bodies to do what we want when we want them to do it’ (Ripley, Daines and Barrett) and this can be considered significant when it interferes with the normal range of activities expected of a child. </a:t>
            </a:r>
          </a:p>
        </p:txBody>
      </p:sp>
      <p:pic>
        <p:nvPicPr>
          <p:cNvPr id="3" name="Picture 2">
            <a:extLst>
              <a:ext uri="{FF2B5EF4-FFF2-40B4-BE49-F238E27FC236}">
                <a16:creationId xmlns:a16="http://schemas.microsoft.com/office/drawing/2014/main" xmlns="" id="{C629A4B8-6EC9-410A-80B9-1FEEB84D21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21" y="1255519"/>
            <a:ext cx="3762048" cy="5919003"/>
          </a:xfrm>
          <a:prstGeom prst="rect">
            <a:avLst/>
          </a:prstGeom>
        </p:spPr>
      </p:pic>
    </p:spTree>
    <p:extLst>
      <p:ext uri="{BB962C8B-B14F-4D97-AF65-F5344CB8AC3E}">
        <p14:creationId xmlns:p14="http://schemas.microsoft.com/office/powerpoint/2010/main" val="123049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C25B50C-5F38-40D9-BC9A-2A31E98728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229" y="635981"/>
            <a:ext cx="7901542" cy="5586038"/>
          </a:xfrm>
          <a:prstGeom prst="rect">
            <a:avLst/>
          </a:prstGeom>
        </p:spPr>
      </p:pic>
    </p:spTree>
    <p:extLst>
      <p:ext uri="{BB962C8B-B14F-4D97-AF65-F5344CB8AC3E}">
        <p14:creationId xmlns:p14="http://schemas.microsoft.com/office/powerpoint/2010/main" val="790825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40795"/>
            <a:ext cx="8220075" cy="994306"/>
          </a:xfrm>
        </p:spPr>
        <p:txBody>
          <a:bodyPr/>
          <a:lstStyle/>
          <a:p>
            <a:r>
              <a:rPr lang="en-US" altLang="en-US" sz="3600" dirty="0">
                <a:latin typeface="Roboto" panose="02000000000000000000" pitchFamily="2" charset="0"/>
                <a:ea typeface="Roboto" panose="02000000000000000000" pitchFamily="2" charset="0"/>
              </a:rPr>
              <a:t>How Is Dyspraxia Diagnosed? </a:t>
            </a:r>
            <a:endParaRPr lang="en-GB" sz="3600" dirty="0">
              <a:latin typeface="Roboto" panose="02000000000000000000" pitchFamily="2" charset="0"/>
              <a:ea typeface="Roboto" panose="02000000000000000000" pitchFamily="2" charset="0"/>
            </a:endParaRPr>
          </a:p>
        </p:txBody>
      </p:sp>
      <p:sp>
        <p:nvSpPr>
          <p:cNvPr id="10" name="Rectangle 9">
            <a:extLst>
              <a:ext uri="{FF2B5EF4-FFF2-40B4-BE49-F238E27FC236}">
                <a16:creationId xmlns:a16="http://schemas.microsoft.com/office/drawing/2014/main" xmlns="" id="{22C53247-EAD8-4227-9627-783D5F657613}"/>
              </a:ext>
            </a:extLst>
          </p:cNvPr>
          <p:cNvSpPr/>
          <p:nvPr/>
        </p:nvSpPr>
        <p:spPr>
          <a:xfrm>
            <a:off x="689827" y="1934951"/>
            <a:ext cx="7754815" cy="2988098"/>
          </a:xfrm>
          <a:prstGeom prst="rect">
            <a:avLst/>
          </a:prstGeom>
          <a:solidFill>
            <a:srgbClr val="5A2986"/>
          </a:solidFill>
        </p:spPr>
        <p:txBody>
          <a:bodyPr wrap="square" lIns="108000" tIns="108000" rIns="108000" bIns="108000">
            <a:spAutoFit/>
          </a:bodyPr>
          <a:lstStyle/>
          <a:p>
            <a:r>
              <a:rPr lang="en-GB" altLang="en-US" dirty="0">
                <a:solidFill>
                  <a:schemeClr val="bg1"/>
                </a:solidFill>
                <a:latin typeface="Roboto" panose="02000000000000000000" pitchFamily="2" charset="0"/>
                <a:ea typeface="Roboto" panose="02000000000000000000" pitchFamily="2" charset="0"/>
              </a:rPr>
              <a:t>Dyspraxia in children is usually diagnosed by a paediatrician. There may be a combination of evidence from home, school and medical tests to confirm a diagnosis. </a:t>
            </a:r>
          </a:p>
          <a:p>
            <a:endParaRPr lang="en-GB" altLang="en-US" dirty="0">
              <a:solidFill>
                <a:schemeClr val="bg1"/>
              </a:solidFill>
              <a:latin typeface="Roboto" panose="02000000000000000000" pitchFamily="2" charset="0"/>
              <a:ea typeface="Roboto" panose="02000000000000000000" pitchFamily="2" charset="0"/>
            </a:endParaRPr>
          </a:p>
          <a:p>
            <a:r>
              <a:rPr lang="en-GB" altLang="en-US" dirty="0">
                <a:solidFill>
                  <a:schemeClr val="bg1"/>
                </a:solidFill>
                <a:latin typeface="Roboto" panose="02000000000000000000" pitchFamily="2" charset="0"/>
                <a:ea typeface="Roboto" panose="02000000000000000000" pitchFamily="2" charset="0"/>
              </a:rPr>
              <a:t>There is no known cause, at present. </a:t>
            </a:r>
          </a:p>
          <a:p>
            <a:endParaRPr lang="en-GB" altLang="en-US" dirty="0">
              <a:solidFill>
                <a:schemeClr val="bg1"/>
              </a:solidFill>
              <a:latin typeface="Roboto" panose="02000000000000000000" pitchFamily="2" charset="0"/>
              <a:ea typeface="Roboto" panose="02000000000000000000" pitchFamily="2" charset="0"/>
            </a:endParaRPr>
          </a:p>
          <a:p>
            <a:r>
              <a:rPr lang="en-GB" altLang="en-US" dirty="0">
                <a:solidFill>
                  <a:schemeClr val="bg1"/>
                </a:solidFill>
                <a:latin typeface="Roboto" panose="02000000000000000000" pitchFamily="2" charset="0"/>
                <a:ea typeface="Roboto" panose="02000000000000000000" pitchFamily="2" charset="0"/>
              </a:rPr>
              <a:t>According to the Dyspraxia Foundation, current research suggests that the disorder is a result of an immaturity of neuron development in the brain, rather than brain damage. People with dyspraxia have no clinical neurological abnormality to explain their condition. </a:t>
            </a:r>
          </a:p>
        </p:txBody>
      </p:sp>
    </p:spTree>
    <p:extLst>
      <p:ext uri="{BB962C8B-B14F-4D97-AF65-F5344CB8AC3E}">
        <p14:creationId xmlns:p14="http://schemas.microsoft.com/office/powerpoint/2010/main" val="277474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7" y="428632"/>
            <a:ext cx="8220075" cy="994306"/>
          </a:xfrm>
        </p:spPr>
        <p:txBody>
          <a:bodyPr/>
          <a:lstStyle/>
          <a:p>
            <a:pPr algn="ctr"/>
            <a:r>
              <a:rPr lang="en-GB" altLang="en-US" sz="3600" dirty="0">
                <a:latin typeface="Roboto" panose="02000000000000000000" pitchFamily="2" charset="0"/>
                <a:ea typeface="Roboto" panose="02000000000000000000" pitchFamily="2" charset="0"/>
              </a:rPr>
              <a:t>What Is Dyspraxia?</a:t>
            </a:r>
            <a:endParaRPr lang="en-GB" sz="3600" dirty="0">
              <a:latin typeface="Roboto" panose="02000000000000000000" pitchFamily="2" charset="0"/>
              <a:ea typeface="Roboto" panose="02000000000000000000" pitchFamily="2" charset="0"/>
            </a:endParaRPr>
          </a:p>
        </p:txBody>
      </p:sp>
      <p:sp>
        <p:nvSpPr>
          <p:cNvPr id="5" name="Rectangle 4">
            <a:extLst>
              <a:ext uri="{FF2B5EF4-FFF2-40B4-BE49-F238E27FC236}">
                <a16:creationId xmlns:a16="http://schemas.microsoft.com/office/drawing/2014/main" xmlns="" id="{47547976-6676-4FCA-8D19-C7C1210787FD}"/>
              </a:ext>
            </a:extLst>
          </p:cNvPr>
          <p:cNvSpPr/>
          <p:nvPr/>
        </p:nvSpPr>
        <p:spPr>
          <a:xfrm>
            <a:off x="806983" y="1755992"/>
            <a:ext cx="5356425" cy="772107"/>
          </a:xfrm>
          <a:prstGeom prst="rect">
            <a:avLst/>
          </a:prstGeom>
          <a:ln w="38100">
            <a:solidFill>
              <a:srgbClr val="5A2986"/>
            </a:solidFill>
          </a:ln>
        </p:spPr>
        <p:txBody>
          <a:bodyPr wrap="square" lIns="108000" tIns="108000" rIns="108000" bIns="108000">
            <a:spAutoFit/>
          </a:bodyPr>
          <a:lstStyle/>
          <a:p>
            <a:pPr>
              <a:defRPr/>
            </a:pPr>
            <a:r>
              <a:rPr lang="en-US" dirty="0">
                <a:latin typeface="Roboto" panose="02000000000000000000" pitchFamily="2" charset="0"/>
                <a:ea typeface="Roboto" panose="02000000000000000000" pitchFamily="2" charset="0"/>
                <a:cs typeface="Roboto" panose="02000000000000000000" pitchFamily="2" charset="0"/>
              </a:rPr>
              <a:t>Dyspraxia can also be present and overlap with a range of other difficulties including:</a:t>
            </a:r>
          </a:p>
        </p:txBody>
      </p:sp>
      <p:sp>
        <p:nvSpPr>
          <p:cNvPr id="6" name="Rectangle 5">
            <a:extLst>
              <a:ext uri="{FF2B5EF4-FFF2-40B4-BE49-F238E27FC236}">
                <a16:creationId xmlns:a16="http://schemas.microsoft.com/office/drawing/2014/main" xmlns="" id="{6EE86273-C59A-456B-8A76-05F847A54E3B}"/>
              </a:ext>
            </a:extLst>
          </p:cNvPr>
          <p:cNvSpPr/>
          <p:nvPr/>
        </p:nvSpPr>
        <p:spPr>
          <a:xfrm>
            <a:off x="806984" y="2836767"/>
            <a:ext cx="5743286" cy="495108"/>
          </a:xfrm>
          <a:prstGeom prst="rect">
            <a:avLst/>
          </a:prstGeom>
          <a:solidFill>
            <a:srgbClr val="5A2986"/>
          </a:solidFill>
        </p:spPr>
        <p:txBody>
          <a:bodyPr wrap="square" lIns="108000" tIns="108000" rIns="108000" bIns="108000">
            <a:spAutoFit/>
          </a:bodyPr>
          <a:lstStyle/>
          <a:p>
            <a:pPr marL="285750" indent="-285750">
              <a:buFont typeface="Arial" panose="020B0604020202020204" pitchFamily="34" charset="0"/>
              <a:buChar char="•"/>
            </a:pPr>
            <a:r>
              <a:rPr lang="en-GB" altLang="en-US" dirty="0">
                <a:solidFill>
                  <a:schemeClr val="bg1"/>
                </a:solidFill>
                <a:latin typeface="Roboto" panose="02000000000000000000" pitchFamily="2" charset="0"/>
                <a:ea typeface="Roboto" panose="02000000000000000000" pitchFamily="2" charset="0"/>
              </a:rPr>
              <a:t> Speech, Language and Communication Difficulties. </a:t>
            </a:r>
          </a:p>
        </p:txBody>
      </p:sp>
      <p:sp>
        <p:nvSpPr>
          <p:cNvPr id="9" name="Rectangle 8">
            <a:extLst>
              <a:ext uri="{FF2B5EF4-FFF2-40B4-BE49-F238E27FC236}">
                <a16:creationId xmlns:a16="http://schemas.microsoft.com/office/drawing/2014/main" xmlns="" id="{71B1AD6A-D760-4981-9ACF-0DCA9131B59F}"/>
              </a:ext>
            </a:extLst>
          </p:cNvPr>
          <p:cNvSpPr/>
          <p:nvPr/>
        </p:nvSpPr>
        <p:spPr>
          <a:xfrm>
            <a:off x="806984" y="3478605"/>
            <a:ext cx="3466078" cy="495108"/>
          </a:xfrm>
          <a:prstGeom prst="rect">
            <a:avLst/>
          </a:prstGeom>
          <a:solidFill>
            <a:srgbClr val="5A2986"/>
          </a:solidFill>
        </p:spPr>
        <p:txBody>
          <a:bodyPr wrap="square" lIns="108000" tIns="108000" rIns="108000" bIns="108000">
            <a:spAutoFit/>
          </a:bodyPr>
          <a:lstStyle/>
          <a:p>
            <a:pPr marL="285750" indent="-285750">
              <a:buFont typeface="Arial" panose="020B0604020202020204" pitchFamily="34" charset="0"/>
              <a:buChar char="•"/>
            </a:pPr>
            <a:r>
              <a:rPr lang="en-GB" altLang="en-US" dirty="0">
                <a:solidFill>
                  <a:schemeClr val="bg1"/>
                </a:solidFill>
                <a:latin typeface="Roboto" panose="02000000000000000000" pitchFamily="2" charset="0"/>
                <a:ea typeface="Roboto" panose="02000000000000000000" pitchFamily="2" charset="0"/>
              </a:rPr>
              <a:t>Autistic Spectrum Difficulties </a:t>
            </a:r>
          </a:p>
        </p:txBody>
      </p:sp>
      <p:sp>
        <p:nvSpPr>
          <p:cNvPr id="10" name="Rectangle 9">
            <a:extLst>
              <a:ext uri="{FF2B5EF4-FFF2-40B4-BE49-F238E27FC236}">
                <a16:creationId xmlns:a16="http://schemas.microsoft.com/office/drawing/2014/main" xmlns="" id="{2C477737-AC4D-4FCC-A406-5C168B4C9CEF}"/>
              </a:ext>
            </a:extLst>
          </p:cNvPr>
          <p:cNvSpPr/>
          <p:nvPr/>
        </p:nvSpPr>
        <p:spPr>
          <a:xfrm>
            <a:off x="806984" y="4120442"/>
            <a:ext cx="5268502" cy="495108"/>
          </a:xfrm>
          <a:prstGeom prst="rect">
            <a:avLst/>
          </a:prstGeom>
          <a:solidFill>
            <a:srgbClr val="5A2986"/>
          </a:solidFill>
        </p:spPr>
        <p:txBody>
          <a:bodyPr wrap="square" lIns="108000" tIns="108000" rIns="108000" bIns="108000">
            <a:spAutoFit/>
          </a:bodyPr>
          <a:lstStyle/>
          <a:p>
            <a:pPr marL="285750" indent="-285750">
              <a:buFont typeface="Arial" panose="020B0604020202020204" pitchFamily="34" charset="0"/>
              <a:buChar char="•"/>
            </a:pPr>
            <a:r>
              <a:rPr lang="en-GB" altLang="en-US" dirty="0">
                <a:solidFill>
                  <a:schemeClr val="bg1"/>
                </a:solidFill>
                <a:latin typeface="Roboto" panose="02000000000000000000" pitchFamily="2" charset="0"/>
                <a:ea typeface="Roboto" panose="02000000000000000000" pitchFamily="2" charset="0"/>
              </a:rPr>
              <a:t>Specific Language Difficulties such as Dyslexia </a:t>
            </a:r>
          </a:p>
        </p:txBody>
      </p:sp>
      <p:sp>
        <p:nvSpPr>
          <p:cNvPr id="11" name="Rectangle 10">
            <a:extLst>
              <a:ext uri="{FF2B5EF4-FFF2-40B4-BE49-F238E27FC236}">
                <a16:creationId xmlns:a16="http://schemas.microsoft.com/office/drawing/2014/main" xmlns="" id="{A0E115EB-D82B-45AA-A85A-F63051DDA1E9}"/>
              </a:ext>
            </a:extLst>
          </p:cNvPr>
          <p:cNvSpPr/>
          <p:nvPr/>
        </p:nvSpPr>
        <p:spPr>
          <a:xfrm>
            <a:off x="806984" y="4779863"/>
            <a:ext cx="1654862" cy="495108"/>
          </a:xfrm>
          <a:prstGeom prst="rect">
            <a:avLst/>
          </a:prstGeom>
          <a:solidFill>
            <a:srgbClr val="5A2986"/>
          </a:solidFill>
        </p:spPr>
        <p:txBody>
          <a:bodyPr wrap="square" lIns="108000" tIns="108000" rIns="108000" bIns="108000">
            <a:spAutoFit/>
          </a:bodyPr>
          <a:lstStyle/>
          <a:p>
            <a:pPr marL="285750" indent="-285750">
              <a:buFont typeface="Arial" panose="020B0604020202020204" pitchFamily="34" charset="0"/>
              <a:buChar char="•"/>
            </a:pPr>
            <a:r>
              <a:rPr lang="en-GB" altLang="en-US" dirty="0">
                <a:solidFill>
                  <a:schemeClr val="bg1"/>
                </a:solidFill>
                <a:latin typeface="Roboto" panose="02000000000000000000" pitchFamily="2" charset="0"/>
                <a:ea typeface="Roboto" panose="02000000000000000000" pitchFamily="2" charset="0"/>
              </a:rPr>
              <a:t>Dyscalculia</a:t>
            </a:r>
          </a:p>
        </p:txBody>
      </p:sp>
      <p:sp>
        <p:nvSpPr>
          <p:cNvPr id="12" name="Rectangle 11">
            <a:extLst>
              <a:ext uri="{FF2B5EF4-FFF2-40B4-BE49-F238E27FC236}">
                <a16:creationId xmlns:a16="http://schemas.microsoft.com/office/drawing/2014/main" xmlns="" id="{BDF727E5-A397-4856-B5AB-4096FBD89659}"/>
              </a:ext>
            </a:extLst>
          </p:cNvPr>
          <p:cNvSpPr/>
          <p:nvPr/>
        </p:nvSpPr>
        <p:spPr>
          <a:xfrm>
            <a:off x="806983" y="5412908"/>
            <a:ext cx="2683563" cy="495108"/>
          </a:xfrm>
          <a:prstGeom prst="rect">
            <a:avLst/>
          </a:prstGeom>
          <a:solidFill>
            <a:srgbClr val="5A2986"/>
          </a:solidFill>
        </p:spPr>
        <p:txBody>
          <a:bodyPr wrap="square" lIns="108000" tIns="108000" rIns="108000" bIns="108000">
            <a:spAutoFit/>
          </a:bodyPr>
          <a:lstStyle/>
          <a:p>
            <a:pPr marL="285750" indent="-285750">
              <a:buFont typeface="Arial" panose="020B0604020202020204" pitchFamily="34" charset="0"/>
              <a:buChar char="•"/>
            </a:pPr>
            <a:r>
              <a:rPr lang="en-GB" altLang="en-US" dirty="0">
                <a:solidFill>
                  <a:schemeClr val="bg1"/>
                </a:solidFill>
                <a:latin typeface="Roboto" panose="02000000000000000000" pitchFamily="2" charset="0"/>
                <a:ea typeface="Roboto" panose="02000000000000000000" pitchFamily="2" charset="0"/>
              </a:rPr>
              <a:t>Processing Disorders </a:t>
            </a:r>
          </a:p>
        </p:txBody>
      </p:sp>
    </p:spTree>
    <p:extLst>
      <p:ext uri="{BB962C8B-B14F-4D97-AF65-F5344CB8AC3E}">
        <p14:creationId xmlns:p14="http://schemas.microsoft.com/office/powerpoint/2010/main" val="160847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645</TotalTime>
  <Words>1483</Words>
  <Application>Microsoft Office PowerPoint</Application>
  <PresentationFormat>On-screen Show (4:3)</PresentationFormat>
  <Paragraphs>126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Roboto</vt:lpstr>
      <vt:lpstr>Twinkl</vt:lpstr>
      <vt:lpstr>Calibri</vt:lpstr>
      <vt:lpstr>Sassoon Infant Rg</vt:lpstr>
      <vt:lpstr>Office Theme</vt:lpstr>
      <vt:lpstr>PowerPoint Presentation</vt:lpstr>
      <vt:lpstr>PowerPoint Presentation</vt:lpstr>
      <vt:lpstr>Pre-Training Assessment</vt:lpstr>
      <vt:lpstr>Definition of Dyspraxia</vt:lpstr>
      <vt:lpstr>What Is Dyspraxia?</vt:lpstr>
      <vt:lpstr>What Is Dyspraxia?</vt:lpstr>
      <vt:lpstr>PowerPoint Presentation</vt:lpstr>
      <vt:lpstr>How Is Dyspraxia Diagnosed? </vt:lpstr>
      <vt:lpstr>What Is Dyspraxia?</vt:lpstr>
      <vt:lpstr>What Is Dyspraxia?</vt:lpstr>
      <vt:lpstr>Current Statistics</vt:lpstr>
      <vt:lpstr>Thinking Point</vt:lpstr>
      <vt:lpstr>PowerPoint Presentation</vt:lpstr>
      <vt:lpstr>Break</vt:lpstr>
      <vt:lpstr>PowerPoint Presentation</vt:lpstr>
      <vt:lpstr>Strategies to Support</vt:lpstr>
      <vt:lpstr>Strategies to Support</vt:lpstr>
      <vt:lpstr>Strategies to Support</vt:lpstr>
      <vt:lpstr>Strategies to Support</vt:lpstr>
      <vt:lpstr>Strategies to Support</vt:lpstr>
      <vt:lpstr>Strategies to Support</vt:lpstr>
      <vt:lpstr>Strategies to Support</vt:lpstr>
      <vt:lpstr>Thinking Point</vt:lpstr>
      <vt:lpstr>Causes for Concern</vt:lpstr>
      <vt:lpstr>PowerPoint Presentation</vt:lpstr>
      <vt:lpstr>PowerPoint Presentation</vt:lpstr>
      <vt:lpstr>Post-Training Assessment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Martin Ward</dc:creator>
  <cp:lastModifiedBy>mpadgeon</cp:lastModifiedBy>
  <cp:revision>49</cp:revision>
  <dcterms:created xsi:type="dcterms:W3CDTF">2019-11-13T09:31:46Z</dcterms:created>
  <dcterms:modified xsi:type="dcterms:W3CDTF">2024-01-23T10:34:44Z</dcterms:modified>
</cp:coreProperties>
</file>