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8" r:id="rId3"/>
    <p:sldId id="259" r:id="rId4"/>
    <p:sldId id="260" r:id="rId5"/>
    <p:sldId id="262" r:id="rId6"/>
    <p:sldId id="264" r:id="rId7"/>
    <p:sldId id="270" r:id="rId8"/>
    <p:sldId id="268" r:id="rId9"/>
  </p:sldIdLst>
  <p:sldSz cx="9144000" cy="6858000" type="screen4x3"/>
  <p:notesSz cx="6858000" cy="9144000"/>
  <p:embeddedFontLst>
    <p:embeddedFont>
      <p:font typeface="Roboto" panose="020B0604020202020204" charset="0"/>
      <p:regular r:id="rId12"/>
      <p:bold r:id="rId13"/>
      <p:italic r:id="rId14"/>
      <p:boldItalic r:id="rId15"/>
    </p:embeddedFont>
    <p:embeddedFont>
      <p:font typeface="Twinkl" panose="020B0604020202020204" charset="0"/>
      <p:regular r:id="rId16"/>
      <p:bold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407D"/>
    <a:srgbClr val="18A0DB"/>
    <a:srgbClr val="80C1EB"/>
    <a:srgbClr val="8ACBC0"/>
    <a:srgbClr val="D47DB1"/>
    <a:srgbClr val="85BD33"/>
    <a:srgbClr val="00649C"/>
    <a:srgbClr val="DE1E5A"/>
    <a:srgbClr val="BC0105"/>
    <a:srgbClr val="4DB1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25" autoAdjust="0"/>
    <p:restoredTop sz="94660"/>
  </p:normalViewPr>
  <p:slideViewPr>
    <p:cSldViewPr snapToGrid="0" showGuides="1">
      <p:cViewPr varScale="1">
        <p:scale>
          <a:sx n="169" d="100"/>
          <a:sy n="169" d="100"/>
        </p:scale>
        <p:origin x="-1888" y="-72"/>
      </p:cViewPr>
      <p:guideLst>
        <p:guide orient="horz" pos="2160"/>
        <p:guide orient="horz" pos="3974"/>
        <p:guide orient="horz" pos="346"/>
        <p:guide orient="horz" pos="482"/>
        <p:guide orient="horz" pos="3838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6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send-inclusion-teaching-resources/specific-learning-difficulty-areas-of-need-primary-send-inclusion-key-stage-1/autistic-spectrum-disorder-areas-of-need-primary-send-inclusion-teaching-resources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www.twinkl.co.uk/resources/inclusion-teaching-resources/eal-inclusion-teaching-resources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send-inclusion-teaching-resources/specific-learning-difficulty-areas-of-need-primary-send-inclusion-key-stage-1/autistic-spectrum-disorder-areas-of-need-primary-send-inclusion-teaching-resources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xmlns="" id="{23F55500-CE5C-46CE-9ACA-94D6AD09859E}"/>
              </a:ext>
            </a:extLst>
          </p:cNvPr>
          <p:cNvSpPr/>
          <p:nvPr/>
        </p:nvSpPr>
        <p:spPr>
          <a:xfrm>
            <a:off x="0" y="5840963"/>
            <a:ext cx="1380931" cy="10170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317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7142C5-583F-4C1E-BE28-2B38C10D1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858908"/>
            <a:ext cx="8220075" cy="888985"/>
          </a:xfrm>
        </p:spPr>
        <p:txBody>
          <a:bodyPr/>
          <a:lstStyle/>
          <a:p>
            <a:pPr algn="ctr"/>
            <a:r>
              <a:rPr lang="en-GB" sz="3100" dirty="0">
                <a:latin typeface="Roboto" panose="02000000000000000000" pitchFamily="2" charset="0"/>
                <a:ea typeface="Roboto" panose="02000000000000000000" pitchFamily="2" charset="0"/>
              </a:rPr>
              <a:t>What Is Global Developmental Delay?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3EA17FE-45C9-4080-8333-F7C0EA3FA011}"/>
              </a:ext>
            </a:extLst>
          </p:cNvPr>
          <p:cNvSpPr txBox="1"/>
          <p:nvPr/>
        </p:nvSpPr>
        <p:spPr>
          <a:xfrm>
            <a:off x="799022" y="1804064"/>
            <a:ext cx="753642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>
                <a:latin typeface="Roboto" panose="02000000000000000000" pitchFamily="2" charset="0"/>
                <a:ea typeface="Roboto" panose="02000000000000000000" pitchFamily="2" charset="0"/>
              </a:rPr>
              <a:t>The term Global Developmental Delay is used when a child takes longer to reach certain development milestones than their peers.</a:t>
            </a:r>
          </a:p>
          <a:p>
            <a:endParaRPr lang="en-GB" sz="2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/>
            <a:r>
              <a:rPr lang="en-GB" sz="2200" dirty="0">
                <a:latin typeface="Roboto" panose="02000000000000000000" pitchFamily="2" charset="0"/>
                <a:ea typeface="Roboto" panose="02000000000000000000" pitchFamily="2" charset="0"/>
              </a:rPr>
              <a:t>It is, therefore, the general term used to describe the condition in which children are significantly delayed in all areas of development.</a:t>
            </a:r>
          </a:p>
          <a:p>
            <a:endParaRPr lang="en-GB" sz="2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/>
            <a:r>
              <a:rPr lang="en-GB" sz="2200" dirty="0">
                <a:latin typeface="Roboto" panose="02000000000000000000" pitchFamily="2" charset="0"/>
                <a:ea typeface="Roboto" panose="02000000000000000000" pitchFamily="2" charset="0"/>
              </a:rPr>
              <a:t>It is often abbreviated to GDD.</a:t>
            </a:r>
          </a:p>
          <a:p>
            <a:endParaRPr lang="en-GB" sz="2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sz="2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/>
            <a:endParaRPr lang="en-GB" sz="1200" i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/>
            <a:endParaRPr lang="en-GB" sz="1200" i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/>
            <a:endParaRPr lang="en-GB" sz="1200" i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/>
            <a:r>
              <a:rPr lang="en-GB" sz="1200" i="1" dirty="0">
                <a:latin typeface="Roboto" panose="02000000000000000000" pitchFamily="2" charset="0"/>
                <a:ea typeface="Roboto" panose="02000000000000000000" pitchFamily="2" charset="0"/>
              </a:rPr>
              <a:t>Information taken from www.mencap.org.uk </a:t>
            </a:r>
          </a:p>
        </p:txBody>
      </p:sp>
    </p:spTree>
    <p:extLst>
      <p:ext uri="{BB962C8B-B14F-4D97-AF65-F5344CB8AC3E}">
        <p14:creationId xmlns:p14="http://schemas.microsoft.com/office/powerpoint/2010/main" val="424734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A5823563-3915-47D1-B20C-A22EC7EA3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  <a:t>Global Developmental Delay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C9FAD7A-3895-4845-952C-1F4AEDA0ECED}"/>
              </a:ext>
            </a:extLst>
          </p:cNvPr>
          <p:cNvSpPr txBox="1"/>
          <p:nvPr/>
        </p:nvSpPr>
        <p:spPr>
          <a:xfrm>
            <a:off x="713164" y="1648172"/>
            <a:ext cx="7708141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GB" sz="2000" dirty="0">
                <a:solidFill>
                  <a:srgbClr val="1C1C1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Global Developmental Delay is believed to affect about 1-3% of the population.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1C1C1C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fontAlgn="base"/>
            <a:r>
              <a:rPr lang="en-GB" sz="2000" dirty="0">
                <a:solidFill>
                  <a:srgbClr val="1C1C1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The most common causes of Global Developmental Delay include: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1C1C1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chromosomal or genetic abnormalities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1C1C1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abnormalities with the structure or development of the brain or spinal cord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1C1C1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premature birth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1C1C1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infections, such as meningitis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1C1C1C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fontAlgn="base"/>
            <a:r>
              <a:rPr lang="en-GB" sz="2000" dirty="0">
                <a:solidFill>
                  <a:srgbClr val="1C1C1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However, the cause is often never fully identified.</a:t>
            </a:r>
          </a:p>
          <a:p>
            <a:pPr fontAlgn="base"/>
            <a:endParaRPr lang="en-GB" sz="2000" dirty="0">
              <a:solidFill>
                <a:srgbClr val="1C1C1C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 fontAlgn="base"/>
            <a:endParaRPr lang="en-GB" sz="1200" i="1" dirty="0">
              <a:solidFill>
                <a:srgbClr val="1C1C1C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 fontAlgn="base"/>
            <a:endParaRPr lang="en-GB" sz="1200" i="1" dirty="0">
              <a:solidFill>
                <a:srgbClr val="1C1C1C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 fontAlgn="base"/>
            <a:endParaRPr lang="en-GB" sz="1200" i="1" dirty="0">
              <a:solidFill>
                <a:srgbClr val="1C1C1C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 fontAlgn="base"/>
            <a:endParaRPr lang="en-GB" sz="1200" i="1" dirty="0">
              <a:solidFill>
                <a:srgbClr val="1C1C1C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 fontAlgn="base"/>
            <a:r>
              <a:rPr lang="en-GB" sz="1200" i="1" dirty="0">
                <a:solidFill>
                  <a:srgbClr val="1C1C1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Information taken from cindex.camden.gov.uk</a:t>
            </a:r>
          </a:p>
        </p:txBody>
      </p:sp>
    </p:spTree>
    <p:extLst>
      <p:ext uri="{BB962C8B-B14F-4D97-AF65-F5344CB8AC3E}">
        <p14:creationId xmlns:p14="http://schemas.microsoft.com/office/powerpoint/2010/main" val="2583836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A5823563-3915-47D1-B20C-A22EC7EA3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353060"/>
            <a:ext cx="8220075" cy="994306"/>
          </a:xfrm>
        </p:spPr>
        <p:txBody>
          <a:bodyPr/>
          <a:lstStyle/>
          <a:p>
            <a:r>
              <a:rPr lang="en-GB" sz="3600" dirty="0">
                <a:latin typeface="Roboto" panose="02000000000000000000" pitchFamily="2" charset="0"/>
                <a:ea typeface="Roboto" panose="02000000000000000000" pitchFamily="2" charset="0"/>
              </a:rPr>
              <a:t>Diagnosis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C9FAD7A-3895-4845-952C-1F4AEDA0ECED}"/>
              </a:ext>
            </a:extLst>
          </p:cNvPr>
          <p:cNvSpPr txBox="1"/>
          <p:nvPr/>
        </p:nvSpPr>
        <p:spPr>
          <a:xfrm>
            <a:off x="690525" y="1186778"/>
            <a:ext cx="7753420" cy="54553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GB" sz="1950" dirty="0">
                <a:solidFill>
                  <a:srgbClr val="1C1C1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 child’s development can be grouped into four main areas: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GB" sz="1950" dirty="0">
              <a:solidFill>
                <a:srgbClr val="1C1C1C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GB" sz="1950" dirty="0">
              <a:solidFill>
                <a:srgbClr val="1C1C1C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GB" sz="1950" dirty="0">
              <a:solidFill>
                <a:srgbClr val="1C1C1C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fontAlgn="base"/>
            <a:endParaRPr lang="en-GB" sz="1950" dirty="0">
              <a:solidFill>
                <a:srgbClr val="1C1C1C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fontAlgn="base"/>
            <a:r>
              <a:rPr lang="en-GB" sz="1950" dirty="0">
                <a:solidFill>
                  <a:srgbClr val="1C1C1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Each area has specific milestones that children would be expected to reach, such as walking, talking and toilet training.</a:t>
            </a:r>
          </a:p>
          <a:p>
            <a:pPr fontAlgn="base"/>
            <a:endParaRPr lang="en-GB" sz="1950" dirty="0">
              <a:solidFill>
                <a:srgbClr val="1C1C1C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fontAlgn="base"/>
            <a:r>
              <a:rPr lang="en-GB" sz="1950" dirty="0">
                <a:solidFill>
                  <a:srgbClr val="1C1C1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Children can be classed as having GDD if they don’t reach two or more milestones in all four areas of development.</a:t>
            </a:r>
          </a:p>
          <a:p>
            <a:pPr fontAlgn="base"/>
            <a:endParaRPr lang="en-GB" sz="1950" dirty="0">
              <a:solidFill>
                <a:srgbClr val="1C1C1C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fontAlgn="base"/>
            <a:r>
              <a:rPr lang="en-GB" sz="1950" dirty="0">
                <a:solidFill>
                  <a:srgbClr val="1C1C1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 some children, GDD is suspected soon after birth because of problems, such as feeding issues. In others, it isn’t suspected until later, when learning or behaviour difficulties occur at school.</a:t>
            </a:r>
          </a:p>
          <a:p>
            <a:pPr fontAlgn="base"/>
            <a:endParaRPr lang="en-GB" sz="1950" dirty="0">
              <a:solidFill>
                <a:srgbClr val="1C1C1C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 fontAlgn="base"/>
            <a:endParaRPr lang="en-GB" sz="1200" i="1" dirty="0">
              <a:solidFill>
                <a:srgbClr val="1C1C1C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 fontAlgn="base"/>
            <a:endParaRPr lang="en-GB" sz="1200" i="1" dirty="0">
              <a:solidFill>
                <a:srgbClr val="1C1C1C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 fontAlgn="base"/>
            <a:r>
              <a:rPr lang="en-GB" sz="1200" i="1" dirty="0">
                <a:solidFill>
                  <a:srgbClr val="1C1C1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Information taken from cindex.camden.gov.uk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1C1C1C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E50A68A-89CA-48B3-B4B3-C9BF95F5043F}"/>
              </a:ext>
            </a:extLst>
          </p:cNvPr>
          <p:cNvSpPr/>
          <p:nvPr/>
        </p:nvSpPr>
        <p:spPr>
          <a:xfrm>
            <a:off x="656969" y="1711352"/>
            <a:ext cx="1878621" cy="721453"/>
          </a:xfrm>
          <a:prstGeom prst="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  <a:t>motor skills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2B682AC-339A-4E4F-A282-E4E8C3D25884}"/>
              </a:ext>
            </a:extLst>
          </p:cNvPr>
          <p:cNvSpPr/>
          <p:nvPr/>
        </p:nvSpPr>
        <p:spPr>
          <a:xfrm>
            <a:off x="2640880" y="1711352"/>
            <a:ext cx="1878622" cy="721453"/>
          </a:xfrm>
          <a:prstGeom prst="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  <a:t>speech and language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0664E9E-D5B5-4F8E-918E-FE4D090D204B}"/>
              </a:ext>
            </a:extLst>
          </p:cNvPr>
          <p:cNvSpPr/>
          <p:nvPr/>
        </p:nvSpPr>
        <p:spPr>
          <a:xfrm>
            <a:off x="4624791" y="1711353"/>
            <a:ext cx="1878623" cy="721453"/>
          </a:xfrm>
          <a:prstGeom prst="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  <a:t>cognitive skills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B2532FB-EE01-401B-B2B7-F6E85C2476F8}"/>
              </a:ext>
            </a:extLst>
          </p:cNvPr>
          <p:cNvSpPr/>
          <p:nvPr/>
        </p:nvSpPr>
        <p:spPr>
          <a:xfrm>
            <a:off x="6608703" y="1711354"/>
            <a:ext cx="1878623" cy="721453"/>
          </a:xfrm>
          <a:prstGeom prst="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  <a:t>social and emotional skills</a:t>
            </a:r>
          </a:p>
        </p:txBody>
      </p:sp>
    </p:spTree>
    <p:extLst>
      <p:ext uri="{BB962C8B-B14F-4D97-AF65-F5344CB8AC3E}">
        <p14:creationId xmlns:p14="http://schemas.microsoft.com/office/powerpoint/2010/main" val="2665524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456332-A94C-4301-B3D2-A3E26E3B4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368" y="637817"/>
            <a:ext cx="4572000" cy="994306"/>
          </a:xfrm>
        </p:spPr>
        <p:txBody>
          <a:bodyPr/>
          <a:lstStyle/>
          <a:p>
            <a:pPr algn="ctr"/>
            <a:r>
              <a:rPr lang="en-GB" sz="3100" dirty="0">
                <a:latin typeface="Roboto" panose="02000000000000000000" pitchFamily="2" charset="0"/>
                <a:ea typeface="Roboto" panose="02000000000000000000" pitchFamily="2" charset="0"/>
              </a:rPr>
              <a:t>Supporting a Child with GDD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A8015D-AAA9-4445-B655-F6E3A4D1371C}"/>
              </a:ext>
            </a:extLst>
          </p:cNvPr>
          <p:cNvSpPr txBox="1"/>
          <p:nvPr/>
        </p:nvSpPr>
        <p:spPr>
          <a:xfrm>
            <a:off x="3716867" y="1858029"/>
            <a:ext cx="4868501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  <a:t>There is no single treatment for Global Developmental Delay but finding the correct interventions can help with </a:t>
            </a:r>
            <a:r>
              <a:rPr lang="en-GB">
                <a:latin typeface="Roboto" panose="02000000000000000000" pitchFamily="2" charset="0"/>
                <a:ea typeface="Roboto" panose="02000000000000000000" pitchFamily="2" charset="0"/>
              </a:rPr>
              <a:t>a child’s individual </a:t>
            </a:r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  <a:t>development.</a:t>
            </a:r>
          </a:p>
          <a:p>
            <a:endParaRPr lang="en-GB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  <a:t>These might include input from a range of professionals, including:</a:t>
            </a:r>
          </a:p>
          <a:p>
            <a:endParaRPr lang="en-GB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  <a:t>speech and language therapists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  <a:t>occupational therapists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  <a:t>physiotherapists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/>
            <a:endParaRPr lang="en-GB" sz="1200" i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/>
            <a:endParaRPr lang="en-GB" sz="1200" i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/>
            <a:endParaRPr lang="en-GB" sz="1200" i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/>
            <a:r>
              <a:rPr lang="en-GB" sz="1200" i="1" dirty="0">
                <a:latin typeface="Roboto" panose="02000000000000000000" pitchFamily="2" charset="0"/>
                <a:ea typeface="Roboto" panose="02000000000000000000" pitchFamily="2" charset="0"/>
              </a:rPr>
              <a:t>Information taken from cindex.camden.gov.uk</a:t>
            </a:r>
          </a:p>
          <a:p>
            <a:endParaRPr lang="en-GB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F3F9929-6B6A-4764-990B-D9591D3DC3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48"/>
          <a:stretch/>
        </p:blipFill>
        <p:spPr>
          <a:xfrm>
            <a:off x="0" y="0"/>
            <a:ext cx="45127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42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A5823563-3915-47D1-B20C-A22EC7EA3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  <a:t>Interventions at School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C9FAD7A-3895-4845-952C-1F4AEDA0ECED}"/>
              </a:ext>
            </a:extLst>
          </p:cNvPr>
          <p:cNvSpPr txBox="1"/>
          <p:nvPr/>
        </p:nvSpPr>
        <p:spPr>
          <a:xfrm>
            <a:off x="828518" y="1369393"/>
            <a:ext cx="750268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GB" sz="2000" dirty="0">
                <a:solidFill>
                  <a:srgbClr val="1C1C1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Targeted interventions can make a huge difference in meeting a child’s different areas of need. </a:t>
            </a:r>
          </a:p>
          <a:p>
            <a:pPr fontAlgn="base"/>
            <a:endParaRPr lang="en-GB" sz="2000" dirty="0">
              <a:solidFill>
                <a:srgbClr val="1C1C1C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fontAlgn="base"/>
            <a:r>
              <a:rPr lang="en-GB" sz="2000" dirty="0">
                <a:solidFill>
                  <a:srgbClr val="1C1C1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Remember - children with GDD will need time to revisit and consolidate learning.</a:t>
            </a:r>
          </a:p>
          <a:p>
            <a:pPr fontAlgn="base"/>
            <a:endParaRPr lang="en-GB" sz="2000" dirty="0">
              <a:solidFill>
                <a:srgbClr val="1C1C1C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fontAlgn="base"/>
            <a:r>
              <a:rPr lang="en-GB" sz="2000" dirty="0">
                <a:solidFill>
                  <a:srgbClr val="1C1C1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Take a look at </a:t>
            </a:r>
            <a:r>
              <a:rPr lang="en-GB" sz="2000" dirty="0">
                <a:solidFill>
                  <a:srgbClr val="1C1C1C"/>
                </a:solidFill>
                <a:latin typeface="Roboto" panose="02000000000000000000" pitchFamily="2" charset="0"/>
                <a:ea typeface="Roboto" panose="02000000000000000000" pitchFamily="2" charset="0"/>
                <a:hlinkClick r:id="rId2"/>
              </a:rPr>
              <a:t>Twinkl Inclusion</a:t>
            </a:r>
            <a:r>
              <a:rPr lang="en-GB" sz="2000" dirty="0">
                <a:solidFill>
                  <a:srgbClr val="1C1C1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to explore our range of useful intervention resources.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B2B7FCA-064C-4FF7-BEA5-152AC9B2E7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658" y="4155848"/>
            <a:ext cx="2634349" cy="13171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34DF5D7-12EC-43DF-8174-278760B37A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919" y="4155847"/>
            <a:ext cx="2634350" cy="13171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B01EB67-7F81-47D6-A5FA-0E1E7E8E35E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589" y="4830020"/>
            <a:ext cx="2634348" cy="131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95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xmlns="" id="{33C4A4C5-E248-435B-8582-08155D8BB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0019" y="1123009"/>
            <a:ext cx="4572000" cy="994306"/>
          </a:xfrm>
        </p:spPr>
        <p:txBody>
          <a:bodyPr/>
          <a:lstStyle/>
          <a:p>
            <a:pPr algn="ctr"/>
            <a:r>
              <a:rPr lang="en-GB" sz="3100" dirty="0">
                <a:latin typeface="Roboto" panose="02000000000000000000" pitchFamily="2" charset="0"/>
                <a:ea typeface="Roboto" panose="02000000000000000000" pitchFamily="2" charset="0"/>
              </a:rPr>
              <a:t>References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7D08464-086B-4169-AB1B-9AC130ACA360}"/>
              </a:ext>
            </a:extLst>
          </p:cNvPr>
          <p:cNvSpPr txBox="1"/>
          <p:nvPr/>
        </p:nvSpPr>
        <p:spPr>
          <a:xfrm>
            <a:off x="3536603" y="2031318"/>
            <a:ext cx="5038831" cy="3672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rtl="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Mencap. 2021. Global developmental delay. [online] Available at: &lt;https://www.mencap.org.uk/learning-disability-explained/conditions/global-development-delay&gt; [Accessed 17 February 2021].</a:t>
            </a:r>
            <a:endParaRPr lang="en-GB" b="0" dirty="0">
              <a:effectLst/>
            </a:endParaRPr>
          </a:p>
          <a:p>
            <a:pPr marL="285750" indent="-285750" rtl="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800" i="0" u="none" strike="noStrike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rtl="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Cindex.camden.gov.uk. 2021. What is global developmental delay? | </a:t>
            </a:r>
            <a:r>
              <a:rPr lang="en-GB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Cindex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[online] Available at: &lt;https://cindex.camden.gov.uk/kb5/camden/cd/advice.page?id=zuT_sNIGhk8&amp;localofferchannel=0&gt; [Accessed 17 February 2021].</a:t>
            </a:r>
            <a:endParaRPr lang="en-GB" b="0" dirty="0">
              <a:effectLst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0D5A121-90B8-499B-9A54-296BE894A8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48"/>
          <a:stretch/>
        </p:blipFill>
        <p:spPr>
          <a:xfrm>
            <a:off x="0" y="0"/>
            <a:ext cx="45127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2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2"/>
            <a:extLst>
              <a:ext uri="{FF2B5EF4-FFF2-40B4-BE49-F238E27FC236}">
                <a16:creationId xmlns:a16="http://schemas.microsoft.com/office/drawing/2014/main" xmlns="" id="{6862507D-64C8-46F0-B3DE-13E7BE8CA2AA}"/>
              </a:ext>
            </a:extLst>
          </p:cNvPr>
          <p:cNvSpPr/>
          <p:nvPr/>
        </p:nvSpPr>
        <p:spPr>
          <a:xfrm>
            <a:off x="0" y="5840963"/>
            <a:ext cx="1380931" cy="10170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4040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owerPoint Guidance.pptx" id="{9E672C99-2731-4C91-91B2-96A90CF6B535}" vid="{7F266D33-4E3D-4AB1-8B43-991C0A718D8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250</TotalTime>
  <Words>389</Words>
  <Application>Microsoft Office PowerPoint</Application>
  <PresentationFormat>On-screen Show (4:3)</PresentationFormat>
  <Paragraphs>71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Roboto</vt:lpstr>
      <vt:lpstr>Twinkl</vt:lpstr>
      <vt:lpstr>Calibri</vt:lpstr>
      <vt:lpstr>Office Theme</vt:lpstr>
      <vt:lpstr>PowerPoint Presentation</vt:lpstr>
      <vt:lpstr>What Is Global Developmental Delay?</vt:lpstr>
      <vt:lpstr>Global Developmental Delay</vt:lpstr>
      <vt:lpstr>Diagnosis</vt:lpstr>
      <vt:lpstr>Supporting a Child with GDD</vt:lpstr>
      <vt:lpstr>Interventions at School</vt:lpstr>
      <vt:lpstr>References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Machin</dc:creator>
  <cp:lastModifiedBy>mpadgeon</cp:lastModifiedBy>
  <cp:revision>20</cp:revision>
  <dcterms:created xsi:type="dcterms:W3CDTF">2021-01-22T12:23:34Z</dcterms:created>
  <dcterms:modified xsi:type="dcterms:W3CDTF">2024-01-23T10:32:30Z</dcterms:modified>
</cp:coreProperties>
</file>