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6" r:id="rId3"/>
    <p:sldId id="259" r:id="rId4"/>
    <p:sldId id="257" r:id="rId5"/>
    <p:sldId id="258"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2" d="100"/>
          <a:sy n="82" d="100"/>
        </p:scale>
        <p:origin x="72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E4A96-9163-4107-A32E-C0ED5239209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440C735-9EB9-4173-A31D-FDAE0A3E5F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2E28F49-93A0-4BFA-B993-BA14EE3FB33C}"/>
              </a:ext>
            </a:extLst>
          </p:cNvPr>
          <p:cNvSpPr>
            <a:spLocks noGrp="1"/>
          </p:cNvSpPr>
          <p:nvPr>
            <p:ph type="dt" sz="half" idx="10"/>
          </p:nvPr>
        </p:nvSpPr>
        <p:spPr/>
        <p:txBody>
          <a:bodyPr/>
          <a:lstStyle/>
          <a:p>
            <a:fld id="{8160EB25-4883-4229-925F-D5643E3AF39C}" type="datetimeFigureOut">
              <a:rPr lang="en-GB" smtClean="0"/>
              <a:t>24/02/2024</a:t>
            </a:fld>
            <a:endParaRPr lang="en-GB"/>
          </a:p>
        </p:txBody>
      </p:sp>
      <p:sp>
        <p:nvSpPr>
          <p:cNvPr id="5" name="Footer Placeholder 4">
            <a:extLst>
              <a:ext uri="{FF2B5EF4-FFF2-40B4-BE49-F238E27FC236}">
                <a16:creationId xmlns:a16="http://schemas.microsoft.com/office/drawing/2014/main" id="{758A733C-86E5-40DC-A977-B612186BF5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B300D1-7D3E-4A07-8BA5-F8AB2C9644C8}"/>
              </a:ext>
            </a:extLst>
          </p:cNvPr>
          <p:cNvSpPr>
            <a:spLocks noGrp="1"/>
          </p:cNvSpPr>
          <p:nvPr>
            <p:ph type="sldNum" sz="quarter" idx="12"/>
          </p:nvPr>
        </p:nvSpPr>
        <p:spPr/>
        <p:txBody>
          <a:bodyPr/>
          <a:lstStyle/>
          <a:p>
            <a:fld id="{0D61B43A-4CF6-4065-98D4-EBEB42371B65}" type="slidenum">
              <a:rPr lang="en-GB" smtClean="0"/>
              <a:t>‹#›</a:t>
            </a:fld>
            <a:endParaRPr lang="en-GB"/>
          </a:p>
        </p:txBody>
      </p:sp>
    </p:spTree>
    <p:extLst>
      <p:ext uri="{BB962C8B-B14F-4D97-AF65-F5344CB8AC3E}">
        <p14:creationId xmlns:p14="http://schemas.microsoft.com/office/powerpoint/2010/main" val="550145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A9E3B-5634-4297-95F3-26ABAB122BE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C6F0BA4-93DA-4DBA-A950-61CDA40F111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D22ADEE-752F-418A-8B2B-AFDC49B95E48}"/>
              </a:ext>
            </a:extLst>
          </p:cNvPr>
          <p:cNvSpPr>
            <a:spLocks noGrp="1"/>
          </p:cNvSpPr>
          <p:nvPr>
            <p:ph type="dt" sz="half" idx="10"/>
          </p:nvPr>
        </p:nvSpPr>
        <p:spPr/>
        <p:txBody>
          <a:bodyPr/>
          <a:lstStyle/>
          <a:p>
            <a:fld id="{8160EB25-4883-4229-925F-D5643E3AF39C}" type="datetimeFigureOut">
              <a:rPr lang="en-GB" smtClean="0"/>
              <a:t>24/02/2024</a:t>
            </a:fld>
            <a:endParaRPr lang="en-GB"/>
          </a:p>
        </p:txBody>
      </p:sp>
      <p:sp>
        <p:nvSpPr>
          <p:cNvPr id="5" name="Footer Placeholder 4">
            <a:extLst>
              <a:ext uri="{FF2B5EF4-FFF2-40B4-BE49-F238E27FC236}">
                <a16:creationId xmlns:a16="http://schemas.microsoft.com/office/drawing/2014/main" id="{886BA7A8-13CF-4D8B-882D-78108BE1C8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C887A2-F45E-40FA-B98E-04E2E3530895}"/>
              </a:ext>
            </a:extLst>
          </p:cNvPr>
          <p:cNvSpPr>
            <a:spLocks noGrp="1"/>
          </p:cNvSpPr>
          <p:nvPr>
            <p:ph type="sldNum" sz="quarter" idx="12"/>
          </p:nvPr>
        </p:nvSpPr>
        <p:spPr/>
        <p:txBody>
          <a:bodyPr/>
          <a:lstStyle/>
          <a:p>
            <a:fld id="{0D61B43A-4CF6-4065-98D4-EBEB42371B65}" type="slidenum">
              <a:rPr lang="en-GB" smtClean="0"/>
              <a:t>‹#›</a:t>
            </a:fld>
            <a:endParaRPr lang="en-GB"/>
          </a:p>
        </p:txBody>
      </p:sp>
    </p:spTree>
    <p:extLst>
      <p:ext uri="{BB962C8B-B14F-4D97-AF65-F5344CB8AC3E}">
        <p14:creationId xmlns:p14="http://schemas.microsoft.com/office/powerpoint/2010/main" val="1036437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B42D5D-1559-439C-8BE5-2A48E6B4047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5DD6439-8B6B-4057-8F37-14615D2BDD9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E2097B-CFE2-4A8F-8A7B-1FE62C0EAF9F}"/>
              </a:ext>
            </a:extLst>
          </p:cNvPr>
          <p:cNvSpPr>
            <a:spLocks noGrp="1"/>
          </p:cNvSpPr>
          <p:nvPr>
            <p:ph type="dt" sz="half" idx="10"/>
          </p:nvPr>
        </p:nvSpPr>
        <p:spPr/>
        <p:txBody>
          <a:bodyPr/>
          <a:lstStyle/>
          <a:p>
            <a:fld id="{8160EB25-4883-4229-925F-D5643E3AF39C}" type="datetimeFigureOut">
              <a:rPr lang="en-GB" smtClean="0"/>
              <a:t>24/02/2024</a:t>
            </a:fld>
            <a:endParaRPr lang="en-GB"/>
          </a:p>
        </p:txBody>
      </p:sp>
      <p:sp>
        <p:nvSpPr>
          <p:cNvPr id="5" name="Footer Placeholder 4">
            <a:extLst>
              <a:ext uri="{FF2B5EF4-FFF2-40B4-BE49-F238E27FC236}">
                <a16:creationId xmlns:a16="http://schemas.microsoft.com/office/drawing/2014/main" id="{18C5B6C3-8025-43B1-8E2A-3D8E8B471C2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12AEE3-1FD0-4447-8C7A-E4B374AE1472}"/>
              </a:ext>
            </a:extLst>
          </p:cNvPr>
          <p:cNvSpPr>
            <a:spLocks noGrp="1"/>
          </p:cNvSpPr>
          <p:nvPr>
            <p:ph type="sldNum" sz="quarter" idx="12"/>
          </p:nvPr>
        </p:nvSpPr>
        <p:spPr/>
        <p:txBody>
          <a:bodyPr/>
          <a:lstStyle/>
          <a:p>
            <a:fld id="{0D61B43A-4CF6-4065-98D4-EBEB42371B65}" type="slidenum">
              <a:rPr lang="en-GB" smtClean="0"/>
              <a:t>‹#›</a:t>
            </a:fld>
            <a:endParaRPr lang="en-GB"/>
          </a:p>
        </p:txBody>
      </p:sp>
    </p:spTree>
    <p:extLst>
      <p:ext uri="{BB962C8B-B14F-4D97-AF65-F5344CB8AC3E}">
        <p14:creationId xmlns:p14="http://schemas.microsoft.com/office/powerpoint/2010/main" val="4052393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54CA0-DB5C-4286-8DFA-2E4D74CF870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9604CC6-0BA3-4A42-ACA3-524227EAEF4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A5BF48-5041-4D65-BA64-20337F691FC9}"/>
              </a:ext>
            </a:extLst>
          </p:cNvPr>
          <p:cNvSpPr>
            <a:spLocks noGrp="1"/>
          </p:cNvSpPr>
          <p:nvPr>
            <p:ph type="dt" sz="half" idx="10"/>
          </p:nvPr>
        </p:nvSpPr>
        <p:spPr/>
        <p:txBody>
          <a:bodyPr/>
          <a:lstStyle/>
          <a:p>
            <a:fld id="{8160EB25-4883-4229-925F-D5643E3AF39C}" type="datetimeFigureOut">
              <a:rPr lang="en-GB" smtClean="0"/>
              <a:t>24/02/2024</a:t>
            </a:fld>
            <a:endParaRPr lang="en-GB"/>
          </a:p>
        </p:txBody>
      </p:sp>
      <p:sp>
        <p:nvSpPr>
          <p:cNvPr id="5" name="Footer Placeholder 4">
            <a:extLst>
              <a:ext uri="{FF2B5EF4-FFF2-40B4-BE49-F238E27FC236}">
                <a16:creationId xmlns:a16="http://schemas.microsoft.com/office/drawing/2014/main" id="{8B240147-3AB9-4B18-9443-2EB9215E42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25DCB9-DFC2-44AA-A8FD-FC538899B3EA}"/>
              </a:ext>
            </a:extLst>
          </p:cNvPr>
          <p:cNvSpPr>
            <a:spLocks noGrp="1"/>
          </p:cNvSpPr>
          <p:nvPr>
            <p:ph type="sldNum" sz="quarter" idx="12"/>
          </p:nvPr>
        </p:nvSpPr>
        <p:spPr/>
        <p:txBody>
          <a:bodyPr/>
          <a:lstStyle/>
          <a:p>
            <a:fld id="{0D61B43A-4CF6-4065-98D4-EBEB42371B65}" type="slidenum">
              <a:rPr lang="en-GB" smtClean="0"/>
              <a:t>‹#›</a:t>
            </a:fld>
            <a:endParaRPr lang="en-GB"/>
          </a:p>
        </p:txBody>
      </p:sp>
    </p:spTree>
    <p:extLst>
      <p:ext uri="{BB962C8B-B14F-4D97-AF65-F5344CB8AC3E}">
        <p14:creationId xmlns:p14="http://schemas.microsoft.com/office/powerpoint/2010/main" val="659374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7779E-8617-40E1-8DCB-ADDE518741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847FAE3-8758-420D-AE9A-8BE33B7AAD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31DECEB-1D21-4275-8A80-8DF038C8A8A0}"/>
              </a:ext>
            </a:extLst>
          </p:cNvPr>
          <p:cNvSpPr>
            <a:spLocks noGrp="1"/>
          </p:cNvSpPr>
          <p:nvPr>
            <p:ph type="dt" sz="half" idx="10"/>
          </p:nvPr>
        </p:nvSpPr>
        <p:spPr/>
        <p:txBody>
          <a:bodyPr/>
          <a:lstStyle/>
          <a:p>
            <a:fld id="{8160EB25-4883-4229-925F-D5643E3AF39C}" type="datetimeFigureOut">
              <a:rPr lang="en-GB" smtClean="0"/>
              <a:t>24/02/2024</a:t>
            </a:fld>
            <a:endParaRPr lang="en-GB"/>
          </a:p>
        </p:txBody>
      </p:sp>
      <p:sp>
        <p:nvSpPr>
          <p:cNvPr id="5" name="Footer Placeholder 4">
            <a:extLst>
              <a:ext uri="{FF2B5EF4-FFF2-40B4-BE49-F238E27FC236}">
                <a16:creationId xmlns:a16="http://schemas.microsoft.com/office/drawing/2014/main" id="{685015DF-ED31-4A40-8D45-F41FFDA9A0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8091F6-0285-4BB2-B416-BC633B8D5585}"/>
              </a:ext>
            </a:extLst>
          </p:cNvPr>
          <p:cNvSpPr>
            <a:spLocks noGrp="1"/>
          </p:cNvSpPr>
          <p:nvPr>
            <p:ph type="sldNum" sz="quarter" idx="12"/>
          </p:nvPr>
        </p:nvSpPr>
        <p:spPr/>
        <p:txBody>
          <a:bodyPr/>
          <a:lstStyle/>
          <a:p>
            <a:fld id="{0D61B43A-4CF6-4065-98D4-EBEB42371B65}" type="slidenum">
              <a:rPr lang="en-GB" smtClean="0"/>
              <a:t>‹#›</a:t>
            </a:fld>
            <a:endParaRPr lang="en-GB"/>
          </a:p>
        </p:txBody>
      </p:sp>
    </p:spTree>
    <p:extLst>
      <p:ext uri="{BB962C8B-B14F-4D97-AF65-F5344CB8AC3E}">
        <p14:creationId xmlns:p14="http://schemas.microsoft.com/office/powerpoint/2010/main" val="3516667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A1201-40EE-40DC-B195-C052F87679D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6EA6848-DAB7-454A-AE5E-9024CDFBD2D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55BFCE-648B-4534-A278-34D69249E6C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8315509-DADF-4A71-BECE-678C3EAD7DEC}"/>
              </a:ext>
            </a:extLst>
          </p:cNvPr>
          <p:cNvSpPr>
            <a:spLocks noGrp="1"/>
          </p:cNvSpPr>
          <p:nvPr>
            <p:ph type="dt" sz="half" idx="10"/>
          </p:nvPr>
        </p:nvSpPr>
        <p:spPr/>
        <p:txBody>
          <a:bodyPr/>
          <a:lstStyle/>
          <a:p>
            <a:fld id="{8160EB25-4883-4229-925F-D5643E3AF39C}" type="datetimeFigureOut">
              <a:rPr lang="en-GB" smtClean="0"/>
              <a:t>24/02/2024</a:t>
            </a:fld>
            <a:endParaRPr lang="en-GB"/>
          </a:p>
        </p:txBody>
      </p:sp>
      <p:sp>
        <p:nvSpPr>
          <p:cNvPr id="6" name="Footer Placeholder 5">
            <a:extLst>
              <a:ext uri="{FF2B5EF4-FFF2-40B4-BE49-F238E27FC236}">
                <a16:creationId xmlns:a16="http://schemas.microsoft.com/office/drawing/2014/main" id="{E3D34B79-C629-4FA7-8F1D-EA8238CD1BB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2D29C33-F1EE-43CA-BFE6-EAF891197B87}"/>
              </a:ext>
            </a:extLst>
          </p:cNvPr>
          <p:cNvSpPr>
            <a:spLocks noGrp="1"/>
          </p:cNvSpPr>
          <p:nvPr>
            <p:ph type="sldNum" sz="quarter" idx="12"/>
          </p:nvPr>
        </p:nvSpPr>
        <p:spPr/>
        <p:txBody>
          <a:bodyPr/>
          <a:lstStyle/>
          <a:p>
            <a:fld id="{0D61B43A-4CF6-4065-98D4-EBEB42371B65}" type="slidenum">
              <a:rPr lang="en-GB" smtClean="0"/>
              <a:t>‹#›</a:t>
            </a:fld>
            <a:endParaRPr lang="en-GB"/>
          </a:p>
        </p:txBody>
      </p:sp>
    </p:spTree>
    <p:extLst>
      <p:ext uri="{BB962C8B-B14F-4D97-AF65-F5344CB8AC3E}">
        <p14:creationId xmlns:p14="http://schemas.microsoft.com/office/powerpoint/2010/main" val="932021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7B2F-3579-4FEE-8BD0-46B41DF86B2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6F3A922-6656-4945-BC9D-247D4D617C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0151DD9-C6E1-4CF2-A2AE-4D10587293D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94C3D78-8779-4A4A-BB3C-658E8FC9BD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A4AF6B3-520A-4F63-9051-9F721FC6C7B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55B203F-4D03-48D7-BB6E-ABB3E19EB44D}"/>
              </a:ext>
            </a:extLst>
          </p:cNvPr>
          <p:cNvSpPr>
            <a:spLocks noGrp="1"/>
          </p:cNvSpPr>
          <p:nvPr>
            <p:ph type="dt" sz="half" idx="10"/>
          </p:nvPr>
        </p:nvSpPr>
        <p:spPr/>
        <p:txBody>
          <a:bodyPr/>
          <a:lstStyle/>
          <a:p>
            <a:fld id="{8160EB25-4883-4229-925F-D5643E3AF39C}" type="datetimeFigureOut">
              <a:rPr lang="en-GB" smtClean="0"/>
              <a:t>24/02/2024</a:t>
            </a:fld>
            <a:endParaRPr lang="en-GB"/>
          </a:p>
        </p:txBody>
      </p:sp>
      <p:sp>
        <p:nvSpPr>
          <p:cNvPr id="8" name="Footer Placeholder 7">
            <a:extLst>
              <a:ext uri="{FF2B5EF4-FFF2-40B4-BE49-F238E27FC236}">
                <a16:creationId xmlns:a16="http://schemas.microsoft.com/office/drawing/2014/main" id="{D8BEB629-1392-436F-918E-179AA20B1E1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697C8B3-FDA1-4DB0-8D20-2D2B590AAC8F}"/>
              </a:ext>
            </a:extLst>
          </p:cNvPr>
          <p:cNvSpPr>
            <a:spLocks noGrp="1"/>
          </p:cNvSpPr>
          <p:nvPr>
            <p:ph type="sldNum" sz="quarter" idx="12"/>
          </p:nvPr>
        </p:nvSpPr>
        <p:spPr/>
        <p:txBody>
          <a:bodyPr/>
          <a:lstStyle/>
          <a:p>
            <a:fld id="{0D61B43A-4CF6-4065-98D4-EBEB42371B65}" type="slidenum">
              <a:rPr lang="en-GB" smtClean="0"/>
              <a:t>‹#›</a:t>
            </a:fld>
            <a:endParaRPr lang="en-GB"/>
          </a:p>
        </p:txBody>
      </p:sp>
    </p:spTree>
    <p:extLst>
      <p:ext uri="{BB962C8B-B14F-4D97-AF65-F5344CB8AC3E}">
        <p14:creationId xmlns:p14="http://schemas.microsoft.com/office/powerpoint/2010/main" val="1976904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FCAB8-5507-43E6-8B7A-A5C8D5C12DC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2CAF537-6455-4521-9403-86F134E65C73}"/>
              </a:ext>
            </a:extLst>
          </p:cNvPr>
          <p:cNvSpPr>
            <a:spLocks noGrp="1"/>
          </p:cNvSpPr>
          <p:nvPr>
            <p:ph type="dt" sz="half" idx="10"/>
          </p:nvPr>
        </p:nvSpPr>
        <p:spPr/>
        <p:txBody>
          <a:bodyPr/>
          <a:lstStyle/>
          <a:p>
            <a:fld id="{8160EB25-4883-4229-925F-D5643E3AF39C}" type="datetimeFigureOut">
              <a:rPr lang="en-GB" smtClean="0"/>
              <a:t>24/02/2024</a:t>
            </a:fld>
            <a:endParaRPr lang="en-GB"/>
          </a:p>
        </p:txBody>
      </p:sp>
      <p:sp>
        <p:nvSpPr>
          <p:cNvPr id="4" name="Footer Placeholder 3">
            <a:extLst>
              <a:ext uri="{FF2B5EF4-FFF2-40B4-BE49-F238E27FC236}">
                <a16:creationId xmlns:a16="http://schemas.microsoft.com/office/drawing/2014/main" id="{51100B1F-0B3F-4CC6-B05C-9E48985A85A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D2BD610-BB67-41D7-AEC0-DBE870B7BCB1}"/>
              </a:ext>
            </a:extLst>
          </p:cNvPr>
          <p:cNvSpPr>
            <a:spLocks noGrp="1"/>
          </p:cNvSpPr>
          <p:nvPr>
            <p:ph type="sldNum" sz="quarter" idx="12"/>
          </p:nvPr>
        </p:nvSpPr>
        <p:spPr/>
        <p:txBody>
          <a:bodyPr/>
          <a:lstStyle/>
          <a:p>
            <a:fld id="{0D61B43A-4CF6-4065-98D4-EBEB42371B65}" type="slidenum">
              <a:rPr lang="en-GB" smtClean="0"/>
              <a:t>‹#›</a:t>
            </a:fld>
            <a:endParaRPr lang="en-GB"/>
          </a:p>
        </p:txBody>
      </p:sp>
    </p:spTree>
    <p:extLst>
      <p:ext uri="{BB962C8B-B14F-4D97-AF65-F5344CB8AC3E}">
        <p14:creationId xmlns:p14="http://schemas.microsoft.com/office/powerpoint/2010/main" val="2872716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3B154C-2558-485A-BFCA-3EF730F926AE}"/>
              </a:ext>
            </a:extLst>
          </p:cNvPr>
          <p:cNvSpPr>
            <a:spLocks noGrp="1"/>
          </p:cNvSpPr>
          <p:nvPr>
            <p:ph type="dt" sz="half" idx="10"/>
          </p:nvPr>
        </p:nvSpPr>
        <p:spPr/>
        <p:txBody>
          <a:bodyPr/>
          <a:lstStyle/>
          <a:p>
            <a:fld id="{8160EB25-4883-4229-925F-D5643E3AF39C}" type="datetimeFigureOut">
              <a:rPr lang="en-GB" smtClean="0"/>
              <a:t>24/02/2024</a:t>
            </a:fld>
            <a:endParaRPr lang="en-GB"/>
          </a:p>
        </p:txBody>
      </p:sp>
      <p:sp>
        <p:nvSpPr>
          <p:cNvPr id="3" name="Footer Placeholder 2">
            <a:extLst>
              <a:ext uri="{FF2B5EF4-FFF2-40B4-BE49-F238E27FC236}">
                <a16:creationId xmlns:a16="http://schemas.microsoft.com/office/drawing/2014/main" id="{21B08157-F2EC-4EC1-B21B-1FDB0D6C68E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6A71B88-036C-4CBD-9EC9-CD30DCA65531}"/>
              </a:ext>
            </a:extLst>
          </p:cNvPr>
          <p:cNvSpPr>
            <a:spLocks noGrp="1"/>
          </p:cNvSpPr>
          <p:nvPr>
            <p:ph type="sldNum" sz="quarter" idx="12"/>
          </p:nvPr>
        </p:nvSpPr>
        <p:spPr/>
        <p:txBody>
          <a:bodyPr/>
          <a:lstStyle/>
          <a:p>
            <a:fld id="{0D61B43A-4CF6-4065-98D4-EBEB42371B65}" type="slidenum">
              <a:rPr lang="en-GB" smtClean="0"/>
              <a:t>‹#›</a:t>
            </a:fld>
            <a:endParaRPr lang="en-GB"/>
          </a:p>
        </p:txBody>
      </p:sp>
    </p:spTree>
    <p:extLst>
      <p:ext uri="{BB962C8B-B14F-4D97-AF65-F5344CB8AC3E}">
        <p14:creationId xmlns:p14="http://schemas.microsoft.com/office/powerpoint/2010/main" val="1239759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BE4AD-6FD3-4919-ACBB-0441F3F345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F974F37-C9F8-4ECE-9344-A4896A41EB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0313D86-B409-4F97-95ED-A05CC2617C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48B2B3C-F47D-460F-A4AF-F3D13C1B48BD}"/>
              </a:ext>
            </a:extLst>
          </p:cNvPr>
          <p:cNvSpPr>
            <a:spLocks noGrp="1"/>
          </p:cNvSpPr>
          <p:nvPr>
            <p:ph type="dt" sz="half" idx="10"/>
          </p:nvPr>
        </p:nvSpPr>
        <p:spPr/>
        <p:txBody>
          <a:bodyPr/>
          <a:lstStyle/>
          <a:p>
            <a:fld id="{8160EB25-4883-4229-925F-D5643E3AF39C}" type="datetimeFigureOut">
              <a:rPr lang="en-GB" smtClean="0"/>
              <a:t>24/02/2024</a:t>
            </a:fld>
            <a:endParaRPr lang="en-GB"/>
          </a:p>
        </p:txBody>
      </p:sp>
      <p:sp>
        <p:nvSpPr>
          <p:cNvPr id="6" name="Footer Placeholder 5">
            <a:extLst>
              <a:ext uri="{FF2B5EF4-FFF2-40B4-BE49-F238E27FC236}">
                <a16:creationId xmlns:a16="http://schemas.microsoft.com/office/drawing/2014/main" id="{2EF6EF17-504A-4F5A-AEDF-ED1E0880A6A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8FE8A0B-1DB5-4E51-B039-77E7EEA16564}"/>
              </a:ext>
            </a:extLst>
          </p:cNvPr>
          <p:cNvSpPr>
            <a:spLocks noGrp="1"/>
          </p:cNvSpPr>
          <p:nvPr>
            <p:ph type="sldNum" sz="quarter" idx="12"/>
          </p:nvPr>
        </p:nvSpPr>
        <p:spPr/>
        <p:txBody>
          <a:bodyPr/>
          <a:lstStyle/>
          <a:p>
            <a:fld id="{0D61B43A-4CF6-4065-98D4-EBEB42371B65}" type="slidenum">
              <a:rPr lang="en-GB" smtClean="0"/>
              <a:t>‹#›</a:t>
            </a:fld>
            <a:endParaRPr lang="en-GB"/>
          </a:p>
        </p:txBody>
      </p:sp>
    </p:spTree>
    <p:extLst>
      <p:ext uri="{BB962C8B-B14F-4D97-AF65-F5344CB8AC3E}">
        <p14:creationId xmlns:p14="http://schemas.microsoft.com/office/powerpoint/2010/main" val="2858348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C2C52-5E32-4D55-8D4A-C90BB9C718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B17D94A-BBBE-497B-A823-87901B1432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B106904-3BF3-4FB5-ACBC-4B149867E5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83605AF-DE7C-4D20-9BAB-C0769DD101EE}"/>
              </a:ext>
            </a:extLst>
          </p:cNvPr>
          <p:cNvSpPr>
            <a:spLocks noGrp="1"/>
          </p:cNvSpPr>
          <p:nvPr>
            <p:ph type="dt" sz="half" idx="10"/>
          </p:nvPr>
        </p:nvSpPr>
        <p:spPr/>
        <p:txBody>
          <a:bodyPr/>
          <a:lstStyle/>
          <a:p>
            <a:fld id="{8160EB25-4883-4229-925F-D5643E3AF39C}" type="datetimeFigureOut">
              <a:rPr lang="en-GB" smtClean="0"/>
              <a:t>24/02/2024</a:t>
            </a:fld>
            <a:endParaRPr lang="en-GB"/>
          </a:p>
        </p:txBody>
      </p:sp>
      <p:sp>
        <p:nvSpPr>
          <p:cNvPr id="6" name="Footer Placeholder 5">
            <a:extLst>
              <a:ext uri="{FF2B5EF4-FFF2-40B4-BE49-F238E27FC236}">
                <a16:creationId xmlns:a16="http://schemas.microsoft.com/office/drawing/2014/main" id="{2B39877B-1EDD-4C23-B868-3C7843B0BD3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7BA696F-FF61-4C95-A42B-35B3134FCD29}"/>
              </a:ext>
            </a:extLst>
          </p:cNvPr>
          <p:cNvSpPr>
            <a:spLocks noGrp="1"/>
          </p:cNvSpPr>
          <p:nvPr>
            <p:ph type="sldNum" sz="quarter" idx="12"/>
          </p:nvPr>
        </p:nvSpPr>
        <p:spPr/>
        <p:txBody>
          <a:bodyPr/>
          <a:lstStyle/>
          <a:p>
            <a:fld id="{0D61B43A-4CF6-4065-98D4-EBEB42371B65}" type="slidenum">
              <a:rPr lang="en-GB" smtClean="0"/>
              <a:t>‹#›</a:t>
            </a:fld>
            <a:endParaRPr lang="en-GB"/>
          </a:p>
        </p:txBody>
      </p:sp>
    </p:spTree>
    <p:extLst>
      <p:ext uri="{BB962C8B-B14F-4D97-AF65-F5344CB8AC3E}">
        <p14:creationId xmlns:p14="http://schemas.microsoft.com/office/powerpoint/2010/main" val="786866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664F513-29EC-488A-BF10-DC236594F6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35B9697-551B-4CFA-BB71-BDC5302034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3FCA827-0A7C-4EE4-B347-00EE7219A4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60EB25-4883-4229-925F-D5643E3AF39C}" type="datetimeFigureOut">
              <a:rPr lang="en-GB" smtClean="0"/>
              <a:t>24/02/2024</a:t>
            </a:fld>
            <a:endParaRPr lang="en-GB"/>
          </a:p>
        </p:txBody>
      </p:sp>
      <p:sp>
        <p:nvSpPr>
          <p:cNvPr id="5" name="Footer Placeholder 4">
            <a:extLst>
              <a:ext uri="{FF2B5EF4-FFF2-40B4-BE49-F238E27FC236}">
                <a16:creationId xmlns:a16="http://schemas.microsoft.com/office/drawing/2014/main" id="{34E71C4E-DF83-4561-8431-51177F9A58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8C4DD13-24D8-41A1-AD83-4116B1F7F6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61B43A-4CF6-4065-98D4-EBEB42371B65}" type="slidenum">
              <a:rPr lang="en-GB" smtClean="0"/>
              <a:t>‹#›</a:t>
            </a:fld>
            <a:endParaRPr lang="en-GB"/>
          </a:p>
        </p:txBody>
      </p:sp>
    </p:spTree>
    <p:extLst>
      <p:ext uri="{BB962C8B-B14F-4D97-AF65-F5344CB8AC3E}">
        <p14:creationId xmlns:p14="http://schemas.microsoft.com/office/powerpoint/2010/main" val="2072152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36280C5-DCBE-4E95-B960-2E9BD929E779}"/>
              </a:ext>
            </a:extLst>
          </p:cNvPr>
          <p:cNvPicPr>
            <a:picLocks noChangeAspect="1"/>
          </p:cNvPicPr>
          <p:nvPr/>
        </p:nvPicPr>
        <p:blipFill>
          <a:blip r:embed="rId2"/>
          <a:stretch>
            <a:fillRect/>
          </a:stretch>
        </p:blipFill>
        <p:spPr>
          <a:xfrm>
            <a:off x="4015409" y="232604"/>
            <a:ext cx="4161182" cy="4161182"/>
          </a:xfrm>
          <a:prstGeom prst="rect">
            <a:avLst/>
          </a:prstGeom>
        </p:spPr>
      </p:pic>
      <p:sp>
        <p:nvSpPr>
          <p:cNvPr id="3" name="Subtitle 2">
            <a:extLst>
              <a:ext uri="{FF2B5EF4-FFF2-40B4-BE49-F238E27FC236}">
                <a16:creationId xmlns:a16="http://schemas.microsoft.com/office/drawing/2014/main" id="{42A5FA69-1A46-4FCB-9D45-0D04E2CCC1E7}"/>
              </a:ext>
            </a:extLst>
          </p:cNvPr>
          <p:cNvSpPr>
            <a:spLocks noGrp="1"/>
          </p:cNvSpPr>
          <p:nvPr>
            <p:ph type="subTitle" idx="1"/>
          </p:nvPr>
        </p:nvSpPr>
        <p:spPr>
          <a:xfrm>
            <a:off x="1524000" y="4648959"/>
            <a:ext cx="9144000" cy="1655762"/>
          </a:xfrm>
        </p:spPr>
        <p:txBody>
          <a:bodyPr>
            <a:normAutofit/>
          </a:bodyPr>
          <a:lstStyle/>
          <a:p>
            <a:r>
              <a:rPr lang="en-GB" sz="5400" dirty="0">
                <a:solidFill>
                  <a:srgbClr val="7030A0"/>
                </a:solidFill>
              </a:rPr>
              <a:t>Trauma informed language in schools</a:t>
            </a:r>
          </a:p>
        </p:txBody>
      </p:sp>
    </p:spTree>
    <p:extLst>
      <p:ext uri="{BB962C8B-B14F-4D97-AF65-F5344CB8AC3E}">
        <p14:creationId xmlns:p14="http://schemas.microsoft.com/office/powerpoint/2010/main" val="2544309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F5FD0-E634-4C9E-8C4E-4F0B86AFC9AB}"/>
              </a:ext>
            </a:extLst>
          </p:cNvPr>
          <p:cNvSpPr>
            <a:spLocks noGrp="1"/>
          </p:cNvSpPr>
          <p:nvPr>
            <p:ph type="ctrTitle"/>
          </p:nvPr>
        </p:nvSpPr>
        <p:spPr>
          <a:xfrm>
            <a:off x="946580" y="4429919"/>
            <a:ext cx="9144000" cy="2387600"/>
          </a:xfrm>
        </p:spPr>
        <p:txBody>
          <a:bodyPr>
            <a:normAutofit/>
          </a:bodyPr>
          <a:lstStyle/>
          <a:p>
            <a:r>
              <a:rPr lang="en-GB" sz="1600" dirty="0" err="1"/>
              <a:t>Barnardos</a:t>
            </a:r>
            <a:r>
              <a:rPr lang="en-GB" sz="1600" dirty="0"/>
              <a:t> - 'Changing language, changing policy and practice’: Use of language in child abuse &amp; exploitation work</a:t>
            </a:r>
          </a:p>
        </p:txBody>
      </p:sp>
      <p:sp>
        <p:nvSpPr>
          <p:cNvPr id="3" name="Subtitle 2">
            <a:extLst>
              <a:ext uri="{FF2B5EF4-FFF2-40B4-BE49-F238E27FC236}">
                <a16:creationId xmlns:a16="http://schemas.microsoft.com/office/drawing/2014/main" id="{6B27DA9B-A8A5-40FF-A95F-41D267E19746}"/>
              </a:ext>
            </a:extLst>
          </p:cNvPr>
          <p:cNvSpPr>
            <a:spLocks noGrp="1"/>
          </p:cNvSpPr>
          <p:nvPr>
            <p:ph type="subTitle" idx="1"/>
          </p:nvPr>
        </p:nvSpPr>
        <p:spPr/>
        <p:txBody>
          <a:bodyPr/>
          <a:lstStyle/>
          <a:p>
            <a:endParaRPr lang="en-GB"/>
          </a:p>
        </p:txBody>
      </p:sp>
      <p:pic>
        <p:nvPicPr>
          <p:cNvPr id="4" name="Picture 3">
            <a:extLst>
              <a:ext uri="{FF2B5EF4-FFF2-40B4-BE49-F238E27FC236}">
                <a16:creationId xmlns:a16="http://schemas.microsoft.com/office/drawing/2014/main" id="{A505D4CE-CB84-4523-86BE-232FCF0AA874}"/>
              </a:ext>
            </a:extLst>
          </p:cNvPr>
          <p:cNvPicPr>
            <a:picLocks noChangeAspect="1"/>
          </p:cNvPicPr>
          <p:nvPr/>
        </p:nvPicPr>
        <p:blipFill>
          <a:blip r:embed="rId2"/>
          <a:stretch>
            <a:fillRect/>
          </a:stretch>
        </p:blipFill>
        <p:spPr>
          <a:xfrm>
            <a:off x="768627" y="499037"/>
            <a:ext cx="9499906" cy="5248806"/>
          </a:xfrm>
          <a:prstGeom prst="rect">
            <a:avLst/>
          </a:prstGeom>
        </p:spPr>
      </p:pic>
    </p:spTree>
    <p:extLst>
      <p:ext uri="{BB962C8B-B14F-4D97-AF65-F5344CB8AC3E}">
        <p14:creationId xmlns:p14="http://schemas.microsoft.com/office/powerpoint/2010/main" val="3053370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a:extLst>
              <a:ext uri="{FF2B5EF4-FFF2-40B4-BE49-F238E27FC236}">
                <a16:creationId xmlns:a16="http://schemas.microsoft.com/office/drawing/2014/main" id="{EFE39481-792F-4690-9718-5012B1DAAC9E}"/>
              </a:ext>
            </a:extLst>
          </p:cNvPr>
          <p:cNvPicPr>
            <a:picLocks noGrp="1" noChangeAspect="1"/>
          </p:cNvPicPr>
          <p:nvPr>
            <p:ph type="pic" idx="1"/>
          </p:nvPr>
        </p:nvPicPr>
        <p:blipFill>
          <a:blip r:embed="rId2"/>
          <a:srcRect l="17428" r="17428"/>
          <a:stretch>
            <a:fillRect/>
          </a:stretch>
        </p:blipFill>
        <p:spPr>
          <a:xfrm>
            <a:off x="5183188" y="649357"/>
            <a:ext cx="6172200" cy="5367130"/>
          </a:xfrm>
          <a:prstGeom prst="rect">
            <a:avLst/>
          </a:prstGeom>
        </p:spPr>
      </p:pic>
      <p:sp>
        <p:nvSpPr>
          <p:cNvPr id="6" name="Text Placeholder 5">
            <a:extLst>
              <a:ext uri="{FF2B5EF4-FFF2-40B4-BE49-F238E27FC236}">
                <a16:creationId xmlns:a16="http://schemas.microsoft.com/office/drawing/2014/main" id="{9A0C3E49-B664-4B44-83C9-15FF0E4C33A6}"/>
              </a:ext>
            </a:extLst>
          </p:cNvPr>
          <p:cNvSpPr>
            <a:spLocks noGrp="1"/>
          </p:cNvSpPr>
          <p:nvPr>
            <p:ph type="body" sz="half" idx="2"/>
          </p:nvPr>
        </p:nvSpPr>
        <p:spPr>
          <a:xfrm>
            <a:off x="839788" y="649357"/>
            <a:ext cx="3932237" cy="5219631"/>
          </a:xfrm>
        </p:spPr>
        <p:txBody>
          <a:bodyPr>
            <a:normAutofit/>
          </a:bodyPr>
          <a:lstStyle/>
          <a:p>
            <a:r>
              <a:rPr lang="en-GB" sz="2400" dirty="0">
                <a:solidFill>
                  <a:srgbClr val="7030A0"/>
                </a:solidFill>
              </a:rPr>
              <a:t>If we accept that trauma has a neurobiological impact on children and adults which can be long term - is it unkind to blame children who have experienced trauma for their behaviour?</a:t>
            </a:r>
          </a:p>
          <a:p>
            <a:endParaRPr lang="en-GB" sz="2400" dirty="0">
              <a:solidFill>
                <a:srgbClr val="7030A0"/>
              </a:solidFill>
            </a:endParaRPr>
          </a:p>
          <a:p>
            <a:r>
              <a:rPr lang="en-GB" sz="2400" dirty="0">
                <a:solidFill>
                  <a:srgbClr val="7030A0"/>
                </a:solidFill>
              </a:rPr>
              <a:t>How do we maintain high expectations without victim blaming?</a:t>
            </a:r>
          </a:p>
          <a:p>
            <a:endParaRPr lang="en-GB" sz="2400" dirty="0">
              <a:solidFill>
                <a:srgbClr val="7030A0"/>
              </a:solidFill>
            </a:endParaRPr>
          </a:p>
          <a:p>
            <a:r>
              <a:rPr lang="en-GB" sz="2400" dirty="0">
                <a:solidFill>
                  <a:srgbClr val="7030A0"/>
                </a:solidFill>
              </a:rPr>
              <a:t>Language is the key.</a:t>
            </a:r>
          </a:p>
        </p:txBody>
      </p:sp>
    </p:spTree>
    <p:extLst>
      <p:ext uri="{BB962C8B-B14F-4D97-AF65-F5344CB8AC3E}">
        <p14:creationId xmlns:p14="http://schemas.microsoft.com/office/powerpoint/2010/main" val="1440715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164A08-7E96-46A3-8A08-6832DC0312AF}"/>
              </a:ext>
            </a:extLst>
          </p:cNvPr>
          <p:cNvSpPr>
            <a:spLocks noGrp="1"/>
          </p:cNvSpPr>
          <p:nvPr>
            <p:ph idx="1"/>
          </p:nvPr>
        </p:nvSpPr>
        <p:spPr>
          <a:xfrm>
            <a:off x="718457" y="251928"/>
            <a:ext cx="10635343" cy="6606072"/>
          </a:xfrm>
        </p:spPr>
        <p:txBody>
          <a:bodyPr>
            <a:normAutofit fontScale="92500" lnSpcReduction="10000"/>
          </a:bodyPr>
          <a:lstStyle/>
          <a:p>
            <a:pPr marL="0" indent="0">
              <a:buNone/>
            </a:pPr>
            <a:r>
              <a:rPr lang="en-GB" dirty="0">
                <a:solidFill>
                  <a:srgbClr val="7030A0"/>
                </a:solidFill>
              </a:rPr>
              <a:t>Language matters and words have power. When speaking to someone who has been through trauma, particularly about that trauma, you need to think carefully before you speak and speak with intention. We need to be aware of the words we choose, the tone we use and how we phrase our questions.</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r>
              <a:rPr lang="en-GB" dirty="0"/>
              <a:t>Think about a time when you had to talk to somebody about a personally traumatic experience. Did any words help or jar/block? What tone was adopted?</a:t>
            </a:r>
          </a:p>
          <a:p>
            <a:pPr marL="0" indent="0">
              <a:buNone/>
            </a:pPr>
            <a:endParaRPr lang="en-GB" dirty="0"/>
          </a:p>
          <a:p>
            <a:pPr marL="0" indent="0">
              <a:buNone/>
            </a:pPr>
            <a:r>
              <a:rPr lang="en-GB" dirty="0">
                <a:solidFill>
                  <a:srgbClr val="7030A0"/>
                </a:solidFill>
              </a:rPr>
              <a:t>When people with post-traumatic stress disorder are faced with trauma-related words, they often have slower response times, showing that these words have more emotional content and that they are delaying the information being processed.</a:t>
            </a:r>
          </a:p>
          <a:p>
            <a:endParaRPr lang="en-GB" dirty="0"/>
          </a:p>
        </p:txBody>
      </p:sp>
      <p:pic>
        <p:nvPicPr>
          <p:cNvPr id="5" name="Picture 4">
            <a:extLst>
              <a:ext uri="{FF2B5EF4-FFF2-40B4-BE49-F238E27FC236}">
                <a16:creationId xmlns:a16="http://schemas.microsoft.com/office/drawing/2014/main" id="{3677D4E9-78AE-4317-84D6-478945C817D1}"/>
              </a:ext>
            </a:extLst>
          </p:cNvPr>
          <p:cNvPicPr>
            <a:picLocks noChangeAspect="1"/>
          </p:cNvPicPr>
          <p:nvPr/>
        </p:nvPicPr>
        <p:blipFill>
          <a:blip r:embed="rId2"/>
          <a:stretch>
            <a:fillRect/>
          </a:stretch>
        </p:blipFill>
        <p:spPr>
          <a:xfrm>
            <a:off x="4570963" y="1581150"/>
            <a:ext cx="2466975" cy="1847850"/>
          </a:xfrm>
          <a:prstGeom prst="rect">
            <a:avLst/>
          </a:prstGeom>
        </p:spPr>
      </p:pic>
      <p:pic>
        <p:nvPicPr>
          <p:cNvPr id="6" name="Picture 5">
            <a:extLst>
              <a:ext uri="{FF2B5EF4-FFF2-40B4-BE49-F238E27FC236}">
                <a16:creationId xmlns:a16="http://schemas.microsoft.com/office/drawing/2014/main" id="{045BA5EB-86BE-454F-AB1A-51583080EC2A}"/>
              </a:ext>
            </a:extLst>
          </p:cNvPr>
          <p:cNvPicPr>
            <a:picLocks noChangeAspect="1"/>
          </p:cNvPicPr>
          <p:nvPr/>
        </p:nvPicPr>
        <p:blipFill>
          <a:blip r:embed="rId3"/>
          <a:stretch>
            <a:fillRect/>
          </a:stretch>
        </p:blipFill>
        <p:spPr>
          <a:xfrm>
            <a:off x="8256104" y="1541807"/>
            <a:ext cx="1557544" cy="1944993"/>
          </a:xfrm>
          <a:prstGeom prst="rect">
            <a:avLst/>
          </a:prstGeom>
        </p:spPr>
      </p:pic>
      <p:pic>
        <p:nvPicPr>
          <p:cNvPr id="7" name="Picture 6">
            <a:extLst>
              <a:ext uri="{FF2B5EF4-FFF2-40B4-BE49-F238E27FC236}">
                <a16:creationId xmlns:a16="http://schemas.microsoft.com/office/drawing/2014/main" id="{A9994001-1C26-4064-BF7D-2E4D178E16E7}"/>
              </a:ext>
            </a:extLst>
          </p:cNvPr>
          <p:cNvPicPr>
            <a:picLocks noChangeAspect="1"/>
          </p:cNvPicPr>
          <p:nvPr/>
        </p:nvPicPr>
        <p:blipFill>
          <a:blip r:embed="rId4"/>
          <a:stretch>
            <a:fillRect/>
          </a:stretch>
        </p:blipFill>
        <p:spPr>
          <a:xfrm>
            <a:off x="1259633" y="1566950"/>
            <a:ext cx="1919597" cy="1847850"/>
          </a:xfrm>
          <a:prstGeom prst="rect">
            <a:avLst/>
          </a:prstGeom>
        </p:spPr>
      </p:pic>
    </p:spTree>
    <p:extLst>
      <p:ext uri="{BB962C8B-B14F-4D97-AF65-F5344CB8AC3E}">
        <p14:creationId xmlns:p14="http://schemas.microsoft.com/office/powerpoint/2010/main" val="1813381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06C2292-E535-4E0D-A66C-6D2989CB5B83}"/>
              </a:ext>
            </a:extLst>
          </p:cNvPr>
          <p:cNvSpPr/>
          <p:nvPr/>
        </p:nvSpPr>
        <p:spPr>
          <a:xfrm>
            <a:off x="450574" y="995000"/>
            <a:ext cx="11290852" cy="4867999"/>
          </a:xfrm>
          <a:prstGeom prst="rect">
            <a:avLst/>
          </a:prstGeom>
        </p:spPr>
        <p:txBody>
          <a:bodyPr wrap="square">
            <a:spAutoFit/>
          </a:bodyPr>
          <a:lstStyle/>
          <a:p>
            <a:pPr lvl="0">
              <a:lnSpc>
                <a:spcPct val="90000"/>
              </a:lnSpc>
              <a:spcBef>
                <a:spcPts val="1000"/>
              </a:spcBef>
            </a:pPr>
            <a:r>
              <a:rPr lang="en-GB" sz="2800" dirty="0">
                <a:solidFill>
                  <a:prstClr val="black"/>
                </a:solidFill>
              </a:rPr>
              <a:t>Things to consider when aiming for trauma sensitive language:</a:t>
            </a:r>
          </a:p>
          <a:p>
            <a:pPr marL="228600" lvl="0" indent="-228600">
              <a:lnSpc>
                <a:spcPct val="90000"/>
              </a:lnSpc>
              <a:spcBef>
                <a:spcPts val="1000"/>
              </a:spcBef>
              <a:buFont typeface="Arial" panose="020B0604020202020204" pitchFamily="34" charset="0"/>
              <a:buChar char="•"/>
            </a:pPr>
            <a:endParaRPr lang="en-GB" sz="2800" dirty="0">
              <a:solidFill>
                <a:prstClr val="black"/>
              </a:solidFill>
            </a:endParaRPr>
          </a:p>
          <a:p>
            <a:pPr marL="228600" lvl="0" indent="-228600">
              <a:lnSpc>
                <a:spcPct val="90000"/>
              </a:lnSpc>
              <a:spcBef>
                <a:spcPts val="1000"/>
              </a:spcBef>
              <a:buFont typeface="Arial" panose="020B0604020202020204" pitchFamily="34" charset="0"/>
              <a:buChar char="•"/>
            </a:pPr>
            <a:r>
              <a:rPr lang="en-GB" sz="2800" dirty="0">
                <a:solidFill>
                  <a:srgbClr val="7030A0"/>
                </a:solidFill>
              </a:rPr>
              <a:t>no labels</a:t>
            </a:r>
          </a:p>
          <a:p>
            <a:pPr marL="228600" lvl="0" indent="-228600">
              <a:lnSpc>
                <a:spcPct val="90000"/>
              </a:lnSpc>
              <a:spcBef>
                <a:spcPts val="1000"/>
              </a:spcBef>
              <a:buFont typeface="Arial" panose="020B0604020202020204" pitchFamily="34" charset="0"/>
              <a:buChar char="•"/>
            </a:pPr>
            <a:r>
              <a:rPr lang="en-GB" sz="2800" dirty="0">
                <a:solidFill>
                  <a:srgbClr val="7030A0"/>
                </a:solidFill>
              </a:rPr>
              <a:t>no judgement</a:t>
            </a:r>
          </a:p>
          <a:p>
            <a:pPr marL="228600" lvl="0" indent="-228600">
              <a:lnSpc>
                <a:spcPct val="90000"/>
              </a:lnSpc>
              <a:spcBef>
                <a:spcPts val="1000"/>
              </a:spcBef>
              <a:buFont typeface="Arial" panose="020B0604020202020204" pitchFamily="34" charset="0"/>
              <a:buChar char="•"/>
            </a:pPr>
            <a:r>
              <a:rPr lang="en-GB" sz="2800" dirty="0">
                <a:solidFill>
                  <a:srgbClr val="7030A0"/>
                </a:solidFill>
              </a:rPr>
              <a:t>no jargon.</a:t>
            </a:r>
          </a:p>
          <a:p>
            <a:pPr lvl="0">
              <a:lnSpc>
                <a:spcPct val="90000"/>
              </a:lnSpc>
              <a:spcBef>
                <a:spcPts val="1000"/>
              </a:spcBef>
            </a:pPr>
            <a:endParaRPr lang="en-GB" sz="2800" dirty="0">
              <a:solidFill>
                <a:prstClr val="black"/>
              </a:solidFill>
            </a:endParaRPr>
          </a:p>
          <a:p>
            <a:pPr lvl="0">
              <a:lnSpc>
                <a:spcPct val="90000"/>
              </a:lnSpc>
              <a:spcBef>
                <a:spcPts val="1000"/>
              </a:spcBef>
            </a:pPr>
            <a:endParaRPr lang="en-GB" sz="2800" dirty="0">
              <a:solidFill>
                <a:prstClr val="black"/>
              </a:solidFill>
            </a:endParaRPr>
          </a:p>
          <a:p>
            <a:pPr lvl="0">
              <a:lnSpc>
                <a:spcPct val="90000"/>
              </a:lnSpc>
              <a:spcBef>
                <a:spcPts val="1000"/>
              </a:spcBef>
            </a:pPr>
            <a:r>
              <a:rPr lang="en-GB" sz="2800" dirty="0">
                <a:solidFill>
                  <a:prstClr val="black"/>
                </a:solidFill>
              </a:rPr>
              <a:t>Which words to use and avoid will depend on the individual and their situation. A person’s preferred words can also change. </a:t>
            </a:r>
            <a:r>
              <a:rPr lang="en-GB" sz="2800" dirty="0">
                <a:solidFill>
                  <a:srgbClr val="7030A0"/>
                </a:solidFill>
              </a:rPr>
              <a:t>You need to speak to individuals and ask what their preference is.</a:t>
            </a:r>
          </a:p>
        </p:txBody>
      </p:sp>
      <p:pic>
        <p:nvPicPr>
          <p:cNvPr id="6" name="Picture 5">
            <a:extLst>
              <a:ext uri="{FF2B5EF4-FFF2-40B4-BE49-F238E27FC236}">
                <a16:creationId xmlns:a16="http://schemas.microsoft.com/office/drawing/2014/main" id="{9728235E-F0CD-4D63-8BBB-4AE3D1D735EB}"/>
              </a:ext>
            </a:extLst>
          </p:cNvPr>
          <p:cNvPicPr>
            <a:picLocks noChangeAspect="1"/>
          </p:cNvPicPr>
          <p:nvPr/>
        </p:nvPicPr>
        <p:blipFill>
          <a:blip r:embed="rId2"/>
          <a:stretch>
            <a:fillRect/>
          </a:stretch>
        </p:blipFill>
        <p:spPr>
          <a:xfrm>
            <a:off x="6308035" y="1669980"/>
            <a:ext cx="2579205" cy="2782198"/>
          </a:xfrm>
          <a:prstGeom prst="rect">
            <a:avLst/>
          </a:prstGeom>
        </p:spPr>
      </p:pic>
    </p:spTree>
    <p:extLst>
      <p:ext uri="{BB962C8B-B14F-4D97-AF65-F5344CB8AC3E}">
        <p14:creationId xmlns:p14="http://schemas.microsoft.com/office/powerpoint/2010/main" val="2699393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D2F39E0-1C2F-482F-B01E-31DC0BF5439B}"/>
              </a:ext>
            </a:extLst>
          </p:cNvPr>
          <p:cNvPicPr>
            <a:picLocks noChangeAspect="1"/>
          </p:cNvPicPr>
          <p:nvPr/>
        </p:nvPicPr>
        <p:blipFill>
          <a:blip r:embed="rId2"/>
          <a:stretch>
            <a:fillRect/>
          </a:stretch>
        </p:blipFill>
        <p:spPr>
          <a:xfrm>
            <a:off x="1298713" y="216138"/>
            <a:ext cx="9554817" cy="6399098"/>
          </a:xfrm>
          <a:prstGeom prst="rect">
            <a:avLst/>
          </a:prstGeom>
        </p:spPr>
      </p:pic>
    </p:spTree>
    <p:extLst>
      <p:ext uri="{BB962C8B-B14F-4D97-AF65-F5344CB8AC3E}">
        <p14:creationId xmlns:p14="http://schemas.microsoft.com/office/powerpoint/2010/main" val="7091008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TotalTime>
  <Words>250</Words>
  <Application>Microsoft Office PowerPoint</Application>
  <PresentationFormat>Widescreen</PresentationFormat>
  <Paragraphs>23</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Barnardos - 'Changing language, changing policy and practice’: Use of language in child abuse &amp; exploitation work</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Barnardos - 'Changing language, changing policy and practice’: Use of language in child abuse &amp; exploitation work</dc:title>
  <dc:creator>1051, head</dc:creator>
  <cp:lastModifiedBy>Michelle padgeon</cp:lastModifiedBy>
  <cp:revision>7</cp:revision>
  <dcterms:created xsi:type="dcterms:W3CDTF">2021-06-29T10:59:37Z</dcterms:created>
  <dcterms:modified xsi:type="dcterms:W3CDTF">2024-02-24T09:02:16Z</dcterms:modified>
</cp:coreProperties>
</file>