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59" r:id="rId3"/>
    <p:sldId id="258" r:id="rId4"/>
    <p:sldId id="279" r:id="rId5"/>
    <p:sldId id="356" r:id="rId6"/>
    <p:sldId id="265" r:id="rId7"/>
    <p:sldId id="1269" r:id="rId8"/>
    <p:sldId id="264" r:id="rId9"/>
    <p:sldId id="275" r:id="rId10"/>
    <p:sldId id="375" r:id="rId11"/>
    <p:sldId id="263" r:id="rId12"/>
    <p:sldId id="365" r:id="rId13"/>
    <p:sldId id="270" r:id="rId14"/>
    <p:sldId id="271" r:id="rId15"/>
    <p:sldId id="366" r:id="rId16"/>
    <p:sldId id="373" r:id="rId17"/>
    <p:sldId id="374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1B5"/>
    <a:srgbClr val="B59F90"/>
    <a:srgbClr val="DEF1F8"/>
    <a:srgbClr val="E1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4C094-C533-4A86-8C80-C63968FB91AF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0D749-B80B-4C8C-8E7F-88BA76E03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93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 a child just knows an answer, is he/she necessarily fluent?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D749-B80B-4C8C-8E7F-88BA76E0343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54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the point that fluency can’t necessarily be assessed through just a correct answer. It is the strategy used that will indicate whether a child is fluent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0D749-B80B-4C8C-8E7F-88BA76E0343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2F48-2635-472C-BA09-0845DF562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39CAC-F6D8-45EF-95D0-2ED4B1374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8907-5357-4ACA-BF84-EF536CE2C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43829-F3F7-4CB4-8AFC-3F320205E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F1622-B86C-4F97-82D4-AD95D18F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B105-A245-45A0-AA44-DE71EE5C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01618-28E2-4D24-B79E-C8DC4B238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34896-D723-42FA-B59C-D5194091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06751-2535-4558-A6BD-CD06849A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8B7E6-CD26-4825-B2FF-E0C5D0AD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3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22C4-FF25-4248-98E1-7E81DEC2B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2C63A-ECB9-4865-B9F3-A1988198F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50BDF-760B-4BB7-BB74-98072C5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2EA9-75FE-442D-BEC1-CC309B56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CC69-2ACA-4FE5-8851-6EAD838C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0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51BE-5B5B-4D02-9269-B7BF668F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A814C-1CBF-4CEB-9F20-9F6D6013C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B388-0799-43B7-A663-BD0C73CF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9F4B-A367-45FD-A224-33C6538F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925B-48AA-4F72-B296-BA51B2B1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3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EAAE-11B2-48BD-B1A3-CA9FEF607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D93A8-6B07-447E-A9BA-98B91EB84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C846-2354-4C23-90D3-86E06F59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B7299-A251-4593-B782-D37110CA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BF3E7-A917-45D6-A9E4-EF4976B7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6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A0AF-4812-41CE-8661-9FCDA191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563F3-1A5D-4E25-ACC6-31901833B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37AF3-45D4-44BA-B213-6D8BE1252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C6A70-D41B-4134-9A1C-E8A2A6F8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894E2-BE38-4932-B0FC-639B0248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58025-2C58-4A74-BA3A-71D72954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9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57CF-C469-4897-B844-8FC8E27A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F0F6C-D9ED-4996-965E-2DAF0C04F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8F7F7-11A9-4508-8B9A-18FFCFFC9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024F8-8993-43A3-B2CC-D614FECCA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96486-DA95-4FE9-9ABB-BB924E47F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F3117-3AC7-4D32-8041-DCF76A76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666091-3B88-4DBE-A7CB-367A06A8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9AED8-F742-4CFA-A30F-A586F1F1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6E01-8010-4150-BA59-567F592B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D399E-BC95-4749-AA0F-E0C52DCFB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7869A-291C-4500-BB51-1198C40B4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C836F-5CBE-48DB-9658-364FC247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5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C6FBF0-11DE-4335-9BD9-6378B5D8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5DDB8-7B37-4447-B1DE-7D9199B4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5496B-B0D0-409D-B1AF-BE52BD7B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1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A8CA-4C79-42BC-A68C-193C55773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4FA07-4DC8-4416-95B2-57AB9730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ED437-236F-4465-9572-41F2DFDA7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3EBF2-8D1C-45A5-B5D5-5A6D9C38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B2489-FC3C-4F27-8B9E-A9F9AE7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34C7-9BB6-4E82-98CA-2490A81C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6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01DA-A4E4-4A75-8667-5FEB0C19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EBF4E-F3D2-46D5-B4F2-ED3A77187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FFDA7-E24F-44D7-92EA-EE049D180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BAA47-2F4C-47AA-9A57-7E533255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6929B-B080-49CA-9BD4-2A33763B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93991-B759-4853-BBCA-4C7C260D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63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90E75-6DBE-4046-8B57-1EDA7C15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6EA79-557C-43F1-84B7-DC84FB46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1910-6D4D-47F0-B8E0-CE476794B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F103-4BBC-451D-BF51-0816AC7B42F1}" type="datetimeFigureOut">
              <a:rPr lang="en-GB" smtClean="0"/>
              <a:t>08/01/2020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FBE06-5D8D-44A6-9AA7-C23F0C728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9E1C-6FFE-44F4-8671-DFD4B69EF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3F04-DB03-4D15-BB91-544F3B6A0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E95C2-4434-4817-8484-319FBB4F269E}"/>
              </a:ext>
            </a:extLst>
          </p:cNvPr>
          <p:cNvSpPr txBox="1"/>
          <p:nvPr/>
        </p:nvSpPr>
        <p:spPr>
          <a:xfrm>
            <a:off x="270834" y="222584"/>
            <a:ext cx="831509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solidFill>
                  <a:srgbClr val="0070C0"/>
                </a:solidFill>
                <a:latin typeface="Trebuchet MS" panose="020B0603020202020204" pitchFamily="34" charset="0"/>
              </a:rPr>
              <a:t>Fluency – what do we need to do?</a:t>
            </a:r>
          </a:p>
          <a:p>
            <a:endParaRPr lang="en-GB" sz="4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4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4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GB" sz="4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D90DB-C730-4D3E-B0B4-225E519DA484}"/>
              </a:ext>
            </a:extLst>
          </p:cNvPr>
          <p:cNvSpPr/>
          <p:nvPr/>
        </p:nvSpPr>
        <p:spPr>
          <a:xfrm>
            <a:off x="67537" y="1516611"/>
            <a:ext cx="10403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Identify what exactly we want pupils to be fluent 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49C473-560E-4F98-9309-CC517DF6CF95}"/>
              </a:ext>
            </a:extLst>
          </p:cNvPr>
          <p:cNvSpPr/>
          <p:nvPr/>
        </p:nvSpPr>
        <p:spPr>
          <a:xfrm>
            <a:off x="67537" y="2400786"/>
            <a:ext cx="99036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Develop coherent routine for teaching these that makes </a:t>
            </a:r>
          </a:p>
          <a:p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      arithmetic less abstract and more accessible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1089-4E4B-4D87-A6A3-7B34F74E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639" y="3274539"/>
            <a:ext cx="2551179" cy="30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75C44D-61D7-4504-86BA-9953AECBBE94}"/>
              </a:ext>
            </a:extLst>
          </p:cNvPr>
          <p:cNvSpPr/>
          <p:nvPr/>
        </p:nvSpPr>
        <p:spPr>
          <a:xfrm>
            <a:off x="450272" y="2459504"/>
            <a:ext cx="10742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By representing it visually, the concept becomes more accessible to those children not using that method and gradually, through seeing a variety of methods, they make connections which help them to understand the relationships between numbers, make connections, understand the essential features and develop number sense.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E8B1F-597E-46A1-BCEE-82FBDC305223}"/>
              </a:ext>
            </a:extLst>
          </p:cNvPr>
          <p:cNvSpPr/>
          <p:nvPr/>
        </p:nvSpPr>
        <p:spPr>
          <a:xfrm>
            <a:off x="450272" y="670205"/>
            <a:ext cx="10742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The idea is that, as a child explains their strategy, the teacher visually represents it e.g. on a number line, bar model, part whole model, place value grid etc and explains/clarifies each stage.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3946B-BCE7-47B9-AA5B-FB8515EDCE5B}"/>
              </a:ext>
            </a:extLst>
          </p:cNvPr>
          <p:cNvSpPr/>
          <p:nvPr/>
        </p:nvSpPr>
        <p:spPr>
          <a:xfrm>
            <a:off x="450272" y="4618135"/>
            <a:ext cx="10867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The session can be turned into a discussion rather than a question and answer by stopping a child as they are explaining and drawing other children in, e.g. ‘Why did they subtract 2?’</a:t>
            </a:r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0ED1A-1C6F-467C-B19C-A2F9A36E8FF3}"/>
              </a:ext>
            </a:extLst>
          </p:cNvPr>
          <p:cNvSpPr/>
          <p:nvPr/>
        </p:nvSpPr>
        <p:spPr>
          <a:xfrm>
            <a:off x="512618" y="5886209"/>
            <a:ext cx="10867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Once a child finishes explaining, ask if anyone used a different strategy?</a:t>
            </a:r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BAF31-D9D3-4A34-B099-440AF866F78A}"/>
              </a:ext>
            </a:extLst>
          </p:cNvPr>
          <p:cNvSpPr/>
          <p:nvPr/>
        </p:nvSpPr>
        <p:spPr>
          <a:xfrm>
            <a:off x="450271" y="279293"/>
            <a:ext cx="10867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Ask a child to read the calculation, then explain their strategy.</a:t>
            </a:r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935217-1977-4CAE-849B-4602F073D00E}"/>
              </a:ext>
            </a:extLst>
          </p:cNvPr>
          <p:cNvSpPr/>
          <p:nvPr/>
        </p:nvSpPr>
        <p:spPr>
          <a:xfrm>
            <a:off x="3553756" y="320303"/>
            <a:ext cx="55569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how could you solve?</a:t>
            </a:r>
            <a:endParaRPr lang="en-GB" sz="5600" dirty="0">
              <a:solidFill>
                <a:schemeClr val="accent1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560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645 + 198 = __</a:t>
            </a:r>
          </a:p>
          <a:p>
            <a:endParaRPr lang="en-GB" sz="32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BFDBB1-C647-487F-A169-08BB588066AA}"/>
              </a:ext>
            </a:extLst>
          </p:cNvPr>
          <p:cNvSpPr/>
          <p:nvPr/>
        </p:nvSpPr>
        <p:spPr>
          <a:xfrm>
            <a:off x="1003068" y="3369438"/>
            <a:ext cx="94959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examples of strategies that may be used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children may add 200 and subtract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Others may move 2 from the 645 to the 198 to make the equivalent calculation 643+200.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Others may partition the numbers and recombine at the end either mentally or using jottings.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Others may use a column method.</a:t>
            </a:r>
          </a:p>
        </p:txBody>
      </p:sp>
    </p:spTree>
    <p:extLst>
      <p:ext uri="{BB962C8B-B14F-4D97-AF65-F5344CB8AC3E}">
        <p14:creationId xmlns:p14="http://schemas.microsoft.com/office/powerpoint/2010/main" val="11439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E2D394-E068-4644-88D5-C167FD81F83E}"/>
              </a:ext>
            </a:extLst>
          </p:cNvPr>
          <p:cNvSpPr/>
          <p:nvPr/>
        </p:nvSpPr>
        <p:spPr>
          <a:xfrm>
            <a:off x="1119715" y="273214"/>
            <a:ext cx="956305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GB" sz="2800" dirty="0">
                <a:solidFill>
                  <a:schemeClr val="accent1"/>
                </a:solidFill>
              </a:rPr>
              <a:t>It is important that the teacher visually represents what the child says as this is what makes it accessible to other children.</a:t>
            </a:r>
          </a:p>
          <a:p>
            <a:pPr marL="457200" indent="-457200">
              <a:defRPr/>
            </a:pPr>
            <a:endParaRPr lang="en-GB" sz="2800" dirty="0">
              <a:solidFill>
                <a:schemeClr val="accent1"/>
              </a:solidFill>
            </a:endParaRPr>
          </a:p>
          <a:p>
            <a:pPr marL="457200" indent="-457200">
              <a:defRPr/>
            </a:pPr>
            <a:r>
              <a:rPr lang="en-GB" sz="2800" dirty="0">
                <a:solidFill>
                  <a:schemeClr val="accent1"/>
                </a:solidFill>
              </a:rPr>
              <a:t>Varying the representation can: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accent1"/>
                </a:solidFill>
              </a:rPr>
              <a:t> extract the essence of the concept.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accent1"/>
                </a:solidFill>
              </a:rPr>
              <a:t> draw out the structure of a concept – what it is and what it isn’t.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accent1"/>
                </a:solidFill>
              </a:rPr>
              <a:t> support the generalisation of a concept so it can be recognised in any context.</a:t>
            </a:r>
          </a:p>
          <a:p>
            <a:pPr>
              <a:defRPr/>
            </a:pPr>
            <a:endParaRPr lang="en-GB" sz="28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800" i="1" dirty="0">
                <a:solidFill>
                  <a:schemeClr val="accent1"/>
                </a:solidFill>
              </a:rPr>
              <a:t>To find out what something is, we need to look at it from different angles – then we will know what it really looks like!</a:t>
            </a:r>
          </a:p>
          <a:p>
            <a:pPr>
              <a:defRPr/>
            </a:pPr>
            <a:r>
              <a:rPr lang="en-GB" sz="2000" i="1" dirty="0">
                <a:solidFill>
                  <a:schemeClr val="accent1"/>
                </a:solidFill>
              </a:rPr>
              <a:t>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6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3318C2-19DE-4A19-B6F9-EF2185359B09}"/>
              </a:ext>
            </a:extLst>
          </p:cNvPr>
          <p:cNvSpPr/>
          <p:nvPr/>
        </p:nvSpPr>
        <p:spPr>
          <a:xfrm>
            <a:off x="2017631" y="365537"/>
            <a:ext cx="6089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u="sng" dirty="0">
                <a:solidFill>
                  <a:srgbClr val="0070C0"/>
                </a:solidFill>
                <a:latin typeface="Trebuchet MS" panose="020B0603020202020204" pitchFamily="34" charset="0"/>
              </a:rPr>
              <a:t>Benefits of Number Talks</a:t>
            </a:r>
            <a:endParaRPr lang="en-GB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43E2D-ADBF-4311-9EC2-75D8ABDA33EB}"/>
              </a:ext>
            </a:extLst>
          </p:cNvPr>
          <p:cNvSpPr/>
          <p:nvPr/>
        </p:nvSpPr>
        <p:spPr>
          <a:xfrm>
            <a:off x="887002" y="2827842"/>
            <a:ext cx="6942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Help children to make connections and think </a:t>
            </a: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   mathematically – develops number sense.</a:t>
            </a:r>
            <a:endParaRPr lang="en-GB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A5C4A-9E8A-40F1-9E36-9F02ED4CB783}"/>
              </a:ext>
            </a:extLst>
          </p:cNvPr>
          <p:cNvSpPr/>
          <p:nvPr/>
        </p:nvSpPr>
        <p:spPr>
          <a:xfrm>
            <a:off x="799030" y="1698946"/>
            <a:ext cx="8792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Develop conceptual understanding –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fluency through variation – one problem, several solutions.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02CE97-170C-4921-B22E-8EF55541F15C}"/>
              </a:ext>
            </a:extLst>
          </p:cNvPr>
          <p:cNvSpPr/>
          <p:nvPr/>
        </p:nvSpPr>
        <p:spPr>
          <a:xfrm>
            <a:off x="990223" y="4045976"/>
            <a:ext cx="622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Improve ethos, self esteem, motivation.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58907-350B-4501-A22D-10024E3EA3B6}"/>
              </a:ext>
            </a:extLst>
          </p:cNvPr>
          <p:cNvSpPr/>
          <p:nvPr/>
        </p:nvSpPr>
        <p:spPr>
          <a:xfrm>
            <a:off x="923721" y="4909885"/>
            <a:ext cx="607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Improve decision making and efficiency.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7AE1B-AA2B-45DE-B699-D8084D0EE4A2}"/>
              </a:ext>
            </a:extLst>
          </p:cNvPr>
          <p:cNvSpPr/>
          <p:nvPr/>
        </p:nvSpPr>
        <p:spPr>
          <a:xfrm>
            <a:off x="887002" y="5725775"/>
            <a:ext cx="835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Develop both higher order and lower order Maths skills.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4F1649-481F-4535-850A-010DD91C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414" y="2741957"/>
            <a:ext cx="3448292" cy="27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3DAF6B-63C9-481C-9EF9-8587BC7BF20A}"/>
              </a:ext>
            </a:extLst>
          </p:cNvPr>
          <p:cNvSpPr/>
          <p:nvPr/>
        </p:nvSpPr>
        <p:spPr>
          <a:xfrm>
            <a:off x="515363" y="295007"/>
            <a:ext cx="93907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70C0"/>
                </a:solidFill>
                <a:latin typeface="Trebuchet MS" panose="020B0603020202020204" pitchFamily="34" charset="0"/>
              </a:rPr>
              <a:t>What are the barriers?</a:t>
            </a:r>
          </a:p>
          <a:p>
            <a:endParaRPr lang="en-GB" sz="3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Ethos – this needs to be developed first. </a:t>
            </a:r>
          </a:p>
          <a:p>
            <a:endParaRPr lang="en-GB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Praise the thinking and the effort not the answer.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Value mistakes.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Encourage collaboration.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Language.</a:t>
            </a:r>
          </a:p>
          <a:p>
            <a:endParaRPr lang="en-GB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Model, rephrase, clarify.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Stem sentences.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Correct vocabulary.</a:t>
            </a: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A44F3-7A95-441A-A34F-287A09898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241" y="1591937"/>
            <a:ext cx="4300824" cy="39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3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A727B-4C22-413A-98D8-ACB520863D8E}"/>
              </a:ext>
            </a:extLst>
          </p:cNvPr>
          <p:cNvSpPr/>
          <p:nvPr/>
        </p:nvSpPr>
        <p:spPr>
          <a:xfrm>
            <a:off x="359613" y="162377"/>
            <a:ext cx="11402480" cy="5755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0070C0"/>
                </a:solidFill>
                <a:latin typeface="Trebuchet MS" panose="020B0603020202020204" pitchFamily="34" charset="0"/>
              </a:rPr>
              <a:t>Question stems:</a:t>
            </a:r>
          </a:p>
          <a:p>
            <a:endParaRPr lang="en-GB" sz="2400" u="sng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What does it say?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What can that mean?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What strategy did you use?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What do you notice? / Is there anything about the numbers that could help us?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How can we solve it?  Did anyone solve it in a different way?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(As explaining) How did you know that/what helped you work it out?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(Stop one child and ask another to take over their explanation).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So what would happen if we changed this for…If this was 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Would it still be the case if …….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Which part was hard?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What could go there/what couldn’t go there?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(Once established) Did anyone make an interesting mistake?</a:t>
            </a:r>
          </a:p>
        </p:txBody>
      </p:sp>
    </p:spTree>
    <p:extLst>
      <p:ext uri="{BB962C8B-B14F-4D97-AF65-F5344CB8AC3E}">
        <p14:creationId xmlns:p14="http://schemas.microsoft.com/office/powerpoint/2010/main" val="28890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A727B-4C22-413A-98D8-ACB520863D8E}"/>
              </a:ext>
            </a:extLst>
          </p:cNvPr>
          <p:cNvSpPr/>
          <p:nvPr/>
        </p:nvSpPr>
        <p:spPr>
          <a:xfrm>
            <a:off x="143765" y="104188"/>
            <a:ext cx="12401152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>
                <a:solidFill>
                  <a:srgbClr val="0070C0"/>
                </a:solidFill>
                <a:latin typeface="Trebuchet MS" panose="020B0603020202020204" pitchFamily="34" charset="0"/>
              </a:rPr>
              <a:t>Mistakes:</a:t>
            </a:r>
          </a:p>
          <a:p>
            <a:endParaRPr lang="en-GB" sz="2400" u="sng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Treat correct and incorrect answers in the same way. Write down what the child is </a:t>
            </a: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   saying and wait for them or others to notice the mistake so they start to look </a:t>
            </a: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   and engage themselves rather than expect you to let them know if it is right.</a:t>
            </a:r>
          </a:p>
          <a:p>
            <a:endParaRPr lang="en-GB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If they don’t, ask how we can check it or if anyone found it a different way</a:t>
            </a: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   and compare the answers.</a:t>
            </a:r>
          </a:p>
          <a:p>
            <a:endParaRPr lang="en-GB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Remember- positive attitude to mistakes/wrong answers.</a:t>
            </a:r>
          </a:p>
          <a:p>
            <a:endParaRPr lang="en-GB" sz="24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‘</a:t>
            </a: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That’s really interesting – you made me think about that in a different way.’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Well done, I like the way you thought about that. You just needed to ….’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Lots of people find that confusing so you have helped us all learn an important idea’.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If child makes mistake that can’t correct, ask children to discuss with partner then come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 to them once they’ve discussed it and let them correct it: ‘Well done – you were thinking exactly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like a mathematician - you worked your way through and spotted your mistake.’ etc </a:t>
            </a:r>
            <a:r>
              <a:rPr lang="en-GB" sz="20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etc</a:t>
            </a:r>
            <a:r>
              <a:rPr lang="en-GB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74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07991E-6EC8-469B-B7E1-E3E1B2F7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58" y="927177"/>
            <a:ext cx="8409600" cy="56042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40E083-C21C-411B-B039-512DBC74FB56}"/>
              </a:ext>
            </a:extLst>
          </p:cNvPr>
          <p:cNvSpPr/>
          <p:nvPr/>
        </p:nvSpPr>
        <p:spPr>
          <a:xfrm>
            <a:off x="263213" y="185251"/>
            <a:ext cx="5182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Trebuchet MS" panose="020B0603020202020204" pitchFamily="34" charset="0"/>
              </a:rPr>
              <a:t>How will I know which strategies to teach?</a:t>
            </a:r>
          </a:p>
          <a:p>
            <a:r>
              <a:rPr lang="en-GB" dirty="0">
                <a:solidFill>
                  <a:srgbClr val="0070C0"/>
                </a:solidFill>
                <a:latin typeface="Trebuchet MS" panose="020B0603020202020204" pitchFamily="34" charset="0"/>
              </a:rPr>
              <a:t>How will I know how to visually represent them?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41B915-3661-4D73-AEAF-6FEC1D8C641F}"/>
              </a:ext>
            </a:extLst>
          </p:cNvPr>
          <p:cNvSpPr/>
          <p:nvPr/>
        </p:nvSpPr>
        <p:spPr>
          <a:xfrm>
            <a:off x="9138459" y="310498"/>
            <a:ext cx="28568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The ‘Mental Strategies for Number Talks’ documents map out the key mental skills for each year group (Y2-6) and demonstrate how to visually represent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The questions from the Y6 2016-2019 SATs arithmetic papers were collate and the questions scaled down for each year group using the same strategies with slightly lower numbers.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Trebuchet MS" panose="020B0603020202020204" pitchFamily="34" charset="0"/>
              </a:rPr>
              <a:t>These questions can be used as Number Talk questions to ensure appropriate continuity and progression in arithmetic from years 2 to 6</a:t>
            </a:r>
            <a:r>
              <a:rPr lang="en-GB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Trebuchet MS" panose="020B0603020202020204" pitchFamily="34" charset="0"/>
              </a:rPr>
              <a:t>(EYFS and Y1 See Number Sense- Skills Progression).</a:t>
            </a:r>
          </a:p>
        </p:txBody>
      </p:sp>
    </p:spTree>
    <p:extLst>
      <p:ext uri="{BB962C8B-B14F-4D97-AF65-F5344CB8AC3E}">
        <p14:creationId xmlns:p14="http://schemas.microsoft.com/office/powerpoint/2010/main" val="181675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C84790-EDEF-4039-B6A4-4A621E38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191" y="520784"/>
            <a:ext cx="9110435" cy="53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F86BEC-F16B-4618-952E-1DC9A5D32949}"/>
              </a:ext>
            </a:extLst>
          </p:cNvPr>
          <p:cNvSpPr txBox="1"/>
          <p:nvPr/>
        </p:nvSpPr>
        <p:spPr>
          <a:xfrm>
            <a:off x="523875" y="110657"/>
            <a:ext cx="5476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>
                <a:solidFill>
                  <a:srgbClr val="0070C0"/>
                </a:solidFill>
                <a:latin typeface="Trebuchet MS" panose="020B0603020202020204" pitchFamily="34" charset="0"/>
              </a:rPr>
              <a:t>Session outcomes: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9459F-28CC-4CF8-8128-76C383A4BC8E}"/>
              </a:ext>
            </a:extLst>
          </p:cNvPr>
          <p:cNvSpPr txBox="1"/>
          <p:nvPr/>
        </p:nvSpPr>
        <p:spPr>
          <a:xfrm>
            <a:off x="276225" y="1691245"/>
            <a:ext cx="11449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To understand how Number Talk sessions can be used to develop both conceptual and procedural fluency.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426CE-94A8-45B7-A77C-3928653D7973}"/>
              </a:ext>
            </a:extLst>
          </p:cNvPr>
          <p:cNvSpPr txBox="1"/>
          <p:nvPr/>
        </p:nvSpPr>
        <p:spPr>
          <a:xfrm>
            <a:off x="276225" y="1142961"/>
            <a:ext cx="991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To understand what is meant by fluency.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8C09C-AFCC-45E4-BA57-44022CD11229}"/>
              </a:ext>
            </a:extLst>
          </p:cNvPr>
          <p:cNvSpPr txBox="1"/>
          <p:nvPr/>
        </p:nvSpPr>
        <p:spPr>
          <a:xfrm>
            <a:off x="209723" y="2966091"/>
            <a:ext cx="11915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Work collaboratively to: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plan a number talk session which will teach these skills.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identify different ways to visually represent strategies.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5302F-BC9A-46AC-A387-406E61BADC48}"/>
              </a:ext>
            </a:extLst>
          </p:cNvPr>
          <p:cNvSpPr txBox="1"/>
          <p:nvPr/>
        </p:nvSpPr>
        <p:spPr>
          <a:xfrm>
            <a:off x="276225" y="4978209"/>
            <a:ext cx="11915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Beyond session: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Use Number talk document to plan a daily Number Talk consisting of 4-5 mixed questions a day. </a:t>
            </a:r>
          </a:p>
        </p:txBody>
      </p:sp>
    </p:spTree>
    <p:extLst>
      <p:ext uri="{BB962C8B-B14F-4D97-AF65-F5344CB8AC3E}">
        <p14:creationId xmlns:p14="http://schemas.microsoft.com/office/powerpoint/2010/main" val="332432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9D8630-D652-4D58-9956-A39980A846E8}"/>
              </a:ext>
            </a:extLst>
          </p:cNvPr>
          <p:cNvSpPr txBox="1"/>
          <p:nvPr/>
        </p:nvSpPr>
        <p:spPr>
          <a:xfrm>
            <a:off x="1547184" y="336884"/>
            <a:ext cx="4100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200" dirty="0">
                <a:solidFill>
                  <a:srgbClr val="0070C0"/>
                </a:solidFill>
                <a:latin typeface="Trebuchet MS" panose="020B0603020202020204" pitchFamily="34" charset="0"/>
              </a:rPr>
              <a:t>What is fluency?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8B12E-7F01-4DD9-BB47-FAC8CF901C9B}"/>
              </a:ext>
            </a:extLst>
          </p:cNvPr>
          <p:cNvSpPr txBox="1"/>
          <p:nvPr/>
        </p:nvSpPr>
        <p:spPr>
          <a:xfrm>
            <a:off x="1462347" y="1438583"/>
            <a:ext cx="3946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Just knowing an answer</a:t>
            </a:r>
            <a:r>
              <a:rPr lang="en-GB" sz="24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105DF-74DD-4F6A-A077-107C91645637}"/>
              </a:ext>
            </a:extLst>
          </p:cNvPr>
          <p:cNvSpPr txBox="1"/>
          <p:nvPr/>
        </p:nvSpPr>
        <p:spPr>
          <a:xfrm>
            <a:off x="1462347" y="1896413"/>
            <a:ext cx="490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Being confident with a method?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D1341-4B13-4562-BFEA-3349E7124ADD}"/>
              </a:ext>
            </a:extLst>
          </p:cNvPr>
          <p:cNvSpPr txBox="1"/>
          <p:nvPr/>
        </p:nvSpPr>
        <p:spPr>
          <a:xfrm>
            <a:off x="1462347" y="2354243"/>
            <a:ext cx="797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Being able to apply knowledge in different situations?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CD5A5-650D-476C-96DD-34EFEF204763}"/>
              </a:ext>
            </a:extLst>
          </p:cNvPr>
          <p:cNvSpPr txBox="1"/>
          <p:nvPr/>
        </p:nvSpPr>
        <p:spPr>
          <a:xfrm>
            <a:off x="831726" y="3269903"/>
            <a:ext cx="10860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How important is it to understand the underlying concepts and properties of </a:t>
            </a:r>
          </a:p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numbers rather than following a method or procedure?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49C1B-B6D4-436C-B812-833A14CF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962" y="3853264"/>
            <a:ext cx="2728568" cy="27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2662F-B84A-4713-84F0-F258CA156C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5274" y="1117740"/>
            <a:ext cx="3319193" cy="2130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543514-D0D6-40EF-BD26-6853521401F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5274" y="3523525"/>
            <a:ext cx="4100899" cy="21302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F6DDCB-F4C6-4F9C-A50A-108DE6828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545" y="822576"/>
            <a:ext cx="6096659" cy="1678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98696E-86ED-41CC-AF69-6A888A628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125" y="3016082"/>
            <a:ext cx="6158706" cy="2681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5907FE-DB15-4656-928C-B233232EA4E1}"/>
              </a:ext>
            </a:extLst>
          </p:cNvPr>
          <p:cNvSpPr txBox="1"/>
          <p:nvPr/>
        </p:nvSpPr>
        <p:spPr>
          <a:xfrm>
            <a:off x="295274" y="147160"/>
            <a:ext cx="1051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What do you need to understand in order to solve each calculation </a:t>
            </a:r>
            <a:r>
              <a:rPr lang="en-GB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fluently</a:t>
            </a:r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1ACC8-4DFF-46CB-9A95-F7A62DF38C75}"/>
              </a:ext>
            </a:extLst>
          </p:cNvPr>
          <p:cNvSpPr txBox="1"/>
          <p:nvPr/>
        </p:nvSpPr>
        <p:spPr>
          <a:xfrm>
            <a:off x="588990" y="5845067"/>
            <a:ext cx="1051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Which concepts and skills do these rely upon?</a:t>
            </a:r>
          </a:p>
        </p:txBody>
      </p:sp>
    </p:spTree>
    <p:extLst>
      <p:ext uri="{BB962C8B-B14F-4D97-AF65-F5344CB8AC3E}">
        <p14:creationId xmlns:p14="http://schemas.microsoft.com/office/powerpoint/2010/main" val="31856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950C39-285A-48EB-BCCC-28F09C132F9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280" y="356465"/>
            <a:ext cx="7339983" cy="3592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F0E36-5FF0-48F1-906F-12E8815B14A9}"/>
              </a:ext>
            </a:extLst>
          </p:cNvPr>
          <p:cNvSpPr txBox="1"/>
          <p:nvPr/>
        </p:nvSpPr>
        <p:spPr>
          <a:xfrm>
            <a:off x="1526583" y="4227885"/>
            <a:ext cx="61218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6 x 6 x 6 = 6 x 4 x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6 x 6 x 6  = 6 x 4 x ___</a:t>
            </a:r>
          </a:p>
          <a:p>
            <a:r>
              <a:rPr lang="en-GB" dirty="0"/>
              <a:t>                  36                                   36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2FD8090-E887-4940-BC8F-E1B88A80FB74}"/>
              </a:ext>
            </a:extLst>
          </p:cNvPr>
          <p:cNvSpPr/>
          <p:nvPr/>
        </p:nvSpPr>
        <p:spPr>
          <a:xfrm rot="10800000">
            <a:off x="2340243" y="5463152"/>
            <a:ext cx="720671" cy="426726"/>
          </a:xfrm>
          <a:prstGeom prst="arc">
            <a:avLst>
              <a:gd name="adj1" fmla="val 10800000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0EF9E6C-3E5C-4166-92EE-925EB619B079}"/>
              </a:ext>
            </a:extLst>
          </p:cNvPr>
          <p:cNvSpPr/>
          <p:nvPr/>
        </p:nvSpPr>
        <p:spPr>
          <a:xfrm rot="10800000">
            <a:off x="4400751" y="5463152"/>
            <a:ext cx="720671" cy="426726"/>
          </a:xfrm>
          <a:prstGeom prst="arc">
            <a:avLst>
              <a:gd name="adj1" fmla="val 10800000"/>
              <a:gd name="adj2" fmla="val 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F51B2-8D0F-4176-9577-E828A59716B3}"/>
              </a:ext>
            </a:extLst>
          </p:cNvPr>
          <p:cNvSpPr txBox="1"/>
          <p:nvPr/>
        </p:nvSpPr>
        <p:spPr>
          <a:xfrm>
            <a:off x="8824404" y="968121"/>
            <a:ext cx="22105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 36</a:t>
            </a:r>
          </a:p>
          <a:p>
            <a:r>
              <a:rPr lang="en-GB" sz="3200" u="sng" dirty="0">
                <a:latin typeface="Comic Sans MS" panose="030F0702030302020204" pitchFamily="66" charset="0"/>
              </a:rPr>
              <a:t>   6x</a:t>
            </a:r>
          </a:p>
          <a:p>
            <a:r>
              <a:rPr lang="en-GB" sz="3200" u="sng" dirty="0">
                <a:latin typeface="Comic Sans MS" panose="030F0702030302020204" pitchFamily="66" charset="0"/>
              </a:rPr>
              <a:t>216_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4x6=24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24)216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2A12F4-9552-4BBB-9911-546BDFECDEC8}"/>
              </a:ext>
            </a:extLst>
          </p:cNvPr>
          <p:cNvCxnSpPr/>
          <p:nvPr/>
        </p:nvCxnSpPr>
        <p:spPr>
          <a:xfrm>
            <a:off x="9454718" y="4456590"/>
            <a:ext cx="87889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95A4E6-8A3C-434D-8D25-1D8943948310}"/>
              </a:ext>
            </a:extLst>
          </p:cNvPr>
          <p:cNvSpPr txBox="1"/>
          <p:nvPr/>
        </p:nvSpPr>
        <p:spPr>
          <a:xfrm>
            <a:off x="680430" y="6039870"/>
            <a:ext cx="1051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Trebuchet MS" panose="020B0603020202020204" pitchFamily="34" charset="0"/>
              </a:rPr>
              <a:t>Which method shows conceptual fluency? Which allows the child to carry out ‘easier’ Maths?</a:t>
            </a:r>
          </a:p>
        </p:txBody>
      </p:sp>
    </p:spTree>
    <p:extLst>
      <p:ext uri="{BB962C8B-B14F-4D97-AF65-F5344CB8AC3E}">
        <p14:creationId xmlns:p14="http://schemas.microsoft.com/office/powerpoint/2010/main" val="42512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9CDAD8-4623-4160-A211-A6AB30171966}"/>
              </a:ext>
            </a:extLst>
          </p:cNvPr>
          <p:cNvSpPr/>
          <p:nvPr/>
        </p:nvSpPr>
        <p:spPr>
          <a:xfrm>
            <a:off x="351904" y="220191"/>
            <a:ext cx="1080100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In the late 1970s, mathematics teaching in China came across big challenges regarding students’ mastery of mathematics:</a:t>
            </a:r>
          </a:p>
          <a:p>
            <a:pPr>
              <a:defRPr/>
            </a:pPr>
            <a:endParaRPr lang="en-US" altLang="zh-CN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Understanding of mathematical concept was ambiguous and vague because what they had learned in </a:t>
            </a:r>
            <a:r>
              <a:rPr lang="en-US" altLang="zh-CN" sz="28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Maths</a:t>
            </a:r>
            <a:r>
              <a:rPr lang="en-US" altLang="zh-CN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 was inflexible and unconnected.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CN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Pupils could not identify the mathematics when its context was slightly changed.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708AFD6-2C4E-45B3-BB31-0B69113FC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51" y="4025358"/>
            <a:ext cx="6790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8C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Attention was given to variation as a teaching method</a:t>
            </a:r>
            <a:r>
              <a:rPr lang="en-GB" alt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991D0-8C41-40DE-97F7-8EC0357E0100}"/>
              </a:ext>
            </a:extLst>
          </p:cNvPr>
          <p:cNvSpPr txBox="1"/>
          <p:nvPr/>
        </p:nvSpPr>
        <p:spPr>
          <a:xfrm>
            <a:off x="7475392" y="4979465"/>
            <a:ext cx="4532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‘</a:t>
            </a:r>
            <a:r>
              <a:rPr lang="en-GB" sz="2000" dirty="0">
                <a:solidFill>
                  <a:srgbClr val="FF0000"/>
                </a:solidFill>
                <a:latin typeface="Trebuchet MS" panose="020B0603020202020204" pitchFamily="34" charset="0"/>
              </a:rPr>
              <a:t>It is better to have 5 ways of answering one question than one way of answering 5 questions!’  – Singapore Maths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3CCCD35-3953-4481-87B5-62AC95A53C87}"/>
              </a:ext>
            </a:extLst>
          </p:cNvPr>
          <p:cNvSpPr/>
          <p:nvPr/>
        </p:nvSpPr>
        <p:spPr>
          <a:xfrm>
            <a:off x="6910137" y="4589121"/>
            <a:ext cx="5281863" cy="2238502"/>
          </a:xfrm>
          <a:prstGeom prst="cloudCallout">
            <a:avLst>
              <a:gd name="adj1" fmla="val -78322"/>
              <a:gd name="adj2" fmla="val 342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676EF0-E021-4F27-94A6-B6FB46395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D5CE8-6C09-4695-8B45-0628E9E2E15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 descr="Image result for einstein quote on repetition learning">
            <a:extLst>
              <a:ext uri="{FF2B5EF4-FFF2-40B4-BE49-F238E27FC236}">
                <a16:creationId xmlns:a16="http://schemas.microsoft.com/office/drawing/2014/main" id="{9C5CC65E-8F26-4619-B40D-92F51B2D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8" y="1344726"/>
            <a:ext cx="6513085" cy="49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C54C5-1EE8-4CA0-8005-5FC6A53CFDA6}"/>
              </a:ext>
            </a:extLst>
          </p:cNvPr>
          <p:cNvSpPr txBox="1">
            <a:spLocks/>
          </p:cNvSpPr>
          <p:nvPr/>
        </p:nvSpPr>
        <p:spPr bwMode="auto">
          <a:xfrm>
            <a:off x="531586" y="226423"/>
            <a:ext cx="7828643" cy="82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28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5pPr>
            <a:lvl6pPr marL="257175" algn="l" rtl="0" fontAlgn="base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6pPr>
            <a:lvl7pPr marL="514350" algn="l" rtl="0" fontAlgn="base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7pPr>
            <a:lvl8pPr marL="771525" algn="l" rtl="0" fontAlgn="base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8pPr>
            <a:lvl9pPr marL="1028700" algn="l" rtl="0" fontAlgn="base">
              <a:spcBef>
                <a:spcPct val="0"/>
              </a:spcBef>
              <a:spcAft>
                <a:spcPct val="0"/>
              </a:spcAft>
              <a:defRPr sz="2025" b="1">
                <a:solidFill>
                  <a:srgbClr val="00628C"/>
                </a:solidFill>
                <a:latin typeface="Arial" charset="0"/>
              </a:defRPr>
            </a:lvl9pPr>
          </a:lstStyle>
          <a:p>
            <a:r>
              <a:rPr lang="en-GB" kern="0" dirty="0"/>
              <a:t>Intelligent Practice in Arithmetic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F02DA9-F0F1-4CAB-83FC-D696F8B535EC}"/>
              </a:ext>
            </a:extLst>
          </p:cNvPr>
          <p:cNvGrpSpPr/>
          <p:nvPr/>
        </p:nvGrpSpPr>
        <p:grpSpPr>
          <a:xfrm>
            <a:off x="8049158" y="1790906"/>
            <a:ext cx="2878742" cy="1401444"/>
            <a:chOff x="3663343" y="4390870"/>
            <a:chExt cx="2878742" cy="14014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BFF42-FD5A-474B-8897-A034A3EB274C}"/>
                </a:ext>
              </a:extLst>
            </p:cNvPr>
            <p:cNvSpPr txBox="1"/>
            <p:nvPr/>
          </p:nvSpPr>
          <p:spPr>
            <a:xfrm>
              <a:off x="3663343" y="4438097"/>
              <a:ext cx="287874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2E75B6"/>
                  </a:solidFill>
                  <a:latin typeface="Trebuchet MS" panose="020B0603020202020204" pitchFamily="34" charset="0"/>
                </a:rPr>
                <a:t>Zoltan Dienes</a:t>
              </a:r>
            </a:p>
            <a:p>
              <a:r>
                <a:rPr lang="en-GB" sz="1600" dirty="0">
                  <a:latin typeface="Trebuchet MS" panose="020B0603020202020204" pitchFamily="34" charset="0"/>
                </a:rPr>
                <a:t>Children learn at a higher level through variation not repetition. </a:t>
              </a:r>
            </a:p>
            <a:p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054F8C-1C2C-4770-B879-2868EFB0E44A}"/>
                </a:ext>
              </a:extLst>
            </p:cNvPr>
            <p:cNvSpPr/>
            <p:nvPr/>
          </p:nvSpPr>
          <p:spPr>
            <a:xfrm>
              <a:off x="3663343" y="4390870"/>
              <a:ext cx="2878742" cy="12315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773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5B5E0-DD3B-4D4C-8B4D-EFD6D6E7664B}"/>
              </a:ext>
            </a:extLst>
          </p:cNvPr>
          <p:cNvSpPr/>
          <p:nvPr/>
        </p:nvSpPr>
        <p:spPr>
          <a:xfrm>
            <a:off x="429491" y="350615"/>
            <a:ext cx="100675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If we want children to have the fluency to apply learning in a range of contexts, we need to expose the underlying concepts.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Concepts need to be explored through a range of representations and strategies.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1"/>
                </a:solidFill>
                <a:latin typeface="Trebuchet MS" panose="020B0603020202020204" pitchFamily="34" charset="0"/>
              </a:rPr>
              <a:t>We need to teach them to pull numbers apart, manipulate them, examine and investigate patterns.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9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066016-AF74-4D50-9345-2A41CA9A54F5}"/>
              </a:ext>
            </a:extLst>
          </p:cNvPr>
          <p:cNvSpPr/>
          <p:nvPr/>
        </p:nvSpPr>
        <p:spPr>
          <a:xfrm>
            <a:off x="1603855" y="1456758"/>
            <a:ext cx="103415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000" u="sng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r>
              <a:rPr lang="en-GB" sz="3000" b="1" dirty="0">
                <a:solidFill>
                  <a:srgbClr val="0070C0"/>
                </a:solidFill>
                <a:latin typeface="Trebuchet MS" panose="020B0603020202020204" pitchFamily="34" charset="0"/>
              </a:rPr>
              <a:t>An easy way to develop this is through Number Talks</a:t>
            </a:r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02403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6164</TotalTime>
  <Words>1307</Words>
  <Application>Microsoft Office PowerPoint</Application>
  <PresentationFormat>Widescreen</PresentationFormat>
  <Paragraphs>140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Cornwell</dc:creator>
  <cp:lastModifiedBy>Michelle Cornwell</cp:lastModifiedBy>
  <cp:revision>106</cp:revision>
  <dcterms:created xsi:type="dcterms:W3CDTF">2018-04-08T12:18:26Z</dcterms:created>
  <dcterms:modified xsi:type="dcterms:W3CDTF">2020-01-08T22:21:20Z</dcterms:modified>
</cp:coreProperties>
</file>