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60" r:id="rId6"/>
    <p:sldId id="261" r:id="rId7"/>
  </p:sldIdLst>
  <p:sldSz cx="9906000" cy="6858000" type="A4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45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C0387-7223-4D4A-9BC7-A283FA4138B7}" type="datetimeFigureOut">
              <a:rPr lang="en-GB" smtClean="0"/>
              <a:t>13/05/2026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3B9DF-1F0E-4581-8B6E-5CF563F65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3659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C0387-7223-4D4A-9BC7-A283FA4138B7}" type="datetimeFigureOut">
              <a:rPr lang="en-GB" smtClean="0"/>
              <a:t>13/05/2026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3B9DF-1F0E-4581-8B6E-5CF563F65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4281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C0387-7223-4D4A-9BC7-A283FA4138B7}" type="datetimeFigureOut">
              <a:rPr lang="en-GB" smtClean="0"/>
              <a:t>13/05/2026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3B9DF-1F0E-4581-8B6E-5CF563F65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1117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C0387-7223-4D4A-9BC7-A283FA4138B7}" type="datetimeFigureOut">
              <a:rPr lang="en-GB" smtClean="0"/>
              <a:t>13/05/2026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3B9DF-1F0E-4581-8B6E-5CF563F65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4183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C0387-7223-4D4A-9BC7-A283FA4138B7}" type="datetimeFigureOut">
              <a:rPr lang="en-GB" smtClean="0"/>
              <a:t>13/05/2026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3B9DF-1F0E-4581-8B6E-5CF563F65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3892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C0387-7223-4D4A-9BC7-A283FA4138B7}" type="datetimeFigureOut">
              <a:rPr lang="en-GB" smtClean="0"/>
              <a:t>13/05/2026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3B9DF-1F0E-4581-8B6E-5CF563F65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8982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C0387-7223-4D4A-9BC7-A283FA4138B7}" type="datetimeFigureOut">
              <a:rPr lang="en-GB" smtClean="0"/>
              <a:t>13/05/2026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3B9DF-1F0E-4581-8B6E-5CF563F65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629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C0387-7223-4D4A-9BC7-A283FA4138B7}" type="datetimeFigureOut">
              <a:rPr lang="en-GB" smtClean="0"/>
              <a:t>13/05/2026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3B9DF-1F0E-4581-8B6E-5CF563F65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259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C0387-7223-4D4A-9BC7-A283FA4138B7}" type="datetimeFigureOut">
              <a:rPr lang="en-GB" smtClean="0"/>
              <a:t>13/05/2026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3B9DF-1F0E-4581-8B6E-5CF563F65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8285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C0387-7223-4D4A-9BC7-A283FA4138B7}" type="datetimeFigureOut">
              <a:rPr lang="en-GB" smtClean="0"/>
              <a:t>13/05/2026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3B9DF-1F0E-4581-8B6E-5CF563F65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0908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C0387-7223-4D4A-9BC7-A283FA4138B7}" type="datetimeFigureOut">
              <a:rPr lang="en-GB" smtClean="0"/>
              <a:t>13/05/2026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3B9DF-1F0E-4581-8B6E-5CF563F65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2609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1C0387-7223-4D4A-9BC7-A283FA4138B7}" type="datetimeFigureOut">
              <a:rPr lang="en-GB" smtClean="0"/>
              <a:t>13/05/2026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3B9DF-1F0E-4581-8B6E-5CF563F65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6146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72127DC-541E-41C0-8051-2DD4D3E52B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2587355"/>
              </p:ext>
            </p:extLst>
          </p:nvPr>
        </p:nvGraphicFramePr>
        <p:xfrm>
          <a:off x="-2" y="592825"/>
          <a:ext cx="9906000" cy="5593813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1651000">
                  <a:extLst>
                    <a:ext uri="{9D8B030D-6E8A-4147-A177-3AD203B41FA5}">
                      <a16:colId xmlns:a16="http://schemas.microsoft.com/office/drawing/2014/main" val="2469600302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2553926832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33362374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2312828441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1084231652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1233828970"/>
                    </a:ext>
                  </a:extLst>
                </a:gridCol>
              </a:tblGrid>
              <a:tr h="539000">
                <a:tc>
                  <a:txBody>
                    <a:bodyPr/>
                    <a:lstStyle/>
                    <a:p>
                      <a:pPr algn="l" fontAlgn="ctr"/>
                      <a:r>
                        <a:rPr lang="en-GB" sz="20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roadway" panose="04040905080B02020502" pitchFamily="82" charset="0"/>
                        </a:rPr>
                        <a:t>   Week 1</a:t>
                      </a:r>
                      <a:endParaRPr lang="en-GB" sz="20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roadway" panose="04040905080B02020502" pitchFamily="82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Monday</a:t>
                      </a:r>
                      <a:endParaRPr lang="en-GB" sz="16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Tuesday</a:t>
                      </a:r>
                      <a:endParaRPr lang="en-GB" sz="16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Wednesday</a:t>
                      </a:r>
                      <a:endParaRPr lang="en-GB" sz="16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Thursday</a:t>
                      </a:r>
                      <a:endParaRPr lang="en-GB" sz="16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Friday</a:t>
                      </a:r>
                      <a:endParaRPr lang="en-GB" sz="16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534007122"/>
                  </a:ext>
                </a:extLst>
              </a:tr>
              <a:tr h="226919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40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roadway" panose="04040905080B02020502" pitchFamily="82" charset="0"/>
                        </a:rPr>
                        <a:t>Lunch</a:t>
                      </a:r>
                    </a:p>
                    <a:p>
                      <a:pPr algn="ctr" fontAlgn="ctr"/>
                      <a:r>
                        <a:rPr lang="en-GB" sz="14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roadway" panose="04040905080B02020502" pitchFamily="82" charset="0"/>
                        </a:rPr>
                        <a:t>20/4; 11/5; 8/6; 29/6; 20/7</a:t>
                      </a:r>
                    </a:p>
                  </a:txBody>
                  <a:tcPr marL="8241" marR="8241" marT="8241" marB="0" vert="vert27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 Margarita pizza with crispy potato wedges                                                </a:t>
                      </a:r>
                    </a:p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or   </a:t>
                      </a:r>
                    </a:p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 Cheesy-tomato Pasta bake                                       </a:t>
                      </a:r>
                    </a:p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and locally sourced                           seasonal vegetables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 baseline="0" dirty="0">
                          <a:effectLst/>
                          <a:latin typeface="Bahnschrift SemiBold" panose="020B0502040204020203" pitchFamily="34" charset="0"/>
                        </a:rPr>
                        <a:t>Curry Day!</a:t>
                      </a:r>
                    </a:p>
                    <a:p>
                      <a:pPr algn="ctr" fontAlgn="t"/>
                      <a:r>
                        <a:rPr lang="en-US" sz="1200" u="none" strike="noStrike" baseline="0" dirty="0">
                          <a:effectLst/>
                          <a:latin typeface="Bahnschrift SemiBold" panose="020B0502040204020203" pitchFamily="34" charset="0"/>
                        </a:rPr>
                        <a:t>Choose from</a:t>
                      </a:r>
                    </a:p>
                    <a:p>
                      <a:pPr algn="ctr" fontAlgn="t"/>
                      <a:r>
                        <a:rPr lang="en-US" sz="1200" u="none" strike="noStrike">
                          <a:effectLst/>
                          <a:latin typeface="Bahnschrift SemiBold" panose="020B0502040204020203" pitchFamily="34" charset="0"/>
                        </a:rPr>
                        <a:t>Aromatic Chicken or</a:t>
                      </a:r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Vegetarian</a:t>
                      </a:r>
                    </a:p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with fluffy rice and oven baked naan bread</a:t>
                      </a:r>
                    </a:p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and locally sourced seasonal vegetables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Freshly baked baguettes with a choice of fillings</a:t>
                      </a:r>
                    </a:p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Ham, cheese or tuna</a:t>
                      </a:r>
                    </a:p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With our *new*</a:t>
                      </a: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self serve salad bar 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Mild </a:t>
                      </a:r>
                      <a:r>
                        <a:rPr lang="en-US" sz="1200" u="none" strike="noStrike" dirty="0" err="1">
                          <a:effectLst/>
                          <a:latin typeface="Bahnschrift SemiBold" panose="020B0502040204020203" pitchFamily="34" charset="0"/>
                        </a:rPr>
                        <a:t>chilli</a:t>
                      </a:r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 or veggie taco’s with lightly seasoned diced potatoes  </a:t>
                      </a:r>
                    </a:p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or</a:t>
                      </a:r>
                    </a:p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Buttered Jacket potato’s with choice of fillings</a:t>
                      </a:r>
                    </a:p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and locally sourced seasonal vegetables       </a:t>
                      </a:r>
                      <a:r>
                        <a:rPr lang="en-US" sz="1200" u="none" strike="noStrike" baseline="0" dirty="0">
                          <a:effectLst/>
                          <a:latin typeface="Bahnschrift SemiBold" panose="020B0502040204020203" pitchFamily="34" charset="0"/>
                        </a:rPr>
                        <a:t>                                            </a:t>
                      </a:r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                                                                                         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Golden crumbed</a:t>
                      </a: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Fish stars </a:t>
                      </a: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and chips</a:t>
                      </a:r>
                    </a:p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or</a:t>
                      </a:r>
                    </a:p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Cheesy mixed bean bake</a:t>
                      </a:r>
                    </a:p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and                                   </a:t>
                      </a: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peas and sweetcorn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63693455"/>
                  </a:ext>
                </a:extLst>
              </a:tr>
              <a:tr h="114744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Chocolate sponge with indulgent chocolate sauce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Bahnschrift SemiBold" panose="020B0502040204020203" pitchFamily="34" charset="0"/>
                        </a:rPr>
                        <a:t>Handmade</a:t>
                      </a: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Bahnschrift SemiBold" panose="020B0502040204020203" pitchFamily="34" charset="0"/>
                        </a:rPr>
                        <a:t>Iced </a:t>
                      </a: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Bahnschrift SemiBold" panose="020B0502040204020203" pitchFamily="34" charset="0"/>
                        </a:rPr>
                        <a:t>Shortbread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baseline="0" dirty="0">
                        <a:solidFill>
                          <a:schemeClr val="dk1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Bahnschrift SemiBold" panose="020B0502040204020203" pitchFamily="34" charset="0"/>
                        </a:rPr>
                        <a:t>Crumbly </a:t>
                      </a: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Bahnschrift SemiBold" panose="020B0502040204020203" pitchFamily="34" charset="0"/>
                        </a:rPr>
                        <a:t>Honey and oat cookie                                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Old School cake with sprinkles</a:t>
                      </a:r>
                    </a:p>
                    <a:p>
                      <a:pPr algn="ctr" fontAlgn="t"/>
                      <a:endParaRPr lang="en-GB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and custard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Ice cream tubs </a:t>
                      </a:r>
                    </a:p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Choose from creamy vanilla or rich chocolate</a:t>
                      </a:r>
                      <a:endParaRPr lang="en-GB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076656403"/>
                  </a:ext>
                </a:extLst>
              </a:tr>
              <a:tr h="62593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Available everyday: yogurt</a:t>
                      </a:r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and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fresh fruit.</a:t>
                      </a:r>
                    </a:p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 limited amount of jacket potatoes will be available daily unless stated as a choice on the main menu. </a:t>
                      </a:r>
                    </a:p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All dietary requirements catered for.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7420835"/>
                  </a:ext>
                </a:extLst>
              </a:tr>
              <a:tr h="712871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Allergies</a:t>
                      </a:r>
                      <a:endParaRPr lang="en-GB" sz="16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Gluten, milk, eggs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Fish, gluten, milk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Fish, gluten, milk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Gluten, milk, fish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Fish, gluten, milk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447123312"/>
                  </a:ext>
                </a:extLst>
              </a:tr>
            </a:tbl>
          </a:graphicData>
        </a:graphic>
      </p:graphicFrame>
      <p:pic>
        <p:nvPicPr>
          <p:cNvPr id="7" name="Graphic 6">
            <a:extLst>
              <a:ext uri="{FF2B5EF4-FFF2-40B4-BE49-F238E27FC236}">
                <a16:creationId xmlns:a16="http://schemas.microsoft.com/office/drawing/2014/main" id="{64C469AB-08A0-49F5-996A-9CC764997E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5824448"/>
            <a:ext cx="1089548" cy="103355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D993CE21-335F-4550-B966-9DCCDA488C0F}"/>
              </a:ext>
            </a:extLst>
          </p:cNvPr>
          <p:cNvSpPr txBox="1"/>
          <p:nvPr/>
        </p:nvSpPr>
        <p:spPr>
          <a:xfrm>
            <a:off x="263524" y="0"/>
            <a:ext cx="60577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gradFill flip="none" rotWithShape="1">
                  <a:gsLst>
                    <a:gs pos="0">
                      <a:schemeClr val="accent1">
                        <a:lumMod val="50000"/>
                        <a:shade val="30000"/>
                        <a:satMod val="115000"/>
                      </a:schemeClr>
                    </a:gs>
                    <a:gs pos="50000">
                      <a:schemeClr val="accent1">
                        <a:lumMod val="50000"/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lumMod val="50000"/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roadway" panose="04040905080B02020502" pitchFamily="82" charset="0"/>
              </a:rPr>
              <a:t>Café Vale </a:t>
            </a:r>
          </a:p>
        </p:txBody>
      </p:sp>
      <p:pic>
        <p:nvPicPr>
          <p:cNvPr id="31" name="Picture 18" descr="Fruits Cartoon Icons | สมุดศิลปะ, การออกแบบโลโก้, ภาพประกอบ">
            <a:extLst>
              <a:ext uri="{FF2B5EF4-FFF2-40B4-BE49-F238E27FC236}">
                <a16:creationId xmlns:a16="http://schemas.microsoft.com/office/drawing/2014/main" id="{37C9BCAA-B7B8-4141-9291-B2F93B8608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57755" b="95306" l="3143" r="28429">
                        <a14:foregroundMark x1="14857" y1="57755" x2="14857" y2="5775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53728" r="68405"/>
          <a:stretch/>
        </p:blipFill>
        <p:spPr bwMode="auto">
          <a:xfrm rot="20290277">
            <a:off x="2965890" y="5916476"/>
            <a:ext cx="1092112" cy="1119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2" descr="Fruits Cartoon Icons | สมุดศิลปะ, การออกแบบโลโก้, ภาพประกอบ">
            <a:extLst>
              <a:ext uri="{FF2B5EF4-FFF2-40B4-BE49-F238E27FC236}">
                <a16:creationId xmlns:a16="http://schemas.microsoft.com/office/drawing/2014/main" id="{68985340-F10A-4639-9864-635A33715C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55918" b="95102" l="71286" r="96714">
                        <a14:foregroundMark x1="89286" y1="59592" x2="89286" y2="59592"/>
                        <a14:foregroundMark x1="84000" y1="56122" x2="84000" y2="56122"/>
                        <a14:foregroundMark x1="71286" y1="81837" x2="71286" y2="8183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9741" t="53079"/>
          <a:stretch/>
        </p:blipFill>
        <p:spPr bwMode="auto">
          <a:xfrm rot="17603796">
            <a:off x="9007429" y="5822053"/>
            <a:ext cx="890651" cy="966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6" name="Picture 32" descr="Free Online Orange Juice Fruit Cartoon Vector For Design_sticker ...">
            <a:extLst>
              <a:ext uri="{FF2B5EF4-FFF2-40B4-BE49-F238E27FC236}">
                <a16:creationId xmlns:a16="http://schemas.microsoft.com/office/drawing/2014/main" id="{BFDF8290-46DE-4468-8229-7142363C27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335" y="5626883"/>
            <a:ext cx="849394" cy="849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15F15F7-6F47-48FC-80B6-2CE829E06437}"/>
              </a:ext>
            </a:extLst>
          </p:cNvPr>
          <p:cNvSpPr txBox="1"/>
          <p:nvPr/>
        </p:nvSpPr>
        <p:spPr>
          <a:xfrm>
            <a:off x="4699591" y="6476277"/>
            <a:ext cx="4221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Menu subject to change due to availability</a:t>
            </a:r>
          </a:p>
        </p:txBody>
      </p:sp>
    </p:spTree>
    <p:extLst>
      <p:ext uri="{BB962C8B-B14F-4D97-AF65-F5344CB8AC3E}">
        <p14:creationId xmlns:p14="http://schemas.microsoft.com/office/powerpoint/2010/main" val="1716625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72127DC-541E-41C0-8051-2DD4D3E52B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1581248"/>
              </p:ext>
            </p:extLst>
          </p:nvPr>
        </p:nvGraphicFramePr>
        <p:xfrm>
          <a:off x="0" y="561823"/>
          <a:ext cx="9906000" cy="5593813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1651000">
                  <a:extLst>
                    <a:ext uri="{9D8B030D-6E8A-4147-A177-3AD203B41FA5}">
                      <a16:colId xmlns:a16="http://schemas.microsoft.com/office/drawing/2014/main" val="2469600302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2553926832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33362374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2312828441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1084231652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1233828970"/>
                    </a:ext>
                  </a:extLst>
                </a:gridCol>
              </a:tblGrid>
              <a:tr h="539000">
                <a:tc>
                  <a:txBody>
                    <a:bodyPr/>
                    <a:lstStyle/>
                    <a:p>
                      <a:pPr algn="l" fontAlgn="ctr"/>
                      <a:r>
                        <a:rPr lang="en-GB" sz="20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roadway" panose="04040905080B02020502" pitchFamily="82" charset="0"/>
                        </a:rPr>
                        <a:t>   Week 2</a:t>
                      </a:r>
                      <a:endParaRPr lang="en-GB" sz="20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roadway" panose="04040905080B02020502" pitchFamily="82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Monday</a:t>
                      </a:r>
                      <a:endParaRPr lang="en-GB" sz="16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Tuesday</a:t>
                      </a:r>
                      <a:endParaRPr lang="en-GB" sz="16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Wednesday</a:t>
                      </a:r>
                      <a:endParaRPr lang="en-GB" sz="16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Thursday</a:t>
                      </a:r>
                      <a:endParaRPr lang="en-GB" sz="16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Friday</a:t>
                      </a:r>
                      <a:endParaRPr lang="en-GB" sz="16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534007122"/>
                  </a:ext>
                </a:extLst>
              </a:tr>
              <a:tr h="226919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40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roadway" panose="04040905080B02020502" pitchFamily="82" charset="0"/>
                        </a:rPr>
                        <a:t>Lunch </a:t>
                      </a:r>
                    </a:p>
                    <a:p>
                      <a:pPr algn="ctr" fontAlgn="ctr"/>
                      <a:r>
                        <a:rPr lang="en-GB" sz="1400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roadway" panose="04040905080B02020502" pitchFamily="82" charset="0"/>
                        </a:rPr>
                        <a:t>27/4; 18/5; 15/6; 6/7</a:t>
                      </a:r>
                      <a:endParaRPr lang="en-GB" sz="14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roadway" panose="04040905080B02020502" pitchFamily="82" charset="0"/>
                      </a:endParaRPr>
                    </a:p>
                  </a:txBody>
                  <a:tcPr marL="8241" marR="8241" marT="8241" marB="0" vert="vert27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Traditional Macaroni cheese</a:t>
                      </a: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with crispy garlic bread                   </a:t>
                      </a: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or                                              </a:t>
                      </a: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Crunchy Vegetable nuggets</a:t>
                      </a: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with lightly seasoned wedges                                    </a:t>
                      </a: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and </a:t>
                      </a:r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locally sourced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                                                                  seasonal vegetables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Buttered Jacket potato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with choice of fillings</a:t>
                      </a:r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or</a:t>
                      </a:r>
                    </a:p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American style smoky BBQ Chicken wrap</a:t>
                      </a: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or Quorn wrap with lightly seasoned diced potatoes</a:t>
                      </a: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and </a:t>
                      </a:r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locally sourced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seasonal vegetables                                      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Locally sourced Sausage or Quorn sausage </a:t>
                      </a:r>
                    </a:p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with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</a:t>
                      </a: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Buttered mashed potatoes, Yorkshire pudding</a:t>
                      </a: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and </a:t>
                      </a:r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locally sourced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                                         </a:t>
                      </a:r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seasonal vegetables</a:t>
                      </a:r>
                    </a:p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Cheesy tomato Pasta bake</a:t>
                      </a:r>
                    </a:p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or</a:t>
                      </a:r>
                    </a:p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Buttered Jacket potato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with choice of fillings</a:t>
                      </a:r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and </a:t>
                      </a:r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locally sourced </a:t>
                      </a:r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seasonal vegetables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Golden crumbed</a:t>
                      </a: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Fish stars                                                                                with                                         chips</a:t>
                      </a: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or</a:t>
                      </a: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Buttered Jacket potato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with choice of fillings</a:t>
                      </a:r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and</a:t>
                      </a: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peas and sweetcorn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63693455"/>
                  </a:ext>
                </a:extLst>
              </a:tr>
              <a:tr h="114744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Seasonal fruit salad with a silky honey yoghurt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Zesty lemon drizzle cake </a:t>
                      </a: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 delightful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fruit cookie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Miss Hooper's favourite -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Cornflake tart and custard</a:t>
                      </a:r>
                    </a:p>
                    <a:p>
                      <a:pPr algn="ctr" fontAlgn="t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Ice</a:t>
                      </a:r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d vanilla cup cakes with sweet butter cream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076656403"/>
                  </a:ext>
                </a:extLst>
              </a:tr>
              <a:tr h="62593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Available everyday: yogurt and fresh fruit.</a:t>
                      </a:r>
                    </a:p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 limited amount of jacket potatoes will be available daily unless stated as a choice on the main menu. 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All dietary requirements catered for.</a:t>
                      </a: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7420835"/>
                  </a:ext>
                </a:extLst>
              </a:tr>
              <a:tr h="712871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Allergies</a:t>
                      </a:r>
                      <a:endParaRPr lang="en-GB" sz="16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Milk, gluten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Milk, gluten, fish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Gluten, milk,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Milk, gluten, fish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Gluten, fish, milk, egg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447123312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D993CE21-335F-4550-B966-9DCCDA488C0F}"/>
              </a:ext>
            </a:extLst>
          </p:cNvPr>
          <p:cNvSpPr txBox="1"/>
          <p:nvPr/>
        </p:nvSpPr>
        <p:spPr>
          <a:xfrm>
            <a:off x="263524" y="0"/>
            <a:ext cx="60577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gradFill flip="none" rotWithShape="1">
                  <a:gsLst>
                    <a:gs pos="0">
                      <a:schemeClr val="accent1">
                        <a:lumMod val="50000"/>
                        <a:shade val="30000"/>
                        <a:satMod val="115000"/>
                      </a:schemeClr>
                    </a:gs>
                    <a:gs pos="50000">
                      <a:schemeClr val="accent1">
                        <a:lumMod val="50000"/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lumMod val="50000"/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roadway" panose="04040905080B02020502" pitchFamily="82" charset="0"/>
              </a:rPr>
              <a:t>Café Vale</a:t>
            </a:r>
          </a:p>
        </p:txBody>
      </p:sp>
      <p:pic>
        <p:nvPicPr>
          <p:cNvPr id="31" name="Picture 18" descr="Fruits Cartoon Icons | สมุดศิลปะ, การออกแบบโลโก้, ภาพประกอบ">
            <a:extLst>
              <a:ext uri="{FF2B5EF4-FFF2-40B4-BE49-F238E27FC236}">
                <a16:creationId xmlns:a16="http://schemas.microsoft.com/office/drawing/2014/main" id="{37C9BCAA-B7B8-4141-9291-B2F93B8608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7755" b="95306" l="3143" r="28429">
                        <a14:foregroundMark x1="14857" y1="57755" x2="14857" y2="5775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53728" r="68405"/>
          <a:stretch/>
        </p:blipFill>
        <p:spPr bwMode="auto">
          <a:xfrm rot="20290277">
            <a:off x="2031293" y="5846750"/>
            <a:ext cx="1092112" cy="1119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4" descr="Fruits Cartoon Icons | สมุดศิลปะ, การออกแบบโลโก้, ภาพประกอบ">
            <a:extLst>
              <a:ext uri="{FF2B5EF4-FFF2-40B4-BE49-F238E27FC236}">
                <a16:creationId xmlns:a16="http://schemas.microsoft.com/office/drawing/2014/main" id="{EDD5F785-78D3-4416-9191-9AEE474A42D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898" b="52041" l="71571" r="96571">
                        <a14:foregroundMark x1="77714" y1="49388" x2="77714" y2="49388"/>
                        <a14:foregroundMark x1="71714" y1="36122" x2="71714" y2="36122"/>
                        <a14:foregroundMark x1="78286" y1="52041" x2="78286" y2="5204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9872" b="46272"/>
          <a:stretch/>
        </p:blipFill>
        <p:spPr bwMode="auto">
          <a:xfrm rot="1237338">
            <a:off x="3785940" y="5758480"/>
            <a:ext cx="803557" cy="100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2" descr="Fruits Cartoon Icons | สมุดศิลปะ, การออกแบบโลโก้, ภาพประกอบ">
            <a:extLst>
              <a:ext uri="{FF2B5EF4-FFF2-40B4-BE49-F238E27FC236}">
                <a16:creationId xmlns:a16="http://schemas.microsoft.com/office/drawing/2014/main" id="{68985340-F10A-4639-9864-635A33715C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5918" b="95102" l="71286" r="96714">
                        <a14:foregroundMark x1="89286" y1="59592" x2="89286" y2="59592"/>
                        <a14:foregroundMark x1="84000" y1="56122" x2="84000" y2="56122"/>
                        <a14:foregroundMark x1="71286" y1="81837" x2="71286" y2="8183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9741" t="53079"/>
          <a:stretch/>
        </p:blipFill>
        <p:spPr bwMode="auto">
          <a:xfrm rot="17603796">
            <a:off x="9182826" y="5691838"/>
            <a:ext cx="890651" cy="966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6" name="Picture 32" descr="Free Online Orange Juice Fruit Cartoon Vector For Design_sticker ...">
            <a:extLst>
              <a:ext uri="{FF2B5EF4-FFF2-40B4-BE49-F238E27FC236}">
                <a16:creationId xmlns:a16="http://schemas.microsoft.com/office/drawing/2014/main" id="{BFDF8290-46DE-4468-8229-7142363C27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270" y="5856272"/>
            <a:ext cx="849394" cy="849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491F4CB-B02E-4461-B931-4E66901CD6DC}"/>
              </a:ext>
            </a:extLst>
          </p:cNvPr>
          <p:cNvSpPr txBox="1"/>
          <p:nvPr/>
        </p:nvSpPr>
        <p:spPr>
          <a:xfrm>
            <a:off x="4848395" y="6131411"/>
            <a:ext cx="41592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Menu subject to change due to availability</a:t>
            </a:r>
          </a:p>
        </p:txBody>
      </p:sp>
    </p:spTree>
    <p:extLst>
      <p:ext uri="{BB962C8B-B14F-4D97-AF65-F5344CB8AC3E}">
        <p14:creationId xmlns:p14="http://schemas.microsoft.com/office/powerpoint/2010/main" val="2514369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72127DC-541E-41C0-8051-2DD4D3E52B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1988522"/>
              </p:ext>
            </p:extLst>
          </p:nvPr>
        </p:nvGraphicFramePr>
        <p:xfrm>
          <a:off x="-1" y="488485"/>
          <a:ext cx="9906002" cy="5911816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1946717">
                  <a:extLst>
                    <a:ext uri="{9D8B030D-6E8A-4147-A177-3AD203B41FA5}">
                      <a16:colId xmlns:a16="http://schemas.microsoft.com/office/drawing/2014/main" val="2469600302"/>
                    </a:ext>
                  </a:extLst>
                </a:gridCol>
                <a:gridCol w="1591857">
                  <a:extLst>
                    <a:ext uri="{9D8B030D-6E8A-4147-A177-3AD203B41FA5}">
                      <a16:colId xmlns:a16="http://schemas.microsoft.com/office/drawing/2014/main" val="2553926832"/>
                    </a:ext>
                  </a:extLst>
                </a:gridCol>
                <a:gridCol w="1591857">
                  <a:extLst>
                    <a:ext uri="{9D8B030D-6E8A-4147-A177-3AD203B41FA5}">
                      <a16:colId xmlns:a16="http://schemas.microsoft.com/office/drawing/2014/main" val="33362374"/>
                    </a:ext>
                  </a:extLst>
                </a:gridCol>
                <a:gridCol w="1591857">
                  <a:extLst>
                    <a:ext uri="{9D8B030D-6E8A-4147-A177-3AD203B41FA5}">
                      <a16:colId xmlns:a16="http://schemas.microsoft.com/office/drawing/2014/main" val="2312828441"/>
                    </a:ext>
                  </a:extLst>
                </a:gridCol>
                <a:gridCol w="1591857">
                  <a:extLst>
                    <a:ext uri="{9D8B030D-6E8A-4147-A177-3AD203B41FA5}">
                      <a16:colId xmlns:a16="http://schemas.microsoft.com/office/drawing/2014/main" val="1084231652"/>
                    </a:ext>
                  </a:extLst>
                </a:gridCol>
                <a:gridCol w="1591857">
                  <a:extLst>
                    <a:ext uri="{9D8B030D-6E8A-4147-A177-3AD203B41FA5}">
                      <a16:colId xmlns:a16="http://schemas.microsoft.com/office/drawing/2014/main" val="1233828970"/>
                    </a:ext>
                  </a:extLst>
                </a:gridCol>
              </a:tblGrid>
              <a:tr h="560298">
                <a:tc>
                  <a:txBody>
                    <a:bodyPr/>
                    <a:lstStyle/>
                    <a:p>
                      <a:pPr algn="l" fontAlgn="ctr"/>
                      <a:r>
                        <a:rPr lang="en-GB" sz="20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roadway" panose="04040905080B02020502" pitchFamily="82" charset="0"/>
                        </a:rPr>
                        <a:t>   Week 3</a:t>
                      </a:r>
                      <a:endParaRPr lang="en-GB" sz="20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roadway" panose="04040905080B02020502" pitchFamily="82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Monday</a:t>
                      </a:r>
                      <a:endParaRPr lang="en-GB" sz="16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Tuesday</a:t>
                      </a:r>
                      <a:endParaRPr lang="en-GB" sz="16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Wednesday</a:t>
                      </a:r>
                      <a:endParaRPr lang="en-GB" sz="16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Thursday</a:t>
                      </a:r>
                      <a:endParaRPr lang="en-GB" sz="16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Friday</a:t>
                      </a:r>
                      <a:endParaRPr lang="en-GB" sz="1600" b="1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534007122"/>
                  </a:ext>
                </a:extLst>
              </a:tr>
              <a:tr h="226919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GB" sz="40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roadway" panose="04040905080B02020502" pitchFamily="82" charset="0"/>
                        </a:rPr>
                        <a:t>Lunch </a:t>
                      </a:r>
                    </a:p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roadway" panose="04040905080B02020502" pitchFamily="82" charset="0"/>
                        </a:rPr>
                        <a:t>13/4; 4/5; 1/6; 22/6; 13/7</a:t>
                      </a:r>
                    </a:p>
                  </a:txBody>
                  <a:tcPr marL="8241" marR="8241" marT="8241" marB="0" vert="vert27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Vegan sausage rolls</a:t>
                      </a: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with lightly seasoned diced potatoes </a:t>
                      </a: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or                                         </a:t>
                      </a: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Mild 3 bean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chilli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enchiladas</a:t>
                      </a: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and </a:t>
                      </a:r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locally sourced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seasonal vegetables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Freshly baked baguettes with a choice of fillings.</a:t>
                      </a: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Ham, cheese or tuna</a:t>
                      </a:r>
                    </a:p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or</a:t>
                      </a:r>
                    </a:p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Buttered jacket potato with a choice of fillings</a:t>
                      </a:r>
                    </a:p>
                    <a:p>
                      <a:pPr algn="ctr" fontAlgn="t"/>
                      <a:endParaRPr lang="en-US" sz="1200" u="none" strike="noStrike" dirty="0"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With our *new*</a:t>
                      </a:r>
                    </a:p>
                    <a:p>
                      <a:pPr algn="ctr" fontAlgn="t"/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self serve salad bar </a:t>
                      </a: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Slow cooked Spaghetti or veggie bolognaise</a:t>
                      </a:r>
                    </a:p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with crispy garlic bread </a:t>
                      </a: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and </a:t>
                      </a:r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locally sourced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seasonal vegetables                  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Locally sourced Sausages</a:t>
                      </a: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or</a:t>
                      </a: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Succulent Veggie sausages </a:t>
                      </a:r>
                    </a:p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With buttered mashed potato, Yorkshire pudding</a:t>
                      </a: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and </a:t>
                      </a:r>
                      <a:r>
                        <a:rPr lang="en-US" sz="1200" u="none" strike="noStrike" dirty="0">
                          <a:effectLst/>
                          <a:latin typeface="Bahnschrift SemiBold" panose="020B0502040204020203" pitchFamily="34" charset="0"/>
                        </a:rPr>
                        <a:t>locally sourced </a:t>
                      </a:r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                 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 </a:t>
                      </a:r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seasonal vegetables                                   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Golden crumbed </a:t>
                      </a: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Fish fingers and chips</a:t>
                      </a: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or                                        </a:t>
                      </a:r>
                    </a:p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Warming Veggie curry with fluffy rice and oven baked naan bread</a:t>
                      </a:r>
                    </a:p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and peas and sweetcorn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63693455"/>
                  </a:ext>
                </a:extLst>
              </a:tr>
              <a:tr h="114744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‘Voted kids favourite’</a:t>
                      </a:r>
                    </a:p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Butterscotch tart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                               </a:t>
                      </a: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Gooey chocolate Brownie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Handmade sponge pudding and custard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                        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                            </a:t>
                      </a:r>
                    </a:p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Hearty golden </a:t>
                      </a:r>
                    </a:p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Flapjack</a:t>
                      </a:r>
                    </a:p>
                    <a:p>
                      <a:pPr algn="ctr" fontAlgn="t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Mrs Illingworth’s favourite -</a:t>
                      </a:r>
                    </a:p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Chocolate chip muffin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076656403"/>
                  </a:ext>
                </a:extLst>
              </a:tr>
              <a:tr h="62593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Available everyday: yogurt and fresh fruit.</a:t>
                      </a:r>
                    </a:p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 limited amount of jacket potatoes will be available daily unless stated as a choice on the main menu. </a:t>
                      </a:r>
                    </a:p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All dietary requirements catered for.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ctr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7420835"/>
                  </a:ext>
                </a:extLst>
              </a:tr>
              <a:tr h="712871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Bahnschrift SemiBold" panose="020B0502040204020203" pitchFamily="34" charset="0"/>
                        </a:rPr>
                        <a:t>Allergies</a:t>
                      </a:r>
                      <a:endParaRPr lang="en-GB" sz="1600" b="0" i="0" u="none" strike="noStrike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 anchor="ctr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Gluten, Milk 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Gluten, fish, milk</a:t>
                      </a:r>
                    </a:p>
                    <a:p>
                      <a:pPr algn="ctr" fontAlgn="t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Milk, Gluten, eggs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Milk,</a:t>
                      </a:r>
                      <a:r>
                        <a:rPr lang="en-GB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gluten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Bold" panose="020B0502040204020203" pitchFamily="34" charset="0"/>
                      </a:endParaRPr>
                    </a:p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 SemiBold" panose="020B0502040204020203" pitchFamily="34" charset="0"/>
                        </a:rPr>
                        <a:t> Gluten, fish, eggs and milk</a:t>
                      </a:r>
                    </a:p>
                  </a:txBody>
                  <a:tcPr marL="8241" marR="8241" marT="8241" marB="0"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447123312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D993CE21-335F-4550-B966-9DCCDA488C0F}"/>
              </a:ext>
            </a:extLst>
          </p:cNvPr>
          <p:cNvSpPr txBox="1"/>
          <p:nvPr/>
        </p:nvSpPr>
        <p:spPr>
          <a:xfrm>
            <a:off x="263524" y="0"/>
            <a:ext cx="60577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gradFill flip="none" rotWithShape="1">
                  <a:gsLst>
                    <a:gs pos="0">
                      <a:schemeClr val="accent1">
                        <a:lumMod val="50000"/>
                        <a:shade val="30000"/>
                        <a:satMod val="115000"/>
                      </a:schemeClr>
                    </a:gs>
                    <a:gs pos="50000">
                      <a:schemeClr val="accent1">
                        <a:lumMod val="50000"/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lumMod val="50000"/>
                        <a:shade val="100000"/>
                        <a:satMod val="115000"/>
                      </a:schemeClr>
                    </a:gs>
                  </a:gsLst>
                  <a:lin ang="5400000" scaled="1"/>
                  <a:tileRect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roadway" panose="04040905080B02020502" pitchFamily="82" charset="0"/>
              </a:rPr>
              <a:t>Café Vale</a:t>
            </a:r>
          </a:p>
        </p:txBody>
      </p:sp>
      <p:pic>
        <p:nvPicPr>
          <p:cNvPr id="31" name="Picture 18" descr="Fruits Cartoon Icons | สมุดศิลปะ, การออกแบบโลโก้, ภาพประกอบ">
            <a:extLst>
              <a:ext uri="{FF2B5EF4-FFF2-40B4-BE49-F238E27FC236}">
                <a16:creationId xmlns:a16="http://schemas.microsoft.com/office/drawing/2014/main" id="{37C9BCAA-B7B8-4141-9291-B2F93B8608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7755" b="95306" l="3143" r="28429">
                        <a14:foregroundMark x1="14857" y1="57755" x2="14857" y2="5775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53728" r="68405"/>
          <a:stretch/>
        </p:blipFill>
        <p:spPr bwMode="auto">
          <a:xfrm rot="20290277">
            <a:off x="2519136" y="5967135"/>
            <a:ext cx="1092112" cy="1119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4" descr="Fruits Cartoon Icons | สมุดศิลปะ, การออกแบบโลโก้, ภาพประกอบ">
            <a:extLst>
              <a:ext uri="{FF2B5EF4-FFF2-40B4-BE49-F238E27FC236}">
                <a16:creationId xmlns:a16="http://schemas.microsoft.com/office/drawing/2014/main" id="{EDD5F785-78D3-4416-9191-9AEE474A42D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898" b="52041" l="71571" r="96571">
                        <a14:foregroundMark x1="77714" y1="49388" x2="77714" y2="49388"/>
                        <a14:foregroundMark x1="71714" y1="36122" x2="71714" y2="36122"/>
                        <a14:foregroundMark x1="78286" y1="52041" x2="78286" y2="5204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9872" b="46272"/>
          <a:stretch/>
        </p:blipFill>
        <p:spPr bwMode="auto">
          <a:xfrm rot="1237338">
            <a:off x="4251926" y="5443263"/>
            <a:ext cx="803557" cy="100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2" descr="Fruits Cartoon Icons | สมุดศิลปะ, การออกแบบโลโก้, ภาพประกอบ">
            <a:extLst>
              <a:ext uri="{FF2B5EF4-FFF2-40B4-BE49-F238E27FC236}">
                <a16:creationId xmlns:a16="http://schemas.microsoft.com/office/drawing/2014/main" id="{68985340-F10A-4639-9864-635A33715C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5918" b="95102" l="71286" r="96714">
                        <a14:foregroundMark x1="89286" y1="59592" x2="89286" y2="59592"/>
                        <a14:foregroundMark x1="84000" y1="56122" x2="84000" y2="56122"/>
                        <a14:foregroundMark x1="71286" y1="81837" x2="71286" y2="8183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9741" t="53079"/>
          <a:stretch/>
        </p:blipFill>
        <p:spPr bwMode="auto">
          <a:xfrm rot="17603796">
            <a:off x="9007429" y="5822053"/>
            <a:ext cx="890651" cy="966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6" name="Picture 32" descr="Free Online Orange Juice Fruit Cartoon Vector For Design_sticker ...">
            <a:extLst>
              <a:ext uri="{FF2B5EF4-FFF2-40B4-BE49-F238E27FC236}">
                <a16:creationId xmlns:a16="http://schemas.microsoft.com/office/drawing/2014/main" id="{BFDF8290-46DE-4468-8229-7142363C27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256" y="5520121"/>
            <a:ext cx="849394" cy="849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50D12A9-616C-457F-9A1D-600028164255}"/>
              </a:ext>
            </a:extLst>
          </p:cNvPr>
          <p:cNvSpPr txBox="1"/>
          <p:nvPr/>
        </p:nvSpPr>
        <p:spPr>
          <a:xfrm>
            <a:off x="4857252" y="6273930"/>
            <a:ext cx="41592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Menu subject to change due to availability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14193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db0c96e-1c02-48c8-9168-1d3cd2f6e56e">
      <Terms xmlns="http://schemas.microsoft.com/office/infopath/2007/PartnerControls"/>
    </lcf76f155ced4ddcb4097134ff3c332f>
    <TaxCatchAll xmlns="f53e6c23-4cb1-4b7c-8de0-5c9c6b334414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62E42460FE7E4494AF26B9BCBF3887" ma:contentTypeVersion="18" ma:contentTypeDescription="Create a new document." ma:contentTypeScope="" ma:versionID="22cc7af7ad8c6bf76a8f6024b51ec56c">
  <xsd:schema xmlns:xsd="http://www.w3.org/2001/XMLSchema" xmlns:xs="http://www.w3.org/2001/XMLSchema" xmlns:p="http://schemas.microsoft.com/office/2006/metadata/properties" xmlns:ns2="2db0c96e-1c02-48c8-9168-1d3cd2f6e56e" xmlns:ns3="f53e6c23-4cb1-4b7c-8de0-5c9c6b334414" targetNamespace="http://schemas.microsoft.com/office/2006/metadata/properties" ma:root="true" ma:fieldsID="55b11e4a82b00a7fdc6da58575aa5f9f" ns2:_="" ns3:_="">
    <xsd:import namespace="2db0c96e-1c02-48c8-9168-1d3cd2f6e56e"/>
    <xsd:import namespace="f53e6c23-4cb1-4b7c-8de0-5c9c6b33441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b0c96e-1c02-48c8-9168-1d3cd2f6e5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5dd65f9f-62e1-4329-81b9-07f5ed42faa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3e6c23-4cb1-4b7c-8de0-5c9c6b33441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a8a1099-76df-47b7-acc0-2c76773926d2}" ma:internalName="TaxCatchAll" ma:showField="CatchAllData" ma:web="f53e6c23-4cb1-4b7c-8de0-5c9c6b33441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D21A3E9-6D37-4EEF-9D35-AEB783F2087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B75ACB7-8270-492B-95A2-37FC004B5A88}">
  <ds:schemaRefs>
    <ds:schemaRef ds:uri="f53e6c23-4cb1-4b7c-8de0-5c9c6b334414"/>
    <ds:schemaRef ds:uri="http://purl.org/dc/elements/1.1/"/>
    <ds:schemaRef ds:uri="http://purl.org/dc/dcmitype/"/>
    <ds:schemaRef ds:uri="http://schemas.microsoft.com/office/2006/documentManagement/types"/>
    <ds:schemaRef ds:uri="http://www.w3.org/XML/1998/namespace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2db0c96e-1c02-48c8-9168-1d3cd2f6e56e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35433756-EDA0-4721-A500-201C58E793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b0c96e-1c02-48c8-9168-1d3cd2f6e56e"/>
    <ds:schemaRef ds:uri="f53e6c23-4cb1-4b7c-8de0-5c9c6b33441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1999</TotalTime>
  <Words>660</Words>
  <Application>Microsoft Office PowerPoint</Application>
  <PresentationFormat>A4 Paper (210x297 mm)</PresentationFormat>
  <Paragraphs>243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Bahnschrift SemiBold</vt:lpstr>
      <vt:lpstr>Broadway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Naomi Tait</dc:creator>
  <cp:lastModifiedBy>Karen Crowder</cp:lastModifiedBy>
  <cp:revision>99</cp:revision>
  <cp:lastPrinted>2026-02-25T14:02:25Z</cp:lastPrinted>
  <dcterms:created xsi:type="dcterms:W3CDTF">2020-03-30T11:03:17Z</dcterms:created>
  <dcterms:modified xsi:type="dcterms:W3CDTF">2026-05-13T13:35:05Z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0x010100F462E42460FE7E4494AF26B9BCBF3887</vt:lpwstr>
  </property>
  <property fmtid="{D5CDD505-2E9C-101B-9397-08002B2CF9AE}" pid="3" name="MediaServiceImageTags">
    <vt:lpwstr/>
  </property>
</Properties>
</file>