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0" r:id="rId6"/>
    <p:sldId id="261" r:id="rId7"/>
  </p:sldIdLst>
  <p:sldSz cx="9906000" cy="6858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Crowder" userId="2ac4b528-ffa2-41f1-a470-e3d5c36b0c73" providerId="ADAL" clId="{E1910774-6A91-4A8A-9D0E-C1CCC1D995C0}"/>
    <pc:docChg chg="modSld">
      <pc:chgData name="Karen Crowder" userId="2ac4b528-ffa2-41f1-a470-e3d5c36b0c73" providerId="ADAL" clId="{E1910774-6A91-4A8A-9D0E-C1CCC1D995C0}" dt="2026-03-12T14:10:04.481" v="68" actId="20577"/>
      <pc:docMkLst>
        <pc:docMk/>
      </pc:docMkLst>
      <pc:sldChg chg="modSp mod">
        <pc:chgData name="Karen Crowder" userId="2ac4b528-ffa2-41f1-a470-e3d5c36b0c73" providerId="ADAL" clId="{E1910774-6A91-4A8A-9D0E-C1CCC1D995C0}" dt="2026-03-12T14:08:56.287" v="35" actId="20577"/>
        <pc:sldMkLst>
          <pc:docMk/>
          <pc:sldMk cId="1716625539" sldId="256"/>
        </pc:sldMkLst>
        <pc:graphicFrameChg chg="modGraphic">
          <ac:chgData name="Karen Crowder" userId="2ac4b528-ffa2-41f1-a470-e3d5c36b0c73" providerId="ADAL" clId="{E1910774-6A91-4A8A-9D0E-C1CCC1D995C0}" dt="2026-03-12T14:08:56.287" v="35" actId="20577"/>
          <ac:graphicFrameMkLst>
            <pc:docMk/>
            <pc:sldMk cId="1716625539" sldId="256"/>
            <ac:graphicFrameMk id="6" creationId="{E72127DC-541E-41C0-8051-2DD4D3E52B96}"/>
          </ac:graphicFrameMkLst>
        </pc:graphicFrameChg>
      </pc:sldChg>
      <pc:sldChg chg="modSp mod">
        <pc:chgData name="Karen Crowder" userId="2ac4b528-ffa2-41f1-a470-e3d5c36b0c73" providerId="ADAL" clId="{E1910774-6A91-4A8A-9D0E-C1CCC1D995C0}" dt="2026-03-12T14:10:04.481" v="68" actId="20577"/>
        <pc:sldMkLst>
          <pc:docMk/>
          <pc:sldMk cId="2514369559" sldId="260"/>
        </pc:sldMkLst>
        <pc:graphicFrameChg chg="modGraphic">
          <ac:chgData name="Karen Crowder" userId="2ac4b528-ffa2-41f1-a470-e3d5c36b0c73" providerId="ADAL" clId="{E1910774-6A91-4A8A-9D0E-C1CCC1D995C0}" dt="2026-03-12T14:10:04.481" v="68" actId="20577"/>
          <ac:graphicFrameMkLst>
            <pc:docMk/>
            <pc:sldMk cId="2514369559" sldId="260"/>
            <ac:graphicFrameMk id="6" creationId="{E72127DC-541E-41C0-8051-2DD4D3E52B96}"/>
          </ac:graphicFrameMkLst>
        </pc:graphicFrameChg>
      </pc:sldChg>
    </pc:docChg>
  </pc:docChgLst>
  <pc:docChgLst>
    <pc:chgData name="Karen Crowder" userId="2ac4b528-ffa2-41f1-a470-e3d5c36b0c73" providerId="ADAL" clId="{4ED18983-7CF2-467B-ADAB-30BD9CF28743}"/>
    <pc:docChg chg="modSld">
      <pc:chgData name="Karen Crowder" userId="2ac4b528-ffa2-41f1-a470-e3d5c36b0c73" providerId="ADAL" clId="{4ED18983-7CF2-467B-ADAB-30BD9CF28743}" dt="2026-03-18T10:12:34.232" v="38" actId="20577"/>
      <pc:docMkLst>
        <pc:docMk/>
      </pc:docMkLst>
      <pc:sldChg chg="modSp">
        <pc:chgData name="Karen Crowder" userId="2ac4b528-ffa2-41f1-a470-e3d5c36b0c73" providerId="ADAL" clId="{4ED18983-7CF2-467B-ADAB-30BD9CF28743}" dt="2026-03-18T10:12:34.232" v="38" actId="20577"/>
        <pc:sldMkLst>
          <pc:docMk/>
          <pc:sldMk cId="1716625539" sldId="256"/>
        </pc:sldMkLst>
        <pc:graphicFrameChg chg="modGraphic">
          <ac:chgData name="Karen Crowder" userId="2ac4b528-ffa2-41f1-a470-e3d5c36b0c73" providerId="ADAL" clId="{4ED18983-7CF2-467B-ADAB-30BD9CF28743}" dt="2026-03-18T10:12:34.232" v="38" actId="20577"/>
          <ac:graphicFrameMkLst>
            <pc:docMk/>
            <pc:sldMk cId="1716625539" sldId="256"/>
            <ac:graphicFrameMk id="6" creationId="{E72127DC-541E-41C0-8051-2DD4D3E52B9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65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28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11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183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89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982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62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5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28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90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60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14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2127DC-541E-41C0-8051-2DD4D3E52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604203"/>
              </p:ext>
            </p:extLst>
          </p:nvPr>
        </p:nvGraphicFramePr>
        <p:xfrm>
          <a:off x="-2" y="592825"/>
          <a:ext cx="9906000" cy="559381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4696003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55392683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3362374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31282844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08423165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23382897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   Week 1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Monday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Tuesday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Wednesday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Thursday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Friday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4007122"/>
                  </a:ext>
                </a:extLst>
              </a:tr>
              <a:tr h="22691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4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Lunch</a:t>
                      </a:r>
                    </a:p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20/4; 11/5; 8/6; 29/6; 20/7</a:t>
                      </a:r>
                    </a:p>
                  </a:txBody>
                  <a:tcPr marL="8241" marR="8241" marT="8241" marB="0" vert="vert27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Margarita pizza with crispy potato wedges                                              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or 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Cheesy-tomato Pasta bake                                     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locally sourced                           seasonal vegetables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baseline="0" dirty="0">
                          <a:effectLst/>
                          <a:latin typeface="Bahnschrift SemiBold" panose="020B0502040204020203" pitchFamily="34" charset="0"/>
                        </a:rPr>
                        <a:t>Curry Day!</a:t>
                      </a:r>
                    </a:p>
                    <a:p>
                      <a:pPr algn="ctr" fontAlgn="t"/>
                      <a:r>
                        <a:rPr lang="en-US" sz="1200" u="none" strike="noStrike" baseline="0" dirty="0">
                          <a:effectLst/>
                          <a:latin typeface="Bahnschrift SemiBold" panose="020B0502040204020203" pitchFamily="34" charset="0"/>
                        </a:rPr>
                        <a:t>Choose from</a:t>
                      </a:r>
                    </a:p>
                    <a:p>
                      <a:pPr algn="ctr" fontAlgn="t"/>
                      <a:r>
                        <a:rPr lang="en-US" sz="1200" u="none" strike="noStrike">
                          <a:effectLst/>
                          <a:latin typeface="Bahnschrift SemiBold" panose="020B0502040204020203" pitchFamily="34" charset="0"/>
                        </a:rPr>
                        <a:t>Aromatic Chicken or</a:t>
                      </a:r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Vegetarian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with fluffy rice and oven baked naan bread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locally sourced 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Freshly baked baguettes with a choice of fillings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Ham, cheese or tuna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With our *new*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self serve salad bar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Mild </a:t>
                      </a:r>
                      <a:r>
                        <a:rPr lang="en-US" sz="1200" u="none" strike="noStrike" dirty="0" err="1">
                          <a:effectLst/>
                          <a:latin typeface="Bahnschrift SemiBold" panose="020B0502040204020203" pitchFamily="34" charset="0"/>
                        </a:rPr>
                        <a:t>chilli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or veggie taco’s with lightly seasoned diced potatoes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Buttered Jacket potato’s with choice of fillings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locally sourced seasonal vegetables       </a:t>
                      </a:r>
                      <a:r>
                        <a:rPr lang="en-US" sz="1200" u="none" strike="noStrike" baseline="0" dirty="0">
                          <a:effectLst/>
                          <a:latin typeface="Bahnschrift SemiBold" panose="020B0502040204020203" pitchFamily="34" charset="0"/>
                        </a:rPr>
                        <a:t>                                           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                                                                                       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Golden crumbed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Fishfingers 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chips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Cheesy mixed bean bake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                                  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peas and sweetcorn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693455"/>
                  </a:ext>
                </a:extLst>
              </a:tr>
              <a:tr h="114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Chocolate sponge with indulgent chocolate sauce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Handmade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Iced 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Shortbread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chemeClr val="dk1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Crumbly 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Honey and oat cookie              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Old School cake with sprinkles</a:t>
                      </a:r>
                    </a:p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custard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Chocolate </a:t>
                      </a:r>
                    </a:p>
                    <a:p>
                      <a:pPr algn="ctr" fontAlgn="t"/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Rice crispy cake</a:t>
                      </a:r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6656403"/>
                  </a:ext>
                </a:extLst>
              </a:tr>
              <a:tr h="6259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Available everyday: yogurt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and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fresh fruit.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limited amount of jacket potatoes will be available daily unless stated as a choice on the main menu. 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All dietary requirements catered for.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20835"/>
                  </a:ext>
                </a:extLst>
              </a:tr>
              <a:tr h="7128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Allergies</a:t>
                      </a:r>
                      <a:endParaRPr lang="en-GB" sz="16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Gluten, milk, eggs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Fish, gluten, milk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Fish, gluten, milk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Gluten, milk, fish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Fish, gluten, milk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7123312"/>
                  </a:ext>
                </a:extLst>
              </a:tr>
            </a:tbl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64C469AB-08A0-49F5-996A-9CC76499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824448"/>
            <a:ext cx="1089548" cy="10335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993CE21-335F-4550-B966-9DCCDA488C0F}"/>
              </a:ext>
            </a:extLst>
          </p:cNvPr>
          <p:cNvSpPr txBox="1"/>
          <p:nvPr/>
        </p:nvSpPr>
        <p:spPr>
          <a:xfrm>
            <a:off x="263524" y="0"/>
            <a:ext cx="605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Café Vale </a:t>
            </a:r>
          </a:p>
        </p:txBody>
      </p:sp>
      <p:pic>
        <p:nvPicPr>
          <p:cNvPr id="31" name="Picture 18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37C9BCAA-B7B8-4141-9291-B2F93B860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755" b="95306" l="3143" r="28429">
                        <a14:foregroundMark x1="14857" y1="57755" x2="14857" y2="577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728" r="68405"/>
          <a:stretch/>
        </p:blipFill>
        <p:spPr bwMode="auto">
          <a:xfrm rot="20290277">
            <a:off x="2965890" y="5916476"/>
            <a:ext cx="1092112" cy="111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68985340-F10A-4639-9864-635A33715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5918" b="95102" l="71286" r="96714">
                        <a14:foregroundMark x1="89286" y1="59592" x2="89286" y2="59592"/>
                        <a14:foregroundMark x1="84000" y1="56122" x2="84000" y2="56122"/>
                        <a14:foregroundMark x1="71286" y1="81837" x2="71286" y2="81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41" t="53079"/>
          <a:stretch/>
        </p:blipFill>
        <p:spPr bwMode="auto">
          <a:xfrm rot="17603796">
            <a:off x="9007429" y="5822053"/>
            <a:ext cx="890651" cy="96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Free Online Orange Juice Fruit Cartoon Vector For Design_sticker ...">
            <a:extLst>
              <a:ext uri="{FF2B5EF4-FFF2-40B4-BE49-F238E27FC236}">
                <a16:creationId xmlns:a16="http://schemas.microsoft.com/office/drawing/2014/main" id="{BFDF8290-46DE-4468-8229-7142363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335" y="5626883"/>
            <a:ext cx="849394" cy="8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15F15F7-6F47-48FC-80B6-2CE829E06437}"/>
              </a:ext>
            </a:extLst>
          </p:cNvPr>
          <p:cNvSpPr txBox="1"/>
          <p:nvPr/>
        </p:nvSpPr>
        <p:spPr>
          <a:xfrm>
            <a:off x="4699591" y="6476277"/>
            <a:ext cx="4221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Menu subject to change due to availability</a:t>
            </a:r>
          </a:p>
        </p:txBody>
      </p:sp>
    </p:spTree>
    <p:extLst>
      <p:ext uri="{BB962C8B-B14F-4D97-AF65-F5344CB8AC3E}">
        <p14:creationId xmlns:p14="http://schemas.microsoft.com/office/powerpoint/2010/main" val="171662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2127DC-541E-41C0-8051-2DD4D3E52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786359"/>
              </p:ext>
            </p:extLst>
          </p:nvPr>
        </p:nvGraphicFramePr>
        <p:xfrm>
          <a:off x="0" y="561823"/>
          <a:ext cx="9906000" cy="559381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4696003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55392683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3362374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31282844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08423165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23382897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   Week 2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Monday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Tuesday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Wednesday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Thursday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Friday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4007122"/>
                  </a:ext>
                </a:extLst>
              </a:tr>
              <a:tr h="22691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4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Lunch </a:t>
                      </a:r>
                    </a:p>
                    <a:p>
                      <a:pPr algn="ctr" fontAlgn="ctr"/>
                      <a:r>
                        <a:rPr lang="en-GB" sz="14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27/4; 18/5; 15/6; 6/7</a:t>
                      </a:r>
                      <a:endParaRPr lang="en-GB" sz="1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vert="vert27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Traditional Macaroni cheese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crispy garlic bread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         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Crunchy Vegetable nuggets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lightly seasoned wedges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                                      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choice of fillings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American style smoky BBQ Chicken wrap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Quorn wrap with lightly seasoned diced potatoes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                    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Locally sourced Sausage or Quorn sausage 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mashed potatoes, Yorkshire pudding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            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Cheesy tomato Pasta bake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choice of fillings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Golden crumbed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Fish stars                                                                                with                                         chips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choice of fillings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peas and sweetcorn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693455"/>
                  </a:ext>
                </a:extLst>
              </a:tr>
              <a:tr h="114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Handmade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Iced carrot cake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Zesty lemon drizzle cake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Golden crackers with a creamy cheese triangle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Miss Hooper's favourite -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Cornflake tart and custard</a:t>
                      </a:r>
                    </a:p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Ice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d vanilla cup cakes with sweet butter cream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6656403"/>
                  </a:ext>
                </a:extLst>
              </a:tr>
              <a:tr h="6259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Available everyday: yogurt and fresh fruit.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limited amount of jacket potatoes will be available daily unless stated as a choice on the main menu.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All dietary requirements catered for.</a:t>
                      </a: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20835"/>
                  </a:ext>
                </a:extLst>
              </a:tr>
              <a:tr h="7128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Allergies</a:t>
                      </a:r>
                      <a:endParaRPr lang="en-GB" sz="16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Milk, gluten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Milk, gluten, fish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Gluten, milk,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Milk, gluten, fish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Gluten, fish, milk, egg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712331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993CE21-335F-4550-B966-9DCCDA488C0F}"/>
              </a:ext>
            </a:extLst>
          </p:cNvPr>
          <p:cNvSpPr txBox="1"/>
          <p:nvPr/>
        </p:nvSpPr>
        <p:spPr>
          <a:xfrm>
            <a:off x="263524" y="0"/>
            <a:ext cx="605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Café Vale</a:t>
            </a:r>
          </a:p>
        </p:txBody>
      </p:sp>
      <p:pic>
        <p:nvPicPr>
          <p:cNvPr id="31" name="Picture 18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37C9BCAA-B7B8-4141-9291-B2F93B860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7755" b="95306" l="3143" r="28429">
                        <a14:foregroundMark x1="14857" y1="57755" x2="14857" y2="577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728" r="68405"/>
          <a:stretch/>
        </p:blipFill>
        <p:spPr bwMode="auto">
          <a:xfrm rot="20290277">
            <a:off x="2031293" y="5846750"/>
            <a:ext cx="1092112" cy="111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4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EDD5F785-78D3-4416-9191-9AEE474A42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98" b="52041" l="71571" r="96571">
                        <a14:foregroundMark x1="77714" y1="49388" x2="77714" y2="49388"/>
                        <a14:foregroundMark x1="71714" y1="36122" x2="71714" y2="36122"/>
                        <a14:foregroundMark x1="78286" y1="52041" x2="78286" y2="520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872" b="46272"/>
          <a:stretch/>
        </p:blipFill>
        <p:spPr bwMode="auto">
          <a:xfrm rot="1237338">
            <a:off x="3785940" y="5758480"/>
            <a:ext cx="803557" cy="100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68985340-F10A-4639-9864-635A33715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918" b="95102" l="71286" r="96714">
                        <a14:foregroundMark x1="89286" y1="59592" x2="89286" y2="59592"/>
                        <a14:foregroundMark x1="84000" y1="56122" x2="84000" y2="56122"/>
                        <a14:foregroundMark x1="71286" y1="81837" x2="71286" y2="81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41" t="53079"/>
          <a:stretch/>
        </p:blipFill>
        <p:spPr bwMode="auto">
          <a:xfrm rot="17603796">
            <a:off x="9182826" y="5691838"/>
            <a:ext cx="890651" cy="96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Free Online Orange Juice Fruit Cartoon Vector For Design_sticker ...">
            <a:extLst>
              <a:ext uri="{FF2B5EF4-FFF2-40B4-BE49-F238E27FC236}">
                <a16:creationId xmlns:a16="http://schemas.microsoft.com/office/drawing/2014/main" id="{BFDF8290-46DE-4468-8229-7142363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70" y="5856272"/>
            <a:ext cx="849394" cy="8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491F4CB-B02E-4461-B931-4E66901CD6DC}"/>
              </a:ext>
            </a:extLst>
          </p:cNvPr>
          <p:cNvSpPr txBox="1"/>
          <p:nvPr/>
        </p:nvSpPr>
        <p:spPr>
          <a:xfrm>
            <a:off x="4848395" y="6131411"/>
            <a:ext cx="4159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Menu subject to change due to availability</a:t>
            </a:r>
          </a:p>
        </p:txBody>
      </p:sp>
    </p:spTree>
    <p:extLst>
      <p:ext uri="{BB962C8B-B14F-4D97-AF65-F5344CB8AC3E}">
        <p14:creationId xmlns:p14="http://schemas.microsoft.com/office/powerpoint/2010/main" val="251436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2127DC-541E-41C0-8051-2DD4D3E52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988522"/>
              </p:ext>
            </p:extLst>
          </p:nvPr>
        </p:nvGraphicFramePr>
        <p:xfrm>
          <a:off x="-1" y="488485"/>
          <a:ext cx="9906002" cy="59118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946717">
                  <a:extLst>
                    <a:ext uri="{9D8B030D-6E8A-4147-A177-3AD203B41FA5}">
                      <a16:colId xmlns:a16="http://schemas.microsoft.com/office/drawing/2014/main" val="2469600302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2553926832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33362374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2312828441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1084231652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1233828970"/>
                    </a:ext>
                  </a:extLst>
                </a:gridCol>
              </a:tblGrid>
              <a:tr h="5602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   Week 3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Monday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Tuesday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Wednesday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Thursday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Friday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4007122"/>
                  </a:ext>
                </a:extLst>
              </a:tr>
              <a:tr h="22691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4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Lunch </a:t>
                      </a:r>
                    </a:p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13/4; 4/5; 1/6; 22/6; 13/7</a:t>
                      </a:r>
                    </a:p>
                  </a:txBody>
                  <a:tcPr marL="8241" marR="8241" marT="8241" marB="0" vert="vert27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Vegan sausage rolls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lightly seasoned diced potatoes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    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Mild 3 bean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chilli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enchiladas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Freshly baked baguettes with a choice of fillings.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Ham, cheese or tuna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with a choice of fillings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With our *new*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self serve salad bar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Slow cooked Spaghetti or veggie bolognaise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crispy garlic bread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Locally sourced Sausages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or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Succulent Veggie sausages 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buttered mashed potato, Yorkshire pudding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seasonal vegetables                                  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Golden crumbed 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Fish fingers and chips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   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Warming Veggie curry with fluffy rice and oven baked naan bread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peas and sweetcorn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693455"/>
                  </a:ext>
                </a:extLst>
              </a:tr>
              <a:tr h="114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‘Voted kids favourite’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Butterscotch tart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   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Gooey chocolate Brownie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Handmade sponge pudding and custard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Hearty golden 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Flapjack</a:t>
                      </a:r>
                    </a:p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Mrs Illingworth’s favourite -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Chocolate chip muffin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6656403"/>
                  </a:ext>
                </a:extLst>
              </a:tr>
              <a:tr h="6259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Available everyday: yogurt and fresh fruit.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limited amount of jacket potatoes will be available daily unless stated as a choice on the main menu. 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All dietary requirements catered for.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20835"/>
                  </a:ext>
                </a:extLst>
              </a:tr>
              <a:tr h="7128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Allergies</a:t>
                      </a:r>
                      <a:endParaRPr lang="en-GB" sz="16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Gluten, Milk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Gluten, fish, milk</a:t>
                      </a:r>
                    </a:p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Milk, Gluten, eggs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Milk,</a:t>
                      </a:r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Gluten, fish, eggs and milk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712331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993CE21-335F-4550-B966-9DCCDA488C0F}"/>
              </a:ext>
            </a:extLst>
          </p:cNvPr>
          <p:cNvSpPr txBox="1"/>
          <p:nvPr/>
        </p:nvSpPr>
        <p:spPr>
          <a:xfrm>
            <a:off x="263524" y="0"/>
            <a:ext cx="605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Café Vale</a:t>
            </a:r>
          </a:p>
        </p:txBody>
      </p:sp>
      <p:pic>
        <p:nvPicPr>
          <p:cNvPr id="31" name="Picture 18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37C9BCAA-B7B8-4141-9291-B2F93B860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7755" b="95306" l="3143" r="28429">
                        <a14:foregroundMark x1="14857" y1="57755" x2="14857" y2="577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728" r="68405"/>
          <a:stretch/>
        </p:blipFill>
        <p:spPr bwMode="auto">
          <a:xfrm rot="20290277">
            <a:off x="2519136" y="5967135"/>
            <a:ext cx="1092112" cy="111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4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EDD5F785-78D3-4416-9191-9AEE474A42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98" b="52041" l="71571" r="96571">
                        <a14:foregroundMark x1="77714" y1="49388" x2="77714" y2="49388"/>
                        <a14:foregroundMark x1="71714" y1="36122" x2="71714" y2="36122"/>
                        <a14:foregroundMark x1="78286" y1="52041" x2="78286" y2="520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872" b="46272"/>
          <a:stretch/>
        </p:blipFill>
        <p:spPr bwMode="auto">
          <a:xfrm rot="1237338">
            <a:off x="4251926" y="5443263"/>
            <a:ext cx="803557" cy="100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68985340-F10A-4639-9864-635A33715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918" b="95102" l="71286" r="96714">
                        <a14:foregroundMark x1="89286" y1="59592" x2="89286" y2="59592"/>
                        <a14:foregroundMark x1="84000" y1="56122" x2="84000" y2="56122"/>
                        <a14:foregroundMark x1="71286" y1="81837" x2="71286" y2="81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41" t="53079"/>
          <a:stretch/>
        </p:blipFill>
        <p:spPr bwMode="auto">
          <a:xfrm rot="17603796">
            <a:off x="9007429" y="5822053"/>
            <a:ext cx="890651" cy="96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Free Online Orange Juice Fruit Cartoon Vector For Design_sticker ...">
            <a:extLst>
              <a:ext uri="{FF2B5EF4-FFF2-40B4-BE49-F238E27FC236}">
                <a16:creationId xmlns:a16="http://schemas.microsoft.com/office/drawing/2014/main" id="{BFDF8290-46DE-4468-8229-7142363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56" y="5520121"/>
            <a:ext cx="849394" cy="8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0D12A9-616C-457F-9A1D-600028164255}"/>
              </a:ext>
            </a:extLst>
          </p:cNvPr>
          <p:cNvSpPr txBox="1"/>
          <p:nvPr/>
        </p:nvSpPr>
        <p:spPr>
          <a:xfrm>
            <a:off x="4857252" y="6273930"/>
            <a:ext cx="4159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Menu subject to change due to availability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419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62E42460FE7E4494AF26B9BCBF3887" ma:contentTypeVersion="18" ma:contentTypeDescription="Create a new document." ma:contentTypeScope="" ma:versionID="22cc7af7ad8c6bf76a8f6024b51ec56c">
  <xsd:schema xmlns:xsd="http://www.w3.org/2001/XMLSchema" xmlns:xs="http://www.w3.org/2001/XMLSchema" xmlns:p="http://schemas.microsoft.com/office/2006/metadata/properties" xmlns:ns2="2db0c96e-1c02-48c8-9168-1d3cd2f6e56e" xmlns:ns3="f53e6c23-4cb1-4b7c-8de0-5c9c6b334414" targetNamespace="http://schemas.microsoft.com/office/2006/metadata/properties" ma:root="true" ma:fieldsID="55b11e4a82b00a7fdc6da58575aa5f9f" ns2:_="" ns3:_="">
    <xsd:import namespace="2db0c96e-1c02-48c8-9168-1d3cd2f6e56e"/>
    <xsd:import namespace="f53e6c23-4cb1-4b7c-8de0-5c9c6b3344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b0c96e-1c02-48c8-9168-1d3cd2f6e5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dd65f9f-62e1-4329-81b9-07f5ed42fa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3e6c23-4cb1-4b7c-8de0-5c9c6b3344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a8a1099-76df-47b7-acc0-2c76773926d2}" ma:internalName="TaxCatchAll" ma:showField="CatchAllData" ma:web="f53e6c23-4cb1-4b7c-8de0-5c9c6b3344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b0c96e-1c02-48c8-9168-1d3cd2f6e56e">
      <Terms xmlns="http://schemas.microsoft.com/office/infopath/2007/PartnerControls"/>
    </lcf76f155ced4ddcb4097134ff3c332f>
    <TaxCatchAll xmlns="f53e6c23-4cb1-4b7c-8de0-5c9c6b33441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433756-EDA0-4721-A500-201C58E793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b0c96e-1c02-48c8-9168-1d3cd2f6e56e"/>
    <ds:schemaRef ds:uri="f53e6c23-4cb1-4b7c-8de0-5c9c6b3344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75ACB7-8270-492B-95A2-37FC004B5A88}">
  <ds:schemaRefs>
    <ds:schemaRef ds:uri="http://schemas.microsoft.com/office/infopath/2007/PartnerControls"/>
    <ds:schemaRef ds:uri="http://purl.org/dc/terms/"/>
    <ds:schemaRef ds:uri="2db0c96e-1c02-48c8-9168-1d3cd2f6e56e"/>
    <ds:schemaRef ds:uri="f53e6c23-4cb1-4b7c-8de0-5c9c6b334414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D21A3E9-6D37-4EEF-9D35-AEB783F208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1996</TotalTime>
  <Words>652</Words>
  <Application>Microsoft Office PowerPoint</Application>
  <PresentationFormat>A4 Paper (210x297 mm)</PresentationFormat>
  <Paragraphs>243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 SemiBold</vt:lpstr>
      <vt:lpstr>Broadway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Tait</dc:creator>
  <cp:lastModifiedBy>Karen Crowder</cp:lastModifiedBy>
  <cp:revision>98</cp:revision>
  <cp:lastPrinted>2026-02-25T14:02:25Z</cp:lastPrinted>
  <dcterms:created xsi:type="dcterms:W3CDTF">2020-03-30T11:03:17Z</dcterms:created>
  <dcterms:modified xsi:type="dcterms:W3CDTF">2026-03-18T10:12:47Z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0x010100F462E42460FE7E4494AF26B9BCBF3887</vt:lpwstr>
  </property>
  <property fmtid="{D5CDD505-2E9C-101B-9397-08002B2CF9AE}" pid="3" name="MediaServiceImageTags">
    <vt:lpwstr/>
  </property>
</Properties>
</file>