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9"/>
  </p:notesMasterIdLst>
  <p:sldIdLst>
    <p:sldId id="256" r:id="rId2"/>
    <p:sldId id="272" r:id="rId3"/>
    <p:sldId id="257" r:id="rId4"/>
    <p:sldId id="266" r:id="rId5"/>
    <p:sldId id="264" r:id="rId6"/>
    <p:sldId id="261" r:id="rId7"/>
    <p:sldId id="271" r:id="rId8"/>
  </p:sldIdLst>
  <p:sldSz cx="12192000" cy="6858000"/>
  <p:notesSz cx="6815138" cy="99472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0" autoAdjust="0"/>
    <p:restoredTop sz="95256" autoAdjust="0"/>
  </p:normalViewPr>
  <p:slideViewPr>
    <p:cSldViewPr snapToGrid="0">
      <p:cViewPr varScale="1">
        <p:scale>
          <a:sx n="78" d="100"/>
          <a:sy n="78" d="100"/>
        </p:scale>
        <p:origin x="1349"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3226" cy="499091"/>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60335" y="0"/>
            <a:ext cx="2953226" cy="499091"/>
          </a:xfrm>
          <a:prstGeom prst="rect">
            <a:avLst/>
          </a:prstGeom>
        </p:spPr>
        <p:txBody>
          <a:bodyPr vert="horz" lIns="91440" tIns="45720" rIns="91440" bIns="45720" rtlCol="0"/>
          <a:lstStyle>
            <a:lvl1pPr algn="r">
              <a:defRPr sz="1200"/>
            </a:lvl1pPr>
          </a:lstStyle>
          <a:p>
            <a:fld id="{7CC08599-D44C-4E1F-9DA2-724761401CB3}" type="datetimeFigureOut">
              <a:rPr lang="en-GB" smtClean="0"/>
              <a:t>27/03/2024</a:t>
            </a:fld>
            <a:endParaRPr lang="en-GB"/>
          </a:p>
        </p:txBody>
      </p:sp>
      <p:sp>
        <p:nvSpPr>
          <p:cNvPr id="4" name="Slide Image Placeholder 3"/>
          <p:cNvSpPr>
            <a:spLocks noGrp="1" noRot="1" noChangeAspect="1"/>
          </p:cNvSpPr>
          <p:nvPr>
            <p:ph type="sldImg" idx="2"/>
          </p:nvPr>
        </p:nvSpPr>
        <p:spPr>
          <a:xfrm>
            <a:off x="423863" y="1243013"/>
            <a:ext cx="5967412" cy="3357562"/>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1514" y="4787126"/>
            <a:ext cx="5452110" cy="391674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48185"/>
            <a:ext cx="2953226" cy="49909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60335" y="9448185"/>
            <a:ext cx="2953226" cy="499090"/>
          </a:xfrm>
          <a:prstGeom prst="rect">
            <a:avLst/>
          </a:prstGeom>
        </p:spPr>
        <p:txBody>
          <a:bodyPr vert="horz" lIns="91440" tIns="45720" rIns="91440" bIns="45720" rtlCol="0" anchor="b"/>
          <a:lstStyle>
            <a:lvl1pPr algn="r">
              <a:defRPr sz="1200"/>
            </a:lvl1pPr>
          </a:lstStyle>
          <a:p>
            <a:fld id="{DB927972-138B-485A-B240-EAB7A166AD46}" type="slidenum">
              <a:rPr lang="en-GB" smtClean="0"/>
              <a:t>‹#›</a:t>
            </a:fld>
            <a:endParaRPr lang="en-GB"/>
          </a:p>
        </p:txBody>
      </p:sp>
    </p:spTree>
    <p:extLst>
      <p:ext uri="{BB962C8B-B14F-4D97-AF65-F5344CB8AC3E}">
        <p14:creationId xmlns:p14="http://schemas.microsoft.com/office/powerpoint/2010/main" val="32692283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ctr" fontAlgn="t">
              <a:spcBef>
                <a:spcPts val="500"/>
              </a:spcBef>
              <a:spcAft>
                <a:spcPts val="500"/>
              </a:spcAft>
            </a:pPr>
            <a:r>
              <a:rPr lang="en-GB" sz="1800" b="1" u="sng" dirty="0">
                <a:solidFill>
                  <a:srgbClr val="008080"/>
                </a:solidFill>
                <a:effectLst/>
                <a:latin typeface="Lato" panose="020F0502020204030203" pitchFamily="34" charset="0"/>
                <a:ea typeface="Times New Roman" panose="02020603050405020304" pitchFamily="18" charset="0"/>
              </a:rPr>
              <a:t>What is ELSA?</a:t>
            </a:r>
            <a:endParaRPr lang="en-GB" sz="1400" dirty="0">
              <a:effectLst/>
              <a:latin typeface="Times New Roman" panose="02020603050405020304" pitchFamily="18" charset="0"/>
              <a:ea typeface="Times New Roman" panose="02020603050405020304" pitchFamily="18" charset="0"/>
            </a:endParaRPr>
          </a:p>
          <a:p>
            <a:pPr algn="ctr" fontAlgn="t">
              <a:spcBef>
                <a:spcPts val="500"/>
              </a:spcBef>
              <a:spcAft>
                <a:spcPts val="500"/>
              </a:spcAft>
            </a:pPr>
            <a:r>
              <a:rPr lang="en-GB" sz="1200" dirty="0">
                <a:solidFill>
                  <a:srgbClr val="333333"/>
                </a:solidFill>
                <a:effectLst/>
                <a:latin typeface="Lato" panose="020F0502020204030203" pitchFamily="34" charset="0"/>
                <a:ea typeface="Times New Roman" panose="02020603050405020304" pitchFamily="18" charset="0"/>
              </a:rPr>
              <a:t> </a:t>
            </a:r>
            <a:endParaRPr lang="en-GB" sz="1400" dirty="0">
              <a:effectLst/>
              <a:latin typeface="Times New Roman" panose="02020603050405020304" pitchFamily="18" charset="0"/>
              <a:ea typeface="Times New Roman" panose="02020603050405020304" pitchFamily="18" charset="0"/>
            </a:endParaRPr>
          </a:p>
          <a:p>
            <a:pPr algn="ctr" fontAlgn="t">
              <a:spcBef>
                <a:spcPts val="500"/>
              </a:spcBef>
              <a:spcAft>
                <a:spcPts val="500"/>
              </a:spcAft>
            </a:pPr>
            <a:r>
              <a:rPr lang="en-GB" sz="1200" dirty="0">
                <a:solidFill>
                  <a:srgbClr val="333333"/>
                </a:solidFill>
                <a:effectLst/>
                <a:latin typeface="Arial" panose="020B0604020202020204" pitchFamily="34" charset="0"/>
                <a:ea typeface="Times New Roman" panose="02020603050405020304" pitchFamily="18" charset="0"/>
              </a:rPr>
              <a:t>There will always be children and young people in schools facing life challenges that detract from their ability to engage with learning. Some will require greater support to increase their emotional literacy than others. ELSA is an initiative developed and supported by educational psychologists. It recognises that children learn better and are happier in school if their emotional needs are also addressed.</a:t>
            </a:r>
            <a:endParaRPr lang="en-GB" sz="1400" dirty="0">
              <a:effectLst/>
              <a:latin typeface="Times New Roman" panose="02020603050405020304" pitchFamily="18" charset="0"/>
              <a:ea typeface="Times New Roman" panose="02020603050405020304" pitchFamily="18" charset="0"/>
            </a:endParaRPr>
          </a:p>
          <a:p>
            <a:pPr algn="ctr" fontAlgn="t">
              <a:spcBef>
                <a:spcPts val="500"/>
              </a:spcBef>
              <a:spcAft>
                <a:spcPts val="500"/>
              </a:spcAft>
            </a:pPr>
            <a:r>
              <a:rPr lang="en-GB" sz="1200" dirty="0">
                <a:solidFill>
                  <a:srgbClr val="333333"/>
                </a:solidFill>
                <a:effectLst/>
                <a:latin typeface="Trebuchet MS" panose="020B0603020202020204" pitchFamily="34" charset="0"/>
                <a:ea typeface="Times New Roman" panose="02020603050405020304" pitchFamily="18" charset="0"/>
              </a:rPr>
              <a:t> </a:t>
            </a:r>
            <a:endParaRPr lang="en-GB" sz="1400" dirty="0">
              <a:effectLst/>
              <a:latin typeface="Times New Roman" panose="02020603050405020304" pitchFamily="18" charset="0"/>
              <a:ea typeface="Times New Roman" panose="02020603050405020304" pitchFamily="18" charset="0"/>
            </a:endParaRPr>
          </a:p>
          <a:p>
            <a:pPr algn="ctr" fontAlgn="t">
              <a:spcBef>
                <a:spcPts val="500"/>
              </a:spcBef>
              <a:spcAft>
                <a:spcPts val="500"/>
              </a:spcAft>
            </a:pPr>
            <a:r>
              <a:rPr lang="en-GB" sz="1200" dirty="0">
                <a:solidFill>
                  <a:srgbClr val="333333"/>
                </a:solidFill>
                <a:effectLst/>
                <a:latin typeface="Arial" panose="020B0604020202020204" pitchFamily="34" charset="0"/>
                <a:ea typeface="Times New Roman" panose="02020603050405020304" pitchFamily="18" charset="0"/>
              </a:rPr>
              <a:t>The majority of ELSA work is delivered on an individual basis, but sometimes small group work is more appropriate, especially in the areas of social and friendship skills. Sessions are fun, we use a range of activities such as: games, role-play with puppets or therapeutic activities such as mindfulness or arts and craft.  ELSA sessions take place in our very own 'ELSA room' which provides a calm, safe space for the child to feel supported and nurtured.</a:t>
            </a:r>
            <a:endParaRPr lang="en-GB" sz="1400" dirty="0">
              <a:effectLst/>
              <a:latin typeface="Times New Roman" panose="02020603050405020304" pitchFamily="18" charset="0"/>
              <a:ea typeface="Times New Roman" panose="02020603050405020304" pitchFamily="18" charset="0"/>
            </a:endParaRPr>
          </a:p>
          <a:p>
            <a:pPr algn="ctr" fontAlgn="t">
              <a:spcBef>
                <a:spcPts val="500"/>
              </a:spcBef>
              <a:spcAft>
                <a:spcPts val="500"/>
              </a:spcAft>
            </a:pPr>
            <a:r>
              <a:rPr lang="en-GB" sz="1400" dirty="0">
                <a:effectLst/>
                <a:latin typeface="Times New Roman" panose="02020603050405020304" pitchFamily="18" charset="0"/>
                <a:ea typeface="Times New Roman" panose="02020603050405020304" pitchFamily="18" charset="0"/>
              </a:rPr>
              <a:t> </a:t>
            </a:r>
          </a:p>
          <a:p>
            <a:pPr algn="ctr" fontAlgn="t">
              <a:spcBef>
                <a:spcPts val="500"/>
              </a:spcBef>
              <a:spcAft>
                <a:spcPts val="500"/>
              </a:spcAft>
            </a:pPr>
            <a:r>
              <a:rPr lang="en-GB" sz="1200" b="1" dirty="0">
                <a:solidFill>
                  <a:srgbClr val="008080"/>
                </a:solidFill>
                <a:effectLst/>
                <a:latin typeface="Lato" panose="020F0502020204030203" pitchFamily="34" charset="0"/>
                <a:ea typeface="Times New Roman" panose="02020603050405020304" pitchFamily="18" charset="0"/>
              </a:rPr>
              <a:t>In ELSA we aim to provide support for a wide range of emotional needs:</a:t>
            </a:r>
            <a:endParaRPr lang="en-GB" sz="1400" dirty="0">
              <a:effectLst/>
              <a:latin typeface="Times New Roman" panose="02020603050405020304" pitchFamily="18" charset="0"/>
              <a:ea typeface="Times New Roman" panose="02020603050405020304" pitchFamily="18" charset="0"/>
            </a:endParaRPr>
          </a:p>
          <a:p>
            <a:pPr algn="ctr" fontAlgn="t">
              <a:spcBef>
                <a:spcPts val="500"/>
              </a:spcBef>
              <a:spcAft>
                <a:spcPts val="500"/>
              </a:spcAft>
            </a:pPr>
            <a:r>
              <a:rPr lang="en-GB" sz="1200" dirty="0">
                <a:solidFill>
                  <a:srgbClr val="333333"/>
                </a:solidFill>
                <a:effectLst/>
                <a:latin typeface="Lato" panose="020F0502020204030203" pitchFamily="34" charset="0"/>
                <a:ea typeface="Times New Roman" panose="02020603050405020304" pitchFamily="18" charset="0"/>
              </a:rPr>
              <a:t> </a:t>
            </a:r>
            <a:endParaRPr lang="en-GB" sz="1400" dirty="0">
              <a:effectLst/>
              <a:latin typeface="Times New Roman" panose="02020603050405020304" pitchFamily="18" charset="0"/>
              <a:ea typeface="Times New Roman" panose="02020603050405020304" pitchFamily="18" charset="0"/>
            </a:endParaRPr>
          </a:p>
          <a:p>
            <a:pPr algn="ctr" fontAlgn="t">
              <a:spcBef>
                <a:spcPts val="500"/>
              </a:spcBef>
              <a:spcAft>
                <a:spcPts val="500"/>
              </a:spcAft>
            </a:pPr>
            <a:r>
              <a:rPr lang="en-GB" sz="1200" dirty="0">
                <a:solidFill>
                  <a:srgbClr val="333333"/>
                </a:solidFill>
                <a:effectLst/>
                <a:latin typeface="Lato" panose="020F0502020204030203" pitchFamily="34" charset="0"/>
                <a:ea typeface="Times New Roman" panose="02020603050405020304" pitchFamily="18" charset="0"/>
              </a:rPr>
              <a:t>Recognising emotions</a:t>
            </a:r>
            <a:endParaRPr lang="en-GB" sz="1400" dirty="0">
              <a:effectLst/>
              <a:latin typeface="Times New Roman" panose="02020603050405020304" pitchFamily="18" charset="0"/>
              <a:ea typeface="Times New Roman" panose="02020603050405020304" pitchFamily="18" charset="0"/>
            </a:endParaRPr>
          </a:p>
          <a:p>
            <a:pPr algn="ctr" fontAlgn="t">
              <a:spcBef>
                <a:spcPts val="500"/>
              </a:spcBef>
              <a:spcAft>
                <a:spcPts val="500"/>
              </a:spcAft>
            </a:pPr>
            <a:r>
              <a:rPr lang="en-GB" sz="1200" dirty="0">
                <a:solidFill>
                  <a:srgbClr val="333333"/>
                </a:solidFill>
                <a:effectLst/>
                <a:latin typeface="Lato" panose="020F0502020204030203" pitchFamily="34" charset="0"/>
                <a:ea typeface="Times New Roman" panose="02020603050405020304" pitchFamily="18" charset="0"/>
              </a:rPr>
              <a:t>Anxiety</a:t>
            </a:r>
            <a:br>
              <a:rPr lang="en-GB" sz="1200" dirty="0">
                <a:solidFill>
                  <a:srgbClr val="333333"/>
                </a:solidFill>
                <a:effectLst/>
                <a:latin typeface="Lato" panose="020F0502020204030203" pitchFamily="34" charset="0"/>
                <a:ea typeface="Times New Roman" panose="02020603050405020304" pitchFamily="18" charset="0"/>
              </a:rPr>
            </a:br>
            <a:r>
              <a:rPr lang="en-GB" sz="1200" dirty="0">
                <a:solidFill>
                  <a:srgbClr val="333333"/>
                </a:solidFill>
                <a:effectLst/>
                <a:latin typeface="Lato" panose="020F0502020204030203" pitchFamily="34" charset="0"/>
                <a:ea typeface="Times New Roman" panose="02020603050405020304" pitchFamily="18" charset="0"/>
              </a:rPr>
              <a:t>    Self-esteem</a:t>
            </a:r>
            <a:br>
              <a:rPr lang="en-GB" sz="1200" dirty="0">
                <a:solidFill>
                  <a:srgbClr val="333333"/>
                </a:solidFill>
                <a:effectLst/>
                <a:latin typeface="Lato" panose="020F0502020204030203" pitchFamily="34" charset="0"/>
                <a:ea typeface="Times New Roman" panose="02020603050405020304" pitchFamily="18" charset="0"/>
              </a:rPr>
            </a:br>
            <a:r>
              <a:rPr lang="en-GB" sz="1200" dirty="0">
                <a:solidFill>
                  <a:srgbClr val="333333"/>
                </a:solidFill>
                <a:effectLst/>
                <a:latin typeface="Lato" panose="020F0502020204030203" pitchFamily="34" charset="0"/>
                <a:ea typeface="Times New Roman" panose="02020603050405020304" pitchFamily="18" charset="0"/>
              </a:rPr>
              <a:t>    Social skills</a:t>
            </a:r>
            <a:br>
              <a:rPr lang="en-GB" sz="1200" dirty="0">
                <a:solidFill>
                  <a:srgbClr val="333333"/>
                </a:solidFill>
                <a:effectLst/>
                <a:latin typeface="Lato" panose="020F0502020204030203" pitchFamily="34" charset="0"/>
                <a:ea typeface="Times New Roman" panose="02020603050405020304" pitchFamily="18" charset="0"/>
              </a:rPr>
            </a:br>
            <a:r>
              <a:rPr lang="en-GB" sz="1200" dirty="0">
                <a:solidFill>
                  <a:srgbClr val="333333"/>
                </a:solidFill>
                <a:effectLst/>
                <a:latin typeface="Lato" panose="020F0502020204030203" pitchFamily="34" charset="0"/>
                <a:ea typeface="Times New Roman" panose="02020603050405020304" pitchFamily="18" charset="0"/>
              </a:rPr>
              <a:t>    Friendship skills</a:t>
            </a:r>
            <a:endParaRPr lang="en-GB" sz="1400" dirty="0">
              <a:effectLst/>
              <a:latin typeface="Times New Roman" panose="02020603050405020304" pitchFamily="18" charset="0"/>
              <a:ea typeface="Times New Roman" panose="02020603050405020304" pitchFamily="18" charset="0"/>
            </a:endParaRPr>
          </a:p>
          <a:p>
            <a:pPr algn="ctr" fontAlgn="t">
              <a:spcBef>
                <a:spcPts val="500"/>
              </a:spcBef>
              <a:spcAft>
                <a:spcPts val="500"/>
              </a:spcAft>
            </a:pPr>
            <a:r>
              <a:rPr lang="en-GB" sz="1200" dirty="0">
                <a:solidFill>
                  <a:srgbClr val="333333"/>
                </a:solidFill>
                <a:effectLst/>
                <a:latin typeface="Lato" panose="020F0502020204030203" pitchFamily="34" charset="0"/>
                <a:ea typeface="Times New Roman" panose="02020603050405020304" pitchFamily="18" charset="0"/>
              </a:rPr>
              <a:t>   Anger management</a:t>
            </a:r>
            <a:br>
              <a:rPr lang="en-GB" sz="1200" dirty="0">
                <a:solidFill>
                  <a:srgbClr val="333333"/>
                </a:solidFill>
                <a:effectLst/>
                <a:latin typeface="Lato" panose="020F0502020204030203" pitchFamily="34" charset="0"/>
                <a:ea typeface="Times New Roman" panose="02020603050405020304" pitchFamily="18" charset="0"/>
              </a:rPr>
            </a:br>
            <a:r>
              <a:rPr lang="en-GB" sz="1200" dirty="0">
                <a:solidFill>
                  <a:srgbClr val="333333"/>
                </a:solidFill>
                <a:effectLst/>
                <a:latin typeface="Lato" panose="020F0502020204030203" pitchFamily="34" charset="0"/>
                <a:ea typeface="Times New Roman" panose="02020603050405020304" pitchFamily="18" charset="0"/>
              </a:rPr>
              <a:t>    Loss and bereavement</a:t>
            </a:r>
            <a:endParaRPr lang="en-GB" sz="1400" dirty="0">
              <a:effectLst/>
              <a:latin typeface="Times New Roman" panose="02020603050405020304" pitchFamily="18" charset="0"/>
              <a:ea typeface="Times New Roman" panose="02020603050405020304" pitchFamily="18" charset="0"/>
            </a:endParaRPr>
          </a:p>
          <a:p>
            <a:pPr>
              <a:lnSpc>
                <a:spcPct val="106000"/>
              </a:lnSpc>
              <a:spcBef>
                <a:spcPts val="500"/>
              </a:spcBef>
              <a:spcAft>
                <a:spcPts val="800"/>
              </a:spcAft>
            </a:pPr>
            <a:r>
              <a:rPr lang="en-GB" sz="1200" kern="15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06000"/>
              </a:lnSpc>
              <a:spcBef>
                <a:spcPts val="500"/>
              </a:spcBef>
              <a:spcAft>
                <a:spcPts val="800"/>
              </a:spcAft>
            </a:pPr>
            <a:r>
              <a:rPr lang="en-GB" sz="1200" kern="15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06000"/>
              </a:lnSpc>
              <a:spcBef>
                <a:spcPts val="500"/>
              </a:spcBef>
              <a:spcAft>
                <a:spcPts val="800"/>
              </a:spcAft>
            </a:pPr>
            <a:r>
              <a:rPr lang="en-GB" sz="1200" kern="150" dirty="0">
                <a:effectLst/>
                <a:latin typeface="Calibri" panose="020F0502020204030204" pitchFamily="34" charset="0"/>
                <a:ea typeface="Calibri" panose="020F0502020204030204" pitchFamily="34" charset="0"/>
                <a:cs typeface="Times New Roman" panose="02020603050405020304" pitchFamily="18" charset="0"/>
              </a:rPr>
              <a:t> </a:t>
            </a:r>
          </a:p>
          <a:p>
            <a:endParaRPr lang="en-GB" dirty="0"/>
          </a:p>
        </p:txBody>
      </p:sp>
      <p:sp>
        <p:nvSpPr>
          <p:cNvPr id="4" name="Slide Number Placeholder 3"/>
          <p:cNvSpPr>
            <a:spLocks noGrp="1"/>
          </p:cNvSpPr>
          <p:nvPr>
            <p:ph type="sldNum" sz="quarter" idx="5"/>
          </p:nvPr>
        </p:nvSpPr>
        <p:spPr/>
        <p:txBody>
          <a:bodyPr/>
          <a:lstStyle/>
          <a:p>
            <a:fld id="{DB927972-138B-485A-B240-EAB7A166AD46}" type="slidenum">
              <a:rPr lang="en-GB" smtClean="0"/>
              <a:t>1</a:t>
            </a:fld>
            <a:endParaRPr lang="en-GB"/>
          </a:p>
        </p:txBody>
      </p:sp>
    </p:spTree>
    <p:extLst>
      <p:ext uri="{BB962C8B-B14F-4D97-AF65-F5344CB8AC3E}">
        <p14:creationId xmlns:p14="http://schemas.microsoft.com/office/powerpoint/2010/main" val="8442823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ctr" fontAlgn="t">
              <a:spcBef>
                <a:spcPts val="500"/>
              </a:spcBef>
              <a:spcAft>
                <a:spcPts val="500"/>
              </a:spcAft>
            </a:pPr>
            <a:r>
              <a:rPr lang="en-GB" sz="1200" dirty="0">
                <a:solidFill>
                  <a:srgbClr val="333333"/>
                </a:solidFill>
                <a:effectLst/>
                <a:latin typeface="+mn-lt"/>
                <a:ea typeface="Times New Roman" panose="02020603050405020304" pitchFamily="18" charset="0"/>
                <a:cs typeface="Calibri Light" panose="020F0302020204030204" pitchFamily="34" charset="0"/>
              </a:rPr>
              <a:t> </a:t>
            </a:r>
            <a:endParaRPr lang="en-GB" sz="1400" dirty="0">
              <a:effectLst/>
              <a:latin typeface="+mn-lt"/>
              <a:ea typeface="Times New Roman" panose="02020603050405020304" pitchFamily="18" charset="0"/>
              <a:cs typeface="Calibri Light" panose="020F0302020204030204" pitchFamily="34" charset="0"/>
            </a:endParaRPr>
          </a:p>
          <a:p>
            <a:pPr algn="ctr" fontAlgn="t">
              <a:spcBef>
                <a:spcPts val="500"/>
              </a:spcBef>
              <a:spcAft>
                <a:spcPts val="500"/>
              </a:spcAft>
            </a:pPr>
            <a:r>
              <a:rPr lang="en-GB" sz="1200" dirty="0">
                <a:solidFill>
                  <a:srgbClr val="333333"/>
                </a:solidFill>
                <a:effectLst/>
                <a:latin typeface="+mn-lt"/>
                <a:ea typeface="Times New Roman" panose="02020603050405020304" pitchFamily="18" charset="0"/>
                <a:cs typeface="Calibri Light" panose="020F0302020204030204" pitchFamily="34" charset="0"/>
              </a:rPr>
              <a:t>There will always be children and young people in schools facing life challenges that detract from their ability to engage with learning. Some will require greater support to increase their emotional literacy than others. ELSA is an initiative developed and supported by educational psychologists. It recognises that children learn better and are happier in school if their emotional needs are also addressed.</a:t>
            </a:r>
            <a:endParaRPr lang="en-GB" sz="1400" dirty="0">
              <a:effectLst/>
              <a:latin typeface="+mn-lt"/>
              <a:ea typeface="Times New Roman" panose="02020603050405020304" pitchFamily="18" charset="0"/>
              <a:cs typeface="Calibri Light" panose="020F0302020204030204" pitchFamily="34" charset="0"/>
            </a:endParaRPr>
          </a:p>
          <a:p>
            <a:pPr algn="ctr" fontAlgn="t">
              <a:spcBef>
                <a:spcPts val="500"/>
              </a:spcBef>
              <a:spcAft>
                <a:spcPts val="500"/>
              </a:spcAft>
            </a:pPr>
            <a:r>
              <a:rPr lang="en-GB" sz="1200" dirty="0">
                <a:solidFill>
                  <a:srgbClr val="333333"/>
                </a:solidFill>
                <a:effectLst/>
                <a:latin typeface="+mn-lt"/>
                <a:ea typeface="Times New Roman" panose="02020603050405020304" pitchFamily="18" charset="0"/>
                <a:cs typeface="Calibri Light" panose="020F0302020204030204" pitchFamily="34" charset="0"/>
              </a:rPr>
              <a:t> </a:t>
            </a:r>
            <a:endParaRPr lang="en-GB" sz="1400" dirty="0">
              <a:effectLst/>
              <a:latin typeface="+mn-lt"/>
              <a:ea typeface="Times New Roman" panose="02020603050405020304" pitchFamily="18" charset="0"/>
              <a:cs typeface="Calibri Light" panose="020F0302020204030204" pitchFamily="34" charset="0"/>
            </a:endParaRPr>
          </a:p>
          <a:p>
            <a:pPr algn="ctr" fontAlgn="t">
              <a:spcBef>
                <a:spcPts val="500"/>
              </a:spcBef>
              <a:spcAft>
                <a:spcPts val="500"/>
              </a:spcAft>
            </a:pPr>
            <a:r>
              <a:rPr lang="en-GB" sz="1200" dirty="0">
                <a:solidFill>
                  <a:srgbClr val="333333"/>
                </a:solidFill>
                <a:effectLst/>
                <a:latin typeface="+mn-lt"/>
                <a:ea typeface="Times New Roman" panose="02020603050405020304" pitchFamily="18" charset="0"/>
                <a:cs typeface="Calibri Light" panose="020F0302020204030204" pitchFamily="34" charset="0"/>
              </a:rPr>
              <a:t>The majority of ELSA work is delivered on an individual basis, but sometimes small group work is more appropriate, especially in the areas of social and friendship skills. Sessions are fun, we use a range of activities such as: games, role-play with puppets or therapeutic activities such as mindfulness or arts and craft.  ELSA sessions take place in our very own 'ELSA room' which provides a calm, safe space for the child to feel supported and nurtured.</a:t>
            </a:r>
            <a:endParaRPr lang="en-GB" sz="1400" dirty="0">
              <a:effectLst/>
              <a:latin typeface="+mn-lt"/>
              <a:ea typeface="Times New Roman" panose="02020603050405020304" pitchFamily="18" charset="0"/>
              <a:cs typeface="Calibri Light" panose="020F0302020204030204" pitchFamily="34" charset="0"/>
            </a:endParaRPr>
          </a:p>
          <a:p>
            <a:pPr algn="ctr" fontAlgn="t">
              <a:spcBef>
                <a:spcPts val="500"/>
              </a:spcBef>
              <a:spcAft>
                <a:spcPts val="500"/>
              </a:spcAft>
            </a:pPr>
            <a:r>
              <a:rPr lang="en-GB" sz="1400" dirty="0">
                <a:effectLst/>
                <a:latin typeface="+mn-lt"/>
                <a:ea typeface="Times New Roman" panose="02020603050405020304" pitchFamily="18" charset="0"/>
                <a:cs typeface="Calibri Light" panose="020F0302020204030204" pitchFamily="34" charset="0"/>
              </a:rPr>
              <a:t> </a:t>
            </a:r>
          </a:p>
          <a:p>
            <a:pPr algn="ctr" fontAlgn="t">
              <a:spcBef>
                <a:spcPts val="500"/>
              </a:spcBef>
              <a:spcAft>
                <a:spcPts val="500"/>
              </a:spcAft>
            </a:pPr>
            <a:r>
              <a:rPr lang="en-GB" sz="1200" b="1" dirty="0">
                <a:solidFill>
                  <a:srgbClr val="008080"/>
                </a:solidFill>
                <a:effectLst/>
                <a:latin typeface="+mn-lt"/>
                <a:ea typeface="Times New Roman" panose="02020603050405020304" pitchFamily="18" charset="0"/>
                <a:cs typeface="Calibri Light" panose="020F0302020204030204" pitchFamily="34" charset="0"/>
              </a:rPr>
              <a:t>In ELSA we aim to provide support for a wide range of emotional needs:</a:t>
            </a:r>
            <a:endParaRPr lang="en-GB" sz="1400" dirty="0">
              <a:effectLst/>
              <a:latin typeface="+mn-lt"/>
              <a:ea typeface="Times New Roman" panose="02020603050405020304" pitchFamily="18" charset="0"/>
              <a:cs typeface="Calibri Light" panose="020F0302020204030204" pitchFamily="34" charset="0"/>
            </a:endParaRPr>
          </a:p>
          <a:p>
            <a:pPr algn="ctr" fontAlgn="t">
              <a:spcBef>
                <a:spcPts val="500"/>
              </a:spcBef>
              <a:spcAft>
                <a:spcPts val="500"/>
              </a:spcAft>
            </a:pPr>
            <a:r>
              <a:rPr lang="en-GB" sz="1200" dirty="0">
                <a:solidFill>
                  <a:srgbClr val="333333"/>
                </a:solidFill>
                <a:effectLst/>
                <a:latin typeface="+mn-lt"/>
                <a:ea typeface="Times New Roman" panose="02020603050405020304" pitchFamily="18" charset="0"/>
                <a:cs typeface="Calibri Light" panose="020F0302020204030204" pitchFamily="34" charset="0"/>
              </a:rPr>
              <a:t> </a:t>
            </a:r>
            <a:endParaRPr lang="en-GB" sz="1400" dirty="0">
              <a:effectLst/>
              <a:latin typeface="+mn-lt"/>
              <a:ea typeface="Times New Roman" panose="02020603050405020304" pitchFamily="18" charset="0"/>
              <a:cs typeface="Calibri Light" panose="020F0302020204030204" pitchFamily="34" charset="0"/>
            </a:endParaRPr>
          </a:p>
          <a:p>
            <a:pPr algn="ctr" fontAlgn="t">
              <a:spcBef>
                <a:spcPts val="500"/>
              </a:spcBef>
              <a:spcAft>
                <a:spcPts val="500"/>
              </a:spcAft>
            </a:pPr>
            <a:r>
              <a:rPr lang="en-GB" sz="1200" dirty="0">
                <a:solidFill>
                  <a:srgbClr val="333333"/>
                </a:solidFill>
                <a:effectLst/>
                <a:latin typeface="+mn-lt"/>
                <a:ea typeface="Times New Roman" panose="02020603050405020304" pitchFamily="18" charset="0"/>
                <a:cs typeface="Calibri Light" panose="020F0302020204030204" pitchFamily="34" charset="0"/>
              </a:rPr>
              <a:t>Recognising emotions</a:t>
            </a:r>
            <a:endParaRPr lang="en-GB" sz="1400" dirty="0">
              <a:effectLst/>
              <a:latin typeface="+mn-lt"/>
              <a:ea typeface="Times New Roman" panose="02020603050405020304" pitchFamily="18" charset="0"/>
              <a:cs typeface="Calibri Light" panose="020F0302020204030204" pitchFamily="34" charset="0"/>
            </a:endParaRPr>
          </a:p>
          <a:p>
            <a:pPr algn="ctr" fontAlgn="t">
              <a:spcBef>
                <a:spcPts val="500"/>
              </a:spcBef>
              <a:spcAft>
                <a:spcPts val="500"/>
              </a:spcAft>
            </a:pPr>
            <a:r>
              <a:rPr lang="en-GB" sz="1200" dirty="0">
                <a:solidFill>
                  <a:srgbClr val="333333"/>
                </a:solidFill>
                <a:effectLst/>
                <a:latin typeface="+mn-lt"/>
                <a:ea typeface="Times New Roman" panose="02020603050405020304" pitchFamily="18" charset="0"/>
                <a:cs typeface="Calibri Light" panose="020F0302020204030204" pitchFamily="34" charset="0"/>
              </a:rPr>
              <a:t>Anxiety</a:t>
            </a:r>
            <a:br>
              <a:rPr lang="en-GB" sz="1200" dirty="0">
                <a:solidFill>
                  <a:srgbClr val="333333"/>
                </a:solidFill>
                <a:effectLst/>
                <a:latin typeface="+mn-lt"/>
                <a:ea typeface="Times New Roman" panose="02020603050405020304" pitchFamily="18" charset="0"/>
                <a:cs typeface="Calibri Light" panose="020F0302020204030204" pitchFamily="34" charset="0"/>
              </a:rPr>
            </a:br>
            <a:r>
              <a:rPr lang="en-GB" sz="1200" dirty="0">
                <a:solidFill>
                  <a:srgbClr val="333333"/>
                </a:solidFill>
                <a:effectLst/>
                <a:latin typeface="+mn-lt"/>
                <a:ea typeface="Times New Roman" panose="02020603050405020304" pitchFamily="18" charset="0"/>
                <a:cs typeface="Calibri Light" panose="020F0302020204030204" pitchFamily="34" charset="0"/>
              </a:rPr>
              <a:t>    Self-esteem</a:t>
            </a:r>
            <a:br>
              <a:rPr lang="en-GB" sz="1200" dirty="0">
                <a:solidFill>
                  <a:srgbClr val="333333"/>
                </a:solidFill>
                <a:effectLst/>
                <a:latin typeface="+mn-lt"/>
                <a:ea typeface="Times New Roman" panose="02020603050405020304" pitchFamily="18" charset="0"/>
                <a:cs typeface="Calibri Light" panose="020F0302020204030204" pitchFamily="34" charset="0"/>
              </a:rPr>
            </a:br>
            <a:r>
              <a:rPr lang="en-GB" sz="1200" dirty="0">
                <a:solidFill>
                  <a:srgbClr val="333333"/>
                </a:solidFill>
                <a:effectLst/>
                <a:latin typeface="+mn-lt"/>
                <a:ea typeface="Times New Roman" panose="02020603050405020304" pitchFamily="18" charset="0"/>
                <a:cs typeface="Calibri Light" panose="020F0302020204030204" pitchFamily="34" charset="0"/>
              </a:rPr>
              <a:t>    Social skills</a:t>
            </a:r>
            <a:br>
              <a:rPr lang="en-GB" sz="1200" dirty="0">
                <a:solidFill>
                  <a:srgbClr val="333333"/>
                </a:solidFill>
                <a:effectLst/>
                <a:latin typeface="+mn-lt"/>
                <a:ea typeface="Times New Roman" panose="02020603050405020304" pitchFamily="18" charset="0"/>
                <a:cs typeface="Calibri Light" panose="020F0302020204030204" pitchFamily="34" charset="0"/>
              </a:rPr>
            </a:br>
            <a:r>
              <a:rPr lang="en-GB" sz="1200" dirty="0">
                <a:solidFill>
                  <a:srgbClr val="333333"/>
                </a:solidFill>
                <a:effectLst/>
                <a:latin typeface="+mn-lt"/>
                <a:ea typeface="Times New Roman" panose="02020603050405020304" pitchFamily="18" charset="0"/>
                <a:cs typeface="Calibri Light" panose="020F0302020204030204" pitchFamily="34" charset="0"/>
              </a:rPr>
              <a:t>    Friendship skills</a:t>
            </a:r>
            <a:endParaRPr lang="en-GB" sz="1400" dirty="0">
              <a:effectLst/>
              <a:latin typeface="+mn-lt"/>
              <a:ea typeface="Times New Roman" panose="02020603050405020304" pitchFamily="18" charset="0"/>
              <a:cs typeface="Calibri Light" panose="020F0302020204030204" pitchFamily="34" charset="0"/>
            </a:endParaRPr>
          </a:p>
          <a:p>
            <a:pPr algn="ctr" fontAlgn="t">
              <a:spcBef>
                <a:spcPts val="500"/>
              </a:spcBef>
              <a:spcAft>
                <a:spcPts val="500"/>
              </a:spcAft>
            </a:pPr>
            <a:r>
              <a:rPr lang="en-GB" sz="1200" dirty="0">
                <a:solidFill>
                  <a:srgbClr val="333333"/>
                </a:solidFill>
                <a:effectLst/>
                <a:latin typeface="+mn-lt"/>
                <a:ea typeface="Times New Roman" panose="02020603050405020304" pitchFamily="18" charset="0"/>
                <a:cs typeface="Calibri Light" panose="020F0302020204030204" pitchFamily="34" charset="0"/>
              </a:rPr>
              <a:t>   Anger management</a:t>
            </a:r>
            <a:br>
              <a:rPr lang="en-GB" sz="1200" dirty="0">
                <a:solidFill>
                  <a:srgbClr val="333333"/>
                </a:solidFill>
                <a:effectLst/>
                <a:latin typeface="+mn-lt"/>
                <a:ea typeface="Times New Roman" panose="02020603050405020304" pitchFamily="18" charset="0"/>
                <a:cs typeface="Calibri Light" panose="020F0302020204030204" pitchFamily="34" charset="0"/>
              </a:rPr>
            </a:br>
            <a:r>
              <a:rPr lang="en-GB" sz="1200" dirty="0">
                <a:solidFill>
                  <a:srgbClr val="333333"/>
                </a:solidFill>
                <a:effectLst/>
                <a:latin typeface="+mn-lt"/>
                <a:ea typeface="Times New Roman" panose="02020603050405020304" pitchFamily="18" charset="0"/>
                <a:cs typeface="Calibri Light" panose="020F0302020204030204" pitchFamily="34" charset="0"/>
              </a:rPr>
              <a:t>    Loss and bereavement</a:t>
            </a:r>
            <a:endParaRPr lang="en-GB" sz="1400" dirty="0">
              <a:effectLst/>
              <a:latin typeface="+mn-lt"/>
              <a:ea typeface="Times New Roman" panose="02020603050405020304" pitchFamily="18" charset="0"/>
              <a:cs typeface="Calibri Light" panose="020F0302020204030204" pitchFamily="34" charset="0"/>
            </a:endParaRPr>
          </a:p>
          <a:p>
            <a:pPr>
              <a:lnSpc>
                <a:spcPct val="106000"/>
              </a:lnSpc>
              <a:spcBef>
                <a:spcPts val="500"/>
              </a:spcBef>
              <a:spcAft>
                <a:spcPts val="800"/>
              </a:spcAft>
            </a:pPr>
            <a:r>
              <a:rPr lang="en-GB" sz="1200" kern="150" dirty="0">
                <a:effectLst/>
                <a:latin typeface="+mn-lt"/>
                <a:ea typeface="Calibri" panose="020F0502020204030204" pitchFamily="34" charset="0"/>
                <a:cs typeface="Calibri Light" panose="020F0302020204030204" pitchFamily="34" charset="0"/>
              </a:rPr>
              <a:t> </a:t>
            </a:r>
          </a:p>
          <a:p>
            <a:pPr>
              <a:lnSpc>
                <a:spcPct val="106000"/>
              </a:lnSpc>
              <a:spcBef>
                <a:spcPts val="500"/>
              </a:spcBef>
              <a:spcAft>
                <a:spcPts val="800"/>
              </a:spcAft>
            </a:pPr>
            <a:r>
              <a:rPr lang="en-GB" sz="1200" kern="150" dirty="0">
                <a:effectLst/>
                <a:latin typeface="+mn-lt"/>
                <a:ea typeface="Calibri" panose="020F0502020204030204" pitchFamily="34" charset="0"/>
                <a:cs typeface="Calibri Light" panose="020F0302020204030204" pitchFamily="34" charset="0"/>
              </a:rPr>
              <a:t> </a:t>
            </a:r>
          </a:p>
          <a:p>
            <a:pPr>
              <a:lnSpc>
                <a:spcPct val="106000"/>
              </a:lnSpc>
              <a:spcBef>
                <a:spcPts val="500"/>
              </a:spcBef>
              <a:spcAft>
                <a:spcPts val="800"/>
              </a:spcAft>
            </a:pPr>
            <a:r>
              <a:rPr lang="en-GB" sz="1200" kern="150" dirty="0">
                <a:effectLst/>
                <a:latin typeface="Calibri Light" panose="020F0302020204030204" pitchFamily="34" charset="0"/>
                <a:ea typeface="Calibri" panose="020F0502020204030204" pitchFamily="34" charset="0"/>
                <a:cs typeface="Calibri Light" panose="020F0302020204030204" pitchFamily="34" charset="0"/>
              </a:rPr>
              <a:t> </a:t>
            </a:r>
          </a:p>
          <a:p>
            <a:endParaRPr lang="en-GB" dirty="0"/>
          </a:p>
        </p:txBody>
      </p:sp>
      <p:sp>
        <p:nvSpPr>
          <p:cNvPr id="4" name="Slide Number Placeholder 3"/>
          <p:cNvSpPr>
            <a:spLocks noGrp="1"/>
          </p:cNvSpPr>
          <p:nvPr>
            <p:ph type="sldNum" sz="quarter" idx="10"/>
          </p:nvPr>
        </p:nvSpPr>
        <p:spPr/>
        <p:txBody>
          <a:bodyPr/>
          <a:lstStyle/>
          <a:p>
            <a:fld id="{DB927972-138B-485A-B240-EAB7A166AD46}" type="slidenum">
              <a:rPr lang="en-GB" smtClean="0"/>
              <a:t>3</a:t>
            </a:fld>
            <a:endParaRPr lang="en-GB"/>
          </a:p>
        </p:txBody>
      </p:sp>
    </p:spTree>
    <p:extLst>
      <p:ext uri="{BB962C8B-B14F-4D97-AF65-F5344CB8AC3E}">
        <p14:creationId xmlns:p14="http://schemas.microsoft.com/office/powerpoint/2010/main" val="458930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Another focus which we have linked to the new PHSE curriculum is on mental health awareness.  ELSA provides children with</a:t>
            </a:r>
            <a:r>
              <a:rPr lang="en-GB" baseline="0" dirty="0"/>
              <a:t> an emotional toolkit for when they may find themselves struggling.  This will hopefully impact on behaviour outbursts and refusal to engage in learning for some pupils.  </a:t>
            </a:r>
            <a:endParaRPr lang="en-GB" dirty="0"/>
          </a:p>
        </p:txBody>
      </p:sp>
      <p:sp>
        <p:nvSpPr>
          <p:cNvPr id="4" name="Slide Number Placeholder 3"/>
          <p:cNvSpPr>
            <a:spLocks noGrp="1"/>
          </p:cNvSpPr>
          <p:nvPr>
            <p:ph type="sldNum" sz="quarter" idx="10"/>
          </p:nvPr>
        </p:nvSpPr>
        <p:spPr/>
        <p:txBody>
          <a:bodyPr/>
          <a:lstStyle/>
          <a:p>
            <a:fld id="{DB927972-138B-485A-B240-EAB7A166AD46}" type="slidenum">
              <a:rPr lang="en-GB" smtClean="0"/>
              <a:t>5</a:t>
            </a:fld>
            <a:endParaRPr lang="en-GB"/>
          </a:p>
        </p:txBody>
      </p:sp>
    </p:spTree>
    <p:extLst>
      <p:ext uri="{BB962C8B-B14F-4D97-AF65-F5344CB8AC3E}">
        <p14:creationId xmlns:p14="http://schemas.microsoft.com/office/powerpoint/2010/main" val="10761083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is an example of the staff</a:t>
            </a:r>
            <a:r>
              <a:rPr lang="en-GB" baseline="0" dirty="0"/>
              <a:t> referral form when wanting to send a pupil to the ELSA programme.  An assessment is then carried out prior to commencing programme to ascertain difficulties the child may have.  </a:t>
            </a:r>
            <a:endParaRPr lang="en-GB" dirty="0"/>
          </a:p>
        </p:txBody>
      </p:sp>
      <p:sp>
        <p:nvSpPr>
          <p:cNvPr id="4" name="Slide Number Placeholder 3"/>
          <p:cNvSpPr>
            <a:spLocks noGrp="1"/>
          </p:cNvSpPr>
          <p:nvPr>
            <p:ph type="sldNum" sz="quarter" idx="10"/>
          </p:nvPr>
        </p:nvSpPr>
        <p:spPr/>
        <p:txBody>
          <a:bodyPr/>
          <a:lstStyle/>
          <a:p>
            <a:fld id="{DB927972-138B-485A-B240-EAB7A166AD46}" type="slidenum">
              <a:rPr lang="en-GB" smtClean="0"/>
              <a:t>7</a:t>
            </a:fld>
            <a:endParaRPr lang="en-GB"/>
          </a:p>
        </p:txBody>
      </p:sp>
    </p:spTree>
    <p:extLst>
      <p:ext uri="{BB962C8B-B14F-4D97-AF65-F5344CB8AC3E}">
        <p14:creationId xmlns:p14="http://schemas.microsoft.com/office/powerpoint/2010/main" val="27676103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3/27/2024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3/27/2024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3/27/2024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3/27/2024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3/27/2024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3/27/2024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3/27/2024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3/27/2024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3/27/2024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3/27/2024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3/27/2024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3/27/2024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3/27/2024</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GB" dirty="0"/>
              <a:t>Emotional Literacy Support Assistant (ELSA) Programme.  </a:t>
            </a:r>
          </a:p>
        </p:txBody>
      </p:sp>
      <p:sp>
        <p:nvSpPr>
          <p:cNvPr id="3" name="Subtitle 2"/>
          <p:cNvSpPr>
            <a:spLocks noGrp="1"/>
          </p:cNvSpPr>
          <p:nvPr>
            <p:ph type="subTitle" idx="1"/>
          </p:nvPr>
        </p:nvSpPr>
        <p:spPr/>
        <p:txBody>
          <a:bodyPr>
            <a:normAutofit/>
          </a:bodyPr>
          <a:lstStyle/>
          <a:p>
            <a:pPr algn="ctr"/>
            <a:r>
              <a:rPr lang="en-GB" sz="5400" dirty="0">
                <a:solidFill>
                  <a:schemeClr val="accent2">
                    <a:lumMod val="75000"/>
                  </a:schemeClr>
                </a:solidFill>
              </a:rPr>
              <a:t>Arnold Mill Primary School</a:t>
            </a:r>
            <a:endParaRPr lang="en-US" sz="5400">
              <a:solidFill>
                <a:schemeClr val="accent2">
                  <a:lumMod val="75000"/>
                </a:schemeClr>
              </a:solidFill>
            </a:endParaRPr>
          </a:p>
        </p:txBody>
      </p:sp>
    </p:spTree>
    <p:extLst>
      <p:ext uri="{BB962C8B-B14F-4D97-AF65-F5344CB8AC3E}">
        <p14:creationId xmlns:p14="http://schemas.microsoft.com/office/powerpoint/2010/main" val="37231819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05FA1A-018C-F6D8-1818-04545AFCE8A7}"/>
              </a:ext>
            </a:extLst>
          </p:cNvPr>
          <p:cNvSpPr>
            <a:spLocks noGrp="1"/>
          </p:cNvSpPr>
          <p:nvPr>
            <p:ph type="title"/>
          </p:nvPr>
        </p:nvSpPr>
        <p:spPr/>
        <p:txBody>
          <a:bodyPr/>
          <a:lstStyle/>
          <a:p>
            <a:r>
              <a:rPr lang="en-US" dirty="0"/>
              <a:t>What is Emotional Literacy?</a:t>
            </a:r>
          </a:p>
          <a:p>
            <a:endParaRPr lang="en-US" dirty="0"/>
          </a:p>
        </p:txBody>
      </p:sp>
      <p:sp>
        <p:nvSpPr>
          <p:cNvPr id="3" name="Content Placeholder 2">
            <a:extLst>
              <a:ext uri="{FF2B5EF4-FFF2-40B4-BE49-F238E27FC236}">
                <a16:creationId xmlns:a16="http://schemas.microsoft.com/office/drawing/2014/main" id="{69BFD7E8-45A5-23C9-4844-B38C12BF04E0}"/>
              </a:ext>
            </a:extLst>
          </p:cNvPr>
          <p:cNvSpPr>
            <a:spLocks noGrp="1"/>
          </p:cNvSpPr>
          <p:nvPr>
            <p:ph idx="1"/>
          </p:nvPr>
        </p:nvSpPr>
        <p:spPr/>
        <p:txBody>
          <a:bodyPr vert="horz" lIns="91440" tIns="45720" rIns="91440" bIns="45720" rtlCol="0" anchor="t">
            <a:normAutofit fontScale="85000" lnSpcReduction="10000"/>
          </a:bodyPr>
          <a:lstStyle/>
          <a:p>
            <a:r>
              <a:rPr lang="en-US" dirty="0"/>
              <a:t>Claude Steiner (1997) psychotherapist ‘To be emotionally literate is to be able to handle emotions in a way that improves your personal power and improves the quality of life around you.’ </a:t>
            </a:r>
          </a:p>
          <a:p>
            <a:r>
              <a:rPr lang="en-US" dirty="0"/>
              <a:t>‘Emotional literacy improves relationships, creates loving possibilities between people, makes co-operative work possible, and facilitates the feeling of community.’ </a:t>
            </a:r>
          </a:p>
          <a:p>
            <a:endParaRPr lang="en-US" dirty="0"/>
          </a:p>
          <a:p>
            <a:r>
              <a:rPr lang="en-US" dirty="0"/>
              <a:t>5 Key Elements: </a:t>
            </a:r>
          </a:p>
          <a:p>
            <a:r>
              <a:rPr lang="en-US" dirty="0"/>
              <a:t>1. Knowing your feelings </a:t>
            </a:r>
          </a:p>
          <a:p>
            <a:r>
              <a:rPr lang="en-US" dirty="0"/>
              <a:t>2. Having a sense of empathy </a:t>
            </a:r>
          </a:p>
          <a:p>
            <a:r>
              <a:rPr lang="en-US" dirty="0"/>
              <a:t>3. Learning to manage our emotions </a:t>
            </a:r>
          </a:p>
          <a:p>
            <a:r>
              <a:rPr lang="en-US" dirty="0"/>
              <a:t>4. Repairing emotional problems </a:t>
            </a:r>
          </a:p>
          <a:p>
            <a:r>
              <a:rPr lang="en-US" dirty="0"/>
              <a:t>5. Putting it all together: emotional interactivity </a:t>
            </a:r>
          </a:p>
          <a:p>
            <a:endParaRPr lang="en-US" dirty="0"/>
          </a:p>
        </p:txBody>
      </p:sp>
    </p:spTree>
    <p:extLst>
      <p:ext uri="{BB962C8B-B14F-4D97-AF65-F5344CB8AC3E}">
        <p14:creationId xmlns:p14="http://schemas.microsoft.com/office/powerpoint/2010/main" val="28910905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96CDD2-F6B8-B17B-C355-A8291567C802}"/>
              </a:ext>
            </a:extLst>
          </p:cNvPr>
          <p:cNvSpPr>
            <a:spLocks noGrp="1"/>
          </p:cNvSpPr>
          <p:nvPr>
            <p:ph type="title"/>
          </p:nvPr>
        </p:nvSpPr>
        <p:spPr>
          <a:xfrm>
            <a:off x="2536895" y="299139"/>
            <a:ext cx="8911687" cy="1280890"/>
          </a:xfrm>
        </p:spPr>
        <p:txBody>
          <a:bodyPr/>
          <a:lstStyle/>
          <a:p>
            <a:r>
              <a:rPr lang="en-US" dirty="0"/>
              <a:t>What is ELSA?</a:t>
            </a:r>
          </a:p>
        </p:txBody>
      </p:sp>
      <p:sp>
        <p:nvSpPr>
          <p:cNvPr id="3" name="Content Placeholder 2"/>
          <p:cNvSpPr>
            <a:spLocks noGrp="1"/>
          </p:cNvSpPr>
          <p:nvPr>
            <p:ph idx="4294967295"/>
          </p:nvPr>
        </p:nvSpPr>
        <p:spPr>
          <a:xfrm>
            <a:off x="2391335" y="1041773"/>
            <a:ext cx="8915400" cy="6089216"/>
          </a:xfrm>
        </p:spPr>
        <p:txBody>
          <a:bodyPr vert="horz" lIns="91440" tIns="45720" rIns="91440" bIns="45720" rtlCol="0" anchor="t">
            <a:noAutofit/>
          </a:bodyPr>
          <a:lstStyle/>
          <a:p>
            <a:pPr algn="ctr" fontAlgn="t">
              <a:spcBef>
                <a:spcPts val="500"/>
              </a:spcBef>
              <a:spcAft>
                <a:spcPts val="500"/>
              </a:spcAft>
            </a:pPr>
            <a:r>
              <a:rPr lang="en-GB" sz="1600" dirty="0">
                <a:solidFill>
                  <a:srgbClr val="333333"/>
                </a:solidFill>
                <a:effectLst/>
                <a:latin typeface="Century Gothic"/>
                <a:ea typeface="Times New Roman" panose="02020603050405020304" pitchFamily="18" charset="0"/>
                <a:cs typeface="Arial"/>
              </a:rPr>
              <a:t>There will always be children and young people in schools facing life challenges that detract from their ability to engage with learning. Some will require greater support to increase their emotional literacy. ELSA is an initiative developed and supported by educational psychologists. It recognises that children learn better and are happier in school if their emotional needs are also addressed.</a:t>
            </a:r>
            <a:endParaRPr lang="en-GB" sz="1600" dirty="0">
              <a:effectLst/>
              <a:latin typeface="Century Gothic"/>
              <a:ea typeface="Times New Roman" panose="02020603050405020304" pitchFamily="18" charset="0"/>
              <a:cs typeface="Arial"/>
            </a:endParaRPr>
          </a:p>
          <a:p>
            <a:pPr algn="ctr" fontAlgn="t">
              <a:spcBef>
                <a:spcPts val="500"/>
              </a:spcBef>
              <a:spcAft>
                <a:spcPts val="500"/>
              </a:spcAft>
            </a:pPr>
            <a:endParaRPr lang="en-GB" sz="1600" dirty="0">
              <a:effectLst/>
              <a:latin typeface="Century Gothic"/>
              <a:ea typeface="Times New Roman" panose="02020603050405020304" pitchFamily="18" charset="0"/>
              <a:cs typeface="Times New Roman"/>
            </a:endParaRPr>
          </a:p>
          <a:p>
            <a:pPr algn="ctr" fontAlgn="t">
              <a:spcBef>
                <a:spcPts val="500"/>
              </a:spcBef>
              <a:spcAft>
                <a:spcPts val="500"/>
              </a:spcAft>
            </a:pPr>
            <a:r>
              <a:rPr lang="en-GB" sz="1600" dirty="0">
                <a:solidFill>
                  <a:srgbClr val="333333"/>
                </a:solidFill>
                <a:latin typeface="Century Gothic"/>
                <a:ea typeface="Times New Roman" panose="02020603050405020304" pitchFamily="18" charset="0"/>
                <a:cs typeface="Arial"/>
              </a:rPr>
              <a:t>Most</a:t>
            </a:r>
            <a:r>
              <a:rPr lang="en-GB" sz="1600" dirty="0">
                <a:solidFill>
                  <a:srgbClr val="333333"/>
                </a:solidFill>
                <a:effectLst/>
                <a:latin typeface="Century Gothic"/>
                <a:ea typeface="Times New Roman" panose="02020603050405020304" pitchFamily="18" charset="0"/>
                <a:cs typeface="Arial"/>
              </a:rPr>
              <a:t> </a:t>
            </a:r>
            <a:r>
              <a:rPr lang="en-GB" sz="1600" dirty="0">
                <a:solidFill>
                  <a:srgbClr val="333333"/>
                </a:solidFill>
                <a:latin typeface="Century Gothic"/>
                <a:ea typeface="Times New Roman" panose="02020603050405020304" pitchFamily="18" charset="0"/>
                <a:cs typeface="Arial"/>
              </a:rPr>
              <a:t>of our</a:t>
            </a:r>
            <a:r>
              <a:rPr lang="en-GB" sz="1600" dirty="0">
                <a:solidFill>
                  <a:srgbClr val="333333"/>
                </a:solidFill>
                <a:effectLst/>
                <a:latin typeface="Century Gothic"/>
                <a:ea typeface="Times New Roman" panose="02020603050405020304" pitchFamily="18" charset="0"/>
                <a:cs typeface="Arial"/>
              </a:rPr>
              <a:t> ELSA work is delivered on an individual basis, but sometimes small group work is more appropriate, especially in the areas of social and friendship skills. </a:t>
            </a:r>
            <a:r>
              <a:rPr lang="en-GB" sz="1600" dirty="0">
                <a:solidFill>
                  <a:srgbClr val="333333"/>
                </a:solidFill>
                <a:latin typeface="Century Gothic"/>
                <a:ea typeface="Times New Roman" panose="02020603050405020304" pitchFamily="18" charset="0"/>
                <a:cs typeface="Arial"/>
              </a:rPr>
              <a:t> </a:t>
            </a:r>
            <a:r>
              <a:rPr lang="en-GB" sz="1600" dirty="0">
                <a:solidFill>
                  <a:srgbClr val="333333"/>
                </a:solidFill>
                <a:effectLst/>
                <a:latin typeface="Century Gothic"/>
                <a:ea typeface="Times New Roman" panose="02020603050405020304" pitchFamily="18" charset="0"/>
                <a:cs typeface="Arial"/>
              </a:rPr>
              <a:t>Sessions are fun</a:t>
            </a:r>
            <a:r>
              <a:rPr lang="en-GB" sz="1600" dirty="0">
                <a:solidFill>
                  <a:srgbClr val="333333"/>
                </a:solidFill>
                <a:latin typeface="Century Gothic"/>
                <a:ea typeface="Times New Roman" panose="02020603050405020304" pitchFamily="18" charset="0"/>
                <a:cs typeface="Arial"/>
              </a:rPr>
              <a:t>; </a:t>
            </a:r>
            <a:r>
              <a:rPr lang="en-GB" sz="1600" dirty="0">
                <a:solidFill>
                  <a:srgbClr val="333333"/>
                </a:solidFill>
                <a:effectLst/>
                <a:latin typeface="Century Gothic"/>
                <a:ea typeface="Times New Roman" panose="02020603050405020304" pitchFamily="18" charset="0"/>
                <a:cs typeface="Arial"/>
              </a:rPr>
              <a:t> we use a range of activities </a:t>
            </a:r>
            <a:r>
              <a:rPr lang="en-GB" sz="1600" dirty="0">
                <a:solidFill>
                  <a:srgbClr val="333333"/>
                </a:solidFill>
                <a:latin typeface="Century Gothic"/>
                <a:ea typeface="Times New Roman" panose="02020603050405020304" pitchFamily="18" charset="0"/>
                <a:cs typeface="Arial"/>
              </a:rPr>
              <a:t>to suit individual needs.  Some of these include; targeted work,</a:t>
            </a:r>
            <a:r>
              <a:rPr lang="en-GB" sz="1600" dirty="0">
                <a:solidFill>
                  <a:srgbClr val="333333"/>
                </a:solidFill>
                <a:effectLst/>
                <a:latin typeface="Century Gothic"/>
                <a:ea typeface="Times New Roman" panose="02020603050405020304" pitchFamily="18" charset="0"/>
                <a:cs typeface="Arial"/>
              </a:rPr>
              <a:t> role-play with puppets</a:t>
            </a:r>
            <a:r>
              <a:rPr lang="en-GB" sz="1600" dirty="0">
                <a:solidFill>
                  <a:srgbClr val="333333"/>
                </a:solidFill>
                <a:latin typeface="Century Gothic"/>
                <a:ea typeface="Times New Roman" panose="02020603050405020304" pitchFamily="18" charset="0"/>
                <a:cs typeface="Arial"/>
              </a:rPr>
              <a:t>, and games, as well as</a:t>
            </a:r>
            <a:r>
              <a:rPr lang="en-GB" sz="1600" dirty="0">
                <a:solidFill>
                  <a:srgbClr val="333333"/>
                </a:solidFill>
                <a:effectLst/>
                <a:latin typeface="Century Gothic"/>
                <a:ea typeface="Times New Roman" panose="02020603050405020304" pitchFamily="18" charset="0"/>
                <a:cs typeface="Arial"/>
              </a:rPr>
              <a:t> therapeutic activities such as mindfulness or arts and craft.  ELSA sessions take place in our very own 'ELSA room' which provides a calm, safe space for the child to feel supported and nurtured.  Each session lasts approximately half an hour.</a:t>
            </a:r>
            <a:endParaRPr lang="en-GB" sz="1600" dirty="0">
              <a:effectLst/>
              <a:latin typeface="Century Gothic"/>
              <a:ea typeface="Times New Roman" panose="02020603050405020304" pitchFamily="18" charset="0"/>
              <a:cs typeface="Arial"/>
            </a:endParaRPr>
          </a:p>
          <a:p>
            <a:pPr algn="ctr" fontAlgn="t">
              <a:spcBef>
                <a:spcPts val="500"/>
              </a:spcBef>
              <a:spcAft>
                <a:spcPts val="500"/>
              </a:spcAft>
            </a:pPr>
            <a:r>
              <a:rPr lang="en-GB" sz="1600" b="1" dirty="0">
                <a:solidFill>
                  <a:srgbClr val="008080"/>
                </a:solidFill>
                <a:effectLst/>
                <a:latin typeface="Century Gothic"/>
                <a:ea typeface="Times New Roman" panose="02020603050405020304" pitchFamily="18" charset="0"/>
                <a:cs typeface="Lato"/>
              </a:rPr>
              <a:t>In ELSA we aim to provide support for a wide range of emotional needs</a:t>
            </a:r>
            <a:r>
              <a:rPr lang="en-GB" sz="1600" b="1" dirty="0">
                <a:solidFill>
                  <a:srgbClr val="008080"/>
                </a:solidFill>
                <a:latin typeface="Century Gothic"/>
                <a:ea typeface="Times New Roman" panose="02020603050405020304" pitchFamily="18" charset="0"/>
                <a:cs typeface="Lato"/>
              </a:rPr>
              <a:t>, including:</a:t>
            </a:r>
            <a:endParaRPr lang="en-GB" sz="1600" dirty="0">
              <a:effectLst/>
              <a:latin typeface="Century Gothic"/>
              <a:ea typeface="Times New Roman" panose="02020603050405020304" pitchFamily="18" charset="0"/>
              <a:cs typeface="Lato"/>
            </a:endParaRPr>
          </a:p>
          <a:p>
            <a:pPr marL="0" indent="0" algn="ctr">
              <a:spcBef>
                <a:spcPts val="500"/>
              </a:spcBef>
              <a:spcAft>
                <a:spcPts val="500"/>
              </a:spcAft>
              <a:buNone/>
            </a:pPr>
            <a:r>
              <a:rPr lang="en-GB" sz="1600" dirty="0">
                <a:solidFill>
                  <a:srgbClr val="333333"/>
                </a:solidFill>
                <a:latin typeface="Century Gothic"/>
                <a:ea typeface="Times New Roman" panose="02020603050405020304" pitchFamily="18" charset="0"/>
                <a:cs typeface="Lato"/>
              </a:rPr>
              <a:t>Recognising and Regulating Strong Emotions</a:t>
            </a:r>
            <a:endParaRPr lang="en-GB" sz="1600" dirty="0">
              <a:solidFill>
                <a:srgbClr val="404040"/>
              </a:solidFill>
              <a:latin typeface="Century Gothic"/>
              <a:ea typeface="Times New Roman" panose="02020603050405020304" pitchFamily="18" charset="0"/>
              <a:cs typeface="Lato"/>
            </a:endParaRPr>
          </a:p>
          <a:p>
            <a:pPr marL="0" indent="0" algn="ctr">
              <a:spcBef>
                <a:spcPts val="0"/>
              </a:spcBef>
              <a:buNone/>
            </a:pPr>
            <a:r>
              <a:rPr lang="en-GB" sz="1600" dirty="0">
                <a:solidFill>
                  <a:srgbClr val="333333"/>
                </a:solidFill>
                <a:latin typeface="Century Gothic"/>
                <a:ea typeface="Times New Roman" panose="02020603050405020304" pitchFamily="18" charset="0"/>
                <a:cs typeface="Lato"/>
              </a:rPr>
              <a:t>Anxiety</a:t>
            </a:r>
            <a:br>
              <a:rPr lang="en-GB" sz="1600" dirty="0">
                <a:effectLst/>
                <a:latin typeface="Century Gothic"/>
                <a:ea typeface="Times New Roman" panose="02020603050405020304" pitchFamily="18" charset="0"/>
              </a:rPr>
            </a:br>
            <a:r>
              <a:rPr lang="en-GB" sz="1600" dirty="0">
                <a:solidFill>
                  <a:srgbClr val="333333"/>
                </a:solidFill>
                <a:effectLst/>
                <a:latin typeface="Century Gothic"/>
                <a:ea typeface="Times New Roman" panose="02020603050405020304" pitchFamily="18" charset="0"/>
                <a:cs typeface="Lato"/>
              </a:rPr>
              <a:t>    </a:t>
            </a:r>
            <a:r>
              <a:rPr lang="en-GB" sz="1600" dirty="0">
                <a:solidFill>
                  <a:srgbClr val="333333"/>
                </a:solidFill>
                <a:latin typeface="Century Gothic"/>
                <a:ea typeface="Times New Roman" panose="02020603050405020304" pitchFamily="18" charset="0"/>
                <a:cs typeface="Lato"/>
              </a:rPr>
              <a:t>Self-esteem and Resilience</a:t>
            </a:r>
            <a:br>
              <a:rPr lang="en-GB" sz="1600" dirty="0">
                <a:effectLst/>
                <a:latin typeface="Century Gothic"/>
                <a:ea typeface="Times New Roman" panose="02020603050405020304" pitchFamily="18" charset="0"/>
              </a:rPr>
            </a:br>
            <a:r>
              <a:rPr lang="en-GB" sz="1600" dirty="0">
                <a:solidFill>
                  <a:srgbClr val="333333"/>
                </a:solidFill>
                <a:effectLst/>
                <a:latin typeface="Century Gothic"/>
                <a:ea typeface="Times New Roman" panose="02020603050405020304" pitchFamily="18" charset="0"/>
                <a:cs typeface="Lato"/>
              </a:rPr>
              <a:t>    Social </a:t>
            </a:r>
            <a:r>
              <a:rPr lang="en-GB" sz="1600" dirty="0">
                <a:solidFill>
                  <a:srgbClr val="333333"/>
                </a:solidFill>
                <a:latin typeface="Century Gothic"/>
                <a:ea typeface="Times New Roman" panose="02020603050405020304" pitchFamily="18" charset="0"/>
                <a:cs typeface="Lato"/>
              </a:rPr>
              <a:t>Skills</a:t>
            </a:r>
            <a:br>
              <a:rPr lang="en-GB" sz="1600" dirty="0">
                <a:effectLst/>
                <a:latin typeface="Century Gothic"/>
                <a:ea typeface="Times New Roman" panose="02020603050405020304" pitchFamily="18" charset="0"/>
              </a:rPr>
            </a:br>
            <a:r>
              <a:rPr lang="en-GB" sz="1600" dirty="0">
                <a:solidFill>
                  <a:srgbClr val="333333"/>
                </a:solidFill>
                <a:effectLst/>
                <a:latin typeface="Century Gothic"/>
                <a:ea typeface="Times New Roman" panose="02020603050405020304" pitchFamily="18" charset="0"/>
                <a:cs typeface="Lato"/>
              </a:rPr>
              <a:t> </a:t>
            </a:r>
            <a:r>
              <a:rPr lang="en-GB" sz="1600" dirty="0">
                <a:solidFill>
                  <a:srgbClr val="333333"/>
                </a:solidFill>
                <a:latin typeface="Century Gothic"/>
                <a:ea typeface="Times New Roman" panose="02020603050405020304" pitchFamily="18" charset="0"/>
                <a:cs typeface="Lato"/>
              </a:rPr>
              <a:t>   Belonging and Friendship</a:t>
            </a:r>
            <a:r>
              <a:rPr lang="en-GB" sz="1600" dirty="0">
                <a:solidFill>
                  <a:srgbClr val="333333"/>
                </a:solidFill>
                <a:effectLst/>
                <a:latin typeface="Century Gothic"/>
                <a:ea typeface="Times New Roman" panose="02020603050405020304" pitchFamily="18" charset="0"/>
                <a:cs typeface="Lato"/>
              </a:rPr>
              <a:t> skills</a:t>
            </a:r>
            <a:endParaRPr lang="en-GB" sz="1600" dirty="0">
              <a:effectLst/>
              <a:latin typeface="Century Gothic"/>
              <a:ea typeface="Times New Roman" panose="02020603050405020304" pitchFamily="18" charset="0"/>
              <a:cs typeface="Lato"/>
            </a:endParaRPr>
          </a:p>
          <a:p>
            <a:pPr marL="0" indent="0" algn="ctr" fontAlgn="t">
              <a:spcBef>
                <a:spcPts val="0"/>
              </a:spcBef>
              <a:buNone/>
            </a:pPr>
            <a:r>
              <a:rPr lang="en-GB" sz="1600" dirty="0">
                <a:solidFill>
                  <a:srgbClr val="333333"/>
                </a:solidFill>
                <a:effectLst/>
                <a:latin typeface="Century Gothic"/>
                <a:ea typeface="Times New Roman" panose="02020603050405020304" pitchFamily="18" charset="0"/>
                <a:cs typeface="Lato"/>
              </a:rPr>
              <a:t>   Anger </a:t>
            </a:r>
            <a:r>
              <a:rPr lang="en-GB" sz="1600" dirty="0">
                <a:solidFill>
                  <a:srgbClr val="333333"/>
                </a:solidFill>
                <a:latin typeface="Century Gothic"/>
                <a:ea typeface="Times New Roman" panose="02020603050405020304" pitchFamily="18" charset="0"/>
                <a:cs typeface="Lato"/>
              </a:rPr>
              <a:t>Management</a:t>
            </a:r>
            <a:br>
              <a:rPr lang="en-GB" sz="1600" dirty="0">
                <a:effectLst/>
                <a:latin typeface="Century Gothic"/>
                <a:ea typeface="Times New Roman" panose="02020603050405020304" pitchFamily="18" charset="0"/>
              </a:rPr>
            </a:br>
            <a:r>
              <a:rPr lang="en-GB" sz="1600" dirty="0">
                <a:solidFill>
                  <a:srgbClr val="333333"/>
                </a:solidFill>
                <a:effectLst/>
                <a:latin typeface="Century Gothic"/>
                <a:ea typeface="Times New Roman" panose="02020603050405020304" pitchFamily="18" charset="0"/>
                <a:cs typeface="Lato"/>
              </a:rPr>
              <a:t>    Loss and </a:t>
            </a:r>
            <a:r>
              <a:rPr lang="en-GB" sz="1600" dirty="0">
                <a:solidFill>
                  <a:srgbClr val="333333"/>
                </a:solidFill>
                <a:latin typeface="Century Gothic"/>
                <a:ea typeface="Times New Roman" panose="02020603050405020304" pitchFamily="18" charset="0"/>
                <a:cs typeface="Lato"/>
              </a:rPr>
              <a:t>Bereavement</a:t>
            </a:r>
            <a:endParaRPr lang="en-GB" sz="1600" dirty="0">
              <a:effectLst/>
              <a:latin typeface="Century Gothic"/>
              <a:ea typeface="Times New Roman" panose="02020603050405020304" pitchFamily="18" charset="0"/>
              <a:cs typeface="Lato"/>
            </a:endParaRPr>
          </a:p>
          <a:p>
            <a:pPr>
              <a:lnSpc>
                <a:spcPct val="106000"/>
              </a:lnSpc>
              <a:spcBef>
                <a:spcPts val="500"/>
              </a:spcBef>
              <a:spcAft>
                <a:spcPts val="800"/>
              </a:spcAft>
            </a:pPr>
            <a:endParaRPr lang="en-GB" sz="1600" kern="15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6000"/>
              </a:lnSpc>
              <a:spcBef>
                <a:spcPts val="500"/>
              </a:spcBef>
              <a:spcAft>
                <a:spcPts val="800"/>
              </a:spcAft>
            </a:pPr>
            <a:endParaRPr lang="en-GB" sz="1800" kern="15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6000"/>
              </a:lnSpc>
              <a:spcBef>
                <a:spcPts val="500"/>
              </a:spcBef>
              <a:spcAft>
                <a:spcPts val="800"/>
              </a:spcAft>
            </a:pPr>
            <a:endParaRPr lang="en-GB" sz="1800" kern="15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GB" dirty="0"/>
          </a:p>
        </p:txBody>
      </p:sp>
    </p:spTree>
    <p:extLst>
      <p:ext uri="{BB962C8B-B14F-4D97-AF65-F5344CB8AC3E}">
        <p14:creationId xmlns:p14="http://schemas.microsoft.com/office/powerpoint/2010/main" val="3941961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23652" y="366811"/>
            <a:ext cx="8911687" cy="1280890"/>
          </a:xfrm>
        </p:spPr>
        <p:txBody>
          <a:bodyPr/>
          <a:lstStyle/>
          <a:p>
            <a:r>
              <a:rPr lang="en-GB" dirty="0"/>
              <a:t>Why is Emotional Literacy Important?</a:t>
            </a:r>
          </a:p>
        </p:txBody>
      </p:sp>
      <p:sp>
        <p:nvSpPr>
          <p:cNvPr id="3" name="Content Placeholder 2"/>
          <p:cNvSpPr>
            <a:spLocks noGrp="1"/>
          </p:cNvSpPr>
          <p:nvPr>
            <p:ph idx="1"/>
          </p:nvPr>
        </p:nvSpPr>
        <p:spPr>
          <a:xfrm>
            <a:off x="2435315" y="1264555"/>
            <a:ext cx="8915400" cy="3777622"/>
          </a:xfrm>
        </p:spPr>
        <p:txBody>
          <a:bodyPr/>
          <a:lstStyle/>
          <a:p>
            <a:r>
              <a:rPr lang="en-GB" dirty="0"/>
              <a:t>If you cannot manage your emotions, it is harder to be content, sociable and learn. </a:t>
            </a:r>
          </a:p>
          <a:p>
            <a:r>
              <a:rPr lang="en-GB" dirty="0"/>
              <a:t>If we are able to manage our emotions, we are not overwhelmed by them and this links with positive mental health.</a:t>
            </a:r>
          </a:p>
          <a:p>
            <a:r>
              <a:rPr lang="en-GB" dirty="0"/>
              <a:t>All feelings are ok, it’s what we do with them that matters.</a:t>
            </a:r>
          </a:p>
          <a:p>
            <a:endParaRPr lang="en-GB" dirty="0"/>
          </a:p>
          <a:p>
            <a:endParaRPr lang="en-GB" dirty="0"/>
          </a:p>
        </p:txBody>
      </p:sp>
      <p:pic>
        <p:nvPicPr>
          <p:cNvPr id="4" name="Picture 3"/>
          <p:cNvPicPr>
            <a:picLocks noChangeAspect="1"/>
          </p:cNvPicPr>
          <p:nvPr/>
        </p:nvPicPr>
        <p:blipFill>
          <a:blip r:embed="rId2"/>
          <a:stretch>
            <a:fillRect/>
          </a:stretch>
        </p:blipFill>
        <p:spPr>
          <a:xfrm>
            <a:off x="3801093" y="2996266"/>
            <a:ext cx="6351837" cy="3762773"/>
          </a:xfrm>
          <a:prstGeom prst="rect">
            <a:avLst/>
          </a:prstGeom>
        </p:spPr>
      </p:pic>
    </p:spTree>
    <p:extLst>
      <p:ext uri="{BB962C8B-B14F-4D97-AF65-F5344CB8AC3E}">
        <p14:creationId xmlns:p14="http://schemas.microsoft.com/office/powerpoint/2010/main" val="36267687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Positive Mental Health</a:t>
            </a:r>
          </a:p>
        </p:txBody>
      </p:sp>
      <p:sp>
        <p:nvSpPr>
          <p:cNvPr id="3" name="Content Placeholder 2"/>
          <p:cNvSpPr>
            <a:spLocks noGrp="1"/>
          </p:cNvSpPr>
          <p:nvPr>
            <p:ph idx="1"/>
          </p:nvPr>
        </p:nvSpPr>
        <p:spPr/>
        <p:txBody>
          <a:bodyPr/>
          <a:lstStyle/>
          <a:p>
            <a:pPr marL="0" indent="0">
              <a:buNone/>
            </a:pPr>
            <a:r>
              <a:rPr lang="en-GB" dirty="0"/>
              <a:t>What do we mean by positive mental health? </a:t>
            </a:r>
          </a:p>
          <a:p>
            <a:pPr marL="0" indent="0">
              <a:buNone/>
            </a:pPr>
            <a:r>
              <a:rPr lang="en-GB" dirty="0"/>
              <a:t>Mental health includes our emotional, psychological, and social well-being. It affects how we think, feel, and act. </a:t>
            </a:r>
          </a:p>
          <a:p>
            <a:pPr marL="0" indent="0">
              <a:buNone/>
            </a:pPr>
            <a:r>
              <a:rPr lang="en-GB" dirty="0"/>
              <a:t>It also helps determine how we handle stress, relate to others, and make choices (Mentalhealth.gov) </a:t>
            </a:r>
          </a:p>
          <a:p>
            <a:pPr marL="0" indent="0">
              <a:buNone/>
            </a:pPr>
            <a:r>
              <a:rPr lang="en-GB" dirty="0"/>
              <a:t>Mental health problems may well arise when: “…the demands placed on any individual exceed their resources and coping abilities” (World Health Organisation)</a:t>
            </a:r>
          </a:p>
        </p:txBody>
      </p:sp>
    </p:spTree>
    <p:extLst>
      <p:ext uri="{BB962C8B-B14F-4D97-AF65-F5344CB8AC3E}">
        <p14:creationId xmlns:p14="http://schemas.microsoft.com/office/powerpoint/2010/main" val="24740546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benefits of focusing on Emotional Literacy</a:t>
            </a:r>
          </a:p>
        </p:txBody>
      </p:sp>
      <p:sp>
        <p:nvSpPr>
          <p:cNvPr id="3" name="Content Placeholder 2"/>
          <p:cNvSpPr>
            <a:spLocks noGrp="1"/>
          </p:cNvSpPr>
          <p:nvPr>
            <p:ph idx="1"/>
          </p:nvPr>
        </p:nvSpPr>
        <p:spPr/>
        <p:txBody>
          <a:bodyPr vert="horz" lIns="91440" tIns="45720" rIns="91440" bIns="45720" rtlCol="0" anchor="t">
            <a:normAutofit/>
          </a:bodyPr>
          <a:lstStyle/>
          <a:p>
            <a:r>
              <a:rPr lang="en-GB" dirty="0"/>
              <a:t>We feel good - we learn better </a:t>
            </a:r>
          </a:p>
          <a:p>
            <a:r>
              <a:rPr lang="en-GB" dirty="0"/>
              <a:t>Raises standards</a:t>
            </a:r>
          </a:p>
          <a:p>
            <a:r>
              <a:rPr lang="en-GB" dirty="0"/>
              <a:t>Makes learning more enjoyable </a:t>
            </a:r>
          </a:p>
          <a:p>
            <a:r>
              <a:rPr lang="en-GB" dirty="0"/>
              <a:t>Reduces unnecessary stress </a:t>
            </a:r>
          </a:p>
          <a:p>
            <a:r>
              <a:rPr lang="en-GB" dirty="0"/>
              <a:t>Turns vicious circles into virtuous circles </a:t>
            </a:r>
          </a:p>
          <a:p>
            <a:endParaRPr lang="en-GB" dirty="0"/>
          </a:p>
          <a:p>
            <a:pPr marL="0" indent="0">
              <a:buNone/>
            </a:pPr>
            <a:r>
              <a:rPr lang="en-GB" dirty="0"/>
              <a:t>(Sharp, 2001)</a:t>
            </a:r>
          </a:p>
        </p:txBody>
      </p:sp>
    </p:spTree>
    <p:extLst>
      <p:ext uri="{BB962C8B-B14F-4D97-AF65-F5344CB8AC3E}">
        <p14:creationId xmlns:p14="http://schemas.microsoft.com/office/powerpoint/2010/main" val="39438601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3"/>
          <a:stretch>
            <a:fillRect/>
          </a:stretch>
        </p:blipFill>
        <p:spPr>
          <a:xfrm>
            <a:off x="6096000" y="222933"/>
            <a:ext cx="5732236" cy="6412133"/>
          </a:xfrm>
          <a:prstGeom prst="rect">
            <a:avLst/>
          </a:prstGeom>
        </p:spPr>
      </p:pic>
      <p:sp>
        <p:nvSpPr>
          <p:cNvPr id="2" name="TextBox 1">
            <a:extLst>
              <a:ext uri="{FF2B5EF4-FFF2-40B4-BE49-F238E27FC236}">
                <a16:creationId xmlns:a16="http://schemas.microsoft.com/office/drawing/2014/main" id="{212F600D-7BC1-E1F7-7E52-12F6E93C3DAF}"/>
              </a:ext>
            </a:extLst>
          </p:cNvPr>
          <p:cNvSpPr txBox="1"/>
          <p:nvPr/>
        </p:nvSpPr>
        <p:spPr>
          <a:xfrm>
            <a:off x="1307690" y="1268361"/>
            <a:ext cx="4277033" cy="4524315"/>
          </a:xfrm>
          <a:prstGeom prst="rect">
            <a:avLst/>
          </a:prstGeom>
          <a:noFill/>
        </p:spPr>
        <p:txBody>
          <a:bodyPr wrap="square" rtlCol="0">
            <a:spAutoFit/>
          </a:bodyPr>
          <a:lstStyle/>
          <a:p>
            <a:r>
              <a:rPr lang="en-GB" dirty="0"/>
              <a:t>This is an example of the staff</a:t>
            </a:r>
            <a:r>
              <a:rPr lang="en-GB" baseline="0" dirty="0"/>
              <a:t> referral form when wanting to send a pupil to the ELSA programme.  An assessment is then carried out prior to commencing programme to ascertain difficulties the child may have.  </a:t>
            </a:r>
            <a:endParaRPr lang="en-GB" dirty="0"/>
          </a:p>
          <a:p>
            <a:endParaRPr lang="en-GB" dirty="0"/>
          </a:p>
          <a:p>
            <a:r>
              <a:rPr lang="en-GB" dirty="0"/>
              <a:t>In School Mrs Hopewell is our main point of contact for ELSA support in school. </a:t>
            </a:r>
          </a:p>
          <a:p>
            <a:endParaRPr lang="en-GB" dirty="0"/>
          </a:p>
          <a:p>
            <a:r>
              <a:rPr lang="en-GB" dirty="0"/>
              <a:t>Please speak to your class teacher if you feel your child is struggling with their emotions and may need some support. </a:t>
            </a:r>
          </a:p>
        </p:txBody>
      </p:sp>
    </p:spTree>
    <p:extLst>
      <p:ext uri="{BB962C8B-B14F-4D97-AF65-F5344CB8AC3E}">
        <p14:creationId xmlns:p14="http://schemas.microsoft.com/office/powerpoint/2010/main" val="1464511396"/>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182</TotalTime>
  <Words>1080</Words>
  <Application>Microsoft Office PowerPoint</Application>
  <PresentationFormat>Widescreen</PresentationFormat>
  <Paragraphs>77</Paragraphs>
  <Slides>7</Slides>
  <Notes>4</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7</vt:i4>
      </vt:variant>
    </vt:vector>
  </HeadingPairs>
  <TitlesOfParts>
    <vt:vector size="16" baseType="lpstr">
      <vt:lpstr>Arial</vt:lpstr>
      <vt:lpstr>Calibri</vt:lpstr>
      <vt:lpstr>Calibri Light</vt:lpstr>
      <vt:lpstr>Century Gothic</vt:lpstr>
      <vt:lpstr>Lato</vt:lpstr>
      <vt:lpstr>Times New Roman</vt:lpstr>
      <vt:lpstr>Trebuchet MS</vt:lpstr>
      <vt:lpstr>Wingdings 3</vt:lpstr>
      <vt:lpstr>Wisp</vt:lpstr>
      <vt:lpstr>Emotional Literacy Support Assistant (ELSA) Programme.  </vt:lpstr>
      <vt:lpstr>What is Emotional Literacy? </vt:lpstr>
      <vt:lpstr>What is ELSA?</vt:lpstr>
      <vt:lpstr>Why is Emotional Literacy Important?</vt:lpstr>
      <vt:lpstr>Positive Mental Health</vt:lpstr>
      <vt:lpstr>The benefits of focusing on Emotional Literacy</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Emotional Literacy Support Assistant (ELSA) Programme.</dc:title>
  <dc:creator>Sinead Broad</dc:creator>
  <cp:lastModifiedBy>Abbie Slater</cp:lastModifiedBy>
  <cp:revision>146</cp:revision>
  <cp:lastPrinted>2023-12-04T12:40:10Z</cp:lastPrinted>
  <dcterms:created xsi:type="dcterms:W3CDTF">2021-02-05T11:51:29Z</dcterms:created>
  <dcterms:modified xsi:type="dcterms:W3CDTF">2024-03-27T12:04:39Z</dcterms:modified>
</cp:coreProperties>
</file>