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7" r:id="rId2"/>
    <p:sldId id="286" r:id="rId3"/>
    <p:sldId id="4068" r:id="rId4"/>
    <p:sldId id="305" r:id="rId5"/>
    <p:sldId id="288" r:id="rId6"/>
    <p:sldId id="314" r:id="rId7"/>
    <p:sldId id="289" r:id="rId8"/>
    <p:sldId id="315" r:id="rId9"/>
    <p:sldId id="309" r:id="rId10"/>
    <p:sldId id="311" r:id="rId11"/>
    <p:sldId id="310" r:id="rId12"/>
    <p:sldId id="312" r:id="rId13"/>
    <p:sldId id="313" r:id="rId14"/>
    <p:sldId id="284" r:id="rId15"/>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727" autoAdjust="0"/>
  </p:normalViewPr>
  <p:slideViewPr>
    <p:cSldViewPr>
      <p:cViewPr varScale="1">
        <p:scale>
          <a:sx n="67" d="100"/>
          <a:sy n="67" d="100"/>
        </p:scale>
        <p:origin x="1906"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31C37219-22DA-4401-B320-9140941ECC9A}" type="datetimeFigureOut">
              <a:rPr lang="en-GB" smtClean="0"/>
              <a:t>29/09/2025</a:t>
            </a:fld>
            <a:endParaRPr lang="en-GB"/>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34698D38-9F9A-4B90-BAF3-941A99D5815B}" type="slidenum">
              <a:rPr lang="en-GB" smtClean="0"/>
              <a:t>‹#›</a:t>
            </a:fld>
            <a:endParaRPr lang="en-GB"/>
          </a:p>
        </p:txBody>
      </p:sp>
    </p:spTree>
    <p:extLst>
      <p:ext uri="{BB962C8B-B14F-4D97-AF65-F5344CB8AC3E}">
        <p14:creationId xmlns:p14="http://schemas.microsoft.com/office/powerpoint/2010/main" val="988615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7A9214F0-55BF-470D-AE87-C86D5D4B2B7F}" type="datetimeFigureOut">
              <a:rPr lang="en-GB" smtClean="0"/>
              <a:t>29/09/2025</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73202EDE-0ED4-4AF1-AA05-908817AE44AA}" type="slidenum">
              <a:rPr lang="en-GB" smtClean="0"/>
              <a:t>‹#›</a:t>
            </a:fld>
            <a:endParaRPr lang="en-GB"/>
          </a:p>
        </p:txBody>
      </p:sp>
    </p:spTree>
    <p:extLst>
      <p:ext uri="{BB962C8B-B14F-4D97-AF65-F5344CB8AC3E}">
        <p14:creationId xmlns:p14="http://schemas.microsoft.com/office/powerpoint/2010/main" val="421464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fld id="{73202EDE-0ED4-4AF1-AA05-908817AE44AA}" type="slidenum">
              <a:rPr lang="en-GB" smtClean="0"/>
              <a:t>1</a:t>
            </a:fld>
            <a:endParaRPr lang="en-GB"/>
          </a:p>
        </p:txBody>
      </p:sp>
    </p:spTree>
    <p:extLst>
      <p:ext uri="{BB962C8B-B14F-4D97-AF65-F5344CB8AC3E}">
        <p14:creationId xmlns:p14="http://schemas.microsoft.com/office/powerpoint/2010/main" val="1765407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t>
            </a:r>
            <a:r>
              <a:rPr lang="en-GB" sz="1200" kern="1200" dirty="0" err="1">
                <a:solidFill>
                  <a:schemeClr val="tx1"/>
                </a:solidFill>
                <a:effectLst/>
                <a:latin typeface="+mn-lt"/>
                <a:ea typeface="+mn-ea"/>
                <a:cs typeface="+mn-cs"/>
              </a:rPr>
              <a:t>ai</a:t>
            </a:r>
            <a:r>
              <a:rPr lang="en-GB" sz="1200" kern="1200" dirty="0">
                <a:solidFill>
                  <a:schemeClr val="tx1"/>
                </a:solidFill>
                <a:effectLst/>
                <a:latin typeface="+mn-lt"/>
                <a:ea typeface="+mn-ea"/>
                <a:cs typeface="+mn-cs"/>
              </a:rPr>
              <a:t>’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10</a:t>
            </a:fld>
            <a:endParaRPr lang="en-US"/>
          </a:p>
        </p:txBody>
      </p:sp>
    </p:spTree>
    <p:extLst>
      <p:ext uri="{BB962C8B-B14F-4D97-AF65-F5344CB8AC3E}">
        <p14:creationId xmlns:p14="http://schemas.microsoft.com/office/powerpoint/2010/main" val="71435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pitchFamily="18" charset="0"/>
                <a:cs typeface="Arial" pitchFamily="34" charset="0"/>
              </a:defRPr>
            </a:lvl1pPr>
            <a:lvl2pPr marL="742950" indent="-285750" eaLnBrk="0" hangingPunct="0">
              <a:defRPr sz="2400">
                <a:solidFill>
                  <a:schemeClr val="tx1"/>
                </a:solidFill>
                <a:latin typeface="Garamond" pitchFamily="18" charset="0"/>
                <a:cs typeface="Arial" pitchFamily="34" charset="0"/>
              </a:defRPr>
            </a:lvl2pPr>
            <a:lvl3pPr marL="1143000" indent="-228600" eaLnBrk="0" hangingPunct="0">
              <a:defRPr sz="2400">
                <a:solidFill>
                  <a:schemeClr val="tx1"/>
                </a:solidFill>
                <a:latin typeface="Garamond" pitchFamily="18" charset="0"/>
                <a:cs typeface="Arial" pitchFamily="34" charset="0"/>
              </a:defRPr>
            </a:lvl3pPr>
            <a:lvl4pPr marL="1600200" indent="-228600" eaLnBrk="0" hangingPunct="0">
              <a:defRPr sz="2400">
                <a:solidFill>
                  <a:schemeClr val="tx1"/>
                </a:solidFill>
                <a:latin typeface="Garamond" pitchFamily="18" charset="0"/>
                <a:cs typeface="Arial" pitchFamily="34" charset="0"/>
              </a:defRPr>
            </a:lvl4pPr>
            <a:lvl5pPr marL="2057400" indent="-228600" eaLnBrk="0" hangingPunct="0">
              <a:defRPr sz="24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Arial" pitchFamily="34" charset="0"/>
              </a:defRPr>
            </a:lvl9pPr>
          </a:lstStyle>
          <a:p>
            <a:pPr eaLnBrk="1" hangingPunct="1"/>
            <a:fld id="{FB292E8D-CF26-4C18-AF48-18F643F3764E}" type="slidenum">
              <a:rPr lang="en-US" sz="1200" smtClean="0">
                <a:latin typeface="Times New Roman" pitchFamily="18" charset="0"/>
              </a:rPr>
              <a:pPr eaLnBrk="1" hangingPunct="1"/>
              <a:t>11</a:t>
            </a:fld>
            <a:endParaRPr lang="en-US" sz="1200">
              <a:latin typeface="Times New Roman" pitchFamily="18" charset="0"/>
            </a:endParaRPr>
          </a:p>
        </p:txBody>
      </p:sp>
      <p:sp>
        <p:nvSpPr>
          <p:cNvPr id="172035" name="Rectangle 2"/>
          <p:cNvSpPr>
            <a:spLocks noGrp="1" noRot="1" noChangeAspect="1" noChangeArrowheads="1" noTextEdit="1"/>
          </p:cNvSpPr>
          <p:nvPr>
            <p:ph type="sldImg"/>
          </p:nvPr>
        </p:nvSpPr>
        <p:spPr>
          <a:xfrm>
            <a:off x="984250" y="685800"/>
            <a:ext cx="2312988" cy="1735138"/>
          </a:xfrm>
          <a:ln/>
        </p:spPr>
      </p:sp>
      <p:sp>
        <p:nvSpPr>
          <p:cNvPr id="172036" name="Rectangle 3"/>
          <p:cNvSpPr>
            <a:spLocks noGrp="1" noChangeArrowheads="1"/>
          </p:cNvSpPr>
          <p:nvPr>
            <p:ph type="body" idx="1"/>
          </p:nvPr>
        </p:nvSpPr>
        <p:spPr>
          <a:xfrm>
            <a:off x="440572" y="2420642"/>
            <a:ext cx="5942641" cy="603715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set a focus for each re-read in school.</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first read focuses on reading every word accurately. </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second on reading the story more quickly.</a:t>
            </a:r>
          </a:p>
          <a:p>
            <a:pPr lvl="0"/>
            <a:r>
              <a:rPr lang="en-GB" sz="1200" i="1" kern="1200" dirty="0">
                <a:solidFill>
                  <a:schemeClr val="tx1"/>
                </a:solidFill>
                <a:effectLst/>
                <a:latin typeface="+mn-lt"/>
                <a:ea typeface="+mn-ea"/>
                <a:cs typeface="+mn-cs"/>
              </a:rPr>
              <a:t>(Click)</a:t>
            </a:r>
            <a:r>
              <a:rPr lang="en-GB" sz="1200" kern="1200" dirty="0">
                <a:solidFill>
                  <a:schemeClr val="tx1"/>
                </a:solidFill>
                <a:effectLst/>
                <a:latin typeface="+mn-lt"/>
                <a:ea typeface="+mn-ea"/>
                <a:cs typeface="+mn-cs"/>
              </a:rPr>
              <a:t> The third read on comprehension - understanding what they read.</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your child brings the </a:t>
            </a:r>
            <a:r>
              <a:rPr lang="en-GB" sz="1200" b="1" kern="1200" dirty="0">
                <a:solidFill>
                  <a:schemeClr val="tx1"/>
                </a:solidFill>
                <a:effectLst/>
                <a:latin typeface="+mn-lt"/>
                <a:ea typeface="+mn-ea"/>
                <a:cs typeface="+mn-cs"/>
              </a:rPr>
              <a:t>same book </a:t>
            </a:r>
            <a:r>
              <a:rPr lang="en-GB" sz="1200" kern="1200" dirty="0">
                <a:solidFill>
                  <a:schemeClr val="tx1"/>
                </a:solidFill>
                <a:effectLst/>
                <a:latin typeface="+mn-lt"/>
                <a:ea typeface="+mn-ea"/>
                <a:cs typeface="+mn-cs"/>
              </a:rPr>
              <a:t>home to read and enjoy with you again and again at home.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It’s ‘three with me, four at home.’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do not send stories home the children cannot read because we always want them to be set up to succeed in their reading.</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want to make sure they enjoy reading so that they want to read.</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pPr eaLnBrk="1" hangingPunct="1"/>
            <a:endParaRPr lang="en-GB" sz="1100" dirty="0">
              <a:latin typeface="Arial"/>
              <a:cs typeface="Arial"/>
            </a:endParaRPr>
          </a:p>
          <a:p>
            <a:pPr eaLnBrk="1" hangingPunct="1"/>
            <a:r>
              <a:rPr lang="en-GB" sz="1100" dirty="0">
                <a:latin typeface="Arial"/>
                <a:cs typeface="Arial"/>
              </a:rPr>
              <a:t>  </a:t>
            </a:r>
            <a:endParaRPr lang="en-US" sz="1100" dirty="0">
              <a:latin typeface="Arial"/>
              <a:cs typeface="Arial"/>
            </a:endParaRPr>
          </a:p>
        </p:txBody>
      </p:sp>
    </p:spTree>
    <p:extLst>
      <p:ext uri="{BB962C8B-B14F-4D97-AF65-F5344CB8AC3E}">
        <p14:creationId xmlns:p14="http://schemas.microsoft.com/office/powerpoint/2010/main" val="41323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a:t>
            </a: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Book. I’ll explain more about these in one moment.</a:t>
            </a:r>
          </a:p>
          <a:p>
            <a:pPr marL="171450" lvl="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12</a:t>
            </a:fld>
            <a:endParaRPr lang="en-GB"/>
          </a:p>
        </p:txBody>
      </p:sp>
    </p:spTree>
    <p:extLst>
      <p:ext uri="{BB962C8B-B14F-4D97-AF65-F5344CB8AC3E}">
        <p14:creationId xmlns:p14="http://schemas.microsoft.com/office/powerpoint/2010/main" val="421996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sound groups and Ditty/ Red Groups and Booklet 2 for Green – Grey Storybooks.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13</a:t>
            </a:fld>
            <a:endParaRPr lang="en-US"/>
          </a:p>
        </p:txBody>
      </p:sp>
    </p:spTree>
    <p:extLst>
      <p:ext uri="{BB962C8B-B14F-4D97-AF65-F5344CB8AC3E}">
        <p14:creationId xmlns:p14="http://schemas.microsoft.com/office/powerpoint/2010/main" val="83069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dirty="0"/>
          </a:p>
        </p:txBody>
      </p:sp>
      <p:sp>
        <p:nvSpPr>
          <p:cNvPr id="4" name="Slide Number Placeholder 3"/>
          <p:cNvSpPr>
            <a:spLocks noGrp="1"/>
          </p:cNvSpPr>
          <p:nvPr>
            <p:ph type="sldNum" sz="quarter" idx="10"/>
          </p:nvPr>
        </p:nvSpPr>
        <p:spPr/>
        <p:txBody>
          <a:bodyPr/>
          <a:lstStyle/>
          <a:p>
            <a:fld id="{73202EDE-0ED4-4AF1-AA05-908817AE44AA}" type="slidenum">
              <a:rPr lang="en-GB" smtClean="0"/>
              <a:t>14</a:t>
            </a:fld>
            <a:endParaRPr lang="en-GB"/>
          </a:p>
        </p:txBody>
      </p:sp>
    </p:spTree>
    <p:extLst>
      <p:ext uri="{BB962C8B-B14F-4D97-AF65-F5344CB8AC3E}">
        <p14:creationId xmlns:p14="http://schemas.microsoft.com/office/powerpoint/2010/main" val="42790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Alongside story books</a:t>
            </a:r>
          </a:p>
          <a:p>
            <a:r>
              <a:rPr lang="en-GB" dirty="0"/>
              <a:t>Talk ,</a:t>
            </a:r>
            <a:r>
              <a:rPr lang="en-GB" baseline="0" dirty="0"/>
              <a:t> discuss and respond to </a:t>
            </a:r>
            <a:endParaRPr lang="en-GB" dirty="0"/>
          </a:p>
        </p:txBody>
      </p:sp>
      <p:sp>
        <p:nvSpPr>
          <p:cNvPr id="4" name="Slide Number Placeholder 3"/>
          <p:cNvSpPr>
            <a:spLocks noGrp="1"/>
          </p:cNvSpPr>
          <p:nvPr>
            <p:ph type="sldNum" sz="quarter" idx="10"/>
          </p:nvPr>
        </p:nvSpPr>
        <p:spPr/>
        <p:txBody>
          <a:bodyPr/>
          <a:lstStyle/>
          <a:p>
            <a:fld id="{73202EDE-0ED4-4AF1-AA05-908817AE44AA}" type="slidenum">
              <a:rPr lang="en-GB" smtClean="0"/>
              <a:t>2</a:t>
            </a:fld>
            <a:endParaRPr lang="en-GB"/>
          </a:p>
        </p:txBody>
      </p:sp>
    </p:spTree>
    <p:extLst>
      <p:ext uri="{BB962C8B-B14F-4D97-AF65-F5344CB8AC3E}">
        <p14:creationId xmlns:p14="http://schemas.microsoft.com/office/powerpoint/2010/main" val="396448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a:t>
            </a:r>
            <a:r>
              <a:rPr lang="en-GB" sz="1200" kern="1200" dirty="0">
                <a:solidFill>
                  <a:schemeClr val="tx1"/>
                </a:solidFill>
                <a:effectLst/>
                <a:latin typeface="+mn-lt"/>
                <a:ea typeface="+mn-ea"/>
                <a:cs typeface="+mn-cs"/>
              </a:rPr>
              <a:t>44 speech sounds, only (</a:t>
            </a:r>
            <a:r>
              <a:rPr lang="en-GB" sz="1200" i="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26 letters to write them, </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And</a:t>
            </a:r>
            <a:r>
              <a:rPr lang="en-GB" sz="1200" i="1" kern="1200" dirty="0">
                <a:solidFill>
                  <a:schemeClr val="tx1"/>
                </a:solidFill>
                <a:effectLst/>
                <a:latin typeface="+mn-lt"/>
                <a:ea typeface="+mn-ea"/>
                <a:cs typeface="+mn-cs"/>
              </a:rPr>
              <a:t> (click) </a:t>
            </a:r>
            <a:r>
              <a:rPr lang="en-GB" sz="1200" kern="1200" dirty="0">
                <a:solidFill>
                  <a:schemeClr val="tx1"/>
                </a:solidFill>
                <a:effectLst/>
                <a:latin typeface="+mn-lt"/>
                <a:ea typeface="+mn-ea"/>
                <a:cs typeface="+mn-cs"/>
              </a:rPr>
              <a:t>over 150 graphemes – 150 different ways to spell the sounds.</a:t>
            </a:r>
          </a:p>
          <a:p>
            <a:pPr lvl="0"/>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r>
              <a:rPr lang="en-US" dirty="0">
                <a:latin typeface="Times New Roman"/>
                <a:ea typeface="Times New Roman"/>
                <a:cs typeface="Times New Roman"/>
                <a:sym typeface="Times New Roman"/>
              </a:rPr>
              <a:t>This makes our language one of the most complex in the world!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Most languages have a simpler code. </a:t>
            </a:r>
          </a:p>
          <a:p>
            <a:pPr lvl="0"/>
            <a:r>
              <a:rPr lang="en-GB" sz="1200" kern="1200" dirty="0">
                <a:solidFill>
                  <a:schemeClr val="tx1"/>
                </a:solidFill>
                <a:effectLst/>
                <a:latin typeface="+mn-lt"/>
                <a:ea typeface="+mn-ea"/>
                <a:cs typeface="+mn-cs"/>
              </a:rPr>
              <a:t>Take Spanish. Spanish has (</a:t>
            </a:r>
            <a:r>
              <a:rPr lang="en-GB" sz="1200" i="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24 speech sounds, (</a:t>
            </a:r>
            <a:r>
              <a:rPr lang="en-GB" sz="1200" i="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26 letters in their alphabet and (</a:t>
            </a:r>
            <a:r>
              <a:rPr lang="en-GB" sz="1200" i="1" kern="1200" dirty="0">
                <a:solidFill>
                  <a:schemeClr val="tx1"/>
                </a:solidFill>
                <a:effectLst/>
                <a:latin typeface="+mn-lt"/>
                <a:ea typeface="+mn-ea"/>
                <a:cs typeface="+mn-cs"/>
              </a:rPr>
              <a:t>click) </a:t>
            </a:r>
            <a:r>
              <a:rPr lang="en-GB" sz="1200" kern="1200" dirty="0">
                <a:solidFill>
                  <a:schemeClr val="tx1"/>
                </a:solidFill>
                <a:effectLst/>
                <a:latin typeface="+mn-lt"/>
                <a:ea typeface="+mn-ea"/>
                <a:cs typeface="+mn-cs"/>
              </a:rPr>
              <a:t>29 graphemes. Neat. </a:t>
            </a:r>
          </a:p>
          <a:p>
            <a:r>
              <a:rPr lang="en-GB" sz="1200" i="1" kern="1200" dirty="0">
                <a:solidFill>
                  <a:schemeClr val="tx1"/>
                </a:solidFill>
                <a:effectLst/>
                <a:latin typeface="+mn-lt"/>
                <a:ea typeface="+mn-ea"/>
                <a:cs typeface="+mn-cs"/>
              </a:rPr>
              <a:t>N.B. It can be argued that Spanish has 27 letters due to the '</a:t>
            </a:r>
            <a:r>
              <a:rPr lang="en-GB" sz="1200" i="1" kern="1200" dirty="0" err="1">
                <a:solidFill>
                  <a:schemeClr val="tx1"/>
                </a:solidFill>
                <a:effectLst/>
                <a:latin typeface="+mn-lt"/>
                <a:ea typeface="+mn-ea"/>
                <a:cs typeface="+mn-cs"/>
              </a:rPr>
              <a:t>ñ</a:t>
            </a:r>
            <a:r>
              <a:rPr lang="en-GB" sz="1200" i="1" kern="1200" dirty="0">
                <a:solidFill>
                  <a:schemeClr val="tx1"/>
                </a:solidFill>
                <a:effectLst/>
                <a:latin typeface="+mn-lt"/>
                <a:ea typeface="+mn-ea"/>
                <a:cs typeface="+mn-cs"/>
              </a:rPr>
              <a:t>', a letter that plays a key role in the pronunciation of many Spanish words.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Spanish children learn to read </a:t>
            </a:r>
            <a:r>
              <a:rPr lang="en-GB" sz="1200" b="1" kern="1200" dirty="0">
                <a:solidFill>
                  <a:schemeClr val="tx1"/>
                </a:solidFill>
                <a:effectLst/>
                <a:latin typeface="+mn-lt"/>
                <a:ea typeface="+mn-ea"/>
                <a:cs typeface="+mn-cs"/>
              </a:rPr>
              <a:t>quickly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Children learning to read in English have the odds stacked against them.</a:t>
            </a:r>
          </a:p>
          <a:p>
            <a:r>
              <a:rPr lang="en-GB" sz="1200" kern="1200" dirty="0">
                <a:solidFill>
                  <a:schemeClr val="tx1"/>
                </a:solidFill>
                <a:effectLst/>
                <a:latin typeface="+mn-lt"/>
                <a:ea typeface="+mn-ea"/>
                <a:cs typeface="+mn-cs"/>
              </a:rPr>
              <a:t>This means that we can’t leave anything to chance.</a:t>
            </a:r>
          </a:p>
          <a:p>
            <a:r>
              <a:rPr lang="en-GB" sz="1200" kern="1200" dirty="0">
                <a:solidFill>
                  <a:schemeClr val="tx1"/>
                </a:solidFill>
                <a:effectLst/>
                <a:latin typeface="+mn-lt"/>
                <a:ea typeface="+mn-ea"/>
                <a:cs typeface="+mn-cs"/>
              </a:rPr>
              <a:t>We teach a simple alphabetic code first </a:t>
            </a:r>
            <a:r>
              <a:rPr lang="en-GB" sz="1200" i="1" kern="1200" dirty="0">
                <a:solidFill>
                  <a:schemeClr val="tx1"/>
                </a:solidFill>
                <a:effectLst/>
                <a:latin typeface="+mn-lt"/>
                <a:ea typeface="+mn-ea"/>
                <a:cs typeface="+mn-cs"/>
              </a:rPr>
              <a:t>(point to Simple SS chart)</a:t>
            </a:r>
            <a:r>
              <a:rPr lang="en-GB" sz="1200" kern="1200" dirty="0">
                <a:solidFill>
                  <a:schemeClr val="tx1"/>
                </a:solidFill>
                <a:effectLst/>
                <a:latin typeface="+mn-lt"/>
                <a:ea typeface="+mn-ea"/>
                <a:cs typeface="+mn-cs"/>
              </a:rPr>
              <a:t> - as if English were Spanish. </a:t>
            </a:r>
          </a:p>
          <a:p>
            <a:r>
              <a:rPr lang="en-GB" sz="1200" kern="1200" dirty="0">
                <a:solidFill>
                  <a:schemeClr val="tx1"/>
                </a:solidFill>
                <a:effectLst/>
                <a:latin typeface="+mn-lt"/>
                <a:ea typeface="+mn-ea"/>
                <a:cs typeface="+mn-cs"/>
              </a:rPr>
              <a:t>First, we teach one grapheme to represent each of the 44 sounds.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3</a:t>
            </a:fld>
            <a:endParaRPr lang="en-US"/>
          </a:p>
        </p:txBody>
      </p:sp>
    </p:spTree>
    <p:extLst>
      <p:ext uri="{BB962C8B-B14F-4D97-AF65-F5344CB8AC3E}">
        <p14:creationId xmlns:p14="http://schemas.microsoft.com/office/powerpoint/2010/main" val="3647435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fld id="{73202EDE-0ED4-4AF1-AA05-908817AE44AA}" type="slidenum">
              <a:rPr lang="en-GB" smtClean="0"/>
              <a:t>4</a:t>
            </a:fld>
            <a:endParaRPr lang="en-GB"/>
          </a:p>
        </p:txBody>
      </p:sp>
    </p:spTree>
    <p:extLst>
      <p:ext uri="{BB962C8B-B14F-4D97-AF65-F5344CB8AC3E}">
        <p14:creationId xmlns:p14="http://schemas.microsoft.com/office/powerpoint/2010/main" val="2278981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202EDE-0ED4-4AF1-AA05-908817AE44AA}" type="slidenum">
              <a:rPr lang="en-GB" smtClean="0"/>
              <a:t>5</a:t>
            </a:fld>
            <a:endParaRPr lang="en-GB"/>
          </a:p>
        </p:txBody>
      </p:sp>
    </p:spTree>
    <p:extLst>
      <p:ext uri="{BB962C8B-B14F-4D97-AF65-F5344CB8AC3E}">
        <p14:creationId xmlns:p14="http://schemas.microsoft.com/office/powerpoint/2010/main" val="227898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fld id="{73202EDE-0ED4-4AF1-AA05-908817AE44AA}" type="slidenum">
              <a:rPr lang="en-GB" smtClean="0"/>
              <a:t>6</a:t>
            </a:fld>
            <a:endParaRPr lang="en-GB"/>
          </a:p>
        </p:txBody>
      </p:sp>
    </p:spTree>
    <p:extLst>
      <p:ext uri="{BB962C8B-B14F-4D97-AF65-F5344CB8AC3E}">
        <p14:creationId xmlns:p14="http://schemas.microsoft.com/office/powerpoint/2010/main" val="126762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dirty="0"/>
              <a:t>+ ire, ear,</a:t>
            </a:r>
            <a:r>
              <a:rPr lang="en-GB" sz="4000" baseline="0" dirty="0"/>
              <a:t> </a:t>
            </a:r>
            <a:r>
              <a:rPr lang="en-GB" sz="4000" baseline="0" dirty="0" err="1"/>
              <a:t>ure</a:t>
            </a:r>
            <a:endParaRPr lang="en-GB" sz="4000" dirty="0"/>
          </a:p>
        </p:txBody>
      </p:sp>
      <p:sp>
        <p:nvSpPr>
          <p:cNvPr id="4" name="Slide Number Placeholder 3"/>
          <p:cNvSpPr>
            <a:spLocks noGrp="1"/>
          </p:cNvSpPr>
          <p:nvPr>
            <p:ph type="sldNum" sz="quarter" idx="10"/>
          </p:nvPr>
        </p:nvSpPr>
        <p:spPr/>
        <p:txBody>
          <a:bodyPr/>
          <a:lstStyle/>
          <a:p>
            <a:fld id="{73202EDE-0ED4-4AF1-AA05-908817AE44AA}" type="slidenum">
              <a:rPr lang="en-GB" smtClean="0"/>
              <a:t>7</a:t>
            </a:fld>
            <a:endParaRPr lang="en-GB"/>
          </a:p>
        </p:txBody>
      </p:sp>
    </p:spTree>
    <p:extLst>
      <p:ext uri="{BB962C8B-B14F-4D97-AF65-F5344CB8AC3E}">
        <p14:creationId xmlns:p14="http://schemas.microsoft.com/office/powerpoint/2010/main" val="227898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202EDE-0ED4-4AF1-AA05-908817AE44AA}" type="slidenum">
              <a:rPr lang="en-GB" smtClean="0"/>
              <a:t>8</a:t>
            </a:fld>
            <a:endParaRPr lang="en-GB"/>
          </a:p>
        </p:txBody>
      </p:sp>
    </p:spTree>
    <p:extLst>
      <p:ext uri="{BB962C8B-B14F-4D97-AF65-F5344CB8AC3E}">
        <p14:creationId xmlns:p14="http://schemas.microsoft.com/office/powerpoint/2010/main" val="105334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Children will be able to read all of the words in the Storybook.</a:t>
            </a:r>
          </a:p>
          <a:p>
            <a:endParaRPr lang="en-US" dirty="0"/>
          </a:p>
          <a:p>
            <a:r>
              <a:rPr lang="en-US" dirty="0"/>
              <a:t>If they hesitate, remind them to read the word using ‘Special Friends, Fred Talk, read the word’.</a:t>
            </a:r>
          </a:p>
          <a:p>
            <a:r>
              <a:rPr lang="en-US" dirty="0"/>
              <a:t>For example, this means they spot the ‘</a:t>
            </a:r>
            <a:r>
              <a:rPr lang="en-US" dirty="0" err="1"/>
              <a:t>sh</a:t>
            </a:r>
            <a:r>
              <a:rPr lang="en-US" dirty="0"/>
              <a:t>’, then Fred Talk and blend to read the word e.g. </a:t>
            </a:r>
            <a:r>
              <a:rPr lang="en-US" dirty="0" err="1"/>
              <a:t>sh</a:t>
            </a:r>
            <a:r>
              <a:rPr lang="en-US" dirty="0"/>
              <a:t>, </a:t>
            </a:r>
            <a:r>
              <a:rPr lang="en-US" dirty="0" err="1"/>
              <a:t>sh</a:t>
            </a:r>
            <a:r>
              <a:rPr lang="en-US" dirty="0"/>
              <a:t>-</a:t>
            </a:r>
            <a:r>
              <a:rPr lang="en-US" dirty="0" err="1"/>
              <a:t>i</a:t>
            </a:r>
            <a:r>
              <a:rPr lang="en-US" dirty="0"/>
              <a:t>-p, ship.</a:t>
            </a:r>
          </a:p>
          <a:p>
            <a:endParaRPr lang="en-US"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9</a:t>
            </a:fld>
            <a:endParaRPr lang="en-US"/>
          </a:p>
        </p:txBody>
      </p:sp>
    </p:spTree>
    <p:extLst>
      <p:ext uri="{BB962C8B-B14F-4D97-AF65-F5344CB8AC3E}">
        <p14:creationId xmlns:p14="http://schemas.microsoft.com/office/powerpoint/2010/main" val="206733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1F18D37-D2B2-4E90-95CF-96BE55D01606}" type="datetimeFigureOut">
              <a:rPr lang="en-GB" smtClean="0"/>
              <a:t>29/09/2025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226102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F18D37-D2B2-4E90-95CF-96BE55D01606}" type="datetimeFigureOut">
              <a:rPr lang="en-GB" smtClean="0"/>
              <a:t>29/09/2025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1677853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F18D37-D2B2-4E90-95CF-96BE55D01606}" type="datetimeFigureOut">
              <a:rPr lang="en-GB" smtClean="0"/>
              <a:t>29/09/2025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62135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C44A-1145-1ED8-001E-41A2DBBFC492}"/>
              </a:ext>
            </a:extLst>
          </p:cNvPr>
          <p:cNvSpPr>
            <a:spLocks noGrp="1"/>
          </p:cNvSpPr>
          <p:nvPr>
            <p:ph type="title"/>
          </p:nvPr>
        </p:nvSpPr>
        <p:spPr>
          <a:xfrm>
            <a:off x="612036" y="748683"/>
            <a:ext cx="6036845" cy="1198981"/>
          </a:xfrm>
          <a:prstGeom prst="rect">
            <a:avLst/>
          </a:prstGeom>
        </p:spPr>
        <p:txBody>
          <a:bodyPr/>
          <a:lstStyle>
            <a:lvl1pPr>
              <a:defRPr sz="3500">
                <a:solidFill>
                  <a:srgbClr val="424242"/>
                </a:solidFill>
                <a:latin typeface="Calibri" panose="020F0502020204030204" pitchFamily="34" charset="0"/>
                <a:cs typeface="Calibri" panose="020F0502020204030204" pitchFamily="34" charset="0"/>
              </a:defRPr>
            </a:lvl1pPr>
          </a:lstStyle>
          <a:p>
            <a:r>
              <a:rPr lang="en-GB"/>
              <a:t>Click to edit Master title style</a:t>
            </a:r>
            <a:endParaRPr lang="en-US"/>
          </a:p>
        </p:txBody>
      </p:sp>
      <p:pic>
        <p:nvPicPr>
          <p:cNvPr id="4" name="Picture 3" descr="A blue and yellow sign&#10;&#10;Description automatically generated">
            <a:extLst>
              <a:ext uri="{FF2B5EF4-FFF2-40B4-BE49-F238E27FC236}">
                <a16:creationId xmlns:a16="http://schemas.microsoft.com/office/drawing/2014/main" id="{38387C92-35CE-5C7F-5931-1D8C829488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6750" y="6139094"/>
            <a:ext cx="2177250" cy="586183"/>
          </a:xfrm>
          <a:prstGeom prst="rect">
            <a:avLst/>
          </a:prstGeom>
        </p:spPr>
      </p:pic>
      <p:sp>
        <p:nvSpPr>
          <p:cNvPr id="8" name="Text Placeholder 7">
            <a:extLst>
              <a:ext uri="{FF2B5EF4-FFF2-40B4-BE49-F238E27FC236}">
                <a16:creationId xmlns:a16="http://schemas.microsoft.com/office/drawing/2014/main" id="{9B4F2D68-4F60-FA08-93C8-AA9F46AFAE39}"/>
              </a:ext>
            </a:extLst>
          </p:cNvPr>
          <p:cNvSpPr>
            <a:spLocks noGrp="1"/>
          </p:cNvSpPr>
          <p:nvPr>
            <p:ph type="body" sz="quarter" idx="10"/>
          </p:nvPr>
        </p:nvSpPr>
        <p:spPr>
          <a:xfrm>
            <a:off x="612036" y="1978721"/>
            <a:ext cx="7919927" cy="3720330"/>
          </a:xfrm>
          <a:prstGeom prst="rect">
            <a:avLst/>
          </a:prstGeom>
        </p:spPr>
        <p:txBody>
          <a:bodyPr/>
          <a:lstStyle>
            <a:lvl1pPr>
              <a:defRPr sz="3000">
                <a:solidFill>
                  <a:srgbClr val="424242"/>
                </a:solidFill>
                <a:latin typeface="Calibri" panose="020F0502020204030204" pitchFamily="34" charset="0"/>
                <a:cs typeface="Calibri" panose="020F0502020204030204" pitchFamily="34" charset="0"/>
              </a:defRPr>
            </a:lvl1pPr>
          </a:lstStyle>
          <a:p>
            <a:pPr lvl="0"/>
            <a:r>
              <a:rPr lang="en-GB"/>
              <a:t>Click to edit Master text styles</a:t>
            </a:r>
          </a:p>
        </p:txBody>
      </p:sp>
    </p:spTree>
    <p:extLst>
      <p:ext uri="{BB962C8B-B14F-4D97-AF65-F5344CB8AC3E}">
        <p14:creationId xmlns:p14="http://schemas.microsoft.com/office/powerpoint/2010/main" val="3732830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1F18D37-D2B2-4E90-95CF-96BE55D01606}" type="datetimeFigureOut">
              <a:rPr lang="en-GB" smtClean="0"/>
              <a:t>29/09/2025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77356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F18D37-D2B2-4E90-95CF-96BE55D01606}" type="datetimeFigureOut">
              <a:rPr lang="en-GB" smtClean="0"/>
              <a:t>29/09/2025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285800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1F18D37-D2B2-4E90-95CF-96BE55D01606}" type="datetimeFigureOut">
              <a:rPr lang="en-GB" smtClean="0"/>
              <a:t>29/09/2025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27208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1F18D37-D2B2-4E90-95CF-96BE55D01606}" type="datetimeFigureOut">
              <a:rPr lang="en-GB" smtClean="0"/>
              <a:t>29/09/2025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2654487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1F18D37-D2B2-4E90-95CF-96BE55D01606}" type="datetimeFigureOut">
              <a:rPr lang="en-GB" smtClean="0"/>
              <a:t>29/09/2025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416988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18D37-D2B2-4E90-95CF-96BE55D01606}" type="datetimeFigureOut">
              <a:rPr lang="en-GB" smtClean="0"/>
              <a:t>29/09/2025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102202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F18D37-D2B2-4E90-95CF-96BE55D01606}" type="datetimeFigureOut">
              <a:rPr lang="en-GB" smtClean="0"/>
              <a:t>29/09/2025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289736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F18D37-D2B2-4E90-95CF-96BE55D01606}" type="datetimeFigureOut">
              <a:rPr lang="en-GB" smtClean="0"/>
              <a:t>29/09/2025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333213-CB9C-44A4-9ABB-E5F5A960F04E}" type="slidenum">
              <a:rPr lang="en-GB" smtClean="0"/>
              <a:t>‹#›</a:t>
            </a:fld>
            <a:endParaRPr lang="en-GB"/>
          </a:p>
        </p:txBody>
      </p:sp>
    </p:spTree>
    <p:extLst>
      <p:ext uri="{BB962C8B-B14F-4D97-AF65-F5344CB8AC3E}">
        <p14:creationId xmlns:p14="http://schemas.microsoft.com/office/powerpoint/2010/main" val="2428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18D37-D2B2-4E90-95CF-96BE55D01606}" type="datetimeFigureOut">
              <a:rPr lang="en-GB" smtClean="0"/>
              <a:t>29/09/2025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33213-CB9C-44A4-9ABB-E5F5A960F04E}" type="slidenum">
              <a:rPr lang="en-GB" smtClean="0"/>
              <a:t>‹#›</a:t>
            </a:fld>
            <a:endParaRPr lang="en-GB"/>
          </a:p>
        </p:txBody>
      </p:sp>
    </p:spTree>
    <p:extLst>
      <p:ext uri="{BB962C8B-B14F-4D97-AF65-F5344CB8AC3E}">
        <p14:creationId xmlns:p14="http://schemas.microsoft.com/office/powerpoint/2010/main" val="1568039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home.oxfordowl.co.uk/reading/" TargetMode="External"/><Relationship Id="rId5" Type="http://schemas.openxmlformats.org/officeDocument/2006/relationships/hyperlink" Target="https://www.ruthmiskin.com/parents/" TargetMode="External"/><Relationship Id="rId4" Type="http://schemas.openxmlformats.org/officeDocument/2006/relationships/hyperlink" Target="https://www.arnoldmillprimary.co.uk/read-writ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emf"/><Relationship Id="rId15" Type="http://schemas.openxmlformats.org/officeDocument/2006/relationships/image" Target="../media/image15.png"/><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hyperlink" Target="https://schools.ruthmiskin.com/training/view/ddPqo0Zi/1VdIJJ0w"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s://schools.ruthmiskin.com/training/view/ryfTjY8L/ACWDDr4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071" y="0"/>
            <a:ext cx="7772400" cy="1470025"/>
          </a:xfrm>
        </p:spPr>
        <p:txBody>
          <a:bodyPr>
            <a:noAutofit/>
          </a:bodyPr>
          <a:lstStyle/>
          <a:p>
            <a:r>
              <a:rPr lang="en-GB" sz="4800" dirty="0">
                <a:latin typeface="Arial" panose="020B0604020202020204" pitchFamily="34" charset="0"/>
                <a:cs typeface="Arial" panose="020B0604020202020204" pitchFamily="34" charset="0"/>
              </a:rPr>
              <a:t> </a:t>
            </a:r>
            <a:br>
              <a:rPr lang="en-GB" sz="4800" dirty="0">
                <a:latin typeface="Arial" panose="020B0604020202020204" pitchFamily="34" charset="0"/>
                <a:cs typeface="Arial" panose="020B0604020202020204" pitchFamily="34" charset="0"/>
              </a:rPr>
            </a:br>
            <a:r>
              <a:rPr lang="en-GB" sz="4800" dirty="0">
                <a:latin typeface="Arial" panose="020B0604020202020204" pitchFamily="34" charset="0"/>
                <a:cs typeface="Arial" panose="020B0604020202020204" pitchFamily="34" charset="0"/>
              </a:rPr>
              <a:t>Reading at Arnold Mill </a:t>
            </a:r>
            <a:br>
              <a:rPr lang="en-GB" sz="4800" dirty="0">
                <a:latin typeface="Arial" panose="020B0604020202020204" pitchFamily="34" charset="0"/>
                <a:cs typeface="Arial" panose="020B0604020202020204" pitchFamily="34" charset="0"/>
              </a:rPr>
            </a:br>
            <a:endParaRPr lang="en-GB" sz="48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07604" y="5445224"/>
            <a:ext cx="6400800" cy="936104"/>
          </a:xfrm>
        </p:spPr>
        <p:txBody>
          <a:bodyPr>
            <a:noAutofit/>
          </a:bodyPr>
          <a:lstStyle/>
          <a:p>
            <a:r>
              <a:rPr lang="en-GB" dirty="0">
                <a:solidFill>
                  <a:schemeClr val="tx1"/>
                </a:solidFill>
                <a:latin typeface="Arial" panose="020B0604020202020204" pitchFamily="34" charset="0"/>
                <a:cs typeface="Arial" panose="020B0604020202020204" pitchFamily="34" charset="0"/>
              </a:rPr>
              <a:t>1</a:t>
            </a:r>
            <a:r>
              <a:rPr lang="en-GB" baseline="30000" dirty="0">
                <a:solidFill>
                  <a:schemeClr val="tx1"/>
                </a:solidFill>
                <a:latin typeface="Arial" panose="020B0604020202020204" pitchFamily="34" charset="0"/>
                <a:cs typeface="Arial" panose="020B0604020202020204" pitchFamily="34" charset="0"/>
              </a:rPr>
              <a:t>st</a:t>
            </a:r>
            <a:r>
              <a:rPr lang="en-GB" dirty="0">
                <a:solidFill>
                  <a:schemeClr val="tx1"/>
                </a:solidFill>
                <a:latin typeface="Arial" panose="020B0604020202020204" pitchFamily="34" charset="0"/>
                <a:cs typeface="Arial" panose="020B0604020202020204" pitchFamily="34" charset="0"/>
              </a:rPr>
              <a:t> October 2025</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340768"/>
            <a:ext cx="2980847"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9632" y="2926015"/>
            <a:ext cx="6984776" cy="1815882"/>
          </a:xfrm>
          <a:prstGeom prst="rect">
            <a:avLst/>
          </a:prstGeom>
        </p:spPr>
        <p:txBody>
          <a:bodyPr wrap="square">
            <a:spAutoFit/>
          </a:bodyPr>
          <a:lstStyle/>
          <a:p>
            <a:pPr algn="ctr"/>
            <a:r>
              <a:rPr lang="en-GB" sz="2800" dirty="0">
                <a:latin typeface="Arial" panose="020B0604020202020204" pitchFamily="34" charset="0"/>
                <a:cs typeface="Arial" panose="020B0604020202020204" pitchFamily="34" charset="0"/>
              </a:rPr>
              <a:t>The purpose of this evening is to share with you how we teach children to read at Arnold Mill and how you can support your child’s learning at home.</a:t>
            </a:r>
          </a:p>
        </p:txBody>
      </p:sp>
    </p:spTree>
    <p:extLst>
      <p:ext uri="{BB962C8B-B14F-4D97-AF65-F5344CB8AC3E}">
        <p14:creationId xmlns:p14="http://schemas.microsoft.com/office/powerpoint/2010/main" val="371285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dirty="0"/>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838519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‘Three with me, four at home’</a:t>
            </a:r>
          </a:p>
        </p:txBody>
      </p:sp>
      <p:sp>
        <p:nvSpPr>
          <p:cNvPr id="50179" name="Rectangle 3"/>
          <p:cNvSpPr>
            <a:spLocks noGrp="1" noChangeArrowheads="1"/>
          </p:cNvSpPr>
          <p:nvPr>
            <p:ph idx="1"/>
          </p:nvPr>
        </p:nvSpPr>
        <p:spPr>
          <a:xfrm>
            <a:off x="323528" y="1196752"/>
            <a:ext cx="8639175" cy="5661248"/>
          </a:xfrm>
        </p:spPr>
        <p:txBody>
          <a:bodyPr>
            <a:normAutofit/>
          </a:bodyPr>
          <a:lstStyle/>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Accuracy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Fluency</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Comprehension</a:t>
            </a:r>
          </a:p>
          <a:p>
            <a:pPr algn="ctr" eaLnBrk="1" hangingPunct="1">
              <a:buFont typeface="Wingdings" pitchFamily="2" charset="2"/>
              <a:buNone/>
            </a:pPr>
            <a:endParaRPr lang="en-GB" dirty="0">
              <a:ea typeface="Arial Unicode MS" pitchFamily="34" charset="-128"/>
              <a:cs typeface="Arial Unicode MS" pitchFamily="34" charset="-128"/>
            </a:endParaRPr>
          </a:p>
          <a:p>
            <a:pPr algn="ctr" eaLnBrk="1" hangingPunct="1">
              <a:buFont typeface="Wingdings" pitchFamily="2" charset="2"/>
              <a:buNone/>
            </a:pPr>
            <a:r>
              <a:rPr lang="en-GB" dirty="0">
                <a:ea typeface="Arial Unicode MS" pitchFamily="34" charset="-128"/>
                <a:cs typeface="Arial Unicode MS" pitchFamily="34" charset="-128"/>
              </a:rPr>
              <a:t>Read and enjoy at home</a:t>
            </a:r>
          </a:p>
          <a:p>
            <a:pPr eaLnBrk="1" hangingPunct="1">
              <a:buFont typeface="Wingdings" pitchFamily="2" charset="2"/>
              <a:buNone/>
            </a:pPr>
            <a:endParaRPr lang="en-GB" sz="2400" dirty="0">
              <a:ea typeface="Arial Unicode MS" pitchFamily="34" charset="-128"/>
              <a:cs typeface="Arial Unicode MS" pitchFamily="34" charset="-128"/>
            </a:endParaRPr>
          </a:p>
          <a:p>
            <a:pPr eaLnBrk="1" hangingPunct="1">
              <a:buFont typeface="Wingdings" pitchFamily="2" charset="2"/>
              <a:buNone/>
            </a:pPr>
            <a:endParaRPr lang="en-GB" sz="2400" i="1"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82427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50179">
                                            <p:txEl>
                                              <p:pRg st="1" end="1"/>
                                            </p:txEl>
                                          </p:spTgt>
                                        </p:tgtEl>
                                        <p:attrNameLst>
                                          <p:attrName>style.color</p:attrName>
                                        </p:attrNameLst>
                                      </p:cBhvr>
                                      <p:to>
                                        <a:schemeClr val="hlink"/>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50179">
                                            <p:txEl>
                                              <p:pRg st="3" end="3"/>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50179">
                                            <p:txEl>
                                              <p:pRg st="5" end="5"/>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50179">
                                            <p:txEl>
                                              <p:pRg st="7" end="7"/>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normAutofit fontScale="90000"/>
          </a:bodyPr>
          <a:lstStyle/>
          <a:p>
            <a:r>
              <a:rPr lang="en-US" dirty="0"/>
              <a:t>Which books will children bring home?</a:t>
            </a:r>
          </a:p>
        </p:txBody>
      </p:sp>
      <p:sp>
        <p:nvSpPr>
          <p:cNvPr id="31" name="TextBox 30"/>
          <p:cNvSpPr txBox="1"/>
          <p:nvPr/>
        </p:nvSpPr>
        <p:spPr>
          <a:xfrm>
            <a:off x="4152447" y="2924944"/>
            <a:ext cx="527565" cy="1446550"/>
          </a:xfrm>
          <a:prstGeom prst="rect">
            <a:avLst/>
          </a:prstGeom>
          <a:noFill/>
        </p:spPr>
        <p:txBody>
          <a:bodyPr wrap="square" rtlCol="0">
            <a:spAutoFit/>
          </a:bodyPr>
          <a:lstStyle/>
          <a:p>
            <a:r>
              <a:rPr lang="en-US" sz="8800" dirty="0">
                <a:solidFill>
                  <a:srgbClr val="5A5A5A"/>
                </a:solidFill>
              </a:rPr>
              <a:t>+</a:t>
            </a:r>
            <a:endParaRPr lang="en-US" dirty="0">
              <a:solidFill>
                <a:srgbClr val="5A5A5A"/>
              </a:solidFill>
            </a:endParaRP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5197100" y="2685420"/>
            <a:ext cx="3839395" cy="2687577"/>
          </a:xfrm>
          <a:prstGeom prst="rect">
            <a:avLst/>
          </a:prstGeom>
        </p:spPr>
      </p:pic>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4"/>
          <a:stretch>
            <a:fillRect/>
          </a:stretch>
        </p:blipFill>
        <p:spPr>
          <a:xfrm>
            <a:off x="978102" y="3789040"/>
            <a:ext cx="2638948" cy="1919027"/>
          </a:xfrm>
          <a:prstGeom prst="rect">
            <a:avLst/>
          </a:prstGeom>
          <a:ln>
            <a:solidFill>
              <a:schemeClr val="accent5"/>
            </a:solidFill>
          </a:ln>
        </p:spPr>
      </p:pic>
      <p:pic>
        <p:nvPicPr>
          <p:cNvPr id="5" name="Picture 4"/>
          <p:cNvPicPr>
            <a:picLocks noChangeAspect="1"/>
          </p:cNvPicPr>
          <p:nvPr/>
        </p:nvPicPr>
        <p:blipFill>
          <a:blip r:embed="rId5"/>
          <a:stretch>
            <a:fillRect/>
          </a:stretch>
        </p:blipFill>
        <p:spPr>
          <a:xfrm>
            <a:off x="323529" y="2026875"/>
            <a:ext cx="2559880" cy="1317089"/>
          </a:xfrm>
          <a:prstGeom prst="rect">
            <a:avLst/>
          </a:prstGeom>
        </p:spPr>
      </p:pic>
    </p:spTree>
    <p:extLst>
      <p:ext uri="{BB962C8B-B14F-4D97-AF65-F5344CB8AC3E}">
        <p14:creationId xmlns:p14="http://schemas.microsoft.com/office/powerpoint/2010/main" val="25972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C367-EB08-294F-AA8D-92446144E391}"/>
              </a:ext>
            </a:extLst>
          </p:cNvPr>
          <p:cNvSpPr>
            <a:spLocks noGrp="1"/>
          </p:cNvSpPr>
          <p:nvPr>
            <p:ph type="title"/>
          </p:nvPr>
        </p:nvSpPr>
        <p:spPr/>
        <p:txBody>
          <a:bodyPr/>
          <a:lstStyle/>
          <a:p>
            <a:r>
              <a:rPr lang="en-US" dirty="0"/>
              <a:t>What can you do?</a:t>
            </a:r>
          </a:p>
        </p:txBody>
      </p:sp>
      <p:sp>
        <p:nvSpPr>
          <p:cNvPr id="3" name="Content Placeholder 2">
            <a:extLst>
              <a:ext uri="{FF2B5EF4-FFF2-40B4-BE49-F238E27FC236}">
                <a16:creationId xmlns:a16="http://schemas.microsoft.com/office/drawing/2014/main" id="{82900033-6BC5-DC4D-B49C-817C0D0E723A}"/>
              </a:ext>
            </a:extLst>
          </p:cNvPr>
          <p:cNvSpPr>
            <a:spLocks noGrp="1"/>
          </p:cNvSpPr>
          <p:nvPr>
            <p:ph idx="1"/>
          </p:nvPr>
        </p:nvSpPr>
        <p:spPr>
          <a:xfrm>
            <a:off x="457200" y="1196752"/>
            <a:ext cx="8229600" cy="5386610"/>
          </a:xfrm>
        </p:spPr>
        <p:txBody>
          <a:bodyPr>
            <a:normAutofit fontScale="77500" lnSpcReduction="20000"/>
          </a:bodyPr>
          <a:lstStyle/>
          <a:p>
            <a:pPr marL="457200" indent="-457200">
              <a:buFont typeface="Arial" panose="020B0604020202020204" pitchFamily="34" charset="0"/>
              <a:buChar char="•"/>
            </a:pPr>
            <a:r>
              <a:rPr lang="en-US" sz="4100" dirty="0"/>
              <a:t>Check the website to make sure you are using pure sounds with your child.</a:t>
            </a:r>
          </a:p>
          <a:p>
            <a:pPr marL="457200" indent="-457200">
              <a:buFont typeface="Arial" panose="020B0604020202020204" pitchFamily="34" charset="0"/>
              <a:buChar char="•"/>
            </a:pPr>
            <a:r>
              <a:rPr lang="en-US" sz="4100" dirty="0"/>
              <a:t>Use Fred talk throughout the day</a:t>
            </a:r>
          </a:p>
          <a:p>
            <a:pPr marL="457200" indent="-457200">
              <a:buFont typeface="Arial" panose="020B0604020202020204" pitchFamily="34" charset="0"/>
              <a:buChar char="•"/>
            </a:pPr>
            <a:r>
              <a:rPr lang="en-US" sz="4100" dirty="0"/>
              <a:t>Read and enjoy a variety of stories together</a:t>
            </a:r>
          </a:p>
          <a:p>
            <a:pPr marL="457200" indent="-457200">
              <a:buFont typeface="Arial" panose="020B0604020202020204" pitchFamily="34" charset="0"/>
              <a:buChar char="•"/>
            </a:pPr>
            <a:r>
              <a:rPr lang="en-US" sz="4100" dirty="0"/>
              <a:t>Visit the library</a:t>
            </a:r>
          </a:p>
          <a:p>
            <a:pPr marL="457200" indent="-457200"/>
            <a:r>
              <a:rPr lang="en-US" sz="4100" dirty="0"/>
              <a:t>Share with us what they have read and are enjoying reading in their diary</a:t>
            </a:r>
          </a:p>
          <a:p>
            <a:pPr marL="457200" indent="-457200"/>
            <a:r>
              <a:rPr lang="en-US" sz="4100" dirty="0"/>
              <a:t>Listen to your child read their storybooks. </a:t>
            </a:r>
          </a:p>
          <a:p>
            <a:pPr marL="457200" indent="-457200"/>
            <a:r>
              <a:rPr lang="en-US" sz="4100" dirty="0"/>
              <a:t>Help by reading back the page to your child to keep the story moving. Their energy is going into reading the words.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6182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76872"/>
            <a:ext cx="9144000" cy="1124744"/>
          </a:xfrm>
          <a:noFill/>
        </p:spPr>
        <p:txBody>
          <a:bodyPr>
            <a:noAutofit/>
          </a:bodyPr>
          <a:lstStyle/>
          <a:p>
            <a:r>
              <a:rPr lang="en-GB" sz="9600" dirty="0"/>
              <a:t>Thank you</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491" y="260648"/>
            <a:ext cx="2879874" cy="139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p:txBody>
          <a:bodyPr>
            <a:normAutofit fontScale="70000" lnSpcReduction="20000"/>
          </a:bodyPr>
          <a:lstStyle/>
          <a:p>
            <a:r>
              <a:rPr lang="en-GB" dirty="0">
                <a:hlinkClick r:id="rId4"/>
              </a:rPr>
              <a:t>Read Write at Arnold Mill</a:t>
            </a:r>
            <a:endParaRPr lang="en-GB" dirty="0"/>
          </a:p>
          <a:p>
            <a:endParaRPr lang="en-GB" dirty="0"/>
          </a:p>
          <a:p>
            <a:r>
              <a:rPr lang="en-GB" dirty="0">
                <a:hlinkClick r:id="rId5"/>
              </a:rPr>
              <a:t>https://www.ruthmiskin.com/parents/</a:t>
            </a:r>
            <a:endParaRPr lang="en-GB" dirty="0"/>
          </a:p>
          <a:p>
            <a:endParaRPr lang="en-GB" dirty="0"/>
          </a:p>
          <a:p>
            <a:r>
              <a:rPr lang="en-GB">
                <a:hlinkClick r:id="rId6"/>
              </a:rPr>
              <a:t>https://home.oxfordowl.co.uk/reading/</a:t>
            </a:r>
            <a:endParaRPr lang="en-GB" dirty="0"/>
          </a:p>
        </p:txBody>
      </p:sp>
    </p:spTree>
    <p:extLst>
      <p:ext uri="{BB962C8B-B14F-4D97-AF65-F5344CB8AC3E}">
        <p14:creationId xmlns:p14="http://schemas.microsoft.com/office/powerpoint/2010/main" val="93858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4"/>
          </a:xfrm>
          <a:solidFill>
            <a:srgbClr val="FFC000"/>
          </a:solidFill>
        </p:spPr>
        <p:txBody>
          <a:bodyPr>
            <a:normAutofit/>
          </a:bodyPr>
          <a:lstStyle/>
          <a:p>
            <a:r>
              <a:rPr lang="en-GB" sz="3600" dirty="0"/>
              <a:t>How does Read! Write! look like at Arnold Mill?</a:t>
            </a:r>
          </a:p>
        </p:txBody>
      </p:sp>
      <p:sp>
        <p:nvSpPr>
          <p:cNvPr id="3" name="Subtitle 2"/>
          <p:cNvSpPr>
            <a:spLocks noGrp="1"/>
          </p:cNvSpPr>
          <p:nvPr>
            <p:ph type="subTitle" idx="1"/>
          </p:nvPr>
        </p:nvSpPr>
        <p:spPr>
          <a:xfrm>
            <a:off x="-4128" y="1277376"/>
            <a:ext cx="9324528" cy="5256584"/>
          </a:xfrm>
        </p:spPr>
        <p:txBody>
          <a:bodyPr>
            <a:noAutofit/>
          </a:bodyPr>
          <a:lstStyle/>
          <a:p>
            <a:r>
              <a:rPr lang="en-GB" dirty="0">
                <a:solidFill>
                  <a:schemeClr val="tx1"/>
                </a:solidFill>
                <a:latin typeface="Comic Sans MS" panose="030F0702030302020204" pitchFamily="66" charset="0"/>
              </a:rPr>
              <a:t>Read! Write! is a structured, systematic approach to reading.</a:t>
            </a:r>
          </a:p>
          <a:p>
            <a:endParaRPr lang="en-GB" dirty="0">
              <a:solidFill>
                <a:schemeClr val="tx1"/>
              </a:solidFill>
              <a:latin typeface="Comic Sans MS" panose="030F0702030302020204" pitchFamily="66" charset="0"/>
            </a:endParaRPr>
          </a:p>
          <a:p>
            <a:endParaRPr lang="en-GB" dirty="0">
              <a:solidFill>
                <a:schemeClr val="tx1"/>
              </a:solidFill>
              <a:latin typeface="Comic Sans MS" panose="030F0702030302020204" pitchFamily="66" charset="0"/>
            </a:endParaRPr>
          </a:p>
          <a:p>
            <a:endParaRPr lang="en-GB" dirty="0">
              <a:solidFill>
                <a:schemeClr val="tx1"/>
              </a:solidFill>
              <a:latin typeface="Comic Sans MS" panose="030F0702030302020204" pitchFamily="66" charset="0"/>
            </a:endParaRPr>
          </a:p>
          <a:p>
            <a:endParaRPr lang="en-GB" dirty="0">
              <a:solidFill>
                <a:schemeClr val="tx1"/>
              </a:solidFill>
              <a:latin typeface="Comic Sans MS" panose="030F0702030302020204" pitchFamily="66" charset="0"/>
            </a:endParaRPr>
          </a:p>
          <a:p>
            <a:r>
              <a:rPr lang="en-GB" dirty="0">
                <a:solidFill>
                  <a:schemeClr val="tx1"/>
                </a:solidFill>
                <a:latin typeface="Comic Sans MS" panose="030F0702030302020204" pitchFamily="66" charset="0"/>
              </a:rPr>
              <a:t> </a:t>
            </a:r>
          </a:p>
          <a:p>
            <a:r>
              <a:rPr lang="en-GB" dirty="0">
                <a:solidFill>
                  <a:schemeClr val="tx1"/>
                </a:solidFill>
                <a:latin typeface="Comic Sans MS" panose="030F0702030302020204" pitchFamily="66" charset="0"/>
              </a:rPr>
              <a:t>It’s main purpose is to get children reading so that they can ‘</a:t>
            </a:r>
            <a:r>
              <a:rPr lang="en-GB" i="1" dirty="0">
                <a:solidFill>
                  <a:schemeClr val="tx1"/>
                </a:solidFill>
                <a:latin typeface="Comic Sans MS" panose="030F0702030302020204" pitchFamily="66" charset="0"/>
              </a:rPr>
              <a:t>read to learn’</a:t>
            </a:r>
          </a:p>
          <a:p>
            <a:pPr marL="457200" indent="-457200" algn="l">
              <a:buFont typeface="Arial" panose="020B0604020202020204" pitchFamily="34" charset="0"/>
              <a:buChar char="•"/>
            </a:pPr>
            <a:endParaRPr lang="en-GB" sz="2800" i="1" dirty="0">
              <a:solidFill>
                <a:schemeClr val="tx1"/>
              </a:solidFill>
              <a:latin typeface="Comic Sans MS" panose="030F0702030302020204" pitchFamily="66" charset="0"/>
            </a:endParaRPr>
          </a:p>
        </p:txBody>
      </p:sp>
      <p:grpSp>
        <p:nvGrpSpPr>
          <p:cNvPr id="20" name="Group 19"/>
          <p:cNvGrpSpPr/>
          <p:nvPr/>
        </p:nvGrpSpPr>
        <p:grpSpPr>
          <a:xfrm>
            <a:off x="233302" y="2081867"/>
            <a:ext cx="8584261" cy="3147473"/>
            <a:chOff x="233302" y="2081867"/>
            <a:chExt cx="8584261" cy="3147473"/>
          </a:xfrm>
        </p:grpSpPr>
        <p:grpSp>
          <p:nvGrpSpPr>
            <p:cNvPr id="9" name="Group 8"/>
            <p:cNvGrpSpPr/>
            <p:nvPr/>
          </p:nvGrpSpPr>
          <p:grpSpPr>
            <a:xfrm>
              <a:off x="4441090" y="2411870"/>
              <a:ext cx="2190924" cy="1775192"/>
              <a:chOff x="1331639" y="4077051"/>
              <a:chExt cx="2158356" cy="1738656"/>
            </a:xfrm>
          </p:grpSpPr>
          <p:grpSp>
            <p:nvGrpSpPr>
              <p:cNvPr id="10" name="Group 9"/>
              <p:cNvGrpSpPr/>
              <p:nvPr/>
            </p:nvGrpSpPr>
            <p:grpSpPr>
              <a:xfrm>
                <a:off x="1331639" y="4077051"/>
                <a:ext cx="2158356" cy="1738639"/>
                <a:chOff x="1297076" y="3889727"/>
                <a:chExt cx="1728491" cy="1392370"/>
              </a:xfrm>
            </p:grpSpPr>
            <p:pic>
              <p:nvPicPr>
                <p:cNvPr id="14" name="Picture 13" descr="837119 RED Pin It On CVR.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0302" y="4633418"/>
                  <a:ext cx="921154" cy="648679"/>
                </a:xfrm>
                <a:prstGeom prst="rect">
                  <a:avLst/>
                </a:prstGeom>
                <a:ln>
                  <a:solidFill>
                    <a:schemeClr val="tx1"/>
                  </a:solidFill>
                </a:ln>
              </p:spPr>
            </p:pic>
          </p:grpSp>
          <p:pic>
            <p:nvPicPr>
              <p:cNvPr id="11" name="Picture 10" descr="Screen Shot 2016-04-13 at 14.02.55.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3167" y="5005707"/>
                <a:ext cx="1146650" cy="810000"/>
              </a:xfrm>
              <a:prstGeom prst="rect">
                <a:avLst/>
              </a:prstGeom>
              <a:ln>
                <a:solidFill>
                  <a:schemeClr val="tx1"/>
                </a:solidFill>
              </a:ln>
            </p:spPr>
          </p:pic>
          <p:pic>
            <p:nvPicPr>
              <p:cNvPr id="12" name="Picture 11" descr="837214 BLUE Barker CVR.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21198" y="5005707"/>
                <a:ext cx="1150238" cy="810000"/>
              </a:xfrm>
              <a:prstGeom prst="rect">
                <a:avLst/>
              </a:prstGeom>
              <a:solidFill>
                <a:schemeClr val="bg1"/>
              </a:solidFill>
              <a:ln>
                <a:solidFill>
                  <a:schemeClr val="tx1"/>
                </a:solidFill>
              </a:ln>
            </p:spPr>
          </p:pic>
          <p:pic>
            <p:nvPicPr>
              <p:cNvPr id="13" name="Picture 12" descr="837237 GREY Dangerous dinosaur CVR.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09230" y="5005707"/>
                <a:ext cx="1150238" cy="810000"/>
              </a:xfrm>
              <a:prstGeom prst="rect">
                <a:avLst/>
              </a:prstGeom>
              <a:ln>
                <a:solidFill>
                  <a:schemeClr val="tx1"/>
                </a:solidFill>
              </a:ln>
            </p:spPr>
          </p:pic>
        </p:grpSp>
        <p:pic>
          <p:nvPicPr>
            <p:cNvPr id="19" name="Picture 1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48264" y="3360041"/>
              <a:ext cx="1869299" cy="1869299"/>
            </a:xfrm>
            <a:prstGeom prst="rect">
              <a:avLst/>
            </a:prstGeom>
          </p:spPr>
        </p:pic>
        <p:grpSp>
          <p:nvGrpSpPr>
            <p:cNvPr id="4" name="Group 3"/>
            <p:cNvGrpSpPr/>
            <p:nvPr/>
          </p:nvGrpSpPr>
          <p:grpSpPr>
            <a:xfrm>
              <a:off x="1547664" y="3865809"/>
              <a:ext cx="2596488" cy="1332148"/>
              <a:chOff x="4814870" y="1776823"/>
              <a:chExt cx="3618366" cy="1856429"/>
            </a:xfrm>
          </p:grpSpPr>
          <p:pic>
            <p:nvPicPr>
              <p:cNvPr id="5" name="Picture 4" descr="Screen Shot 2016-04-13 at 10.33.12.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6" name="Picture 5" descr="Screen Shot 2016-04-13 at 10.33.43.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7" name="Picture 6" descr="Screen Shot 2016-04-13 at 10.33.58.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pic>
          <p:nvPicPr>
            <p:cNvPr id="8" name="Picture 7" descr="flashcards.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3302" y="2081867"/>
              <a:ext cx="1863489" cy="1832739"/>
            </a:xfrm>
            <a:prstGeom prst="rect">
              <a:avLst/>
            </a:prstGeom>
          </p:spPr>
        </p:pic>
      </p:grpSp>
    </p:spTree>
    <p:extLst>
      <p:ext uri="{BB962C8B-B14F-4D97-AF65-F5344CB8AC3E}">
        <p14:creationId xmlns:p14="http://schemas.microsoft.com/office/powerpoint/2010/main" val="918687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A227-A77B-2396-DFEF-902382E09C69}"/>
              </a:ext>
            </a:extLst>
          </p:cNvPr>
          <p:cNvSpPr>
            <a:spLocks noGrp="1"/>
          </p:cNvSpPr>
          <p:nvPr>
            <p:ph type="title"/>
          </p:nvPr>
        </p:nvSpPr>
        <p:spPr/>
        <p:txBody>
          <a:bodyPr/>
          <a:lstStyle/>
          <a:p>
            <a:r>
              <a:rPr lang="en-US" dirty="0"/>
              <a:t>Some codes are easier than others</a:t>
            </a:r>
          </a:p>
        </p:txBody>
      </p:sp>
      <p:sp>
        <p:nvSpPr>
          <p:cNvPr id="3" name="Text Placeholder 2">
            <a:extLst>
              <a:ext uri="{FF2B5EF4-FFF2-40B4-BE49-F238E27FC236}">
                <a16:creationId xmlns:a16="http://schemas.microsoft.com/office/drawing/2014/main" id="{53B85CEF-F8FE-A6E2-6A76-F1AE0FBCCF6C}"/>
              </a:ext>
            </a:extLst>
          </p:cNvPr>
          <p:cNvSpPr>
            <a:spLocks noGrp="1"/>
          </p:cNvSpPr>
          <p:nvPr>
            <p:ph type="body" sz="quarter" idx="10"/>
          </p:nvPr>
        </p:nvSpPr>
        <p:spPr>
          <a:xfrm>
            <a:off x="612036" y="1978721"/>
            <a:ext cx="8280444" cy="3322487"/>
          </a:xfrm>
        </p:spPr>
        <p:txBody>
          <a:bodyPr>
            <a:normAutofit/>
          </a:bodyPr>
          <a:lstStyle/>
          <a:p>
            <a:pPr eaLnBrk="1" hangingPunct="1"/>
            <a:r>
              <a:rPr lang="en-US" b="1" dirty="0"/>
              <a:t>English </a:t>
            </a:r>
          </a:p>
          <a:p>
            <a:pPr eaLnBrk="1" hangingPunct="1"/>
            <a:endParaRPr lang="en-US" dirty="0"/>
          </a:p>
          <a:p>
            <a:pPr eaLnBrk="1" hangingPunct="1"/>
            <a:r>
              <a:rPr lang="en-US" dirty="0"/>
              <a:t>44 speech sounds</a:t>
            </a:r>
          </a:p>
          <a:p>
            <a:pPr eaLnBrk="1" hangingPunct="1"/>
            <a:r>
              <a:rPr lang="en-US" dirty="0"/>
              <a:t>26 letters </a:t>
            </a:r>
          </a:p>
          <a:p>
            <a:pPr eaLnBrk="1" hangingPunct="1"/>
            <a:r>
              <a:rPr lang="en-US" dirty="0"/>
              <a:t>150+ graphemes</a:t>
            </a:r>
          </a:p>
          <a:p>
            <a:pPr eaLnBrk="1" hangingPunct="1"/>
            <a:endParaRPr lang="en-US" dirty="0"/>
          </a:p>
        </p:txBody>
      </p:sp>
      <p:sp>
        <p:nvSpPr>
          <p:cNvPr id="4" name="Text Placeholder 2">
            <a:extLst>
              <a:ext uri="{FF2B5EF4-FFF2-40B4-BE49-F238E27FC236}">
                <a16:creationId xmlns:a16="http://schemas.microsoft.com/office/drawing/2014/main" id="{6744D14E-99EC-E8A0-857B-38AF1D2DB770}"/>
              </a:ext>
            </a:extLst>
          </p:cNvPr>
          <p:cNvSpPr txBox="1">
            <a:spLocks/>
          </p:cNvSpPr>
          <p:nvPr/>
        </p:nvSpPr>
        <p:spPr>
          <a:xfrm>
            <a:off x="4571999" y="1978721"/>
            <a:ext cx="3959964" cy="3720330"/>
          </a:xfrm>
          <a:prstGeom prst="rect">
            <a:avLst/>
          </a:prstGeom>
        </p:spPr>
        <p:txBody>
          <a:bodyPr/>
          <a:lstStyle>
            <a:lvl1pPr algn="l" rtl="0" eaLnBrk="1" fontAlgn="base" hangingPunct="1">
              <a:lnSpc>
                <a:spcPct val="90000"/>
              </a:lnSpc>
              <a:spcBef>
                <a:spcPct val="20000"/>
              </a:spcBef>
              <a:spcAft>
                <a:spcPct val="0"/>
              </a:spcAft>
              <a:buFont typeface="Arial" charset="0"/>
              <a:defRPr sz="3000" kern="1200">
                <a:solidFill>
                  <a:srgbClr val="424242"/>
                </a:solidFill>
                <a:latin typeface="Calibri" panose="020F0502020204030204" pitchFamily="34" charset="0"/>
                <a:ea typeface="+mn-ea"/>
                <a:cs typeface="Calibri" panose="020F0502020204030204" pitchFamily="34" charset="0"/>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Spanish</a:t>
            </a:r>
          </a:p>
          <a:p>
            <a:endParaRPr lang="en-US" dirty="0"/>
          </a:p>
          <a:p>
            <a:pPr eaLnBrk="1" hangingPunct="1"/>
            <a:r>
              <a:rPr lang="en-US" dirty="0"/>
              <a:t>24 speech sounds</a:t>
            </a:r>
          </a:p>
          <a:p>
            <a:pPr eaLnBrk="1" hangingPunct="1"/>
            <a:r>
              <a:rPr lang="en-US" dirty="0"/>
              <a:t>26 letters </a:t>
            </a:r>
          </a:p>
          <a:p>
            <a:pPr eaLnBrk="1" hangingPunct="1"/>
            <a:r>
              <a:rPr lang="en-US" dirty="0"/>
              <a:t>29 graphemes</a:t>
            </a:r>
          </a:p>
          <a:p>
            <a:endParaRPr lang="en-US" dirty="0"/>
          </a:p>
        </p:txBody>
      </p:sp>
      <p:pic>
        <p:nvPicPr>
          <p:cNvPr id="5" name="Picture 4" descr="A blue line on a black background&#10;&#10;Description automatically generated">
            <a:extLst>
              <a:ext uri="{FF2B5EF4-FFF2-40B4-BE49-F238E27FC236}">
                <a16:creationId xmlns:a16="http://schemas.microsoft.com/office/drawing/2014/main" id="{B1D9EC4D-1A4A-06A5-E969-798F1E1B32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61" y="1495295"/>
            <a:ext cx="1466146" cy="537029"/>
          </a:xfrm>
          <a:prstGeom prst="rect">
            <a:avLst/>
          </a:prstGeom>
        </p:spPr>
      </p:pic>
      <p:pic>
        <p:nvPicPr>
          <p:cNvPr id="6" name="Picture 5" descr="A blue arrow pointing down&#10;&#10;Description automatically generated">
            <a:extLst>
              <a:ext uri="{FF2B5EF4-FFF2-40B4-BE49-F238E27FC236}">
                <a16:creationId xmlns:a16="http://schemas.microsoft.com/office/drawing/2014/main" id="{856C036C-D53C-5F5E-DC72-506D5D7E6E37}"/>
              </a:ext>
            </a:extLst>
          </p:cNvPr>
          <p:cNvPicPr>
            <a:picLocks noChangeAspect="1"/>
          </p:cNvPicPr>
          <p:nvPr/>
        </p:nvPicPr>
        <p:blipFill>
          <a:blip r:embed="rId4" cstate="print">
            <a:extLst>
              <a:ext uri="{28A0092B-C50C-407E-A947-70E740481C1C}">
                <a14:useLocalDpi xmlns:a14="http://schemas.microsoft.com/office/drawing/2010/main" val="0"/>
              </a:ext>
            </a:extLst>
          </a:blip>
          <a:srcRect l="23124" t="19481" r="27518" b="13843"/>
          <a:stretch/>
        </p:blipFill>
        <p:spPr>
          <a:xfrm rot="20823851">
            <a:off x="2014983" y="2052904"/>
            <a:ext cx="743340" cy="710771"/>
          </a:xfrm>
          <a:prstGeom prst="rect">
            <a:avLst/>
          </a:prstGeom>
        </p:spPr>
      </p:pic>
      <p:pic>
        <p:nvPicPr>
          <p:cNvPr id="10" name="Picture 9" descr="A blue arrow pointing down&#10;&#10;Description automatically generated">
            <a:extLst>
              <a:ext uri="{FF2B5EF4-FFF2-40B4-BE49-F238E27FC236}">
                <a16:creationId xmlns:a16="http://schemas.microsoft.com/office/drawing/2014/main" id="{AD0B1072-004E-680A-9A87-4C4F50BDBF68}"/>
              </a:ext>
            </a:extLst>
          </p:cNvPr>
          <p:cNvPicPr>
            <a:picLocks noChangeAspect="1"/>
          </p:cNvPicPr>
          <p:nvPr/>
        </p:nvPicPr>
        <p:blipFill>
          <a:blip r:embed="rId4" cstate="print">
            <a:extLst>
              <a:ext uri="{28A0092B-C50C-407E-A947-70E740481C1C}">
                <a14:useLocalDpi xmlns:a14="http://schemas.microsoft.com/office/drawing/2010/main" val="0"/>
              </a:ext>
            </a:extLst>
          </a:blip>
          <a:srcRect l="23124" t="19481" r="27518" b="13843"/>
          <a:stretch/>
        </p:blipFill>
        <p:spPr>
          <a:xfrm rot="20823851">
            <a:off x="6026074" y="2052904"/>
            <a:ext cx="743340" cy="710771"/>
          </a:xfrm>
          <a:prstGeom prst="rect">
            <a:avLst/>
          </a:prstGeom>
        </p:spPr>
      </p:pic>
      <p:sp>
        <p:nvSpPr>
          <p:cNvPr id="8" name="TextBox 7">
            <a:extLst>
              <a:ext uri="{FF2B5EF4-FFF2-40B4-BE49-F238E27FC236}">
                <a16:creationId xmlns:a16="http://schemas.microsoft.com/office/drawing/2014/main" id="{309B5A03-BAF7-A9F0-BA1F-6857075C2CB0}"/>
              </a:ext>
            </a:extLst>
          </p:cNvPr>
          <p:cNvSpPr txBox="1"/>
          <p:nvPr/>
        </p:nvSpPr>
        <p:spPr>
          <a:xfrm>
            <a:off x="647661" y="233351"/>
            <a:ext cx="8280444" cy="830997"/>
          </a:xfrm>
          <a:prstGeom prst="rect">
            <a:avLst/>
          </a:prstGeom>
          <a:noFill/>
        </p:spPr>
        <p:txBody>
          <a:bodyPr wrap="square" rtlCol="0">
            <a:spAutoFit/>
          </a:bodyPr>
          <a:lstStyle/>
          <a:p>
            <a:r>
              <a:rPr lang="en-US" sz="2400" dirty="0">
                <a:solidFill>
                  <a:srgbClr val="FF0000"/>
                </a:solidFill>
              </a:rPr>
              <a:t>This is why we need a systematic approach to teaching phonics!</a:t>
            </a:r>
          </a:p>
          <a:p>
            <a:endParaRPr lang="en-GB" sz="2400" dirty="0"/>
          </a:p>
        </p:txBody>
      </p:sp>
    </p:spTree>
    <p:extLst>
      <p:ext uri="{BB962C8B-B14F-4D97-AF65-F5344CB8AC3E}">
        <p14:creationId xmlns:p14="http://schemas.microsoft.com/office/powerpoint/2010/main" val="87591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4"/>
          </a:xfrm>
          <a:solidFill>
            <a:srgbClr val="FFC000"/>
          </a:solidFill>
        </p:spPr>
        <p:txBody>
          <a:bodyPr/>
          <a:lstStyle/>
          <a:p>
            <a:r>
              <a:rPr lang="en-GB" dirty="0"/>
              <a:t>Learning to hear the sounds</a:t>
            </a:r>
          </a:p>
        </p:txBody>
      </p:sp>
      <p:sp>
        <p:nvSpPr>
          <p:cNvPr id="3" name="Subtitle 2"/>
          <p:cNvSpPr>
            <a:spLocks noGrp="1"/>
          </p:cNvSpPr>
          <p:nvPr>
            <p:ph type="subTitle" idx="1"/>
          </p:nvPr>
        </p:nvSpPr>
        <p:spPr>
          <a:xfrm>
            <a:off x="-108520" y="1215452"/>
            <a:ext cx="9721080" cy="5328592"/>
          </a:xfrm>
        </p:spPr>
        <p:txBody>
          <a:bodyPr>
            <a:noAutofit/>
          </a:bodyPr>
          <a:lstStyle/>
          <a:p>
            <a:endParaRPr lang="en-GB" altLang="en-US" sz="3600" dirty="0">
              <a:latin typeface="Comic Sans MS" panose="030F0702030302020204" pitchFamily="66" charset="0"/>
              <a:ea typeface="ＭＳ Ｐゴシック" pitchFamily="34" charset="-128"/>
            </a:endParaRPr>
          </a:p>
          <a:p>
            <a:pPr marL="342900" indent="-342900" algn="l">
              <a:buFont typeface="Arial" panose="020B0604020202020204" pitchFamily="34" charset="0"/>
              <a:buChar char="•"/>
            </a:pPr>
            <a:endParaRPr lang="en-GB" sz="3600" dirty="0">
              <a:solidFill>
                <a:schemeClr val="tx1"/>
              </a:solidFill>
              <a:latin typeface="Comic Sans MS" panose="030F0702030302020204" pitchFamily="66" charset="0"/>
            </a:endParaRPr>
          </a:p>
        </p:txBody>
      </p:sp>
      <p:sp>
        <p:nvSpPr>
          <p:cNvPr id="4" name="Rectangle 3"/>
          <p:cNvSpPr/>
          <p:nvPr/>
        </p:nvSpPr>
        <p:spPr>
          <a:xfrm>
            <a:off x="323528" y="1412776"/>
            <a:ext cx="8496944" cy="5016758"/>
          </a:xfrm>
          <a:prstGeom prst="rect">
            <a:avLst/>
          </a:prstGeom>
        </p:spPr>
        <p:txBody>
          <a:bodyPr wrap="square">
            <a:spAutoFit/>
          </a:bodyPr>
          <a:lstStyle/>
          <a:p>
            <a:pPr algn="ctr"/>
            <a:r>
              <a:rPr lang="en-GB" altLang="en-US" sz="3200" dirty="0">
                <a:latin typeface="Comic Sans MS" panose="030F0702030302020204" pitchFamily="66" charset="0"/>
                <a:ea typeface="ＭＳ Ｐゴシック" pitchFamily="34" charset="-128"/>
              </a:rPr>
              <a:t>It is really important to say each sound correctly and clearly. </a:t>
            </a:r>
          </a:p>
          <a:p>
            <a:pPr algn="ctr"/>
            <a:endParaRPr lang="en-GB" altLang="en-US" sz="3200" dirty="0">
              <a:latin typeface="Comic Sans MS" panose="030F0702030302020204" pitchFamily="66" charset="0"/>
              <a:ea typeface="ＭＳ Ｐゴシック" pitchFamily="34" charset="-128"/>
            </a:endParaRPr>
          </a:p>
          <a:p>
            <a:pPr algn="ctr"/>
            <a:endParaRPr lang="en-GB" altLang="en-US" sz="3200" dirty="0">
              <a:latin typeface="Comic Sans MS" panose="030F0702030302020204" pitchFamily="66" charset="0"/>
              <a:ea typeface="ＭＳ Ｐゴシック" pitchFamily="34" charset="-128"/>
            </a:endParaRPr>
          </a:p>
          <a:p>
            <a:pPr algn="ctr"/>
            <a:endParaRPr lang="en-GB" altLang="en-US" sz="3200" dirty="0">
              <a:latin typeface="Comic Sans MS" panose="030F0702030302020204" pitchFamily="66" charset="0"/>
              <a:ea typeface="ＭＳ Ｐゴシック" pitchFamily="34" charset="-128"/>
            </a:endParaRPr>
          </a:p>
          <a:p>
            <a:pPr algn="ctr"/>
            <a:endParaRPr lang="en-GB" altLang="en-US" sz="3200" dirty="0">
              <a:latin typeface="Comic Sans MS" panose="030F0702030302020204" pitchFamily="66" charset="0"/>
              <a:ea typeface="ＭＳ Ｐゴシック" pitchFamily="34" charset="-128"/>
            </a:endParaRPr>
          </a:p>
          <a:p>
            <a:pPr algn="ctr"/>
            <a:endParaRPr lang="en-GB" altLang="en-US" sz="3200" dirty="0">
              <a:latin typeface="Comic Sans MS" panose="030F0702030302020204" pitchFamily="66" charset="0"/>
              <a:ea typeface="ＭＳ Ｐゴシック" pitchFamily="34" charset="-128"/>
            </a:endParaRPr>
          </a:p>
          <a:p>
            <a:pPr algn="ctr"/>
            <a:r>
              <a:rPr lang="en-GB" altLang="en-US" sz="3200" dirty="0">
                <a:latin typeface="Comic Sans MS" panose="030F0702030302020204" pitchFamily="66" charset="0"/>
                <a:ea typeface="ＭＳ Ｐゴシック" pitchFamily="34" charset="-128"/>
              </a:rPr>
              <a:t>This will help the children hear how the sounds are made and make it is easier to blend words together.</a:t>
            </a:r>
          </a:p>
        </p:txBody>
      </p:sp>
      <p:pic>
        <p:nvPicPr>
          <p:cNvPr id="5" name="Picture 4">
            <a:hlinkClick r:id="rId3"/>
          </p:cNvPr>
          <p:cNvPicPr>
            <a:picLocks noChangeAspect="1"/>
          </p:cNvPicPr>
          <p:nvPr/>
        </p:nvPicPr>
        <p:blipFill>
          <a:blip r:embed="rId4"/>
          <a:stretch>
            <a:fillRect/>
          </a:stretch>
        </p:blipFill>
        <p:spPr>
          <a:xfrm>
            <a:off x="2627784" y="2564904"/>
            <a:ext cx="4114339" cy="2232248"/>
          </a:xfrm>
          <a:prstGeom prst="rect">
            <a:avLst/>
          </a:prstGeom>
        </p:spPr>
      </p:pic>
    </p:spTree>
    <p:extLst>
      <p:ext uri="{BB962C8B-B14F-4D97-AF65-F5344CB8AC3E}">
        <p14:creationId xmlns:p14="http://schemas.microsoft.com/office/powerpoint/2010/main" val="2786486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4"/>
          </a:xfrm>
          <a:solidFill>
            <a:srgbClr val="FFC000"/>
          </a:solidFill>
        </p:spPr>
        <p:txBody>
          <a:bodyPr/>
          <a:lstStyle/>
          <a:p>
            <a:r>
              <a:rPr lang="en-GB" dirty="0"/>
              <a:t>Fred Talk</a:t>
            </a:r>
          </a:p>
        </p:txBody>
      </p:sp>
      <p:sp>
        <p:nvSpPr>
          <p:cNvPr id="3" name="Subtitle 2"/>
          <p:cNvSpPr>
            <a:spLocks noGrp="1"/>
          </p:cNvSpPr>
          <p:nvPr>
            <p:ph type="subTitle" idx="1"/>
          </p:nvPr>
        </p:nvSpPr>
        <p:spPr>
          <a:xfrm>
            <a:off x="179512" y="562373"/>
            <a:ext cx="9145016" cy="3240360"/>
          </a:xfrm>
        </p:spPr>
        <p:txBody>
          <a:bodyPr>
            <a:noAutofit/>
          </a:bodyPr>
          <a:lstStyle/>
          <a:p>
            <a:pPr marL="571500" indent="-571500" algn="l">
              <a:buFont typeface="Arial" panose="020B0604020202020204" pitchFamily="34" charset="0"/>
              <a:buChar char="•"/>
            </a:pPr>
            <a:endParaRPr lang="en-GB" altLang="en-US" dirty="0">
              <a:solidFill>
                <a:schemeClr val="tx1"/>
              </a:solidFill>
              <a:ea typeface="ＭＳ Ｐゴシック" pitchFamily="34" charset="-128"/>
            </a:endParaRPr>
          </a:p>
          <a:p>
            <a:pPr algn="l"/>
            <a:r>
              <a:rPr lang="en-GB" altLang="en-US" dirty="0">
                <a:solidFill>
                  <a:schemeClr val="tx1"/>
                </a:solidFill>
                <a:ea typeface="ＭＳ Ｐゴシック" pitchFamily="34" charset="-128"/>
              </a:rPr>
              <a:t>Blending words together is the first and most important step of reading. </a:t>
            </a:r>
          </a:p>
          <a:p>
            <a:pPr algn="l"/>
            <a:endParaRPr lang="en-GB" altLang="en-US" dirty="0">
              <a:solidFill>
                <a:schemeClr val="tx1"/>
              </a:solidFill>
              <a:ea typeface="ＭＳ Ｐゴシック" pitchFamily="34" charset="-128"/>
            </a:endParaRPr>
          </a:p>
          <a:p>
            <a:pPr algn="l"/>
            <a:endParaRPr lang="en-GB" altLang="en-US" dirty="0">
              <a:solidFill>
                <a:schemeClr val="tx1"/>
              </a:solidFill>
              <a:ea typeface="ＭＳ Ｐゴシック" pitchFamily="34" charset="-128"/>
            </a:endParaRPr>
          </a:p>
          <a:p>
            <a:pPr algn="l"/>
            <a:endParaRPr lang="en-GB" altLang="en-US" dirty="0">
              <a:solidFill>
                <a:schemeClr val="tx1"/>
              </a:solidFill>
              <a:ea typeface="ＭＳ Ｐゴシック" pitchFamily="34" charset="-128"/>
            </a:endParaRPr>
          </a:p>
          <a:p>
            <a:pPr algn="l"/>
            <a:endParaRPr lang="en-GB" altLang="en-US" dirty="0">
              <a:solidFill>
                <a:schemeClr val="tx1"/>
              </a:solidFill>
              <a:ea typeface="ＭＳ Ｐゴシック" pitchFamily="34" charset="-128"/>
            </a:endParaRPr>
          </a:p>
          <a:p>
            <a:pPr algn="l"/>
            <a:endParaRPr lang="en-GB" altLang="en-US" dirty="0">
              <a:solidFill>
                <a:schemeClr val="tx1"/>
              </a:solidFill>
              <a:ea typeface="ＭＳ Ｐゴシック" pitchFamily="34" charset="-128"/>
            </a:endParaRPr>
          </a:p>
          <a:p>
            <a:pPr algn="l"/>
            <a:r>
              <a:rPr lang="en-GB" altLang="en-US" dirty="0">
                <a:solidFill>
                  <a:schemeClr val="tx1"/>
                </a:solidFill>
                <a:ea typeface="ＭＳ Ｐゴシック" pitchFamily="34" charset="-128"/>
              </a:rPr>
              <a:t>If a child can orally blend, then they will be able to hear the sounds to read words.</a:t>
            </a:r>
          </a:p>
          <a:p>
            <a:pPr marL="1028700" lvl="1" indent="-571500" algn="l">
              <a:buFont typeface="Arial" panose="020B0604020202020204" pitchFamily="34" charset="0"/>
              <a:buChar char="•"/>
            </a:pPr>
            <a:endParaRPr lang="en-GB" altLang="en-US" dirty="0">
              <a:solidFill>
                <a:schemeClr val="tx1"/>
              </a:solidFill>
              <a:ea typeface="ＭＳ Ｐゴシック" pitchFamily="34" charset="-128"/>
            </a:endParaRPr>
          </a:p>
          <a:p>
            <a:pPr algn="l"/>
            <a:endParaRPr lang="en-GB" altLang="en-US" dirty="0">
              <a:solidFill>
                <a:schemeClr val="tx1"/>
              </a:solidFill>
              <a:ea typeface="ＭＳ Ｐゴシック" pitchFamily="34" charset="-128"/>
            </a:endParaRPr>
          </a:p>
        </p:txBody>
      </p:sp>
      <p:pic>
        <p:nvPicPr>
          <p:cNvPr id="21" name="Content Placeholder 1" descr="41Ho83H3mFL.jpg">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5736" y="2636912"/>
            <a:ext cx="4326661" cy="2016224"/>
          </a:xfrm>
          <a:prstGeom prst="rect">
            <a:avLst/>
          </a:prstGeom>
          <a:solidFill>
            <a:schemeClr val="accent1"/>
          </a:solidFill>
        </p:spPr>
      </p:pic>
    </p:spTree>
    <p:extLst>
      <p:ext uri="{BB962C8B-B14F-4D97-AF65-F5344CB8AC3E}">
        <p14:creationId xmlns:p14="http://schemas.microsoft.com/office/powerpoint/2010/main" val="358156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4"/>
          </a:xfrm>
          <a:solidFill>
            <a:srgbClr val="FFC000"/>
          </a:solidFill>
        </p:spPr>
        <p:txBody>
          <a:bodyPr/>
          <a:lstStyle/>
          <a:p>
            <a:r>
              <a:rPr lang="en-GB" dirty="0"/>
              <a:t>Learning to recognise the sounds</a:t>
            </a:r>
          </a:p>
        </p:txBody>
      </p:sp>
      <p:sp>
        <p:nvSpPr>
          <p:cNvPr id="3" name="Subtitle 2"/>
          <p:cNvSpPr>
            <a:spLocks noGrp="1"/>
          </p:cNvSpPr>
          <p:nvPr>
            <p:ph type="subTitle" idx="1"/>
          </p:nvPr>
        </p:nvSpPr>
        <p:spPr>
          <a:xfrm>
            <a:off x="-108520" y="1215452"/>
            <a:ext cx="9721080" cy="5328592"/>
          </a:xfrm>
        </p:spPr>
        <p:txBody>
          <a:bodyPr>
            <a:noAutofit/>
          </a:bodyPr>
          <a:lstStyle/>
          <a:p>
            <a:r>
              <a:rPr lang="en-GB" altLang="en-US" sz="2400" dirty="0">
                <a:solidFill>
                  <a:schemeClr val="tx1"/>
                </a:solidFill>
                <a:latin typeface="Comic Sans MS" panose="030F0702030302020204" pitchFamily="66" charset="0"/>
                <a:ea typeface="ＭＳ Ｐゴシック" pitchFamily="34" charset="-128"/>
              </a:rPr>
              <a:t>Each sound has an accompanying picture.</a:t>
            </a:r>
          </a:p>
          <a:p>
            <a:r>
              <a:rPr lang="en-GB" altLang="en-US" sz="2400" dirty="0">
                <a:solidFill>
                  <a:schemeClr val="tx1"/>
                </a:solidFill>
                <a:latin typeface="Comic Sans MS" panose="030F0702030302020204" pitchFamily="66" charset="0"/>
                <a:ea typeface="ＭＳ Ｐゴシック" pitchFamily="34" charset="-128"/>
              </a:rPr>
              <a:t>This helps the children to remember and make connections.</a:t>
            </a:r>
          </a:p>
          <a:p>
            <a:endParaRPr lang="en-GB" altLang="en-US" sz="3600" dirty="0">
              <a:latin typeface="Comic Sans MS" panose="030F0702030302020204" pitchFamily="66" charset="0"/>
              <a:ea typeface="ＭＳ Ｐゴシック" pitchFamily="34" charset="-128"/>
            </a:endParaRPr>
          </a:p>
          <a:p>
            <a:pPr marL="342900" indent="-342900" algn="l">
              <a:buFont typeface="Arial" panose="020B0604020202020204" pitchFamily="34" charset="0"/>
              <a:buChar char="•"/>
            </a:pPr>
            <a:endParaRPr lang="en-GB" sz="3600" dirty="0">
              <a:solidFill>
                <a:schemeClr val="tx1"/>
              </a:solidFill>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092164"/>
            <a:ext cx="7681743" cy="457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52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4"/>
          </a:xfrm>
          <a:solidFill>
            <a:srgbClr val="FFC000"/>
          </a:solidFill>
        </p:spPr>
        <p:txBody>
          <a:bodyPr/>
          <a:lstStyle/>
          <a:p>
            <a:r>
              <a:rPr lang="en-GB" dirty="0"/>
              <a:t>Letter sounds</a:t>
            </a:r>
          </a:p>
        </p:txBody>
      </p:sp>
      <p:sp>
        <p:nvSpPr>
          <p:cNvPr id="3" name="Subtitle 2"/>
          <p:cNvSpPr>
            <a:spLocks noGrp="1"/>
          </p:cNvSpPr>
          <p:nvPr>
            <p:ph type="subTitle" idx="1"/>
          </p:nvPr>
        </p:nvSpPr>
        <p:spPr>
          <a:xfrm>
            <a:off x="6732240" y="1772816"/>
            <a:ext cx="2232248" cy="3096344"/>
          </a:xfrm>
        </p:spPr>
        <p:txBody>
          <a:bodyPr>
            <a:noAutofit/>
          </a:bodyPr>
          <a:lstStyle/>
          <a:p>
            <a:r>
              <a:rPr lang="en-GB" altLang="en-US" sz="2800" dirty="0">
                <a:solidFill>
                  <a:schemeClr val="tx1"/>
                </a:solidFill>
                <a:ea typeface="ＭＳ Ｐゴシック" pitchFamily="34" charset="-128"/>
              </a:rPr>
              <a:t>This is how the sounds we teach are presented to the children. We teach these sounds systematically.</a:t>
            </a:r>
            <a:endParaRPr lang="en-GB" sz="2800" dirty="0">
              <a:solidFill>
                <a:schemeClr val="tx1"/>
              </a:solidFill>
              <a:latin typeface="Comic Sans MS" panose="030F0702030302020204" pitchFamily="66"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10878"/>
            <a:ext cx="6407108" cy="564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11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24744"/>
          </a:xfrm>
          <a:solidFill>
            <a:srgbClr val="FFC000"/>
          </a:solidFill>
        </p:spPr>
        <p:txBody>
          <a:bodyPr/>
          <a:lstStyle/>
          <a:p>
            <a:r>
              <a:rPr lang="en-GB" dirty="0"/>
              <a:t>Fred Talk</a:t>
            </a:r>
          </a:p>
        </p:txBody>
      </p:sp>
      <p:sp>
        <p:nvSpPr>
          <p:cNvPr id="3" name="Subtitle 2"/>
          <p:cNvSpPr>
            <a:spLocks noGrp="1"/>
          </p:cNvSpPr>
          <p:nvPr>
            <p:ph type="subTitle" idx="1"/>
          </p:nvPr>
        </p:nvSpPr>
        <p:spPr>
          <a:xfrm>
            <a:off x="179512" y="489061"/>
            <a:ext cx="9145016" cy="1944216"/>
          </a:xfrm>
        </p:spPr>
        <p:txBody>
          <a:bodyPr>
            <a:noAutofit/>
          </a:bodyPr>
          <a:lstStyle/>
          <a:p>
            <a:pPr marL="571500" indent="-571500">
              <a:buFont typeface="Arial" panose="020B0604020202020204" pitchFamily="34" charset="0"/>
              <a:buChar char="•"/>
            </a:pPr>
            <a:endParaRPr lang="en-GB" altLang="en-US" dirty="0">
              <a:solidFill>
                <a:schemeClr val="tx1"/>
              </a:solidFill>
              <a:ea typeface="ＭＳ Ｐゴシック" pitchFamily="34" charset="-128"/>
            </a:endParaRPr>
          </a:p>
          <a:p>
            <a:r>
              <a:rPr lang="en-GB" altLang="en-US" dirty="0">
                <a:solidFill>
                  <a:schemeClr val="tx1"/>
                </a:solidFill>
                <a:ea typeface="ＭＳ Ｐゴシック" pitchFamily="34" charset="-128"/>
              </a:rPr>
              <a:t>All words are made up of sounds. Some are made up as single sounds others have more than one letter.</a:t>
            </a:r>
          </a:p>
          <a:p>
            <a:pPr marL="1028700" lvl="1" indent="-571500">
              <a:buFont typeface="Arial" panose="020B0604020202020204" pitchFamily="34" charset="0"/>
              <a:buChar char="•"/>
            </a:pPr>
            <a:endParaRPr lang="en-GB" altLang="en-US" dirty="0">
              <a:solidFill>
                <a:schemeClr val="tx1"/>
              </a:solidFill>
              <a:ea typeface="ＭＳ Ｐゴシック" pitchFamily="34" charset="-128"/>
            </a:endParaRPr>
          </a:p>
          <a:p>
            <a:endParaRPr lang="en-GB" altLang="en-US" dirty="0">
              <a:solidFill>
                <a:schemeClr val="tx1"/>
              </a:solidFill>
              <a:ea typeface="ＭＳ Ｐゴシック" pitchFamily="34" charset="-128"/>
            </a:endParaRPr>
          </a:p>
        </p:txBody>
      </p:sp>
      <p:sp>
        <p:nvSpPr>
          <p:cNvPr id="7" name="TextBox 6"/>
          <p:cNvSpPr txBox="1"/>
          <p:nvPr/>
        </p:nvSpPr>
        <p:spPr>
          <a:xfrm>
            <a:off x="5132130" y="2019523"/>
            <a:ext cx="556563" cy="1200329"/>
          </a:xfrm>
          <a:prstGeom prst="rect">
            <a:avLst/>
          </a:prstGeom>
          <a:noFill/>
        </p:spPr>
        <p:txBody>
          <a:bodyPr wrap="none" rtlCol="0">
            <a:spAutoFit/>
          </a:bodyPr>
          <a:lstStyle/>
          <a:p>
            <a:r>
              <a:rPr lang="en-GB" sz="7200" dirty="0">
                <a:latin typeface="SassoonPrimaryInfant" pitchFamily="2" charset="0"/>
              </a:rPr>
              <a:t>c</a:t>
            </a:r>
          </a:p>
        </p:txBody>
      </p:sp>
      <p:sp>
        <p:nvSpPr>
          <p:cNvPr id="9" name="TextBox 8"/>
          <p:cNvSpPr txBox="1"/>
          <p:nvPr/>
        </p:nvSpPr>
        <p:spPr>
          <a:xfrm>
            <a:off x="5606364" y="2019523"/>
            <a:ext cx="657552" cy="1200329"/>
          </a:xfrm>
          <a:prstGeom prst="rect">
            <a:avLst/>
          </a:prstGeom>
          <a:noFill/>
        </p:spPr>
        <p:txBody>
          <a:bodyPr wrap="none" rtlCol="0">
            <a:spAutoFit/>
          </a:bodyPr>
          <a:lstStyle/>
          <a:p>
            <a:r>
              <a:rPr lang="en-GB" sz="7200" dirty="0">
                <a:latin typeface="SassoonPrimaryInfant" pitchFamily="2" charset="0"/>
              </a:rPr>
              <a:t>a</a:t>
            </a:r>
          </a:p>
        </p:txBody>
      </p:sp>
      <p:sp>
        <p:nvSpPr>
          <p:cNvPr id="10" name="TextBox 9"/>
          <p:cNvSpPr txBox="1"/>
          <p:nvPr/>
        </p:nvSpPr>
        <p:spPr>
          <a:xfrm>
            <a:off x="6153519" y="2019523"/>
            <a:ext cx="481222" cy="1200329"/>
          </a:xfrm>
          <a:prstGeom prst="rect">
            <a:avLst/>
          </a:prstGeom>
          <a:noFill/>
        </p:spPr>
        <p:txBody>
          <a:bodyPr wrap="none" rtlCol="0">
            <a:spAutoFit/>
          </a:bodyPr>
          <a:lstStyle/>
          <a:p>
            <a:r>
              <a:rPr lang="en-GB" sz="7200" dirty="0">
                <a:latin typeface="SassoonPrimaryInfant" pitchFamily="2" charset="0"/>
              </a:rPr>
              <a:t>t</a:t>
            </a:r>
          </a:p>
        </p:txBody>
      </p:sp>
      <p:sp>
        <p:nvSpPr>
          <p:cNvPr id="11" name="TextBox 10"/>
          <p:cNvSpPr txBox="1"/>
          <p:nvPr/>
        </p:nvSpPr>
        <p:spPr>
          <a:xfrm>
            <a:off x="5108452" y="3051504"/>
            <a:ext cx="987771" cy="1200329"/>
          </a:xfrm>
          <a:prstGeom prst="rect">
            <a:avLst/>
          </a:prstGeom>
          <a:noFill/>
        </p:spPr>
        <p:txBody>
          <a:bodyPr wrap="none" rtlCol="0">
            <a:spAutoFit/>
          </a:bodyPr>
          <a:lstStyle/>
          <a:p>
            <a:r>
              <a:rPr lang="en-GB" sz="7200" dirty="0" err="1">
                <a:solidFill>
                  <a:srgbClr val="FF0000"/>
                </a:solidFill>
                <a:latin typeface="SassoonPrimaryInfant" pitchFamily="2" charset="0"/>
              </a:rPr>
              <a:t>sh</a:t>
            </a:r>
            <a:endParaRPr lang="en-GB" sz="7200" dirty="0">
              <a:solidFill>
                <a:srgbClr val="FF0000"/>
              </a:solidFill>
              <a:latin typeface="SassoonPrimaryInfant" pitchFamily="2" charset="0"/>
            </a:endParaRPr>
          </a:p>
        </p:txBody>
      </p:sp>
      <p:sp>
        <p:nvSpPr>
          <p:cNvPr id="12" name="TextBox 11"/>
          <p:cNvSpPr txBox="1"/>
          <p:nvPr/>
        </p:nvSpPr>
        <p:spPr>
          <a:xfrm>
            <a:off x="5978556" y="3065660"/>
            <a:ext cx="393056" cy="1200329"/>
          </a:xfrm>
          <a:prstGeom prst="rect">
            <a:avLst/>
          </a:prstGeom>
          <a:noFill/>
        </p:spPr>
        <p:txBody>
          <a:bodyPr wrap="none" rtlCol="0">
            <a:spAutoFit/>
          </a:bodyPr>
          <a:lstStyle/>
          <a:p>
            <a:r>
              <a:rPr lang="en-GB" sz="7200" dirty="0" err="1">
                <a:latin typeface="SassoonPrimaryInfant" pitchFamily="2" charset="0"/>
              </a:rPr>
              <a:t>i</a:t>
            </a:r>
            <a:endParaRPr lang="en-GB" sz="7200" dirty="0">
              <a:latin typeface="SassoonPrimaryInfant" pitchFamily="2" charset="0"/>
            </a:endParaRPr>
          </a:p>
        </p:txBody>
      </p:sp>
      <p:sp>
        <p:nvSpPr>
          <p:cNvPr id="13" name="TextBox 12"/>
          <p:cNvSpPr txBox="1"/>
          <p:nvPr/>
        </p:nvSpPr>
        <p:spPr>
          <a:xfrm>
            <a:off x="6278415" y="3051505"/>
            <a:ext cx="646331" cy="1200329"/>
          </a:xfrm>
          <a:prstGeom prst="rect">
            <a:avLst/>
          </a:prstGeom>
          <a:noFill/>
        </p:spPr>
        <p:txBody>
          <a:bodyPr wrap="none" rtlCol="0">
            <a:spAutoFit/>
          </a:bodyPr>
          <a:lstStyle/>
          <a:p>
            <a:r>
              <a:rPr lang="en-GB" sz="7200" dirty="0">
                <a:latin typeface="SassoonPrimaryInfant" pitchFamily="2" charset="0"/>
              </a:rPr>
              <a:t>p</a:t>
            </a:r>
          </a:p>
        </p:txBody>
      </p:sp>
      <p:sp>
        <p:nvSpPr>
          <p:cNvPr id="14" name="TextBox 13"/>
          <p:cNvSpPr txBox="1"/>
          <p:nvPr/>
        </p:nvSpPr>
        <p:spPr>
          <a:xfrm>
            <a:off x="5209831" y="4375048"/>
            <a:ext cx="393056" cy="1200329"/>
          </a:xfrm>
          <a:prstGeom prst="rect">
            <a:avLst/>
          </a:prstGeom>
          <a:noFill/>
        </p:spPr>
        <p:txBody>
          <a:bodyPr wrap="none" rtlCol="0">
            <a:spAutoFit/>
          </a:bodyPr>
          <a:lstStyle/>
          <a:p>
            <a:r>
              <a:rPr lang="en-GB" sz="7200" dirty="0">
                <a:latin typeface="SassoonPrimaryInfant" pitchFamily="2" charset="0"/>
              </a:rPr>
              <a:t>l</a:t>
            </a:r>
          </a:p>
        </p:txBody>
      </p:sp>
      <p:sp>
        <p:nvSpPr>
          <p:cNvPr id="15" name="TextBox 14"/>
          <p:cNvSpPr txBox="1"/>
          <p:nvPr/>
        </p:nvSpPr>
        <p:spPr>
          <a:xfrm>
            <a:off x="5409040" y="4375047"/>
            <a:ext cx="1313180" cy="1200329"/>
          </a:xfrm>
          <a:prstGeom prst="rect">
            <a:avLst/>
          </a:prstGeom>
          <a:noFill/>
        </p:spPr>
        <p:txBody>
          <a:bodyPr wrap="none" rtlCol="0">
            <a:spAutoFit/>
          </a:bodyPr>
          <a:lstStyle/>
          <a:p>
            <a:r>
              <a:rPr lang="en-GB" sz="7200" dirty="0" err="1">
                <a:solidFill>
                  <a:srgbClr val="FF0000"/>
                </a:solidFill>
                <a:latin typeface="SassoonPrimaryInfant" pitchFamily="2" charset="0"/>
              </a:rPr>
              <a:t>igh</a:t>
            </a:r>
            <a:endParaRPr lang="en-GB" sz="7200" dirty="0">
              <a:solidFill>
                <a:srgbClr val="FF0000"/>
              </a:solidFill>
              <a:latin typeface="SassoonPrimaryInfant" pitchFamily="2" charset="0"/>
            </a:endParaRPr>
          </a:p>
        </p:txBody>
      </p:sp>
      <p:sp>
        <p:nvSpPr>
          <p:cNvPr id="16" name="TextBox 15"/>
          <p:cNvSpPr txBox="1"/>
          <p:nvPr/>
        </p:nvSpPr>
        <p:spPr>
          <a:xfrm>
            <a:off x="6481609" y="4360037"/>
            <a:ext cx="481222" cy="1200329"/>
          </a:xfrm>
          <a:prstGeom prst="rect">
            <a:avLst/>
          </a:prstGeom>
          <a:noFill/>
        </p:spPr>
        <p:txBody>
          <a:bodyPr wrap="none" rtlCol="0">
            <a:spAutoFit/>
          </a:bodyPr>
          <a:lstStyle/>
          <a:p>
            <a:r>
              <a:rPr lang="en-GB" sz="7200" dirty="0">
                <a:latin typeface="SassoonPrimaryInfant" pitchFamily="2" charset="0"/>
              </a:rPr>
              <a:t>t</a:t>
            </a:r>
          </a:p>
        </p:txBody>
      </p:sp>
      <p:sp>
        <p:nvSpPr>
          <p:cNvPr id="17" name="TextBox 16"/>
          <p:cNvSpPr txBox="1"/>
          <p:nvPr/>
        </p:nvSpPr>
        <p:spPr>
          <a:xfrm>
            <a:off x="1775281" y="1988840"/>
            <a:ext cx="1316386" cy="1200329"/>
          </a:xfrm>
          <a:prstGeom prst="rect">
            <a:avLst/>
          </a:prstGeom>
          <a:noFill/>
        </p:spPr>
        <p:txBody>
          <a:bodyPr wrap="none" rtlCol="0">
            <a:spAutoFit/>
          </a:bodyPr>
          <a:lstStyle/>
          <a:p>
            <a:r>
              <a:rPr lang="en-GB" sz="7200" dirty="0">
                <a:latin typeface="SassoonPrimaryInfant" pitchFamily="2" charset="0"/>
              </a:rPr>
              <a:t>cat</a:t>
            </a:r>
          </a:p>
        </p:txBody>
      </p:sp>
      <p:sp>
        <p:nvSpPr>
          <p:cNvPr id="18" name="TextBox 17"/>
          <p:cNvSpPr txBox="1"/>
          <p:nvPr/>
        </p:nvSpPr>
        <p:spPr>
          <a:xfrm>
            <a:off x="1695131" y="3066516"/>
            <a:ext cx="1657826" cy="1200329"/>
          </a:xfrm>
          <a:prstGeom prst="rect">
            <a:avLst/>
          </a:prstGeom>
          <a:noFill/>
        </p:spPr>
        <p:txBody>
          <a:bodyPr wrap="none" rtlCol="0">
            <a:spAutoFit/>
          </a:bodyPr>
          <a:lstStyle/>
          <a:p>
            <a:r>
              <a:rPr lang="en-GB" sz="7200" dirty="0">
                <a:latin typeface="SassoonPrimaryInfant" pitchFamily="2" charset="0"/>
              </a:rPr>
              <a:t>ship</a:t>
            </a:r>
          </a:p>
        </p:txBody>
      </p:sp>
      <p:sp>
        <p:nvSpPr>
          <p:cNvPr id="19" name="TextBox 18"/>
          <p:cNvSpPr txBox="1"/>
          <p:nvPr/>
        </p:nvSpPr>
        <p:spPr>
          <a:xfrm>
            <a:off x="1695131" y="4375048"/>
            <a:ext cx="1818126" cy="1200329"/>
          </a:xfrm>
          <a:prstGeom prst="rect">
            <a:avLst/>
          </a:prstGeom>
          <a:noFill/>
        </p:spPr>
        <p:txBody>
          <a:bodyPr wrap="none" rtlCol="0">
            <a:spAutoFit/>
          </a:bodyPr>
          <a:lstStyle/>
          <a:p>
            <a:r>
              <a:rPr lang="en-GB" sz="7200" dirty="0">
                <a:latin typeface="SassoonPrimaryInfant" pitchFamily="2" charset="0"/>
              </a:rPr>
              <a:t>light</a:t>
            </a:r>
          </a:p>
        </p:txBody>
      </p:sp>
      <p:pic>
        <p:nvPicPr>
          <p:cNvPr id="21" name="Content Placeholder 1" descr="41Ho83H3mF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985" y="5560366"/>
            <a:ext cx="2543253" cy="1185156"/>
          </a:xfrm>
          <a:prstGeom prst="rect">
            <a:avLst/>
          </a:prstGeom>
        </p:spPr>
      </p:pic>
    </p:spTree>
    <p:extLst>
      <p:ext uri="{BB962C8B-B14F-4D97-AF65-F5344CB8AC3E}">
        <p14:creationId xmlns:p14="http://schemas.microsoft.com/office/powerpoint/2010/main" val="377480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normAutofit fontScale="90000"/>
          </a:bodyPr>
          <a:lstStyle/>
          <a:p>
            <a:r>
              <a:rPr lang="en-US" dirty="0"/>
              <a:t>‘Special Friends’, ‘Fred Talk’, read the word</a:t>
            </a:r>
          </a:p>
        </p:txBody>
      </p:sp>
      <p:pic>
        <p:nvPicPr>
          <p:cNvPr id="4" name="Picture 3">
            <a:extLst>
              <a:ext uri="{FF2B5EF4-FFF2-40B4-BE49-F238E27FC236}">
                <a16:creationId xmlns:a16="http://schemas.microsoft.com/office/drawing/2014/main" id="{266F55EA-20BA-9940-80CE-F946D54B835B}"/>
              </a:ext>
            </a:extLst>
          </p:cNvPr>
          <p:cNvPicPr>
            <a:picLocks noChangeAspect="1"/>
          </p:cNvPicPr>
          <p:nvPr/>
        </p:nvPicPr>
        <p:blipFill>
          <a:blip r:embed="rId3"/>
          <a:stretch>
            <a:fillRect/>
          </a:stretch>
        </p:blipFill>
        <p:spPr>
          <a:xfrm>
            <a:off x="2522155" y="1490269"/>
            <a:ext cx="4099689" cy="1938731"/>
          </a:xfrm>
          <a:prstGeom prst="rect">
            <a:avLst/>
          </a:prstGeom>
          <a:noFill/>
          <a:ln>
            <a:solidFill>
              <a:schemeClr val="tx1"/>
            </a:solidFill>
          </a:ln>
        </p:spPr>
      </p:pic>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4"/>
          <a:stretch>
            <a:fillRect/>
          </a:stretch>
        </p:blipFill>
        <p:spPr>
          <a:xfrm>
            <a:off x="2522155" y="3713613"/>
            <a:ext cx="4056943" cy="2879121"/>
          </a:xfrm>
          <a:prstGeom prst="rect">
            <a:avLst/>
          </a:prstGeom>
        </p:spPr>
      </p:pic>
    </p:spTree>
    <p:extLst>
      <p:ext uri="{BB962C8B-B14F-4D97-AF65-F5344CB8AC3E}">
        <p14:creationId xmlns:p14="http://schemas.microsoft.com/office/powerpoint/2010/main" val="1891333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1657</TotalTime>
  <Words>1239</Words>
  <Application>Microsoft Office PowerPoint</Application>
  <PresentationFormat>On-screen Show (4:3)</PresentationFormat>
  <Paragraphs>171</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ＭＳ Ｐゴシック</vt:lpstr>
      <vt:lpstr>Arial</vt:lpstr>
      <vt:lpstr>Arial Unicode MS</vt:lpstr>
      <vt:lpstr>Calibri</vt:lpstr>
      <vt:lpstr>Comic Sans MS</vt:lpstr>
      <vt:lpstr>SassoonPrimaryInfant</vt:lpstr>
      <vt:lpstr>Times New Roman</vt:lpstr>
      <vt:lpstr>Wingdings</vt:lpstr>
      <vt:lpstr>Office Theme</vt:lpstr>
      <vt:lpstr>  Reading at Arnold Mill  </vt:lpstr>
      <vt:lpstr>How does Read! Write! look like at Arnold Mill?</vt:lpstr>
      <vt:lpstr>Some codes are easier than others</vt:lpstr>
      <vt:lpstr>Learning to hear the sounds</vt:lpstr>
      <vt:lpstr>Fred Talk</vt:lpstr>
      <vt:lpstr>Learning to recognise the sounds</vt:lpstr>
      <vt:lpstr>Letter sounds</vt:lpstr>
      <vt:lpstr>Fred Talk</vt:lpstr>
      <vt:lpstr>‘Special Friends’, ‘Fred Talk’, read the word</vt:lpstr>
      <vt:lpstr>Red Words</vt:lpstr>
      <vt:lpstr>‘Three with me, four at home’</vt:lpstr>
      <vt:lpstr>Which books will children bring home?</vt:lpstr>
      <vt:lpstr>What can you do?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James Apple Pie</dc:creator>
  <cp:lastModifiedBy>Katie Appleyard</cp:lastModifiedBy>
  <cp:revision>88</cp:revision>
  <cp:lastPrinted>2015-11-09T21:19:33Z</cp:lastPrinted>
  <dcterms:created xsi:type="dcterms:W3CDTF">2014-06-02T13:35:21Z</dcterms:created>
  <dcterms:modified xsi:type="dcterms:W3CDTF">2025-09-29T22:17:57Z</dcterms:modified>
</cp:coreProperties>
</file>