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57" r:id="rId6"/>
    <p:sldId id="285" r:id="rId7"/>
    <p:sldId id="281" r:id="rId8"/>
    <p:sldId id="258" r:id="rId9"/>
    <p:sldId id="296" r:id="rId10"/>
    <p:sldId id="261" r:id="rId11"/>
    <p:sldId id="262" r:id="rId12"/>
    <p:sldId id="292" r:id="rId13"/>
    <p:sldId id="263" r:id="rId14"/>
    <p:sldId id="264" r:id="rId15"/>
    <p:sldId id="267" r:id="rId16"/>
    <p:sldId id="284" r:id="rId17"/>
    <p:sldId id="290" r:id="rId18"/>
    <p:sldId id="271" r:id="rId19"/>
    <p:sldId id="297" r:id="rId20"/>
    <p:sldId id="272" r:id="rId21"/>
    <p:sldId id="270" r:id="rId22"/>
    <p:sldId id="273" r:id="rId23"/>
    <p:sldId id="274" r:id="rId24"/>
    <p:sldId id="276" r:id="rId25"/>
    <p:sldId id="280" r:id="rId26"/>
    <p:sldId id="279" r:id="rId27"/>
    <p:sldId id="294" r:id="rId28"/>
    <p:sldId id="295"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B99BF6-2004-48AD-AC7F-CDEA1B15F456}" v="26" dt="2025-07-09T15:17:48.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94660"/>
  </p:normalViewPr>
  <p:slideViewPr>
    <p:cSldViewPr>
      <p:cViewPr varScale="1">
        <p:scale>
          <a:sx n="78" d="100"/>
          <a:sy n="78" d="100"/>
        </p:scale>
        <p:origin x="1013"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Joynt" userId="14baa586-4794-41c5-8974-85da78452795" providerId="ADAL" clId="{8CB99BF6-2004-48AD-AC7F-CDEA1B15F456}"/>
    <pc:docChg chg="undo custSel addSld delSld modSld">
      <pc:chgData name="Hannah Joynt" userId="14baa586-4794-41c5-8974-85da78452795" providerId="ADAL" clId="{8CB99BF6-2004-48AD-AC7F-CDEA1B15F456}" dt="2025-07-15T14:57:32.355" v="1727" actId="47"/>
      <pc:docMkLst>
        <pc:docMk/>
      </pc:docMkLst>
      <pc:sldChg chg="modSp mod">
        <pc:chgData name="Hannah Joynt" userId="14baa586-4794-41c5-8974-85da78452795" providerId="ADAL" clId="{8CB99BF6-2004-48AD-AC7F-CDEA1B15F456}" dt="2025-07-09T13:36:53.440" v="490" actId="20577"/>
        <pc:sldMkLst>
          <pc:docMk/>
          <pc:sldMk cId="839114451" sldId="257"/>
        </pc:sldMkLst>
        <pc:spChg chg="mod">
          <ac:chgData name="Hannah Joynt" userId="14baa586-4794-41c5-8974-85da78452795" providerId="ADAL" clId="{8CB99BF6-2004-48AD-AC7F-CDEA1B15F456}" dt="2025-07-09T13:36:53.440" v="490" actId="20577"/>
          <ac:spMkLst>
            <pc:docMk/>
            <pc:sldMk cId="839114451" sldId="257"/>
            <ac:spMk id="9" creationId="{00000000-0000-0000-0000-000000000000}"/>
          </ac:spMkLst>
        </pc:spChg>
      </pc:sldChg>
      <pc:sldChg chg="modSp mod">
        <pc:chgData name="Hannah Joynt" userId="14baa586-4794-41c5-8974-85da78452795" providerId="ADAL" clId="{8CB99BF6-2004-48AD-AC7F-CDEA1B15F456}" dt="2025-07-09T13:24:06.449" v="468" actId="20577"/>
        <pc:sldMkLst>
          <pc:docMk/>
          <pc:sldMk cId="2847366763" sldId="258"/>
        </pc:sldMkLst>
        <pc:spChg chg="mod">
          <ac:chgData name="Hannah Joynt" userId="14baa586-4794-41c5-8974-85da78452795" providerId="ADAL" clId="{8CB99BF6-2004-48AD-AC7F-CDEA1B15F456}" dt="2025-07-09T13:24:06.449" v="468" actId="20577"/>
          <ac:spMkLst>
            <pc:docMk/>
            <pc:sldMk cId="2847366763" sldId="258"/>
            <ac:spMk id="5" creationId="{00000000-0000-0000-0000-000000000000}"/>
          </ac:spMkLst>
        </pc:spChg>
      </pc:sldChg>
      <pc:sldChg chg="modSp mod">
        <pc:chgData name="Hannah Joynt" userId="14baa586-4794-41c5-8974-85da78452795" providerId="ADAL" clId="{8CB99BF6-2004-48AD-AC7F-CDEA1B15F456}" dt="2025-07-14T09:53:07.184" v="1725" actId="20577"/>
        <pc:sldMkLst>
          <pc:docMk/>
          <pc:sldMk cId="2099176753" sldId="262"/>
        </pc:sldMkLst>
        <pc:spChg chg="mod">
          <ac:chgData name="Hannah Joynt" userId="14baa586-4794-41c5-8974-85da78452795" providerId="ADAL" clId="{8CB99BF6-2004-48AD-AC7F-CDEA1B15F456}" dt="2025-07-14T09:53:07.184" v="1725" actId="20577"/>
          <ac:spMkLst>
            <pc:docMk/>
            <pc:sldMk cId="2099176753" sldId="262"/>
            <ac:spMk id="5" creationId="{00000000-0000-0000-0000-000000000000}"/>
          </ac:spMkLst>
        </pc:spChg>
      </pc:sldChg>
      <pc:sldChg chg="delSp modSp mod">
        <pc:chgData name="Hannah Joynt" userId="14baa586-4794-41c5-8974-85da78452795" providerId="ADAL" clId="{8CB99BF6-2004-48AD-AC7F-CDEA1B15F456}" dt="2025-07-09T15:20:32.375" v="1581" actId="1076"/>
        <pc:sldMkLst>
          <pc:docMk/>
          <pc:sldMk cId="2255945619" sldId="264"/>
        </pc:sldMkLst>
        <pc:spChg chg="mod">
          <ac:chgData name="Hannah Joynt" userId="14baa586-4794-41c5-8974-85da78452795" providerId="ADAL" clId="{8CB99BF6-2004-48AD-AC7F-CDEA1B15F456}" dt="2025-07-09T15:20:32.375" v="1581" actId="1076"/>
          <ac:spMkLst>
            <pc:docMk/>
            <pc:sldMk cId="2255945619" sldId="264"/>
            <ac:spMk id="4" creationId="{00000000-0000-0000-0000-000000000000}"/>
          </ac:spMkLst>
        </pc:spChg>
      </pc:sldChg>
      <pc:sldChg chg="modSp mod">
        <pc:chgData name="Hannah Joynt" userId="14baa586-4794-41c5-8974-85da78452795" providerId="ADAL" clId="{8CB99BF6-2004-48AD-AC7F-CDEA1B15F456}" dt="2025-07-15T11:10:17.351" v="1726" actId="20577"/>
        <pc:sldMkLst>
          <pc:docMk/>
          <pc:sldMk cId="2645925197" sldId="271"/>
        </pc:sldMkLst>
        <pc:spChg chg="mod">
          <ac:chgData name="Hannah Joynt" userId="14baa586-4794-41c5-8974-85da78452795" providerId="ADAL" clId="{8CB99BF6-2004-48AD-AC7F-CDEA1B15F456}" dt="2025-07-15T11:10:17.351" v="1726" actId="20577"/>
          <ac:spMkLst>
            <pc:docMk/>
            <pc:sldMk cId="2645925197" sldId="271"/>
            <ac:spMk id="3" creationId="{00000000-0000-0000-0000-000000000000}"/>
          </ac:spMkLst>
        </pc:spChg>
      </pc:sldChg>
      <pc:sldChg chg="modSp mod">
        <pc:chgData name="Hannah Joynt" userId="14baa586-4794-41c5-8974-85da78452795" providerId="ADAL" clId="{8CB99BF6-2004-48AD-AC7F-CDEA1B15F456}" dt="2025-07-09T15:01:22.840" v="1133" actId="20577"/>
        <pc:sldMkLst>
          <pc:docMk/>
          <pc:sldMk cId="2066983029" sldId="276"/>
        </pc:sldMkLst>
        <pc:spChg chg="mod">
          <ac:chgData name="Hannah Joynt" userId="14baa586-4794-41c5-8974-85da78452795" providerId="ADAL" clId="{8CB99BF6-2004-48AD-AC7F-CDEA1B15F456}" dt="2025-07-09T15:01:22.840" v="1133" actId="20577"/>
          <ac:spMkLst>
            <pc:docMk/>
            <pc:sldMk cId="2066983029" sldId="276"/>
            <ac:spMk id="3" creationId="{00000000-0000-0000-0000-000000000000}"/>
          </ac:spMkLst>
        </pc:spChg>
      </pc:sldChg>
      <pc:sldChg chg="modSp mod">
        <pc:chgData name="Hannah Joynt" userId="14baa586-4794-41c5-8974-85da78452795" providerId="ADAL" clId="{8CB99BF6-2004-48AD-AC7F-CDEA1B15F456}" dt="2025-07-09T13:43:43.928" v="954" actId="20577"/>
        <pc:sldMkLst>
          <pc:docMk/>
          <pc:sldMk cId="1919454163" sldId="280"/>
        </pc:sldMkLst>
        <pc:spChg chg="mod">
          <ac:chgData name="Hannah Joynt" userId="14baa586-4794-41c5-8974-85da78452795" providerId="ADAL" clId="{8CB99BF6-2004-48AD-AC7F-CDEA1B15F456}" dt="2025-07-09T13:43:43.928" v="954" actId="20577"/>
          <ac:spMkLst>
            <pc:docMk/>
            <pc:sldMk cId="1919454163" sldId="280"/>
            <ac:spMk id="3" creationId="{00000000-0000-0000-0000-000000000000}"/>
          </ac:spMkLst>
        </pc:spChg>
      </pc:sldChg>
      <pc:sldChg chg="addSp delSp modSp mod">
        <pc:chgData name="Hannah Joynt" userId="14baa586-4794-41c5-8974-85da78452795" providerId="ADAL" clId="{8CB99BF6-2004-48AD-AC7F-CDEA1B15F456}" dt="2025-07-09T14:48:16.388" v="982" actId="20577"/>
        <pc:sldMkLst>
          <pc:docMk/>
          <pc:sldMk cId="2552279871" sldId="281"/>
        </pc:sldMkLst>
        <pc:spChg chg="add mod">
          <ac:chgData name="Hannah Joynt" userId="14baa586-4794-41c5-8974-85da78452795" providerId="ADAL" clId="{8CB99BF6-2004-48AD-AC7F-CDEA1B15F456}" dt="2025-07-09T13:15:59.394" v="134" actId="1076"/>
          <ac:spMkLst>
            <pc:docMk/>
            <pc:sldMk cId="2552279871" sldId="281"/>
            <ac:spMk id="5" creationId="{00108C1F-4A5C-53C4-D4CA-0F7704AC8A0D}"/>
          </ac:spMkLst>
        </pc:spChg>
        <pc:spChg chg="mod">
          <ac:chgData name="Hannah Joynt" userId="14baa586-4794-41c5-8974-85da78452795" providerId="ADAL" clId="{8CB99BF6-2004-48AD-AC7F-CDEA1B15F456}" dt="2025-07-09T13:14:49.039" v="108" actId="1076"/>
          <ac:spMkLst>
            <pc:docMk/>
            <pc:sldMk cId="2552279871" sldId="281"/>
            <ac:spMk id="17" creationId="{00000000-0000-0000-0000-000000000000}"/>
          </ac:spMkLst>
        </pc:spChg>
        <pc:spChg chg="mod">
          <ac:chgData name="Hannah Joynt" userId="14baa586-4794-41c5-8974-85da78452795" providerId="ADAL" clId="{8CB99BF6-2004-48AD-AC7F-CDEA1B15F456}" dt="2025-07-09T13:14:53.141" v="109" actId="1076"/>
          <ac:spMkLst>
            <pc:docMk/>
            <pc:sldMk cId="2552279871" sldId="281"/>
            <ac:spMk id="18" creationId="{00000000-0000-0000-0000-000000000000}"/>
          </ac:spMkLst>
        </pc:spChg>
        <pc:spChg chg="mod">
          <ac:chgData name="Hannah Joynt" userId="14baa586-4794-41c5-8974-85da78452795" providerId="ADAL" clId="{8CB99BF6-2004-48AD-AC7F-CDEA1B15F456}" dt="2025-07-09T14:48:16.388" v="982" actId="20577"/>
          <ac:spMkLst>
            <pc:docMk/>
            <pc:sldMk cId="2552279871" sldId="281"/>
            <ac:spMk id="20" creationId="{84C47739-B07D-A18D-C477-8E4FB129ADED}"/>
          </ac:spMkLst>
        </pc:spChg>
        <pc:spChg chg="mod">
          <ac:chgData name="Hannah Joynt" userId="14baa586-4794-41c5-8974-85da78452795" providerId="ADAL" clId="{8CB99BF6-2004-48AD-AC7F-CDEA1B15F456}" dt="2025-07-09T13:14:43.772" v="106" actId="1076"/>
          <ac:spMkLst>
            <pc:docMk/>
            <pc:sldMk cId="2552279871" sldId="281"/>
            <ac:spMk id="21" creationId="{00000000-0000-0000-0000-000000000000}"/>
          </ac:spMkLst>
        </pc:spChg>
        <pc:spChg chg="mod">
          <ac:chgData name="Hannah Joynt" userId="14baa586-4794-41c5-8974-85da78452795" providerId="ADAL" clId="{8CB99BF6-2004-48AD-AC7F-CDEA1B15F456}" dt="2025-07-09T13:14:59.071" v="111" actId="1076"/>
          <ac:spMkLst>
            <pc:docMk/>
            <pc:sldMk cId="2552279871" sldId="281"/>
            <ac:spMk id="23" creationId="{00000000-0000-0000-0000-000000000000}"/>
          </ac:spMkLst>
        </pc:spChg>
        <pc:picChg chg="add mod">
          <ac:chgData name="Hannah Joynt" userId="14baa586-4794-41c5-8974-85da78452795" providerId="ADAL" clId="{8CB99BF6-2004-48AD-AC7F-CDEA1B15F456}" dt="2025-07-09T13:14:55.168" v="110" actId="1076"/>
          <ac:picMkLst>
            <pc:docMk/>
            <pc:sldMk cId="2552279871" sldId="281"/>
            <ac:picMk id="3" creationId="{588F50A7-C71F-8044-0DC2-8BD3B0B66703}"/>
          </ac:picMkLst>
        </pc:picChg>
        <pc:picChg chg="mod">
          <ac:chgData name="Hannah Joynt" userId="14baa586-4794-41c5-8974-85da78452795" providerId="ADAL" clId="{8CB99BF6-2004-48AD-AC7F-CDEA1B15F456}" dt="2025-07-09T13:14:41.348" v="105" actId="1076"/>
          <ac:picMkLst>
            <pc:docMk/>
            <pc:sldMk cId="2552279871" sldId="281"/>
            <ac:picMk id="6" creationId="{00000000-0000-0000-0000-000000000000}"/>
          </ac:picMkLst>
        </pc:picChg>
        <pc:picChg chg="mod">
          <ac:chgData name="Hannah Joynt" userId="14baa586-4794-41c5-8974-85da78452795" providerId="ADAL" clId="{8CB99BF6-2004-48AD-AC7F-CDEA1B15F456}" dt="2025-07-09T13:14:45.532" v="107" actId="1076"/>
          <ac:picMkLst>
            <pc:docMk/>
            <pc:sldMk cId="2552279871" sldId="281"/>
            <ac:picMk id="13" creationId="{00000000-0000-0000-0000-000000000000}"/>
          </ac:picMkLst>
        </pc:picChg>
        <pc:picChg chg="add mod">
          <ac:chgData name="Hannah Joynt" userId="14baa586-4794-41c5-8974-85da78452795" providerId="ADAL" clId="{8CB99BF6-2004-48AD-AC7F-CDEA1B15F456}" dt="2025-07-09T13:15:45.513" v="115" actId="14100"/>
          <ac:picMkLst>
            <pc:docMk/>
            <pc:sldMk cId="2552279871" sldId="281"/>
            <ac:picMk id="1026" creationId="{52D33F63-FC01-D26F-ECDE-76BAAF712851}"/>
          </ac:picMkLst>
        </pc:picChg>
        <pc:picChg chg="add mod">
          <ac:chgData name="Hannah Joynt" userId="14baa586-4794-41c5-8974-85da78452795" providerId="ADAL" clId="{8CB99BF6-2004-48AD-AC7F-CDEA1B15F456}" dt="2025-07-09T13:16:56.527" v="140" actId="1076"/>
          <ac:picMkLst>
            <pc:docMk/>
            <pc:sldMk cId="2552279871" sldId="281"/>
            <ac:picMk id="1028" creationId="{E57A4AD9-7F33-2598-A351-F31CE99BA65A}"/>
          </ac:picMkLst>
        </pc:picChg>
        <pc:picChg chg="add mod">
          <ac:chgData name="Hannah Joynt" userId="14baa586-4794-41c5-8974-85da78452795" providerId="ADAL" clId="{8CB99BF6-2004-48AD-AC7F-CDEA1B15F456}" dt="2025-07-09T14:48:10.019" v="962" actId="1076"/>
          <ac:picMkLst>
            <pc:docMk/>
            <pc:sldMk cId="2552279871" sldId="281"/>
            <ac:picMk id="1030" creationId="{2911C64A-3AD4-4E4B-D4C8-15095808B66E}"/>
          </ac:picMkLst>
        </pc:picChg>
      </pc:sldChg>
      <pc:sldChg chg="addSp delSp modSp mod">
        <pc:chgData name="Hannah Joynt" userId="14baa586-4794-41c5-8974-85da78452795" providerId="ADAL" clId="{8CB99BF6-2004-48AD-AC7F-CDEA1B15F456}" dt="2025-07-09T13:37:33.158" v="526" actId="1076"/>
        <pc:sldMkLst>
          <pc:docMk/>
          <pc:sldMk cId="1700843504" sldId="285"/>
        </pc:sldMkLst>
        <pc:spChg chg="mod">
          <ac:chgData name="Hannah Joynt" userId="14baa586-4794-41c5-8974-85da78452795" providerId="ADAL" clId="{8CB99BF6-2004-48AD-AC7F-CDEA1B15F456}" dt="2025-07-09T13:11:57.607" v="29" actId="1076"/>
          <ac:spMkLst>
            <pc:docMk/>
            <pc:sldMk cId="1700843504" sldId="285"/>
            <ac:spMk id="5" creationId="{00000000-0000-0000-0000-000000000000}"/>
          </ac:spMkLst>
        </pc:spChg>
        <pc:spChg chg="add del mod">
          <ac:chgData name="Hannah Joynt" userId="14baa586-4794-41c5-8974-85da78452795" providerId="ADAL" clId="{8CB99BF6-2004-48AD-AC7F-CDEA1B15F456}" dt="2025-07-09T13:13:28.281" v="76" actId="1076"/>
          <ac:spMkLst>
            <pc:docMk/>
            <pc:sldMk cId="1700843504" sldId="285"/>
            <ac:spMk id="7" creationId="{AE70FA74-C222-5EB5-473E-D76288C3F243}"/>
          </ac:spMkLst>
        </pc:spChg>
        <pc:spChg chg="mod">
          <ac:chgData name="Hannah Joynt" userId="14baa586-4794-41c5-8974-85da78452795" providerId="ADAL" clId="{8CB99BF6-2004-48AD-AC7F-CDEA1B15F456}" dt="2025-07-09T13:37:33.158" v="526" actId="1076"/>
          <ac:spMkLst>
            <pc:docMk/>
            <pc:sldMk cId="1700843504" sldId="285"/>
            <ac:spMk id="13" creationId="{00000000-0000-0000-0000-000000000000}"/>
          </ac:spMkLst>
        </pc:spChg>
        <pc:picChg chg="add mod">
          <ac:chgData name="Hannah Joynt" userId="14baa586-4794-41c5-8974-85da78452795" providerId="ADAL" clId="{8CB99BF6-2004-48AD-AC7F-CDEA1B15F456}" dt="2025-07-09T13:12:18.595" v="55" actId="1076"/>
          <ac:picMkLst>
            <pc:docMk/>
            <pc:sldMk cId="1700843504" sldId="285"/>
            <ac:picMk id="2" creationId="{841CF5CD-B709-D56B-42E7-6222FB817E9B}"/>
          </ac:picMkLst>
        </pc:picChg>
        <pc:picChg chg="add mod">
          <ac:chgData name="Hannah Joynt" userId="14baa586-4794-41c5-8974-85da78452795" providerId="ADAL" clId="{8CB99BF6-2004-48AD-AC7F-CDEA1B15F456}" dt="2025-07-09T13:13:08.752" v="58" actId="1076"/>
          <ac:picMkLst>
            <pc:docMk/>
            <pc:sldMk cId="1700843504" sldId="285"/>
            <ac:picMk id="3" creationId="{AFF08A66-3CD4-7855-64DD-9D47B036A623}"/>
          </ac:picMkLst>
        </pc:picChg>
        <pc:picChg chg="mod">
          <ac:chgData name="Hannah Joynt" userId="14baa586-4794-41c5-8974-85da78452795" providerId="ADAL" clId="{8CB99BF6-2004-48AD-AC7F-CDEA1B15F456}" dt="2025-07-09T13:11:49.116" v="27" actId="1076"/>
          <ac:picMkLst>
            <pc:docMk/>
            <pc:sldMk cId="1700843504" sldId="285"/>
            <ac:picMk id="1027" creationId="{00000000-0000-0000-0000-000000000000}"/>
          </ac:picMkLst>
        </pc:picChg>
      </pc:sldChg>
      <pc:sldChg chg="del">
        <pc:chgData name="Hannah Joynt" userId="14baa586-4794-41c5-8974-85da78452795" providerId="ADAL" clId="{8CB99BF6-2004-48AD-AC7F-CDEA1B15F456}" dt="2025-07-09T13:43:27.255" v="937" actId="47"/>
        <pc:sldMkLst>
          <pc:docMk/>
          <pc:sldMk cId="1702278711" sldId="293"/>
        </pc:sldMkLst>
      </pc:sldChg>
      <pc:sldChg chg="modSp mod">
        <pc:chgData name="Hannah Joynt" userId="14baa586-4794-41c5-8974-85da78452795" providerId="ADAL" clId="{8CB99BF6-2004-48AD-AC7F-CDEA1B15F456}" dt="2025-07-09T15:10:41.534" v="1321" actId="113"/>
        <pc:sldMkLst>
          <pc:docMk/>
          <pc:sldMk cId="4131336436" sldId="294"/>
        </pc:sldMkLst>
        <pc:spChg chg="mod">
          <ac:chgData name="Hannah Joynt" userId="14baa586-4794-41c5-8974-85da78452795" providerId="ADAL" clId="{8CB99BF6-2004-48AD-AC7F-CDEA1B15F456}" dt="2025-07-09T15:10:41.534" v="1321" actId="113"/>
          <ac:spMkLst>
            <pc:docMk/>
            <pc:sldMk cId="4131336436" sldId="294"/>
            <ac:spMk id="3" creationId="{00000000-0000-0000-0000-000000000000}"/>
          </ac:spMkLst>
        </pc:spChg>
      </pc:sldChg>
      <pc:sldChg chg="modSp mod">
        <pc:chgData name="Hannah Joynt" userId="14baa586-4794-41c5-8974-85da78452795" providerId="ADAL" clId="{8CB99BF6-2004-48AD-AC7F-CDEA1B15F456}" dt="2025-07-10T15:07:06.352" v="1631" actId="20577"/>
        <pc:sldMkLst>
          <pc:docMk/>
          <pc:sldMk cId="3760557036" sldId="295"/>
        </pc:sldMkLst>
        <pc:spChg chg="mod">
          <ac:chgData name="Hannah Joynt" userId="14baa586-4794-41c5-8974-85da78452795" providerId="ADAL" clId="{8CB99BF6-2004-48AD-AC7F-CDEA1B15F456}" dt="2025-07-10T15:07:06.352" v="1631" actId="20577"/>
          <ac:spMkLst>
            <pc:docMk/>
            <pc:sldMk cId="3760557036" sldId="295"/>
            <ac:spMk id="3" creationId="{00000000-0000-0000-0000-000000000000}"/>
          </ac:spMkLst>
        </pc:spChg>
      </pc:sldChg>
      <pc:sldChg chg="modSp add del mod">
        <pc:chgData name="Hannah Joynt" userId="14baa586-4794-41c5-8974-85da78452795" providerId="ADAL" clId="{8CB99BF6-2004-48AD-AC7F-CDEA1B15F456}" dt="2025-07-15T14:57:32.355" v="1727" actId="47"/>
        <pc:sldMkLst>
          <pc:docMk/>
          <pc:sldMk cId="4093487860"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98E6855-DC6C-4D8B-8FAA-24B006863FF5}" type="datetimeFigureOut">
              <a:rPr lang="en-GB" smtClean="0"/>
              <a:t>15/07/2025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903536A-D7CE-45A4-92D4-72361A1BE0C4}" type="slidenum">
              <a:rPr lang="en-GB" smtClean="0"/>
              <a:t>‹#›</a:t>
            </a:fld>
            <a:endParaRPr lang="en-GB"/>
          </a:p>
        </p:txBody>
      </p:sp>
    </p:spTree>
    <p:extLst>
      <p:ext uri="{BB962C8B-B14F-4D97-AF65-F5344CB8AC3E}">
        <p14:creationId xmlns:p14="http://schemas.microsoft.com/office/powerpoint/2010/main" val="187552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C9256D9-37FD-48AE-B036-9DE274963D81}" type="datetimeFigureOut">
              <a:rPr lang="en-GB" smtClean="0"/>
              <a:t>15/07/2025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68023FB-D70F-4F9B-BCF7-08DFF80A1F2D}" type="slidenum">
              <a:rPr lang="en-GB" smtClean="0"/>
              <a:t>‹#›</a:t>
            </a:fld>
            <a:endParaRPr lang="en-GB"/>
          </a:p>
        </p:txBody>
      </p:sp>
    </p:spTree>
    <p:extLst>
      <p:ext uri="{BB962C8B-B14F-4D97-AF65-F5344CB8AC3E}">
        <p14:creationId xmlns:p14="http://schemas.microsoft.com/office/powerpoint/2010/main" val="198947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8023FB-D70F-4F9B-BCF7-08DFF80A1F2D}" type="slidenum">
              <a:rPr lang="en-GB" smtClean="0"/>
              <a:t>5</a:t>
            </a:fld>
            <a:endParaRPr lang="en-GB"/>
          </a:p>
        </p:txBody>
      </p:sp>
    </p:spTree>
    <p:extLst>
      <p:ext uri="{BB962C8B-B14F-4D97-AF65-F5344CB8AC3E}">
        <p14:creationId xmlns:p14="http://schemas.microsoft.com/office/powerpoint/2010/main" val="273100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A3D94E-562D-45EF-AB1D-85CB18815E5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CD5523-09AD-41C8-8770-318D67320969}" type="slidenum">
              <a:rPr lang="en-GB" smtClean="0"/>
              <a:t>‹#›</a:t>
            </a:fld>
            <a:endParaRPr lang="en-GB"/>
          </a:p>
        </p:txBody>
      </p:sp>
    </p:spTree>
    <p:extLst>
      <p:ext uri="{BB962C8B-B14F-4D97-AF65-F5344CB8AC3E}">
        <p14:creationId xmlns:p14="http://schemas.microsoft.com/office/powerpoint/2010/main" val="410521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A3D94E-562D-45EF-AB1D-85CB18815E5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CD5523-09AD-41C8-8770-318D67320969}" type="slidenum">
              <a:rPr lang="en-GB" smtClean="0"/>
              <a:t>‹#›</a:t>
            </a:fld>
            <a:endParaRPr lang="en-GB"/>
          </a:p>
        </p:txBody>
      </p:sp>
    </p:spTree>
    <p:extLst>
      <p:ext uri="{BB962C8B-B14F-4D97-AF65-F5344CB8AC3E}">
        <p14:creationId xmlns:p14="http://schemas.microsoft.com/office/powerpoint/2010/main" val="144078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A3D94E-562D-45EF-AB1D-85CB18815E5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CD5523-09AD-41C8-8770-318D67320969}" type="slidenum">
              <a:rPr lang="en-GB" smtClean="0"/>
              <a:t>‹#›</a:t>
            </a:fld>
            <a:endParaRPr lang="en-GB"/>
          </a:p>
        </p:txBody>
      </p:sp>
    </p:spTree>
    <p:extLst>
      <p:ext uri="{BB962C8B-B14F-4D97-AF65-F5344CB8AC3E}">
        <p14:creationId xmlns:p14="http://schemas.microsoft.com/office/powerpoint/2010/main" val="1392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A3D94E-562D-45EF-AB1D-85CB18815E5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CD5523-09AD-41C8-8770-318D67320969}" type="slidenum">
              <a:rPr lang="en-GB" smtClean="0"/>
              <a:t>‹#›</a:t>
            </a:fld>
            <a:endParaRPr lang="en-GB"/>
          </a:p>
        </p:txBody>
      </p:sp>
    </p:spTree>
    <p:extLst>
      <p:ext uri="{BB962C8B-B14F-4D97-AF65-F5344CB8AC3E}">
        <p14:creationId xmlns:p14="http://schemas.microsoft.com/office/powerpoint/2010/main" val="391009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A3D94E-562D-45EF-AB1D-85CB18815E5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CD5523-09AD-41C8-8770-318D67320969}" type="slidenum">
              <a:rPr lang="en-GB" smtClean="0"/>
              <a:t>‹#›</a:t>
            </a:fld>
            <a:endParaRPr lang="en-GB"/>
          </a:p>
        </p:txBody>
      </p:sp>
    </p:spTree>
    <p:extLst>
      <p:ext uri="{BB962C8B-B14F-4D97-AF65-F5344CB8AC3E}">
        <p14:creationId xmlns:p14="http://schemas.microsoft.com/office/powerpoint/2010/main" val="403258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A3D94E-562D-45EF-AB1D-85CB18815E5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CD5523-09AD-41C8-8770-318D67320969}" type="slidenum">
              <a:rPr lang="en-GB" smtClean="0"/>
              <a:t>‹#›</a:t>
            </a:fld>
            <a:endParaRPr lang="en-GB"/>
          </a:p>
        </p:txBody>
      </p:sp>
    </p:spTree>
    <p:extLst>
      <p:ext uri="{BB962C8B-B14F-4D97-AF65-F5344CB8AC3E}">
        <p14:creationId xmlns:p14="http://schemas.microsoft.com/office/powerpoint/2010/main" val="290309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A3D94E-562D-45EF-AB1D-85CB18815E51}" type="datetimeFigureOut">
              <a:rPr lang="en-GB" smtClean="0"/>
              <a:t>15/07/2025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CD5523-09AD-41C8-8770-318D67320969}" type="slidenum">
              <a:rPr lang="en-GB" smtClean="0"/>
              <a:t>‹#›</a:t>
            </a:fld>
            <a:endParaRPr lang="en-GB"/>
          </a:p>
        </p:txBody>
      </p:sp>
    </p:spTree>
    <p:extLst>
      <p:ext uri="{BB962C8B-B14F-4D97-AF65-F5344CB8AC3E}">
        <p14:creationId xmlns:p14="http://schemas.microsoft.com/office/powerpoint/2010/main" val="163751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A3D94E-562D-45EF-AB1D-85CB18815E51}" type="datetimeFigureOut">
              <a:rPr lang="en-GB" smtClean="0"/>
              <a:t>15/07/2025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CD5523-09AD-41C8-8770-318D67320969}" type="slidenum">
              <a:rPr lang="en-GB" smtClean="0"/>
              <a:t>‹#›</a:t>
            </a:fld>
            <a:endParaRPr lang="en-GB"/>
          </a:p>
        </p:txBody>
      </p:sp>
    </p:spTree>
    <p:extLst>
      <p:ext uri="{BB962C8B-B14F-4D97-AF65-F5344CB8AC3E}">
        <p14:creationId xmlns:p14="http://schemas.microsoft.com/office/powerpoint/2010/main" val="198945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3D94E-562D-45EF-AB1D-85CB18815E51}" type="datetimeFigureOut">
              <a:rPr lang="en-GB" smtClean="0"/>
              <a:t>15/07/2025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CD5523-09AD-41C8-8770-318D67320969}" type="slidenum">
              <a:rPr lang="en-GB" smtClean="0"/>
              <a:t>‹#›</a:t>
            </a:fld>
            <a:endParaRPr lang="en-GB"/>
          </a:p>
        </p:txBody>
      </p:sp>
    </p:spTree>
    <p:extLst>
      <p:ext uri="{BB962C8B-B14F-4D97-AF65-F5344CB8AC3E}">
        <p14:creationId xmlns:p14="http://schemas.microsoft.com/office/powerpoint/2010/main" val="415408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A3D94E-562D-45EF-AB1D-85CB18815E5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CD5523-09AD-41C8-8770-318D67320969}" type="slidenum">
              <a:rPr lang="en-GB" smtClean="0"/>
              <a:t>‹#›</a:t>
            </a:fld>
            <a:endParaRPr lang="en-GB"/>
          </a:p>
        </p:txBody>
      </p:sp>
    </p:spTree>
    <p:extLst>
      <p:ext uri="{BB962C8B-B14F-4D97-AF65-F5344CB8AC3E}">
        <p14:creationId xmlns:p14="http://schemas.microsoft.com/office/powerpoint/2010/main" val="308587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A3D94E-562D-45EF-AB1D-85CB18815E5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CD5523-09AD-41C8-8770-318D67320969}" type="slidenum">
              <a:rPr lang="en-GB" smtClean="0"/>
              <a:t>‹#›</a:t>
            </a:fld>
            <a:endParaRPr lang="en-GB"/>
          </a:p>
        </p:txBody>
      </p:sp>
    </p:spTree>
    <p:extLst>
      <p:ext uri="{BB962C8B-B14F-4D97-AF65-F5344CB8AC3E}">
        <p14:creationId xmlns:p14="http://schemas.microsoft.com/office/powerpoint/2010/main" val="67198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3D94E-562D-45EF-AB1D-85CB18815E51}" type="datetimeFigureOut">
              <a:rPr lang="en-GB" smtClean="0"/>
              <a:t>15/07/2025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D5523-09AD-41C8-8770-318D67320969}" type="slidenum">
              <a:rPr lang="en-GB" smtClean="0"/>
              <a:t>‹#›</a:t>
            </a:fld>
            <a:endParaRPr lang="en-GB"/>
          </a:p>
        </p:txBody>
      </p:sp>
    </p:spTree>
    <p:extLst>
      <p:ext uri="{BB962C8B-B14F-4D97-AF65-F5344CB8AC3E}">
        <p14:creationId xmlns:p14="http://schemas.microsoft.com/office/powerpoint/2010/main" val="200515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en-GB" sz="3600" dirty="0">
                <a:latin typeface="Comic Sans MS" panose="030F0702030302020204" pitchFamily="66" charset="0"/>
              </a:rPr>
              <a:t>Welcome to the Foundation Unit</a:t>
            </a:r>
          </a:p>
        </p:txBody>
      </p:sp>
      <p:sp>
        <p:nvSpPr>
          <p:cNvPr id="3" name="Subtitle 2"/>
          <p:cNvSpPr>
            <a:spLocks noGrp="1"/>
          </p:cNvSpPr>
          <p:nvPr>
            <p:ph type="subTitle" idx="1"/>
          </p:nvPr>
        </p:nvSpPr>
        <p:spPr>
          <a:xfrm>
            <a:off x="1371600" y="2564904"/>
            <a:ext cx="6400800" cy="3073896"/>
          </a:xfrm>
        </p:spPr>
        <p:txBody>
          <a:bodyPr/>
          <a:lstStyle/>
          <a:p>
            <a:endParaRPr lang="en-GB" dirty="0"/>
          </a:p>
        </p:txBody>
      </p:sp>
      <p:pic>
        <p:nvPicPr>
          <p:cNvPr id="4" name="Picture 2" descr="Career Footsteps at Arnold Mill Primary School - Primary Futures">
            <a:extLst>
              <a:ext uri="{FF2B5EF4-FFF2-40B4-BE49-F238E27FC236}">
                <a16:creationId xmlns:a16="http://schemas.microsoft.com/office/drawing/2014/main" id="{CEA0CA28-C805-4BF6-A12E-F32EA9951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88" t="13397" r="19282" b="20210"/>
          <a:stretch/>
        </p:blipFill>
        <p:spPr bwMode="auto">
          <a:xfrm>
            <a:off x="2339752" y="1412776"/>
            <a:ext cx="4464496" cy="36425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5800" y="524255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latin typeface="Comic Sans MS" panose="030F0702030302020204" pitchFamily="66" charset="0"/>
              </a:rPr>
              <a:t>Starting in F1</a:t>
            </a:r>
          </a:p>
        </p:txBody>
      </p:sp>
    </p:spTree>
    <p:extLst>
      <p:ext uri="{BB962C8B-B14F-4D97-AF65-F5344CB8AC3E}">
        <p14:creationId xmlns:p14="http://schemas.microsoft.com/office/powerpoint/2010/main" val="106914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Milk and Water Bottles</a:t>
            </a:r>
          </a:p>
        </p:txBody>
      </p:sp>
      <p:sp>
        <p:nvSpPr>
          <p:cNvPr id="3" name="Content Placeholder 2"/>
          <p:cNvSpPr>
            <a:spLocks noGrp="1"/>
          </p:cNvSpPr>
          <p:nvPr>
            <p:ph idx="1"/>
          </p:nvPr>
        </p:nvSpPr>
        <p:spPr>
          <a:xfrm>
            <a:off x="457200" y="1600200"/>
            <a:ext cx="8229600" cy="4709120"/>
          </a:xfrm>
        </p:spPr>
        <p:txBody>
          <a:bodyPr>
            <a:normAutofit fontScale="85000" lnSpcReduction="20000"/>
          </a:bodyPr>
          <a:lstStyle/>
          <a:p>
            <a:pPr marL="0" indent="0">
              <a:buNone/>
            </a:pPr>
            <a:r>
              <a:rPr lang="en-GB" sz="2400" dirty="0">
                <a:latin typeface="Comic Sans MS" panose="030F0702030302020204" pitchFamily="66" charset="0"/>
              </a:rPr>
              <a:t>Your child is entitled to free milk until their 5</a:t>
            </a:r>
            <a:r>
              <a:rPr lang="en-GB" sz="2400" baseline="30000" dirty="0">
                <a:latin typeface="Comic Sans MS" panose="030F0702030302020204" pitchFamily="66" charset="0"/>
              </a:rPr>
              <a:t>th</a:t>
            </a:r>
            <a:r>
              <a:rPr lang="en-GB" sz="2400" dirty="0">
                <a:latin typeface="Comic Sans MS" panose="030F0702030302020204" pitchFamily="66" charset="0"/>
              </a:rPr>
              <a:t> birthday.</a:t>
            </a:r>
          </a:p>
          <a:p>
            <a:pPr marL="0" indent="0">
              <a:buNone/>
            </a:pPr>
            <a:r>
              <a:rPr lang="en-GB" sz="2400" dirty="0">
                <a:latin typeface="Comic Sans MS" panose="030F0702030302020204" pitchFamily="66" charset="0"/>
              </a:rPr>
              <a:t>Milk has to be ordered and there was a slip in your starter pack. If you don’t order milk your child won’t be able to have any.</a:t>
            </a: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US" sz="2400" dirty="0">
              <a:latin typeface="Comic Sans MS" panose="030F0702030302020204" pitchFamily="66" charset="0"/>
            </a:endParaRPr>
          </a:p>
          <a:p>
            <a:pPr marL="0" indent="0">
              <a:buNone/>
            </a:pPr>
            <a:endParaRPr lang="en-US" sz="2400" dirty="0">
              <a:latin typeface="Comic Sans MS" panose="030F0702030302020204" pitchFamily="66" charset="0"/>
            </a:endParaRPr>
          </a:p>
          <a:p>
            <a:pPr marL="0" indent="0">
              <a:buNone/>
            </a:pPr>
            <a:endParaRPr lang="en-US" sz="2400" dirty="0">
              <a:latin typeface="Comic Sans MS" panose="030F0702030302020204" pitchFamily="66" charset="0"/>
            </a:endParaRPr>
          </a:p>
          <a:p>
            <a:pPr marL="0" indent="0">
              <a:buNone/>
            </a:pPr>
            <a:endParaRPr lang="en-US"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r>
              <a:rPr lang="en-GB" sz="2200" dirty="0">
                <a:latin typeface="Comic Sans MS" panose="030F0702030302020204" pitchFamily="66" charset="0"/>
              </a:rPr>
              <a:t>We encourage all children to bring a labelled water bottle to school every day and we teach the children to keep themselves hydrated as part of our health and self-care curriculum. Please do not send juice or flavoured water.</a:t>
            </a:r>
          </a:p>
        </p:txBody>
      </p:sp>
      <p:pic>
        <p:nvPicPr>
          <p:cNvPr id="2050" name="Picture 2" descr="C:\Users\jward\Pictures\Presentation Powerpoint\P62504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926820"/>
            <a:ext cx="1537697" cy="205035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ward\Pictures\Presentation Powerpoint\P70104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182137"/>
            <a:ext cx="2366676" cy="177492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jward\Pictures\Pupil Files\Cormack Elizabeth\Sept-Feb\IMG_374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4389"/>
          <a:stretch/>
        </p:blipFill>
        <p:spPr bwMode="auto">
          <a:xfrm>
            <a:off x="3851920" y="2854583"/>
            <a:ext cx="2177008" cy="219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91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GB" dirty="0">
                <a:latin typeface="Comic Sans MS" panose="030F0702030302020204" pitchFamily="66" charset="0"/>
              </a:rPr>
              <a:t> Lunch Time</a:t>
            </a:r>
          </a:p>
        </p:txBody>
      </p:sp>
      <p:sp>
        <p:nvSpPr>
          <p:cNvPr id="4" name="Content Placeholder 3"/>
          <p:cNvSpPr>
            <a:spLocks noGrp="1"/>
          </p:cNvSpPr>
          <p:nvPr>
            <p:ph idx="1"/>
          </p:nvPr>
        </p:nvSpPr>
        <p:spPr>
          <a:xfrm>
            <a:off x="457200" y="1331640"/>
            <a:ext cx="8229600" cy="4525963"/>
          </a:xfrm>
        </p:spPr>
        <p:txBody>
          <a:bodyPr>
            <a:normAutofit fontScale="85000" lnSpcReduction="20000"/>
          </a:bodyPr>
          <a:lstStyle/>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The 30 hour children will stay for their lunch. They will go to lunch at 12pm. </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They will eat in one of the F2 classrooms as it is a quieter space. Please make sure your child brings in a packed lunch to eat.</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Once the children  have finished their packed lunch, they will have time to play outside in the F2 outdoor area.</a:t>
            </a:r>
          </a:p>
        </p:txBody>
      </p:sp>
    </p:spTree>
    <p:extLst>
      <p:ext uri="{BB962C8B-B14F-4D97-AF65-F5344CB8AC3E}">
        <p14:creationId xmlns:p14="http://schemas.microsoft.com/office/powerpoint/2010/main" val="225594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Snack</a:t>
            </a:r>
          </a:p>
        </p:txBody>
      </p:sp>
      <p:sp>
        <p:nvSpPr>
          <p:cNvPr id="3" name="Content Placeholder 2"/>
          <p:cNvSpPr>
            <a:spLocks noGrp="1"/>
          </p:cNvSpPr>
          <p:nvPr>
            <p:ph idx="1"/>
          </p:nvPr>
        </p:nvSpPr>
        <p:spPr>
          <a:xfrm>
            <a:off x="457200" y="1196752"/>
            <a:ext cx="8229600" cy="4929411"/>
          </a:xfrm>
        </p:spPr>
        <p:txBody>
          <a:bodyPr>
            <a:normAutofit/>
          </a:bodyPr>
          <a:lstStyle/>
          <a:p>
            <a:pPr marL="0" indent="0" algn="ctr">
              <a:buNone/>
            </a:pPr>
            <a:r>
              <a:rPr lang="en-GB" sz="2800" dirty="0">
                <a:latin typeface="Comic Sans MS" panose="030F0702030302020204" pitchFamily="66" charset="0"/>
              </a:rPr>
              <a:t>Every child is entitled to a piece of fruit every day from School.</a:t>
            </a:r>
          </a:p>
          <a:p>
            <a:pPr marL="0" indent="0" algn="ctr">
              <a:buNone/>
            </a:pPr>
            <a:r>
              <a:rPr lang="en-GB" sz="2800" dirty="0">
                <a:latin typeface="Comic Sans MS" panose="030F0702030302020204" pitchFamily="66" charset="0"/>
              </a:rPr>
              <a:t>The children that just attend the morning will have their fruit. If your child is 30 hours you may wish to send them with a healthy snack for the morning session. </a:t>
            </a:r>
          </a:p>
          <a:p>
            <a:pPr marL="0" indent="0" algn="ctr">
              <a:buNone/>
            </a:pPr>
            <a:r>
              <a:rPr lang="en-GB" sz="2800" dirty="0">
                <a:latin typeface="Comic Sans MS" panose="030F0702030302020204" pitchFamily="66" charset="0"/>
              </a:rPr>
              <a:t>The 30 hours and afternoon children will then have theirs nearer to the end of the day.</a:t>
            </a:r>
          </a:p>
          <a:p>
            <a:pPr marL="0" indent="0" algn="ctr">
              <a:buNone/>
            </a:pPr>
            <a:r>
              <a:rPr lang="en-GB" sz="2800" dirty="0">
                <a:latin typeface="Comic Sans MS" panose="030F0702030302020204" pitchFamily="66" charset="0"/>
              </a:rPr>
              <a:t>We encourage the children to try different fruits, except if there are allergies.</a:t>
            </a:r>
          </a:p>
        </p:txBody>
      </p:sp>
      <p:pic>
        <p:nvPicPr>
          <p:cNvPr id="2050" name="Picture 2" descr="DOWAN Fruit Basket Bowl Set of 2, Large Wired Fruit Vegetable Basket Bowls  for Kitchen Counter, Party, Serving and Bread Storage, Black - Walmart.com">
            <a:extLst>
              <a:ext uri="{FF2B5EF4-FFF2-40B4-BE49-F238E27FC236}">
                <a16:creationId xmlns:a16="http://schemas.microsoft.com/office/drawing/2014/main" id="{511086CD-450F-33A8-BD60-A34DA1475A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931" b="55455"/>
          <a:stretch/>
        </p:blipFill>
        <p:spPr bwMode="auto">
          <a:xfrm rot="10800000" flipV="1">
            <a:off x="323528" y="5877272"/>
            <a:ext cx="1656184" cy="87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96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2106"/>
            <a:ext cx="8640960" cy="4421030"/>
          </a:xfrm>
        </p:spPr>
        <p:txBody>
          <a:bodyPr>
            <a:normAutofit fontScale="90000"/>
          </a:bodyPr>
          <a:lstStyle/>
          <a:p>
            <a:r>
              <a:rPr lang="en-GB" sz="4000" b="1" dirty="0">
                <a:latin typeface="Comic Sans MS" panose="030F0702030302020204" pitchFamily="66" charset="0"/>
              </a:rPr>
              <a:t>Name Writing &amp; Forming Letters</a:t>
            </a:r>
            <a:br>
              <a:rPr lang="en-GB" sz="4000" dirty="0">
                <a:latin typeface="Comic Sans MS" panose="030F0702030302020204" pitchFamily="66" charset="0"/>
              </a:rPr>
            </a:br>
            <a:r>
              <a:rPr lang="en-GB" sz="2700" dirty="0">
                <a:latin typeface="Comic Sans MS" panose="030F0702030302020204" pitchFamily="66" charset="0"/>
              </a:rPr>
              <a:t>We are really keen for the children to learn to write their names as they can then identify their own work. The first step of this is learning to read their own name.</a:t>
            </a:r>
            <a:br>
              <a:rPr lang="en-GB" sz="2700" dirty="0">
                <a:latin typeface="Comic Sans MS" panose="030F0702030302020204" pitchFamily="66" charset="0"/>
              </a:rPr>
            </a:br>
            <a:br>
              <a:rPr lang="en-GB" sz="2700" dirty="0">
                <a:latin typeface="Comic Sans MS" panose="030F0702030302020204" pitchFamily="66" charset="0"/>
              </a:rPr>
            </a:br>
            <a:r>
              <a:rPr lang="en-GB" sz="2700" dirty="0">
                <a:latin typeface="Comic Sans MS" panose="030F0702030302020204" pitchFamily="66" charset="0"/>
              </a:rPr>
              <a:t>When the children are ready to start writing, it is important that we help them to form their letters correctly. They may learn a picture and a rhyme to help them form the letters in their name correctly.</a:t>
            </a:r>
            <a:br>
              <a:rPr lang="en-GB" sz="3600" dirty="0">
                <a:latin typeface="Comic Sans MS" panose="030F0702030302020204" pitchFamily="66" charset="0"/>
              </a:rPr>
            </a:br>
            <a:r>
              <a:rPr lang="en-GB" sz="3600" dirty="0">
                <a:latin typeface="Comic Sans MS" panose="030F0702030302020204" pitchFamily="66" charset="0"/>
              </a:rPr>
              <a:t> </a:t>
            </a:r>
            <a:endParaRPr lang="en-GB" sz="40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563888" y="3997424"/>
            <a:ext cx="2251241" cy="2852936"/>
          </a:xfrm>
          <a:prstGeom prst="rect">
            <a:avLst/>
          </a:prstGeom>
        </p:spPr>
      </p:pic>
    </p:spTree>
    <p:extLst>
      <p:ext uri="{BB962C8B-B14F-4D97-AF65-F5344CB8AC3E}">
        <p14:creationId xmlns:p14="http://schemas.microsoft.com/office/powerpoint/2010/main" val="1519305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Phonics and Read Write Inc</a:t>
            </a:r>
          </a:p>
        </p:txBody>
      </p:sp>
      <p:sp>
        <p:nvSpPr>
          <p:cNvPr id="3" name="Content Placeholder 2"/>
          <p:cNvSpPr>
            <a:spLocks noGrp="1"/>
          </p:cNvSpPr>
          <p:nvPr>
            <p:ph idx="1"/>
          </p:nvPr>
        </p:nvSpPr>
        <p:spPr>
          <a:xfrm>
            <a:off x="457200" y="1196752"/>
            <a:ext cx="8229600" cy="4281339"/>
          </a:xfrm>
        </p:spPr>
        <p:txBody>
          <a:bodyPr>
            <a:normAutofit/>
          </a:bodyPr>
          <a:lstStyle/>
          <a:p>
            <a:pPr marL="0" indent="0">
              <a:buNone/>
            </a:pP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This is a systematic phonics programme that teaches reading and writing. We use it throughout Foundation and Key Stage 1.</a:t>
            </a:r>
          </a:p>
          <a:p>
            <a:pPr marL="0" indent="0">
              <a:buNone/>
            </a:pP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F1 start this usually in the summer term. In preparation for the children to be ready, we focus on lots of singing and story telling. We play lots of listening and sound games.</a:t>
            </a:r>
          </a:p>
          <a:p>
            <a:pPr marL="0" indent="0">
              <a:buNone/>
            </a:pPr>
            <a:endParaRPr lang="en-GB" sz="28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6687407" y="5707140"/>
            <a:ext cx="2455168" cy="1150860"/>
          </a:xfrm>
          <a:prstGeom prst="rect">
            <a:avLst/>
          </a:prstGeom>
        </p:spPr>
      </p:pic>
    </p:spTree>
    <p:extLst>
      <p:ext uri="{BB962C8B-B14F-4D97-AF65-F5344CB8AC3E}">
        <p14:creationId xmlns:p14="http://schemas.microsoft.com/office/powerpoint/2010/main" val="2272884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lstStyle/>
          <a:p>
            <a:r>
              <a:rPr lang="en-GB" dirty="0">
                <a:latin typeface="Comic Sans MS" panose="030F0702030302020204" pitchFamily="66" charset="0"/>
              </a:rPr>
              <a:t>Number Work</a:t>
            </a:r>
          </a:p>
        </p:txBody>
      </p:sp>
      <p:sp>
        <p:nvSpPr>
          <p:cNvPr id="3" name="TextBox 2"/>
          <p:cNvSpPr txBox="1"/>
          <p:nvPr/>
        </p:nvSpPr>
        <p:spPr>
          <a:xfrm>
            <a:off x="395535" y="5085184"/>
            <a:ext cx="4176465" cy="1200329"/>
          </a:xfrm>
          <a:prstGeom prst="rect">
            <a:avLst/>
          </a:prstGeom>
          <a:noFill/>
        </p:spPr>
        <p:txBody>
          <a:bodyPr wrap="square" rtlCol="0">
            <a:spAutoFit/>
          </a:bodyPr>
          <a:lstStyle/>
          <a:p>
            <a:r>
              <a:rPr lang="en-GB" sz="2400" dirty="0">
                <a:latin typeface="Comic Sans MS" panose="030F0702030302020204" pitchFamily="66" charset="0"/>
              </a:rPr>
              <a:t>We teach number and most of our maths is taught in a practical way.</a:t>
            </a:r>
          </a:p>
        </p:txBody>
      </p:sp>
      <p:pic>
        <p:nvPicPr>
          <p:cNvPr id="3074" name="Picture 2" descr="C:\Users\jward\Pictures\Pupil Files 2016-2017\IMG_01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533831"/>
            <a:ext cx="2326924" cy="31027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3704" y="1403183"/>
            <a:ext cx="3379642" cy="25347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13440" y="1403183"/>
            <a:ext cx="3379643" cy="2534732"/>
          </a:xfrm>
          <a:prstGeom prst="rect">
            <a:avLst/>
          </a:prstGeom>
        </p:spPr>
      </p:pic>
    </p:spTree>
    <p:extLst>
      <p:ext uri="{BB962C8B-B14F-4D97-AF65-F5344CB8AC3E}">
        <p14:creationId xmlns:p14="http://schemas.microsoft.com/office/powerpoint/2010/main" val="264592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Funky Fingers- Fine Motor</a:t>
            </a:r>
            <a:endParaRPr lang="en-GB" dirty="0">
              <a:latin typeface="Comic Sans MS" panose="030F0702030302020204" pitchFamily="66" charset="0"/>
            </a:endParaRPr>
          </a:p>
        </p:txBody>
      </p:sp>
      <p:sp>
        <p:nvSpPr>
          <p:cNvPr id="9" name="Content Placeholder 8"/>
          <p:cNvSpPr>
            <a:spLocks noGrp="1"/>
          </p:cNvSpPr>
          <p:nvPr>
            <p:ph idx="1"/>
          </p:nvPr>
        </p:nvSpPr>
        <p:spPr/>
        <p:txBody>
          <a:bodyPr/>
          <a:lstStyle/>
          <a:p>
            <a:pPr marL="0" indent="0">
              <a:buNone/>
            </a:pPr>
            <a:r>
              <a:rPr lang="en-US" dirty="0">
                <a:latin typeface="Comic Sans MS" panose="030F0702030302020204" pitchFamily="66" charset="0"/>
              </a:rPr>
              <a:t>We need to </a:t>
            </a:r>
            <a:r>
              <a:rPr lang="en-US">
                <a:latin typeface="Comic Sans MS" panose="030F0702030302020204" pitchFamily="66" charset="0"/>
              </a:rPr>
              <a:t>strengthen our </a:t>
            </a:r>
            <a:r>
              <a:rPr lang="en-US" dirty="0">
                <a:latin typeface="Comic Sans MS" panose="030F0702030302020204" pitchFamily="66" charset="0"/>
              </a:rPr>
              <a:t>hands and fingers in order to hold writing tools and scissors. We do fun activities such as pinching with tweezers, threading and snipping to help with this and support coordination. </a:t>
            </a:r>
            <a:endParaRPr lang="en-GB" dirty="0">
              <a:latin typeface="Comic Sans MS" panose="030F0702030302020204" pitchFamily="66" charset="0"/>
            </a:endParaRPr>
          </a:p>
        </p:txBody>
      </p:sp>
      <p:pic>
        <p:nvPicPr>
          <p:cNvPr id="10" name="Picture 9"/>
          <p:cNvPicPr>
            <a:picLocks noChangeAspect="1"/>
          </p:cNvPicPr>
          <p:nvPr/>
        </p:nvPicPr>
        <p:blipFill>
          <a:blip r:embed="rId2"/>
          <a:stretch>
            <a:fillRect/>
          </a:stretch>
        </p:blipFill>
        <p:spPr>
          <a:xfrm>
            <a:off x="539552" y="4653136"/>
            <a:ext cx="2736304" cy="2044142"/>
          </a:xfrm>
          <a:prstGeom prst="rect">
            <a:avLst/>
          </a:prstGeom>
        </p:spPr>
      </p:pic>
      <p:pic>
        <p:nvPicPr>
          <p:cNvPr id="11" name="Picture 10"/>
          <p:cNvPicPr>
            <a:picLocks noChangeAspect="1"/>
          </p:cNvPicPr>
          <p:nvPr/>
        </p:nvPicPr>
        <p:blipFill>
          <a:blip r:embed="rId3"/>
          <a:stretch>
            <a:fillRect/>
          </a:stretch>
        </p:blipFill>
        <p:spPr>
          <a:xfrm>
            <a:off x="5436096" y="4653136"/>
            <a:ext cx="2613670" cy="2038663"/>
          </a:xfrm>
          <a:prstGeom prst="rect">
            <a:avLst/>
          </a:prstGeom>
        </p:spPr>
      </p:pic>
    </p:spTree>
    <p:extLst>
      <p:ext uri="{BB962C8B-B14F-4D97-AF65-F5344CB8AC3E}">
        <p14:creationId xmlns:p14="http://schemas.microsoft.com/office/powerpoint/2010/main" val="2121641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dirty="0">
                <a:latin typeface="Comic Sans MS" panose="030F0702030302020204" pitchFamily="66" charset="0"/>
              </a:rPr>
              <a:t>Topic- Understanding the World</a:t>
            </a:r>
          </a:p>
        </p:txBody>
      </p:sp>
      <p:pic>
        <p:nvPicPr>
          <p:cNvPr id="3075" name="Picture 3" descr="C:\Users\jward\Pictures\Ice\P10904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156" y="1124744"/>
            <a:ext cx="2736304" cy="20521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jward\Pictures\Learning Journey May\P50902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040238"/>
            <a:ext cx="3600400" cy="27001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955022" y="3816878"/>
            <a:ext cx="3393296" cy="254497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268760"/>
            <a:ext cx="3362941" cy="252220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2741840"/>
            <a:ext cx="3130032" cy="2347524"/>
          </a:xfrm>
          <a:prstGeom prst="rect">
            <a:avLst/>
          </a:prstGeom>
        </p:spPr>
      </p:pic>
    </p:spTree>
    <p:extLst>
      <p:ext uri="{BB962C8B-B14F-4D97-AF65-F5344CB8AC3E}">
        <p14:creationId xmlns:p14="http://schemas.microsoft.com/office/powerpoint/2010/main" val="334357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latin typeface="Comic Sans MS" panose="030F0702030302020204" pitchFamily="66" charset="0"/>
              </a:rPr>
              <a:t>Physical Development</a:t>
            </a:r>
          </a:p>
        </p:txBody>
      </p:sp>
      <p:pic>
        <p:nvPicPr>
          <p:cNvPr id="6148" name="Picture 4" descr="C:\Users\jward\Pictures\Pupil Files 2016-2017\Natasha\DSCI00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983" r="28674"/>
          <a:stretch/>
        </p:blipFill>
        <p:spPr bwMode="auto">
          <a:xfrm>
            <a:off x="3424587" y="1916832"/>
            <a:ext cx="2701213" cy="45455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127474" y="1562370"/>
            <a:ext cx="2924944" cy="219370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32100" y="1940412"/>
            <a:ext cx="3645024" cy="2733768"/>
          </a:xfrm>
          <a:prstGeom prst="rect">
            <a:avLst/>
          </a:prstGeom>
        </p:spPr>
      </p:pic>
    </p:spTree>
    <p:extLst>
      <p:ext uri="{BB962C8B-B14F-4D97-AF65-F5344CB8AC3E}">
        <p14:creationId xmlns:p14="http://schemas.microsoft.com/office/powerpoint/2010/main" val="103728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34" y="246344"/>
            <a:ext cx="8229600" cy="1143000"/>
          </a:xfrm>
        </p:spPr>
        <p:txBody>
          <a:bodyPr/>
          <a:lstStyle/>
          <a:p>
            <a:r>
              <a:rPr lang="en-GB" dirty="0">
                <a:latin typeface="Comic Sans MS" panose="030F0702030302020204" pitchFamily="66" charset="0"/>
              </a:rPr>
              <a:t>We learn inside…</a:t>
            </a:r>
          </a:p>
        </p:txBody>
      </p:sp>
      <p:pic>
        <p:nvPicPr>
          <p:cNvPr id="6150" name="Picture 6" descr="C:\Users\jward\Pictures\Learning Journey April\P30400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581128"/>
            <a:ext cx="2873591" cy="215509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ward\Pictures\Pupil Files\Fisher Alex\Sept-Feb\IMG_2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148" y="3795351"/>
            <a:ext cx="2014864" cy="26866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273" y="3632600"/>
            <a:ext cx="3356992" cy="251774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2859" y="1800246"/>
            <a:ext cx="3227851" cy="242088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68104" y="593960"/>
            <a:ext cx="2780928" cy="2085696"/>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772371" y="1252676"/>
            <a:ext cx="2566723" cy="1925042"/>
          </a:xfrm>
          <a:prstGeom prst="rect">
            <a:avLst/>
          </a:prstGeom>
        </p:spPr>
      </p:pic>
    </p:spTree>
    <p:extLst>
      <p:ext uri="{BB962C8B-B14F-4D97-AF65-F5344CB8AC3E}">
        <p14:creationId xmlns:p14="http://schemas.microsoft.com/office/powerpoint/2010/main" val="185866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0282"/>
            <a:ext cx="8229600" cy="1143000"/>
          </a:xfrm>
        </p:spPr>
        <p:txBody>
          <a:bodyPr>
            <a:normAutofit/>
          </a:bodyPr>
          <a:lstStyle/>
          <a:p>
            <a:r>
              <a:rPr lang="en-GB" sz="3600" dirty="0">
                <a:latin typeface="Comic Sans MS" panose="030F0702030302020204" pitchFamily="66" charset="0"/>
              </a:rPr>
              <a:t>Adults in F1</a:t>
            </a:r>
          </a:p>
        </p:txBody>
      </p:sp>
      <p:sp>
        <p:nvSpPr>
          <p:cNvPr id="7" name="TextBox 6"/>
          <p:cNvSpPr txBox="1"/>
          <p:nvPr/>
        </p:nvSpPr>
        <p:spPr>
          <a:xfrm>
            <a:off x="971600" y="4878023"/>
            <a:ext cx="1766830" cy="461665"/>
          </a:xfrm>
          <a:prstGeom prst="rect">
            <a:avLst/>
          </a:prstGeom>
          <a:noFill/>
        </p:spPr>
        <p:txBody>
          <a:bodyPr wrap="none" rtlCol="0">
            <a:spAutoFit/>
          </a:bodyPr>
          <a:lstStyle/>
          <a:p>
            <a:r>
              <a:rPr lang="en-US" sz="2400" dirty="0">
                <a:latin typeface="Comic Sans MS" panose="030F0702030302020204" pitchFamily="66" charset="0"/>
              </a:rPr>
              <a:t>Miss Joynt</a:t>
            </a:r>
            <a:endParaRPr lang="en-GB" sz="2400" dirty="0">
              <a:latin typeface="Comic Sans MS" panose="030F0702030302020204" pitchFamily="66" charset="0"/>
            </a:endParaRPr>
          </a:p>
        </p:txBody>
      </p:sp>
      <p:sp>
        <p:nvSpPr>
          <p:cNvPr id="9" name="TextBox 8"/>
          <p:cNvSpPr txBox="1"/>
          <p:nvPr/>
        </p:nvSpPr>
        <p:spPr>
          <a:xfrm>
            <a:off x="5319104" y="4693356"/>
            <a:ext cx="3666388" cy="830997"/>
          </a:xfrm>
          <a:prstGeom prst="rect">
            <a:avLst/>
          </a:prstGeom>
          <a:noFill/>
        </p:spPr>
        <p:txBody>
          <a:bodyPr wrap="none" rtlCol="0">
            <a:spAutoFit/>
          </a:bodyPr>
          <a:lstStyle/>
          <a:p>
            <a:r>
              <a:rPr lang="en-US" sz="2400" dirty="0" err="1">
                <a:latin typeface="Comic Sans MS" panose="030F0702030302020204" pitchFamily="66" charset="0"/>
              </a:rPr>
              <a:t>Mrs</a:t>
            </a:r>
            <a:r>
              <a:rPr lang="en-US" sz="2400" dirty="0">
                <a:latin typeface="Comic Sans MS" panose="030F0702030302020204" pitchFamily="66" charset="0"/>
              </a:rPr>
              <a:t> Bennett/</a:t>
            </a:r>
            <a:r>
              <a:rPr lang="en-US" sz="2400" dirty="0" err="1">
                <a:latin typeface="Comic Sans MS" panose="030F0702030302020204" pitchFamily="66" charset="0"/>
              </a:rPr>
              <a:t>Mrs</a:t>
            </a:r>
            <a:r>
              <a:rPr lang="en-US" sz="2400" dirty="0">
                <a:latin typeface="Comic Sans MS" panose="030F0702030302020204" pitchFamily="66" charset="0"/>
              </a:rPr>
              <a:t> Smith</a:t>
            </a:r>
          </a:p>
          <a:p>
            <a:endParaRPr lang="en-GB" sz="2400" dirty="0">
              <a:latin typeface="Comic Sans MS" panose="030F0702030302020204" pitchFamily="66" charset="0"/>
            </a:endParaRP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381" y="1968824"/>
            <a:ext cx="3312368" cy="2685628"/>
          </a:xfrm>
          <a:prstGeom prst="rect">
            <a:avLst/>
          </a:prstGeom>
          <a:noFill/>
          <a:ln>
            <a:noFill/>
          </a:ln>
        </p:spPr>
      </p:pic>
      <p:pic>
        <p:nvPicPr>
          <p:cNvPr id="11" name="Picture 3" descr="C:\Users\jward\Pictures\Pupil Files 2016-2017\IMG_072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19" r="7693"/>
          <a:stretch/>
        </p:blipFill>
        <p:spPr bwMode="auto">
          <a:xfrm>
            <a:off x="6588224" y="2204864"/>
            <a:ext cx="2470645" cy="22682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9000" t="23400" r="35300" b="33200"/>
          <a:stretch/>
        </p:blipFill>
        <p:spPr>
          <a:xfrm rot="5400000">
            <a:off x="4175956" y="2211880"/>
            <a:ext cx="2448272" cy="2232248"/>
          </a:xfrm>
          <a:prstGeom prst="rect">
            <a:avLst/>
          </a:prstGeom>
        </p:spPr>
      </p:pic>
    </p:spTree>
    <p:extLst>
      <p:ext uri="{BB962C8B-B14F-4D97-AF65-F5344CB8AC3E}">
        <p14:creationId xmlns:p14="http://schemas.microsoft.com/office/powerpoint/2010/main" val="83911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31" y="4866"/>
            <a:ext cx="8229600" cy="1143000"/>
          </a:xfrm>
        </p:spPr>
        <p:txBody>
          <a:bodyPr/>
          <a:lstStyle/>
          <a:p>
            <a:r>
              <a:rPr lang="en-GB" dirty="0">
                <a:latin typeface="Comic Sans MS" panose="030F0702030302020204" pitchFamily="66" charset="0"/>
              </a:rPr>
              <a:t>    …and outside</a:t>
            </a:r>
          </a:p>
        </p:txBody>
      </p:sp>
      <p:pic>
        <p:nvPicPr>
          <p:cNvPr id="9218" name="Picture 2" descr="C:\Users\jward\Pictures\Pupil Files\Robertson Charlotte\IMG_66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13" y="3782553"/>
            <a:ext cx="2137839" cy="285058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ward\Pictures\Pupil Files 2016-2017\Lawrence\IMG_885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73" t="13858" b="19600"/>
          <a:stretch/>
        </p:blipFill>
        <p:spPr bwMode="auto">
          <a:xfrm>
            <a:off x="6313173" y="3923259"/>
            <a:ext cx="2661058" cy="27098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6380" y="1268760"/>
            <a:ext cx="3227851" cy="242088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2831" y="563259"/>
            <a:ext cx="3573016" cy="267976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7784" y="3968742"/>
            <a:ext cx="3491880" cy="261891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935497" y="1458890"/>
            <a:ext cx="2708920" cy="2031690"/>
          </a:xfrm>
          <a:prstGeom prst="rect">
            <a:avLst/>
          </a:prstGeom>
        </p:spPr>
      </p:pic>
    </p:spTree>
    <p:extLst>
      <p:ext uri="{BB962C8B-B14F-4D97-AF65-F5344CB8AC3E}">
        <p14:creationId xmlns:p14="http://schemas.microsoft.com/office/powerpoint/2010/main" val="691659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ic Sans MS" panose="030F0702030302020204" pitchFamily="66" charset="0"/>
              </a:rPr>
              <a:t>Rainbow Rewards</a:t>
            </a:r>
          </a:p>
        </p:txBody>
      </p:sp>
      <p:sp>
        <p:nvSpPr>
          <p:cNvPr id="3" name="Content Placeholder 2"/>
          <p:cNvSpPr>
            <a:spLocks noGrp="1"/>
          </p:cNvSpPr>
          <p:nvPr>
            <p:ph idx="1"/>
          </p:nvPr>
        </p:nvSpPr>
        <p:spPr>
          <a:xfrm>
            <a:off x="515515" y="1226152"/>
            <a:ext cx="8229600" cy="3931040"/>
          </a:xfrm>
        </p:spPr>
        <p:txBody>
          <a:bodyPr>
            <a:normAutofit/>
          </a:bodyPr>
          <a:lstStyle/>
          <a:p>
            <a:pPr marL="0" indent="0">
              <a:buNone/>
            </a:pP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To support positive behaviour, we put stamps or stickers on our charts which are colour coded to follow the colours of the rainbow. When the chart is full the children receive a certificate for earning their rainbow reward and we celebrate this with our friends. </a:t>
            </a:r>
          </a:p>
          <a:p>
            <a:pPr marL="0" indent="0">
              <a:buNone/>
            </a:pPr>
            <a:endParaRPr lang="en-GB" sz="2800" dirty="0">
              <a:latin typeface="Comic Sans MS" panose="030F0702030302020204" pitchFamily="66" charset="0"/>
            </a:endParaRPr>
          </a:p>
        </p:txBody>
      </p:sp>
      <p:pic>
        <p:nvPicPr>
          <p:cNvPr id="7" name="Picture 6">
            <a:extLst>
              <a:ext uri="{FF2B5EF4-FFF2-40B4-BE49-F238E27FC236}">
                <a16:creationId xmlns:a16="http://schemas.microsoft.com/office/drawing/2014/main" id="{32C74290-FCCB-82AD-C96E-8B514FC335EF}"/>
              </a:ext>
            </a:extLst>
          </p:cNvPr>
          <p:cNvPicPr>
            <a:picLocks noChangeAspect="1"/>
          </p:cNvPicPr>
          <p:nvPr/>
        </p:nvPicPr>
        <p:blipFill rotWithShape="1">
          <a:blip r:embed="rId2"/>
          <a:srcRect l="5265" t="1993"/>
          <a:stretch/>
        </p:blipFill>
        <p:spPr>
          <a:xfrm rot="966408">
            <a:off x="7631432" y="5016082"/>
            <a:ext cx="991716" cy="1408866"/>
          </a:xfrm>
          <a:prstGeom prst="rect">
            <a:avLst/>
          </a:prstGeom>
        </p:spPr>
      </p:pic>
      <p:pic>
        <p:nvPicPr>
          <p:cNvPr id="3079" name="Picture 7" descr="Star rating Vectors &amp; Illustrations for Free Download | Freepik">
            <a:extLst>
              <a:ext uri="{FF2B5EF4-FFF2-40B4-BE49-F238E27FC236}">
                <a16:creationId xmlns:a16="http://schemas.microsoft.com/office/drawing/2014/main" id="{B457CCFF-24C9-7E50-EF63-3A97756638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985131"/>
            <a:ext cx="1768249" cy="1721793"/>
          </a:xfrm>
          <a:prstGeom prst="star5">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983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Assessment and Progress</a:t>
            </a:r>
          </a:p>
        </p:txBody>
      </p:sp>
      <p:sp>
        <p:nvSpPr>
          <p:cNvPr id="3" name="Content Placeholder 2"/>
          <p:cNvSpPr>
            <a:spLocks noGrp="1"/>
          </p:cNvSpPr>
          <p:nvPr>
            <p:ph idx="1"/>
          </p:nvPr>
        </p:nvSpPr>
        <p:spPr/>
        <p:txBody>
          <a:bodyPr>
            <a:normAutofit fontScale="92500" lnSpcReduction="20000"/>
          </a:bodyPr>
          <a:lstStyle/>
          <a:p>
            <a:r>
              <a:rPr lang="en-GB" dirty="0">
                <a:latin typeface="Comic Sans MS" panose="030F0702030302020204" pitchFamily="66" charset="0"/>
              </a:rPr>
              <a:t>We build up a picture of your child from observations, assessments tasks and talking to you. A lot of what we see goes into your child’s Learning Journey so you see it too.</a:t>
            </a:r>
          </a:p>
          <a:p>
            <a:r>
              <a:rPr lang="en-US" dirty="0">
                <a:latin typeface="Comic Sans MS" panose="030F0702030302020204" pitchFamily="66" charset="0"/>
              </a:rPr>
              <a:t>We will be also photos on class Dojo to let you know what we have been learning about so make sure you log in to your child’s account.</a:t>
            </a:r>
            <a:endParaRPr lang="en-GB" dirty="0">
              <a:latin typeface="Comic Sans MS" panose="030F0702030302020204" pitchFamily="66" charset="0"/>
            </a:endParaRPr>
          </a:p>
          <a:p>
            <a:r>
              <a:rPr lang="en-GB" dirty="0">
                <a:latin typeface="Comic Sans MS" panose="030F0702030302020204" pitchFamily="66" charset="0"/>
              </a:rPr>
              <a:t>There are two Parent’s Evenings during the year.</a:t>
            </a:r>
          </a:p>
        </p:txBody>
      </p:sp>
    </p:spTree>
    <p:extLst>
      <p:ext uri="{BB962C8B-B14F-4D97-AF65-F5344CB8AC3E}">
        <p14:creationId xmlns:p14="http://schemas.microsoft.com/office/powerpoint/2010/main" val="191945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anose="030F0702030302020204" pitchFamily="66" charset="0"/>
              </a:rPr>
              <a:t>What can I do to make sure my child is ready for F1?</a:t>
            </a:r>
          </a:p>
        </p:txBody>
      </p:sp>
      <p:sp>
        <p:nvSpPr>
          <p:cNvPr id="3" name="Content Placeholder 2"/>
          <p:cNvSpPr>
            <a:spLocks noGrp="1"/>
          </p:cNvSpPr>
          <p:nvPr>
            <p:ph idx="1"/>
          </p:nvPr>
        </p:nvSpPr>
        <p:spPr/>
        <p:txBody>
          <a:bodyPr>
            <a:normAutofit/>
          </a:bodyPr>
          <a:lstStyle/>
          <a:p>
            <a:pPr marL="0" indent="0">
              <a:buNone/>
            </a:pPr>
            <a:r>
              <a:rPr lang="en-GB" sz="2800" dirty="0">
                <a:latin typeface="Comic Sans MS" panose="030F0702030302020204" pitchFamily="66" charset="0"/>
              </a:rPr>
              <a:t>The most important skill your child needs to be able to settle quickly into school life is independence.</a:t>
            </a:r>
          </a:p>
          <a:p>
            <a:pPr marL="0" indent="0">
              <a:buNone/>
            </a:pPr>
            <a:r>
              <a:rPr lang="en-GB" u="sng" dirty="0">
                <a:latin typeface="Comic Sans MS" panose="030F0702030302020204" pitchFamily="66" charset="0"/>
              </a:rPr>
              <a:t>Checklist</a:t>
            </a:r>
          </a:p>
          <a:p>
            <a:r>
              <a:rPr lang="en-GB" sz="2800" dirty="0">
                <a:latin typeface="Comic Sans MS" panose="030F0702030302020204" pitchFamily="66" charset="0"/>
              </a:rPr>
              <a:t>Can they go to the toilet and take care of their own </a:t>
            </a:r>
            <a:r>
              <a:rPr lang="en-GB" sz="2800">
                <a:latin typeface="Comic Sans MS" panose="030F0702030302020204" pitchFamily="66" charset="0"/>
              </a:rPr>
              <a:t>personal hygiene?</a:t>
            </a:r>
            <a:endParaRPr lang="en-GB" sz="2800" dirty="0">
              <a:latin typeface="Comic Sans MS" panose="030F0702030302020204" pitchFamily="66" charset="0"/>
            </a:endParaRPr>
          </a:p>
          <a:p>
            <a:r>
              <a:rPr lang="en-GB" sz="2800" dirty="0">
                <a:latin typeface="Comic Sans MS" panose="030F0702030302020204" pitchFamily="66" charset="0"/>
              </a:rPr>
              <a:t>Can they take off and put on their coat?</a:t>
            </a:r>
          </a:p>
          <a:p>
            <a:r>
              <a:rPr lang="en-GB" sz="2800" dirty="0">
                <a:latin typeface="Comic Sans MS" panose="030F0702030302020204" pitchFamily="66" charset="0"/>
              </a:rPr>
              <a:t>Can they recognise their own belongings?</a:t>
            </a:r>
          </a:p>
          <a:p>
            <a:r>
              <a:rPr lang="en-GB" sz="2800" dirty="0">
                <a:latin typeface="Comic Sans MS" panose="030F0702030302020204" pitchFamily="66" charset="0"/>
              </a:rPr>
              <a:t>Can they put on their own socks and shoes?</a:t>
            </a:r>
          </a:p>
        </p:txBody>
      </p:sp>
      <p:sp>
        <p:nvSpPr>
          <p:cNvPr id="4" name="AutoShape 2" descr="https://euc-powerpoint.officeapps.live.com/pods/GetClipboardImage.ashx?Id=0ede5f90-371f-40d0-ba12-236b67bd9991&amp;DC=GEU8&amp;pkey=12a302b3-0d8f-42f3-bce6-146e07fc64c4&amp;wdwaccluster=GEU8"/>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09171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Settling In Days </a:t>
            </a:r>
            <a:endParaRPr lang="en-GB" dirty="0">
              <a:latin typeface="Comic Sans MS" panose="030F0702030302020204" pitchFamily="66" charset="0"/>
            </a:endParaRPr>
          </a:p>
        </p:txBody>
      </p:sp>
      <p:sp>
        <p:nvSpPr>
          <p:cNvPr id="3" name="Content Placeholder 2"/>
          <p:cNvSpPr>
            <a:spLocks noGrp="1"/>
          </p:cNvSpPr>
          <p:nvPr>
            <p:ph idx="1"/>
          </p:nvPr>
        </p:nvSpPr>
        <p:spPr>
          <a:xfrm>
            <a:off x="457200" y="1600200"/>
            <a:ext cx="8229600" cy="4983162"/>
          </a:xfrm>
        </p:spPr>
        <p:txBody>
          <a:bodyPr>
            <a:normAutofit/>
          </a:bodyPr>
          <a:lstStyle/>
          <a:p>
            <a:pPr marL="0" indent="0">
              <a:buNone/>
            </a:pPr>
            <a:r>
              <a:rPr lang="en-US" dirty="0">
                <a:latin typeface="Comic Sans MS" panose="030F0702030302020204" pitchFamily="66" charset="0"/>
              </a:rPr>
              <a:t>Home Visits:</a:t>
            </a:r>
          </a:p>
          <a:p>
            <a:r>
              <a:rPr lang="en-US" dirty="0">
                <a:latin typeface="Comic Sans MS" panose="030F0702030302020204" pitchFamily="66" charset="0"/>
              </a:rPr>
              <a:t>Wednesday 3</a:t>
            </a:r>
            <a:r>
              <a:rPr lang="en-US" baseline="30000" dirty="0">
                <a:latin typeface="Comic Sans MS" panose="030F0702030302020204" pitchFamily="66" charset="0"/>
              </a:rPr>
              <a:t>rd </a:t>
            </a:r>
            <a:r>
              <a:rPr lang="en-US" dirty="0">
                <a:latin typeface="Comic Sans MS" panose="030F0702030302020204" pitchFamily="66" charset="0"/>
              </a:rPr>
              <a:t>September </a:t>
            </a:r>
          </a:p>
          <a:p>
            <a:r>
              <a:rPr lang="en-US" dirty="0">
                <a:latin typeface="Comic Sans MS" panose="030F0702030302020204" pitchFamily="66" charset="0"/>
              </a:rPr>
              <a:t>Thursday 4</a:t>
            </a:r>
            <a:r>
              <a:rPr lang="en-US" baseline="30000" dirty="0">
                <a:latin typeface="Comic Sans MS" panose="030F0702030302020204" pitchFamily="66" charset="0"/>
              </a:rPr>
              <a:t>th</a:t>
            </a:r>
            <a:r>
              <a:rPr lang="en-US" dirty="0">
                <a:latin typeface="Comic Sans MS" panose="030F0702030302020204" pitchFamily="66" charset="0"/>
              </a:rPr>
              <a:t> September </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30 Minute Visit </a:t>
            </a:r>
            <a:r>
              <a:rPr lang="en-US" b="1" dirty="0">
                <a:latin typeface="Comic Sans MS" panose="030F0702030302020204" pitchFamily="66" charset="0"/>
              </a:rPr>
              <a:t>with</a:t>
            </a:r>
            <a:r>
              <a:rPr lang="en-US" dirty="0">
                <a:latin typeface="Comic Sans MS" panose="030F0702030302020204" pitchFamily="66" charset="0"/>
              </a:rPr>
              <a:t> Parents:</a:t>
            </a:r>
          </a:p>
          <a:p>
            <a:r>
              <a:rPr lang="en-US" dirty="0">
                <a:latin typeface="Comic Sans MS" panose="030F0702030302020204" pitchFamily="66" charset="0"/>
              </a:rPr>
              <a:t>Friday 5</a:t>
            </a:r>
            <a:r>
              <a:rPr lang="en-US" baseline="30000" dirty="0">
                <a:latin typeface="Comic Sans MS" panose="030F0702030302020204" pitchFamily="66" charset="0"/>
              </a:rPr>
              <a:t>th</a:t>
            </a:r>
            <a:r>
              <a:rPr lang="en-US" dirty="0">
                <a:latin typeface="Comic Sans MS" panose="030F0702030302020204" pitchFamily="66" charset="0"/>
              </a:rPr>
              <a:t> September</a:t>
            </a:r>
          </a:p>
          <a:p>
            <a:r>
              <a:rPr lang="en-US" dirty="0">
                <a:latin typeface="Comic Sans MS" panose="030F0702030302020204" pitchFamily="66" charset="0"/>
              </a:rPr>
              <a:t>Monday 8</a:t>
            </a:r>
            <a:r>
              <a:rPr lang="en-US" baseline="30000" dirty="0">
                <a:latin typeface="Comic Sans MS" panose="030F0702030302020204" pitchFamily="66" charset="0"/>
              </a:rPr>
              <a:t>th</a:t>
            </a:r>
            <a:r>
              <a:rPr lang="en-US" dirty="0">
                <a:latin typeface="Comic Sans MS" panose="030F0702030302020204" pitchFamily="66" charset="0"/>
              </a:rPr>
              <a:t> September</a:t>
            </a:r>
          </a:p>
          <a:p>
            <a:r>
              <a:rPr lang="en-US" dirty="0">
                <a:latin typeface="Comic Sans MS" panose="030F0702030302020204" pitchFamily="66" charset="0"/>
              </a:rPr>
              <a:t>Tuesday 9</a:t>
            </a:r>
            <a:r>
              <a:rPr lang="en-US" baseline="30000" dirty="0">
                <a:latin typeface="Comic Sans MS" panose="030F0702030302020204" pitchFamily="66" charset="0"/>
              </a:rPr>
              <a:t>th</a:t>
            </a:r>
            <a:r>
              <a:rPr lang="en-US" dirty="0">
                <a:latin typeface="Comic Sans MS" panose="030F0702030302020204" pitchFamily="66" charset="0"/>
              </a:rPr>
              <a:t> September </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4131336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Settling In Days </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Comic Sans MS" panose="030F0702030302020204" pitchFamily="66" charset="0"/>
              </a:rPr>
              <a:t>2x 1 Hour Visit without Parents:</a:t>
            </a:r>
          </a:p>
          <a:p>
            <a:pPr marL="0" indent="0">
              <a:buNone/>
            </a:pPr>
            <a:r>
              <a:rPr lang="en-US" dirty="0">
                <a:latin typeface="Comic Sans MS" panose="030F0702030302020204" pitchFamily="66" charset="0"/>
              </a:rPr>
              <a:t>9.30am-10.30am or 1.30pm-2.30pm</a:t>
            </a:r>
          </a:p>
          <a:p>
            <a:r>
              <a:rPr lang="en-US" dirty="0">
                <a:latin typeface="Comic Sans MS" panose="030F0702030302020204" pitchFamily="66" charset="0"/>
              </a:rPr>
              <a:t>Wednesday 10</a:t>
            </a:r>
            <a:r>
              <a:rPr lang="en-US" baseline="30000" dirty="0">
                <a:latin typeface="Comic Sans MS" panose="030F0702030302020204" pitchFamily="66" charset="0"/>
              </a:rPr>
              <a:t>th</a:t>
            </a:r>
            <a:r>
              <a:rPr lang="en-US" dirty="0">
                <a:latin typeface="Comic Sans MS" panose="030F0702030302020204" pitchFamily="66" charset="0"/>
              </a:rPr>
              <a:t> September</a:t>
            </a:r>
          </a:p>
          <a:p>
            <a:r>
              <a:rPr lang="en-US" dirty="0">
                <a:latin typeface="Comic Sans MS" panose="030F0702030302020204" pitchFamily="66" charset="0"/>
              </a:rPr>
              <a:t>Thursday 11</a:t>
            </a:r>
            <a:r>
              <a:rPr lang="en-US" baseline="30000" dirty="0">
                <a:latin typeface="Comic Sans MS" panose="030F0702030302020204" pitchFamily="66" charset="0"/>
              </a:rPr>
              <a:t>th</a:t>
            </a:r>
            <a:r>
              <a:rPr lang="en-US" dirty="0">
                <a:latin typeface="Comic Sans MS" panose="030F0702030302020204" pitchFamily="66" charset="0"/>
              </a:rPr>
              <a:t> September</a:t>
            </a:r>
          </a:p>
          <a:p>
            <a:r>
              <a:rPr lang="en-US" dirty="0">
                <a:latin typeface="Comic Sans MS" panose="030F0702030302020204" pitchFamily="66" charset="0"/>
              </a:rPr>
              <a:t>Friday 12</a:t>
            </a:r>
            <a:r>
              <a:rPr lang="en-US" baseline="30000" dirty="0">
                <a:latin typeface="Comic Sans MS" panose="030F0702030302020204" pitchFamily="66" charset="0"/>
              </a:rPr>
              <a:t>th</a:t>
            </a:r>
            <a:r>
              <a:rPr lang="en-US" dirty="0">
                <a:latin typeface="Comic Sans MS" panose="030F0702030302020204" pitchFamily="66" charset="0"/>
              </a:rPr>
              <a:t> September</a:t>
            </a:r>
          </a:p>
          <a:p>
            <a:r>
              <a:rPr lang="en-US" dirty="0">
                <a:latin typeface="Comic Sans MS" panose="030F0702030302020204" pitchFamily="66" charset="0"/>
              </a:rPr>
              <a:t>Monday 15</a:t>
            </a:r>
            <a:r>
              <a:rPr lang="en-US" baseline="30000" dirty="0">
                <a:latin typeface="Comic Sans MS" panose="030F0702030302020204" pitchFamily="66" charset="0"/>
              </a:rPr>
              <a:t>th</a:t>
            </a:r>
            <a:r>
              <a:rPr lang="en-US" dirty="0">
                <a:latin typeface="Comic Sans MS" panose="030F0702030302020204" pitchFamily="66" charset="0"/>
              </a:rPr>
              <a:t> September</a:t>
            </a:r>
          </a:p>
          <a:p>
            <a:endParaRPr lang="en-US" dirty="0">
              <a:latin typeface="Comic Sans MS" panose="030F0702030302020204" pitchFamily="66" charset="0"/>
            </a:endParaRPr>
          </a:p>
          <a:p>
            <a:r>
              <a:rPr lang="en-US" dirty="0">
                <a:latin typeface="Comic Sans MS" panose="030F0702030302020204" pitchFamily="66" charset="0"/>
              </a:rPr>
              <a:t>Tuesday 16</a:t>
            </a:r>
            <a:r>
              <a:rPr lang="en-US" baseline="30000" dirty="0">
                <a:latin typeface="Comic Sans MS" panose="030F0702030302020204" pitchFamily="66" charset="0"/>
              </a:rPr>
              <a:t>th</a:t>
            </a:r>
            <a:r>
              <a:rPr lang="en-US" dirty="0">
                <a:latin typeface="Comic Sans MS" panose="030F0702030302020204" pitchFamily="66" charset="0"/>
              </a:rPr>
              <a:t> September start their full session if they are ready. </a:t>
            </a:r>
            <a:endParaRPr lang="en-GB" dirty="0">
              <a:latin typeface="Comic Sans MS" panose="030F0702030302020204" pitchFamily="66" charset="0"/>
            </a:endParaRPr>
          </a:p>
        </p:txBody>
      </p:sp>
    </p:spTree>
    <p:extLst>
      <p:ext uri="{BB962C8B-B14F-4D97-AF65-F5344CB8AC3E}">
        <p14:creationId xmlns:p14="http://schemas.microsoft.com/office/powerpoint/2010/main" val="376055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260648"/>
            <a:ext cx="7416824" cy="1077218"/>
          </a:xfrm>
          <a:prstGeom prst="rect">
            <a:avLst/>
          </a:prstGeom>
          <a:noFill/>
        </p:spPr>
        <p:txBody>
          <a:bodyPr wrap="square" rtlCol="0">
            <a:spAutoFit/>
          </a:bodyPr>
          <a:lstStyle/>
          <a:p>
            <a:pPr algn="ctr"/>
            <a:r>
              <a:rPr lang="en-GB" sz="3200" dirty="0">
                <a:latin typeface="Comic Sans MS" panose="030F0702030302020204" pitchFamily="66" charset="0"/>
              </a:rPr>
              <a:t>We have a fantastic team of Teaching Assistants in F1</a:t>
            </a:r>
          </a:p>
        </p:txBody>
      </p:sp>
      <p:sp>
        <p:nvSpPr>
          <p:cNvPr id="5" name="TextBox 4"/>
          <p:cNvSpPr txBox="1"/>
          <p:nvPr/>
        </p:nvSpPr>
        <p:spPr>
          <a:xfrm>
            <a:off x="1084560" y="3496293"/>
            <a:ext cx="2417687" cy="369332"/>
          </a:xfrm>
          <a:prstGeom prst="rect">
            <a:avLst/>
          </a:prstGeom>
          <a:noFill/>
        </p:spPr>
        <p:txBody>
          <a:bodyPr wrap="square" rtlCol="0">
            <a:spAutoFit/>
          </a:bodyPr>
          <a:lstStyle/>
          <a:p>
            <a:r>
              <a:rPr lang="en-GB" dirty="0">
                <a:latin typeface="Comic Sans MS" panose="030F0702030302020204" pitchFamily="66" charset="0"/>
              </a:rPr>
              <a:t>       Mrs Smith</a:t>
            </a:r>
          </a:p>
        </p:txBody>
      </p:sp>
      <p:pic>
        <p:nvPicPr>
          <p:cNvPr id="1027" name="Picture 3" descr="C:\Users\jward\Pictures\Pupil Files 2016-2017\IMG_07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19" r="7693"/>
          <a:stretch/>
        </p:blipFill>
        <p:spPr bwMode="auto">
          <a:xfrm>
            <a:off x="1304102" y="1607297"/>
            <a:ext cx="1965220" cy="18042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7756" y="3550108"/>
            <a:ext cx="1334080" cy="369332"/>
          </a:xfrm>
          <a:prstGeom prst="rect">
            <a:avLst/>
          </a:prstGeom>
          <a:noFill/>
        </p:spPr>
        <p:txBody>
          <a:bodyPr wrap="square" rtlCol="0">
            <a:spAutoFit/>
          </a:bodyPr>
          <a:lstStyle/>
          <a:p>
            <a:r>
              <a:rPr lang="en-US" dirty="0" err="1">
                <a:latin typeface="Comic Sans MS" panose="030F0702030302020204" pitchFamily="66" charset="0"/>
              </a:rPr>
              <a:t>Mrs</a:t>
            </a:r>
            <a:r>
              <a:rPr lang="en-US" dirty="0">
                <a:latin typeface="Comic Sans MS" panose="030F0702030302020204" pitchFamily="66" charset="0"/>
              </a:rPr>
              <a:t> Cook</a:t>
            </a:r>
            <a:endParaRPr lang="en-GB" dirty="0">
              <a:latin typeface="Comic Sans MS" panose="030F0702030302020204" pitchFamily="66" charset="0"/>
            </a:endParaRPr>
          </a:p>
        </p:txBody>
      </p:sp>
      <p:sp>
        <p:nvSpPr>
          <p:cNvPr id="13" name="TextBox 12"/>
          <p:cNvSpPr txBox="1"/>
          <p:nvPr/>
        </p:nvSpPr>
        <p:spPr>
          <a:xfrm>
            <a:off x="5148064" y="6000765"/>
            <a:ext cx="3384376" cy="646331"/>
          </a:xfrm>
          <a:prstGeom prst="rect">
            <a:avLst/>
          </a:prstGeom>
          <a:noFill/>
        </p:spPr>
        <p:txBody>
          <a:bodyPr wrap="square" rtlCol="0">
            <a:spAutoFit/>
          </a:bodyPr>
          <a:lstStyle/>
          <a:p>
            <a:pPr algn="ctr"/>
            <a:r>
              <a:rPr lang="en-US" dirty="0">
                <a:latin typeface="Comic Sans MS" panose="030F0702030302020204" pitchFamily="66" charset="0"/>
              </a:rPr>
              <a:t>Miss Spencer </a:t>
            </a:r>
          </a:p>
          <a:p>
            <a:r>
              <a:rPr lang="en-US" dirty="0">
                <a:latin typeface="Comic Sans MS" panose="030F0702030302020204" pitchFamily="66" charset="0"/>
              </a:rPr>
              <a:t>(when back from maternity)</a:t>
            </a:r>
            <a:endParaRPr lang="en-GB" dirty="0">
              <a:latin typeface="Comic Sans MS" panose="030F0702030302020204" pitchFamily="66" charset="0"/>
            </a:endParaRPr>
          </a:p>
        </p:txBody>
      </p:sp>
      <p:pic>
        <p:nvPicPr>
          <p:cNvPr id="6" name="Picture 5"/>
          <p:cNvPicPr>
            <a:picLocks noChangeAspect="1"/>
          </p:cNvPicPr>
          <p:nvPr/>
        </p:nvPicPr>
        <p:blipFill>
          <a:blip r:embed="rId3"/>
          <a:stretch>
            <a:fillRect/>
          </a:stretch>
        </p:blipFill>
        <p:spPr>
          <a:xfrm>
            <a:off x="5673576" y="1517814"/>
            <a:ext cx="2143770" cy="2032294"/>
          </a:xfrm>
          <a:prstGeom prst="rect">
            <a:avLst/>
          </a:prstGeom>
        </p:spPr>
      </p:pic>
      <p:pic>
        <p:nvPicPr>
          <p:cNvPr id="2" name="Picture 1">
            <a:extLst>
              <a:ext uri="{FF2B5EF4-FFF2-40B4-BE49-F238E27FC236}">
                <a16:creationId xmlns:a16="http://schemas.microsoft.com/office/drawing/2014/main" id="{841CF5CD-B709-D56B-42E7-6222FB817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5654" y="4345730"/>
            <a:ext cx="2155848" cy="1616886"/>
          </a:xfrm>
          <a:prstGeom prst="rect">
            <a:avLst/>
          </a:prstGeom>
        </p:spPr>
      </p:pic>
      <p:pic>
        <p:nvPicPr>
          <p:cNvPr id="3" name="Picture 2">
            <a:extLst>
              <a:ext uri="{FF2B5EF4-FFF2-40B4-BE49-F238E27FC236}">
                <a16:creationId xmlns:a16="http://schemas.microsoft.com/office/drawing/2014/main" id="{AFF08A66-3CD4-7855-64DD-9D47B036A623}"/>
              </a:ext>
            </a:extLst>
          </p:cNvPr>
          <p:cNvPicPr>
            <a:picLocks noChangeAspect="1"/>
          </p:cNvPicPr>
          <p:nvPr/>
        </p:nvPicPr>
        <p:blipFill>
          <a:blip r:embed="rId5"/>
          <a:stretch>
            <a:fillRect/>
          </a:stretch>
        </p:blipFill>
        <p:spPr>
          <a:xfrm>
            <a:off x="1595674" y="4126648"/>
            <a:ext cx="1395457" cy="1867657"/>
          </a:xfrm>
          <a:prstGeom prst="rect">
            <a:avLst/>
          </a:prstGeom>
        </p:spPr>
      </p:pic>
      <p:sp>
        <p:nvSpPr>
          <p:cNvPr id="7" name="TextBox 6">
            <a:extLst>
              <a:ext uri="{FF2B5EF4-FFF2-40B4-BE49-F238E27FC236}">
                <a16:creationId xmlns:a16="http://schemas.microsoft.com/office/drawing/2014/main" id="{AE70FA74-C222-5EB5-473E-D76288C3F243}"/>
              </a:ext>
            </a:extLst>
          </p:cNvPr>
          <p:cNvSpPr txBox="1"/>
          <p:nvPr/>
        </p:nvSpPr>
        <p:spPr>
          <a:xfrm>
            <a:off x="1391367" y="6070662"/>
            <a:ext cx="1877955" cy="369332"/>
          </a:xfrm>
          <a:prstGeom prst="rect">
            <a:avLst/>
          </a:prstGeom>
          <a:noFill/>
        </p:spPr>
        <p:txBody>
          <a:bodyPr wrap="square" rtlCol="0">
            <a:spAutoFit/>
          </a:bodyPr>
          <a:lstStyle/>
          <a:p>
            <a:pPr algn="ctr"/>
            <a:r>
              <a:rPr lang="en-US" dirty="0">
                <a:latin typeface="Comic Sans MS" panose="030F0702030302020204" pitchFamily="66" charset="0"/>
              </a:rPr>
              <a:t>Miss Elms</a:t>
            </a:r>
            <a:endParaRPr lang="en-GB" dirty="0">
              <a:latin typeface="Comic Sans MS" panose="030F0702030302020204" pitchFamily="66" charset="0"/>
            </a:endParaRPr>
          </a:p>
        </p:txBody>
      </p:sp>
    </p:spTree>
    <p:extLst>
      <p:ext uri="{BB962C8B-B14F-4D97-AF65-F5344CB8AC3E}">
        <p14:creationId xmlns:p14="http://schemas.microsoft.com/office/powerpoint/2010/main" val="170084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latin typeface="Comic Sans MS" panose="030F0702030302020204" pitchFamily="66" charset="0"/>
              </a:rPr>
              <a:t>They may also see lots of other adults during the week.</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549" y="4424522"/>
            <a:ext cx="2026941" cy="1520206"/>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91769"/>
            <a:ext cx="1968248" cy="1476186"/>
          </a:xfrm>
          <a:prstGeom prst="rect">
            <a:avLst/>
          </a:prstGeom>
        </p:spPr>
      </p:pic>
      <p:sp>
        <p:nvSpPr>
          <p:cNvPr id="17" name="TextBox 16"/>
          <p:cNvSpPr txBox="1"/>
          <p:nvPr/>
        </p:nvSpPr>
        <p:spPr>
          <a:xfrm>
            <a:off x="2542718" y="6050336"/>
            <a:ext cx="2252911" cy="646331"/>
          </a:xfrm>
          <a:prstGeom prst="rect">
            <a:avLst/>
          </a:prstGeom>
          <a:noFill/>
        </p:spPr>
        <p:txBody>
          <a:bodyPr wrap="square" rtlCol="0">
            <a:spAutoFit/>
          </a:bodyPr>
          <a:lstStyle/>
          <a:p>
            <a:r>
              <a:rPr lang="en-GB" dirty="0">
                <a:latin typeface="Comic Sans MS" panose="030F0702030302020204" pitchFamily="66" charset="0"/>
              </a:rPr>
              <a:t>     Mrs Oldfield</a:t>
            </a:r>
          </a:p>
          <a:p>
            <a:r>
              <a:rPr lang="en-US" dirty="0">
                <a:latin typeface="Comic Sans MS" panose="030F0702030302020204" pitchFamily="66" charset="0"/>
              </a:rPr>
              <a:t>     Head teacher</a:t>
            </a:r>
            <a:endParaRPr lang="en-GB" dirty="0">
              <a:latin typeface="Comic Sans MS" panose="030F0702030302020204" pitchFamily="66" charset="0"/>
            </a:endParaRPr>
          </a:p>
        </p:txBody>
      </p:sp>
      <p:sp>
        <p:nvSpPr>
          <p:cNvPr id="19" name="TextBox 18"/>
          <p:cNvSpPr txBox="1"/>
          <p:nvPr/>
        </p:nvSpPr>
        <p:spPr>
          <a:xfrm>
            <a:off x="-108520" y="3334309"/>
            <a:ext cx="2404826" cy="615553"/>
          </a:xfrm>
          <a:prstGeom prst="rect">
            <a:avLst/>
          </a:prstGeom>
          <a:noFill/>
        </p:spPr>
        <p:txBody>
          <a:bodyPr wrap="square" rtlCol="0">
            <a:spAutoFit/>
          </a:bodyPr>
          <a:lstStyle/>
          <a:p>
            <a:r>
              <a:rPr lang="en-GB" dirty="0">
                <a:latin typeface="Comic Sans MS" panose="030F0702030302020204" pitchFamily="66" charset="0"/>
              </a:rPr>
              <a:t>     Mrs </a:t>
            </a:r>
            <a:r>
              <a:rPr lang="en-GB" dirty="0" err="1">
                <a:latin typeface="Comic Sans MS" panose="030F0702030302020204" pitchFamily="66" charset="0"/>
              </a:rPr>
              <a:t>Broniewska</a:t>
            </a:r>
            <a:endParaRPr lang="en-GB" dirty="0">
              <a:latin typeface="Comic Sans MS" panose="030F0702030302020204" pitchFamily="66" charset="0"/>
            </a:endParaRPr>
          </a:p>
          <a:p>
            <a:pPr algn="ctr"/>
            <a:r>
              <a:rPr lang="en-US" sz="1600" dirty="0">
                <a:latin typeface="Comic Sans MS" panose="030F0702030302020204" pitchFamily="66" charset="0"/>
              </a:rPr>
              <a:t>EYFS Lead</a:t>
            </a:r>
            <a:endParaRPr lang="en-GB" sz="1600" dirty="0">
              <a:latin typeface="Comic Sans MS" panose="030F0702030302020204" pitchFamily="66" charset="0"/>
            </a:endParaRPr>
          </a:p>
        </p:txBody>
      </p:sp>
      <p:sp>
        <p:nvSpPr>
          <p:cNvPr id="23" name="TextBox 22"/>
          <p:cNvSpPr txBox="1"/>
          <p:nvPr/>
        </p:nvSpPr>
        <p:spPr>
          <a:xfrm>
            <a:off x="6660232" y="3318918"/>
            <a:ext cx="2165004" cy="646331"/>
          </a:xfrm>
          <a:prstGeom prst="rect">
            <a:avLst/>
          </a:prstGeom>
          <a:noFill/>
        </p:spPr>
        <p:txBody>
          <a:bodyPr wrap="square" rtlCol="0">
            <a:spAutoFit/>
          </a:bodyPr>
          <a:lstStyle/>
          <a:p>
            <a:r>
              <a:rPr lang="en-GB" dirty="0">
                <a:latin typeface="Comic Sans MS" panose="030F0702030302020204" pitchFamily="66" charset="0"/>
              </a:rPr>
              <a:t>     Mrs Farag</a:t>
            </a:r>
          </a:p>
          <a:p>
            <a:r>
              <a:rPr lang="en-US" dirty="0">
                <a:latin typeface="Comic Sans MS" panose="030F0702030302020204" pitchFamily="66" charset="0"/>
              </a:rPr>
              <a:t>           T.A</a:t>
            </a:r>
            <a:endParaRPr lang="en-GB" dirty="0">
              <a:latin typeface="Comic Sans MS" panose="030F0702030302020204" pitchFamily="66" charset="0"/>
            </a:endParaRPr>
          </a:p>
        </p:txBody>
      </p:sp>
      <p:sp>
        <p:nvSpPr>
          <p:cNvPr id="20" name="TextBox 19">
            <a:extLst>
              <a:ext uri="{FF2B5EF4-FFF2-40B4-BE49-F238E27FC236}">
                <a16:creationId xmlns:a16="http://schemas.microsoft.com/office/drawing/2014/main" id="{84C47739-B07D-A18D-C477-8E4FB129ADED}"/>
              </a:ext>
            </a:extLst>
          </p:cNvPr>
          <p:cNvSpPr txBox="1"/>
          <p:nvPr/>
        </p:nvSpPr>
        <p:spPr>
          <a:xfrm>
            <a:off x="5186433" y="6059370"/>
            <a:ext cx="1805196" cy="646331"/>
          </a:xfrm>
          <a:prstGeom prst="rect">
            <a:avLst/>
          </a:prstGeom>
          <a:noFill/>
        </p:spPr>
        <p:txBody>
          <a:bodyPr wrap="square" rtlCol="0">
            <a:spAutoFit/>
          </a:bodyPr>
          <a:lstStyle/>
          <a:p>
            <a:pPr algn="ctr"/>
            <a:r>
              <a:rPr lang="en-US" dirty="0" err="1">
                <a:latin typeface="Comic Sans MS" panose="030F0702030302020204" pitchFamily="66" charset="0"/>
              </a:rPr>
              <a:t>Mrs</a:t>
            </a:r>
            <a:r>
              <a:rPr lang="en-US" dirty="0">
                <a:latin typeface="Comic Sans MS" panose="030F0702030302020204" pitchFamily="66" charset="0"/>
              </a:rPr>
              <a:t> Slater</a:t>
            </a:r>
          </a:p>
          <a:p>
            <a:pPr algn="ctr"/>
            <a:r>
              <a:rPr lang="en-US" dirty="0">
                <a:latin typeface="Comic Sans MS" panose="030F0702030302020204" pitchFamily="66" charset="0"/>
              </a:rPr>
              <a:t>SENCO</a:t>
            </a:r>
          </a:p>
        </p:txBody>
      </p:sp>
      <p:sp>
        <p:nvSpPr>
          <p:cNvPr id="25" name="TextBox 24"/>
          <p:cNvSpPr txBox="1"/>
          <p:nvPr/>
        </p:nvSpPr>
        <p:spPr>
          <a:xfrm>
            <a:off x="2183149" y="3334308"/>
            <a:ext cx="2404826" cy="615553"/>
          </a:xfrm>
          <a:prstGeom prst="rect">
            <a:avLst/>
          </a:prstGeom>
          <a:noFill/>
        </p:spPr>
        <p:txBody>
          <a:bodyPr wrap="square" rtlCol="0">
            <a:spAutoFit/>
          </a:bodyPr>
          <a:lstStyle/>
          <a:p>
            <a:r>
              <a:rPr lang="en-GB" dirty="0">
                <a:latin typeface="Comic Sans MS" panose="030F0702030302020204" pitchFamily="66" charset="0"/>
              </a:rPr>
              <a:t>     Mrs Humphrey</a:t>
            </a:r>
          </a:p>
          <a:p>
            <a:pPr algn="ctr"/>
            <a:r>
              <a:rPr lang="en-US" sz="1600" dirty="0">
                <a:latin typeface="Comic Sans MS" panose="030F0702030302020204" pitchFamily="66" charset="0"/>
              </a:rPr>
              <a:t>F2 Teacher</a:t>
            </a:r>
            <a:endParaRPr lang="en-GB" sz="1600" dirty="0">
              <a:latin typeface="Comic Sans MS" panose="030F0702030302020204" pitchFamily="66" charset="0"/>
            </a:endParaRPr>
          </a:p>
        </p:txBody>
      </p:sp>
      <p:pic>
        <p:nvPicPr>
          <p:cNvPr id="27" name="Picture 2" descr="https://attachments.office.net/owa/lanscombe%40arnoldmill.notts.sch.uk/service.svc/s/GetAttachmentThumbnail?id=AQMkADZmM2M0MTgxLTQxYWYtNGNmMS05YTM3LWU4NDczNGI3ZjczZABGAAADgLQNqSuiKUuzn%2BZmA61GKgcAKkyLkm9RIU%2Bnj7wGOx9CKgAAAgEMAAAAKkyLkm9RIU%2Bnj7wGOx9CKgABGvLkSAAAAAESABAAEqjGPRSMcUaJtF2hgMR0tA%3D%3D&amp;thumbnailType=2&amp;owa=outlook.office365.com&amp;scriptVer=2020070601.02&amp;X-OWA-CANARY=Q1sq-ZO_jUqUSUHTHTC8ZyDgghHzJ9gY-NVe-EcKdxbVKfOmvZ0e-QbyUSeCxbQcUdmrASEKDDY.&amp;token=eyJhbGciOiJSUzI1NiIsImtpZCI6IjU2MzU4ODUyMzRCOTI1MkRERTAwNTc2NkQ5RDlGMjc2NTY1RjYzRTIiLCJ4NXQiOiJWaldJVWpTNUpTM2VBRmRtMmRueWRsWmZZLUkiLCJ0eXAiOiJKV1QifQ.eyJvcmlnaW4iOiJodHRwczovL291dGxvb2sub2ZmaWNlMzY1LmNvbSIsInVjIjoiYzA2ZTI3Y2U5YmJjNDYwZGJmZjU1ZTIzYjJiMDcxZWYiLCJzaWduaW5fc3RhdGUiOiJbXCJkdmNfbW5nZFwiLFwiZHZjX2NtcFwiLFwia21zaVwiXSIsInZlciI6IkV4Y2hhbmdlLkNhbGxiYWNrLlYxIiwiYXBwY3R4c2VuZGVyIjoiT3dhRG93bmxvYWRANTBkNWE1ZGYtYWI4OS00ZDcwLThhYTAtNzJlNDZiZDQxYjU5IiwiaXNzcmluZyI6IldXIiwiYXBwY3R4Ijoie1wibXNleGNocHJvdFwiOlwib3dhXCIsXCJwcmltYXJ5c2lkXCI6XCJTLTEtNS0yMS00ODc1NjMyMzktMTI3NzEwNzAxMC0zNDExMzUzNTQ5LTE4MDMzOTY5XCIsXCJwdWlkXCI6XCIxMTUzODAxMTE1MTA1NTEwMTE1XCIsXCJvaWRcIjpcIjIwMWFhZDYzLWMyOTEtNDk5My1iZGFkLTQwODZiNGFmNjY0M1wiLFwic2NvcGVcIjpcIk93YURvd25sb2FkXCJ9IiwibmJmIjoxNTk0NzMwNDA5LCJleHAiOjE1OTQ3MzEwMDksImlzcyI6IjAwMDAwMDAyLTAwMDAtMGZmMS1jZTAwLTAwMDAwMDAwMDAwMEA1MGQ1YTVkZi1hYjg5LTRkNzAtOGFhMC03MmU0NmJkNDFiNTkiLCJhdWQiOiIwMDAwMDAwMi0wMDAwLTBmZjEtY2UwMC0wMDAwMDAwMDAwMDAvYXR0YWNobWVudHMub2ZmaWNlLm5ldEA1MGQ1YTVkZi1hYjg5LTRkNzAtOGFhMC03MmU0NmJkNDFiNTkiLCJoYXBwIjoib3dhIn0.MlUZkYJZt-e3aQdlIUDPOeVFYepcOUIypUcGu1fwGW7gLBFlXFOYjvgiECx4NFoj-OjZtFtIaFOZzqM3B9iOQJDcn8KKIhSLhxbKVmyhEvJTYiAHwbxAwnRzITo7yKfRjELTacj0HRCu6BWkwoU5Ln-jk7TXa9WqNGQ9xrBMLpweXQ1DkCh2i-QCpZcOUC0GgNPaPkaZNOewC_otkK6ZC1BYl43tvOwku71GqkZz7g9iCLGWnnG759lYhS2F54pL1cE2V_0juAZ0AqNVCpAba987S4VGwxGDpi0WW5zMnE9T3SPN4-6lWh7hBd2iecYu6diy5uP5xqQpI2CTIS6gzw&amp;animation=tru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140" b="18399"/>
          <a:stretch/>
        </p:blipFill>
        <p:spPr bwMode="auto">
          <a:xfrm>
            <a:off x="2573520" y="1764052"/>
            <a:ext cx="1695210" cy="15248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63331" y="6045411"/>
            <a:ext cx="1805196" cy="646331"/>
          </a:xfrm>
          <a:prstGeom prst="rect">
            <a:avLst/>
          </a:prstGeom>
          <a:noFill/>
        </p:spPr>
        <p:txBody>
          <a:bodyPr wrap="square" rtlCol="0">
            <a:spAutoFit/>
          </a:bodyPr>
          <a:lstStyle/>
          <a:p>
            <a:pPr algn="ctr"/>
            <a:r>
              <a:rPr lang="en-GB" dirty="0">
                <a:latin typeface="Comic Sans MS" panose="030F0702030302020204" pitchFamily="66" charset="0"/>
              </a:rPr>
              <a:t>     Miss Kemp</a:t>
            </a:r>
            <a:r>
              <a:rPr lang="en-US" dirty="0">
                <a:latin typeface="Comic Sans MS" panose="030F0702030302020204" pitchFamily="66" charset="0"/>
              </a:rPr>
              <a:t>           T.A</a:t>
            </a:r>
            <a:endParaRPr lang="en-GB" dirty="0">
              <a:latin typeface="Comic Sans MS" panose="030F0702030302020204" pitchFamily="66" charset="0"/>
            </a:endParaRPr>
          </a:p>
        </p:txBody>
      </p:sp>
      <p:pic>
        <p:nvPicPr>
          <p:cNvPr id="6" name="Picture 5"/>
          <p:cNvPicPr>
            <a:picLocks noChangeAspect="1"/>
          </p:cNvPicPr>
          <p:nvPr/>
        </p:nvPicPr>
        <p:blipFill>
          <a:blip r:embed="rId5"/>
          <a:stretch>
            <a:fillRect/>
          </a:stretch>
        </p:blipFill>
        <p:spPr>
          <a:xfrm>
            <a:off x="7120937" y="4161815"/>
            <a:ext cx="1565863" cy="1782913"/>
          </a:xfrm>
          <a:prstGeom prst="rect">
            <a:avLst/>
          </a:prstGeom>
        </p:spPr>
      </p:pic>
      <p:sp>
        <p:nvSpPr>
          <p:cNvPr id="21" name="TextBox 20"/>
          <p:cNvSpPr txBox="1"/>
          <p:nvPr/>
        </p:nvSpPr>
        <p:spPr>
          <a:xfrm>
            <a:off x="6715665" y="6050337"/>
            <a:ext cx="2165004" cy="646331"/>
          </a:xfrm>
          <a:prstGeom prst="rect">
            <a:avLst/>
          </a:prstGeom>
          <a:noFill/>
        </p:spPr>
        <p:txBody>
          <a:bodyPr wrap="square" rtlCol="0">
            <a:spAutoFit/>
          </a:bodyPr>
          <a:lstStyle/>
          <a:p>
            <a:r>
              <a:rPr lang="en-GB" dirty="0">
                <a:latin typeface="Comic Sans MS" panose="030F0702030302020204" pitchFamily="66" charset="0"/>
              </a:rPr>
              <a:t>     Mrs </a:t>
            </a:r>
            <a:r>
              <a:rPr lang="en-GB" dirty="0" err="1">
                <a:latin typeface="Comic Sans MS" panose="030F0702030302020204" pitchFamily="66" charset="0"/>
              </a:rPr>
              <a:t>Greentree</a:t>
            </a:r>
            <a:endParaRPr lang="en-GB" dirty="0">
              <a:latin typeface="Comic Sans MS" panose="030F0702030302020204" pitchFamily="66" charset="0"/>
            </a:endParaRPr>
          </a:p>
          <a:p>
            <a:pPr algn="ctr"/>
            <a:r>
              <a:rPr lang="en-US" dirty="0">
                <a:latin typeface="Comic Sans MS" panose="030F0702030302020204" pitchFamily="66" charset="0"/>
              </a:rPr>
              <a:t>P.E Teacher</a:t>
            </a:r>
            <a:endParaRPr lang="en-GB" dirty="0">
              <a:latin typeface="Comic Sans MS" panose="030F0702030302020204" pitchFamily="66" charset="0"/>
            </a:endParaRPr>
          </a:p>
        </p:txBody>
      </p:sp>
      <p:pic>
        <p:nvPicPr>
          <p:cNvPr id="3" name="Picture 2">
            <a:extLst>
              <a:ext uri="{FF2B5EF4-FFF2-40B4-BE49-F238E27FC236}">
                <a16:creationId xmlns:a16="http://schemas.microsoft.com/office/drawing/2014/main" id="{588F50A7-C71F-8044-0DC2-8BD3B0B66703}"/>
              </a:ext>
            </a:extLst>
          </p:cNvPr>
          <p:cNvPicPr/>
          <p:nvPr/>
        </p:nvPicPr>
        <p:blipFill rotWithShape="1">
          <a:blip r:embed="rId6">
            <a:extLst>
              <a:ext uri="{28A0092B-C50C-407E-A947-70E740481C1C}">
                <a14:useLocalDpi xmlns:a14="http://schemas.microsoft.com/office/drawing/2010/main" val="0"/>
              </a:ext>
            </a:extLst>
          </a:blip>
          <a:srcRect t="7802" b="23720"/>
          <a:stretch/>
        </p:blipFill>
        <p:spPr bwMode="auto">
          <a:xfrm>
            <a:off x="6864891" y="1816469"/>
            <a:ext cx="1565864" cy="1472412"/>
          </a:xfrm>
          <a:prstGeom prst="rect">
            <a:avLst/>
          </a:prstGeom>
          <a:noFill/>
          <a:ln>
            <a:noFill/>
          </a:ln>
        </p:spPr>
      </p:pic>
      <p:pic>
        <p:nvPicPr>
          <p:cNvPr id="1026" name="Picture 2">
            <a:extLst>
              <a:ext uri="{FF2B5EF4-FFF2-40B4-BE49-F238E27FC236}">
                <a16:creationId xmlns:a16="http://schemas.microsoft.com/office/drawing/2014/main" id="{52D33F63-FC01-D26F-ECDE-76BAAF7128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9663" y="1599456"/>
            <a:ext cx="1308522" cy="17424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108C1F-4A5C-53C4-D4CA-0F7704AC8A0D}"/>
              </a:ext>
            </a:extLst>
          </p:cNvPr>
          <p:cNvSpPr txBox="1"/>
          <p:nvPr/>
        </p:nvSpPr>
        <p:spPr>
          <a:xfrm>
            <a:off x="4460065" y="3349696"/>
            <a:ext cx="2404826" cy="615553"/>
          </a:xfrm>
          <a:prstGeom prst="rect">
            <a:avLst/>
          </a:prstGeom>
          <a:noFill/>
        </p:spPr>
        <p:txBody>
          <a:bodyPr wrap="square" rtlCol="0">
            <a:spAutoFit/>
          </a:bodyPr>
          <a:lstStyle/>
          <a:p>
            <a:r>
              <a:rPr lang="en-GB" dirty="0">
                <a:latin typeface="Comic Sans MS" panose="030F0702030302020204" pitchFamily="66" charset="0"/>
              </a:rPr>
              <a:t>     Mrs Brumby</a:t>
            </a:r>
          </a:p>
          <a:p>
            <a:pPr algn="ctr"/>
            <a:r>
              <a:rPr lang="en-US" sz="1600" dirty="0">
                <a:latin typeface="Comic Sans MS" panose="030F0702030302020204" pitchFamily="66" charset="0"/>
              </a:rPr>
              <a:t>F2 Teacher</a:t>
            </a:r>
            <a:endParaRPr lang="en-GB" sz="1600" dirty="0">
              <a:latin typeface="Comic Sans MS" panose="030F0702030302020204" pitchFamily="66" charset="0"/>
            </a:endParaRPr>
          </a:p>
        </p:txBody>
      </p:sp>
      <p:pic>
        <p:nvPicPr>
          <p:cNvPr id="1028" name="Picture 4">
            <a:extLst>
              <a:ext uri="{FF2B5EF4-FFF2-40B4-BE49-F238E27FC236}">
                <a16:creationId xmlns:a16="http://schemas.microsoft.com/office/drawing/2014/main" id="{E57A4AD9-7F33-2598-A351-F31CE99BA65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6297" b="20353"/>
          <a:stretch>
            <a:fillRect/>
          </a:stretch>
        </p:blipFill>
        <p:spPr bwMode="auto">
          <a:xfrm>
            <a:off x="366305" y="4107667"/>
            <a:ext cx="1755958" cy="19767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911C64A-3AD4-4E4B-D4C8-15095808B6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9776" y="4161815"/>
            <a:ext cx="1473799" cy="189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27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99"/>
            <a:ext cx="8229600" cy="1143000"/>
          </a:xfrm>
        </p:spPr>
        <p:txBody>
          <a:bodyPr>
            <a:normAutofit/>
          </a:bodyPr>
          <a:lstStyle/>
          <a:p>
            <a:r>
              <a:rPr lang="en-GB" sz="3600" dirty="0">
                <a:latin typeface="Comic Sans MS" panose="030F0702030302020204" pitchFamily="66" charset="0"/>
              </a:rPr>
              <a:t>The School Day</a:t>
            </a:r>
          </a:p>
        </p:txBody>
      </p:sp>
      <p:sp>
        <p:nvSpPr>
          <p:cNvPr id="5" name="TextBox 4"/>
          <p:cNvSpPr txBox="1"/>
          <p:nvPr/>
        </p:nvSpPr>
        <p:spPr>
          <a:xfrm>
            <a:off x="683568" y="993368"/>
            <a:ext cx="8208913" cy="4154984"/>
          </a:xfrm>
          <a:prstGeom prst="rect">
            <a:avLst/>
          </a:prstGeom>
          <a:noFill/>
        </p:spPr>
        <p:txBody>
          <a:bodyPr wrap="square" rtlCol="0">
            <a:spAutoFit/>
          </a:bodyPr>
          <a:lstStyle/>
          <a:p>
            <a:endParaRPr lang="en-GB" sz="2200" b="1" dirty="0">
              <a:latin typeface="Comic Sans MS" panose="030F0702030302020204" pitchFamily="66" charset="0"/>
            </a:endParaRPr>
          </a:p>
          <a:p>
            <a:r>
              <a:rPr lang="en-GB" sz="2200" dirty="0">
                <a:latin typeface="Comic Sans MS" panose="030F0702030302020204" pitchFamily="66" charset="0"/>
              </a:rPr>
              <a:t>9.00am- 30 hour and morning children arrive</a:t>
            </a:r>
          </a:p>
          <a:p>
            <a:endParaRPr lang="en-GB" sz="2200" b="1" dirty="0">
              <a:latin typeface="Comic Sans MS" panose="030F0702030302020204" pitchFamily="66" charset="0"/>
            </a:endParaRPr>
          </a:p>
          <a:p>
            <a:r>
              <a:rPr lang="en-GB" sz="2200" dirty="0">
                <a:latin typeface="Comic Sans MS" panose="030F0702030302020204" pitchFamily="66" charset="0"/>
              </a:rPr>
              <a:t>12.00pm Morning children go home</a:t>
            </a:r>
          </a:p>
          <a:p>
            <a:endParaRPr lang="en-GB" sz="2200" b="1" dirty="0">
              <a:latin typeface="Comic Sans MS" panose="030F0702030302020204" pitchFamily="66" charset="0"/>
            </a:endParaRPr>
          </a:p>
          <a:p>
            <a:r>
              <a:rPr lang="en-GB" sz="2200" dirty="0">
                <a:latin typeface="Comic Sans MS" panose="030F0702030302020204" pitchFamily="66" charset="0"/>
              </a:rPr>
              <a:t>12.00pm-1.00pm- Lunch time (</a:t>
            </a:r>
            <a:r>
              <a:rPr lang="en-GB" sz="2200" b="1" u="sng" dirty="0">
                <a:latin typeface="Comic Sans MS" panose="030F0702030302020204" pitchFamily="66" charset="0"/>
              </a:rPr>
              <a:t>30hr children only</a:t>
            </a:r>
            <a:r>
              <a:rPr lang="en-GB" sz="2200" dirty="0">
                <a:latin typeface="Comic Sans MS" panose="030F0702030302020204" pitchFamily="66" charset="0"/>
              </a:rPr>
              <a:t>)</a:t>
            </a:r>
          </a:p>
          <a:p>
            <a:endParaRPr lang="en-GB" sz="2200" b="1" dirty="0">
              <a:latin typeface="Comic Sans MS" panose="030F0702030302020204" pitchFamily="66" charset="0"/>
            </a:endParaRPr>
          </a:p>
          <a:p>
            <a:r>
              <a:rPr lang="en-GB" sz="2200" dirty="0">
                <a:latin typeface="Comic Sans MS" panose="030F0702030302020204" pitchFamily="66" charset="0"/>
              </a:rPr>
              <a:t>12.30pm Afternoon children arrive</a:t>
            </a:r>
          </a:p>
          <a:p>
            <a:endParaRPr lang="en-GB" sz="2200" b="1" dirty="0">
              <a:latin typeface="Comic Sans MS" panose="030F0702030302020204" pitchFamily="66" charset="0"/>
            </a:endParaRPr>
          </a:p>
          <a:p>
            <a:r>
              <a:rPr lang="en-GB" sz="2200" dirty="0">
                <a:latin typeface="Comic Sans MS" panose="030F0702030302020204" pitchFamily="66" charset="0"/>
              </a:rPr>
              <a:t>3.00pm End of 30hr children’s session </a:t>
            </a:r>
            <a:r>
              <a:rPr lang="en-GB" sz="1600" b="1" dirty="0">
                <a:latin typeface="Comic Sans MS" panose="030F0702030302020204" pitchFamily="66" charset="0"/>
              </a:rPr>
              <a:t>(option to stay until 3.30pm)</a:t>
            </a:r>
          </a:p>
          <a:p>
            <a:endParaRPr lang="en-GB" sz="2200" b="1" dirty="0">
              <a:latin typeface="Comic Sans MS" panose="030F0702030302020204" pitchFamily="66" charset="0"/>
            </a:endParaRPr>
          </a:p>
          <a:p>
            <a:r>
              <a:rPr lang="en-GB" sz="2200" dirty="0">
                <a:latin typeface="Comic Sans MS" panose="030F0702030302020204" pitchFamily="66" charset="0"/>
              </a:rPr>
              <a:t>3.30pm School day finishes</a:t>
            </a:r>
          </a:p>
        </p:txBody>
      </p:sp>
    </p:spTree>
    <p:extLst>
      <p:ext uri="{BB962C8B-B14F-4D97-AF65-F5344CB8AC3E}">
        <p14:creationId xmlns:p14="http://schemas.microsoft.com/office/powerpoint/2010/main" val="284736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Drop Off and Pick Up Times</a:t>
            </a:r>
            <a:endParaRPr lang="en-GB" dirty="0">
              <a:latin typeface="Comic Sans MS" panose="030F0702030302020204" pitchFamily="66" charset="0"/>
            </a:endParaRPr>
          </a:p>
        </p:txBody>
      </p:sp>
      <p:pic>
        <p:nvPicPr>
          <p:cNvPr id="4" name="Content Placeholder 3" descr="C:\Users\hjoynt\AppData\Local\Microsoft\Windows\INetCache\Content.Word\IMG_120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4392488" cy="2736304"/>
          </a:xfrm>
          <a:prstGeom prst="rect">
            <a:avLst/>
          </a:prstGeom>
          <a:noFill/>
          <a:ln>
            <a:noFill/>
          </a:ln>
        </p:spPr>
      </p:pic>
      <p:pic>
        <p:nvPicPr>
          <p:cNvPr id="5" name="Picture 4" descr="E:\DCIM\204___07\IMG_12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550593"/>
            <a:ext cx="3826768" cy="2748702"/>
          </a:xfrm>
          <a:prstGeom prst="rect">
            <a:avLst/>
          </a:prstGeom>
          <a:noFill/>
          <a:ln>
            <a:noFill/>
          </a:ln>
        </p:spPr>
      </p:pic>
      <p:sp>
        <p:nvSpPr>
          <p:cNvPr id="6" name="TextBox 5"/>
          <p:cNvSpPr txBox="1"/>
          <p:nvPr/>
        </p:nvSpPr>
        <p:spPr>
          <a:xfrm>
            <a:off x="457200" y="4581128"/>
            <a:ext cx="4114800" cy="1200329"/>
          </a:xfrm>
          <a:prstGeom prst="rect">
            <a:avLst/>
          </a:prstGeom>
          <a:noFill/>
        </p:spPr>
        <p:txBody>
          <a:bodyPr wrap="square" rtlCol="0">
            <a:spAutoFit/>
          </a:bodyPr>
          <a:lstStyle/>
          <a:p>
            <a:pPr algn="ctr"/>
            <a:r>
              <a:rPr lang="en-US" dirty="0">
                <a:latin typeface="Comic Sans MS" panose="030F0702030302020204" pitchFamily="66" charset="0"/>
              </a:rPr>
              <a:t>This is the gate you will come through at these times. We will share it with 2A so please be mindful where you wait.</a:t>
            </a:r>
            <a:endParaRPr lang="en-GB" dirty="0">
              <a:latin typeface="Comic Sans MS" panose="030F0702030302020204" pitchFamily="66" charset="0"/>
            </a:endParaRPr>
          </a:p>
        </p:txBody>
      </p:sp>
      <p:sp>
        <p:nvSpPr>
          <p:cNvPr id="7" name="TextBox 6"/>
          <p:cNvSpPr txBox="1"/>
          <p:nvPr/>
        </p:nvSpPr>
        <p:spPr>
          <a:xfrm>
            <a:off x="4932040" y="4565600"/>
            <a:ext cx="4114800" cy="923330"/>
          </a:xfrm>
          <a:prstGeom prst="rect">
            <a:avLst/>
          </a:prstGeom>
          <a:noFill/>
        </p:spPr>
        <p:txBody>
          <a:bodyPr wrap="square" rtlCol="0">
            <a:spAutoFit/>
          </a:bodyPr>
          <a:lstStyle/>
          <a:p>
            <a:pPr algn="ctr"/>
            <a:r>
              <a:rPr lang="en-US" dirty="0">
                <a:latin typeface="Comic Sans MS" panose="030F0702030302020204" pitchFamily="66" charset="0"/>
              </a:rPr>
              <a:t>This is the door your child will go through. We ask that you say goodbye at the door in the morning. </a:t>
            </a:r>
            <a:endParaRPr lang="en-GB" dirty="0">
              <a:latin typeface="Comic Sans MS" panose="030F0702030302020204" pitchFamily="66" charset="0"/>
            </a:endParaRPr>
          </a:p>
        </p:txBody>
      </p:sp>
    </p:spTree>
    <p:extLst>
      <p:ext uri="{BB962C8B-B14F-4D97-AF65-F5344CB8AC3E}">
        <p14:creationId xmlns:p14="http://schemas.microsoft.com/office/powerpoint/2010/main" val="269874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6120680"/>
          </a:xfrm>
        </p:spPr>
        <p:txBody>
          <a:bodyPr>
            <a:normAutofit fontScale="92500" lnSpcReduction="20000"/>
          </a:bodyPr>
          <a:lstStyle/>
          <a:p>
            <a:pPr marL="0" indent="0" algn="ctr">
              <a:buNone/>
            </a:pPr>
            <a:r>
              <a:rPr lang="en-US" dirty="0">
                <a:latin typeface="Comic Sans MS" panose="030F0702030302020204" pitchFamily="66" charset="0"/>
              </a:rPr>
              <a:t>Clothing</a:t>
            </a:r>
          </a:p>
          <a:p>
            <a:pPr marL="0" indent="0" algn="ctr">
              <a:buNone/>
            </a:pPr>
            <a:endParaRPr lang="en-GB" dirty="0">
              <a:latin typeface="Comic Sans MS" panose="030F0702030302020204" pitchFamily="66" charset="0"/>
            </a:endParaRPr>
          </a:p>
          <a:p>
            <a:r>
              <a:rPr lang="en-GB" sz="2400" dirty="0">
                <a:latin typeface="Comic Sans MS" panose="030F0702030302020204" pitchFamily="66" charset="0"/>
              </a:rPr>
              <a:t>Your child will need at least 1 spare pair of clothes in their bag in case they should get their clothes wet, due to messy play or toilet accidents. </a:t>
            </a:r>
          </a:p>
          <a:p>
            <a:pPr marL="0" indent="0">
              <a:buNone/>
            </a:pPr>
            <a:endParaRPr lang="en-US" sz="2400" dirty="0">
              <a:latin typeface="Comic Sans MS" panose="030F0702030302020204" pitchFamily="66" charset="0"/>
            </a:endParaRPr>
          </a:p>
          <a:p>
            <a:r>
              <a:rPr lang="en-US" sz="2400" dirty="0">
                <a:latin typeface="Comic Sans MS" panose="030F0702030302020204" pitchFamily="66" charset="0"/>
              </a:rPr>
              <a:t>We love to learn and explore, which can get a bit messy, so please dress appropriately.</a:t>
            </a:r>
          </a:p>
          <a:p>
            <a:endParaRPr lang="en-US" sz="2400" dirty="0">
              <a:latin typeface="Comic Sans MS" panose="030F0702030302020204" pitchFamily="66" charset="0"/>
            </a:endParaRPr>
          </a:p>
          <a:p>
            <a:r>
              <a:rPr lang="en-US" sz="2400" dirty="0">
                <a:latin typeface="Comic Sans MS" panose="030F0702030302020204" pitchFamily="66" charset="0"/>
              </a:rPr>
              <a:t>Your child will need a pair of wellies to keep at school. (Please put a name in them)</a:t>
            </a:r>
          </a:p>
          <a:p>
            <a:endParaRPr lang="en-US" sz="2400" dirty="0">
              <a:latin typeface="Comic Sans MS" panose="030F0702030302020204" pitchFamily="66" charset="0"/>
            </a:endParaRPr>
          </a:p>
          <a:p>
            <a:r>
              <a:rPr lang="en-US" sz="2400" dirty="0">
                <a:latin typeface="Comic Sans MS" panose="030F0702030302020204" pitchFamily="66" charset="0"/>
              </a:rPr>
              <a:t>The children have access to outdoors throughout the day so send them prepared for the weather each day.</a:t>
            </a:r>
          </a:p>
          <a:p>
            <a:endParaRPr lang="en-GB" sz="2400" dirty="0">
              <a:latin typeface="Comic Sans MS" panose="030F0702030302020204" pitchFamily="66" charset="0"/>
            </a:endParaRPr>
          </a:p>
          <a:p>
            <a:r>
              <a:rPr lang="en-US" sz="2400" dirty="0">
                <a:latin typeface="Comic Sans MS" panose="030F0702030302020204" pitchFamily="66" charset="0"/>
              </a:rPr>
              <a:t>We also do P.E twice a week (Tuesday morning and Friday afternoon). Your child should come to school that day wearing shorts, leggings or trousers. Please make sure socks and shoes are easy to take off and put on. </a:t>
            </a:r>
            <a:endParaRPr lang="en-GB" sz="2400" dirty="0"/>
          </a:p>
        </p:txBody>
      </p:sp>
    </p:spTree>
    <p:extLst>
      <p:ext uri="{BB962C8B-B14F-4D97-AF65-F5344CB8AC3E}">
        <p14:creationId xmlns:p14="http://schemas.microsoft.com/office/powerpoint/2010/main" val="169248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School Uniform</a:t>
            </a:r>
          </a:p>
        </p:txBody>
      </p:sp>
      <p:sp>
        <p:nvSpPr>
          <p:cNvPr id="5" name="Content Placeholder 4"/>
          <p:cNvSpPr>
            <a:spLocks noGrp="1"/>
          </p:cNvSpPr>
          <p:nvPr>
            <p:ph idx="1"/>
          </p:nvPr>
        </p:nvSpPr>
        <p:spPr/>
        <p:txBody>
          <a:bodyPr>
            <a:normAutofit fontScale="92500"/>
          </a:bodyPr>
          <a:lstStyle/>
          <a:p>
            <a:pPr marL="0" indent="0">
              <a:buNone/>
            </a:pPr>
            <a:r>
              <a:rPr lang="en-US" dirty="0">
                <a:latin typeface="Comic Sans MS" panose="030F0702030302020204" pitchFamily="66" charset="0"/>
              </a:rPr>
              <a:t>Although your child is not required to wear our school uniform, they can if you  wish them too. We do ask that cardigans, jumpers and coats are labelled, so when the children take them off we know who they belong to, especially if they are in school uniform. </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Please send children in shoes they can put on themselves, preferably no laces.</a:t>
            </a:r>
            <a:endParaRPr lang="en-GB" dirty="0">
              <a:latin typeface="Comic Sans MS" panose="030F0702030302020204" pitchFamily="66" charset="0"/>
            </a:endParaRPr>
          </a:p>
        </p:txBody>
      </p:sp>
    </p:spTree>
    <p:extLst>
      <p:ext uri="{BB962C8B-B14F-4D97-AF65-F5344CB8AC3E}">
        <p14:creationId xmlns:p14="http://schemas.microsoft.com/office/powerpoint/2010/main" val="209917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Toileting</a:t>
            </a:r>
          </a:p>
        </p:txBody>
      </p:sp>
      <p:sp>
        <p:nvSpPr>
          <p:cNvPr id="5" name="Content Placeholder 4"/>
          <p:cNvSpPr>
            <a:spLocks noGrp="1"/>
          </p:cNvSpPr>
          <p:nvPr>
            <p:ph idx="1"/>
          </p:nvPr>
        </p:nvSpPr>
        <p:spPr/>
        <p:txBody>
          <a:bodyPr>
            <a:normAutofit/>
          </a:bodyPr>
          <a:lstStyle/>
          <a:p>
            <a:pPr marL="0" indent="0">
              <a:buNone/>
            </a:pPr>
            <a:r>
              <a:rPr lang="en-US" sz="2800" dirty="0">
                <a:latin typeface="Comic Sans MS" panose="030F0702030302020204" pitchFamily="66" charset="0"/>
              </a:rPr>
              <a:t>We do ask that children are toilet trained before they start school although we understand that there may be specific reasons which we will discuss on individual cases. </a:t>
            </a:r>
          </a:p>
          <a:p>
            <a:pPr marL="0" indent="0">
              <a:buNone/>
            </a:pPr>
            <a:endParaRPr lang="en-US" sz="2800" dirty="0">
              <a:latin typeface="Comic Sans MS" panose="030F0702030302020204" pitchFamily="66" charset="0"/>
            </a:endParaRPr>
          </a:p>
          <a:p>
            <a:pPr marL="0" indent="0">
              <a:buNone/>
            </a:pPr>
            <a:r>
              <a:rPr lang="en-US" sz="2800" dirty="0">
                <a:latin typeface="Comic Sans MS" panose="030F0702030302020204" pitchFamily="66" charset="0"/>
              </a:rPr>
              <a:t>We will support in helping the children to become more independent in using the toilet and washing their hands and ask that parents support doing this too. </a:t>
            </a:r>
            <a:endParaRPr lang="en-GB" sz="2800" dirty="0">
              <a:latin typeface="Comic Sans MS" panose="030F0702030302020204" pitchFamily="66" charset="0"/>
            </a:endParaRPr>
          </a:p>
        </p:txBody>
      </p:sp>
    </p:spTree>
    <p:extLst>
      <p:ext uri="{BB962C8B-B14F-4D97-AF65-F5344CB8AC3E}">
        <p14:creationId xmlns:p14="http://schemas.microsoft.com/office/powerpoint/2010/main" val="1776091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95363345D06444824F94476A88C82D" ma:contentTypeVersion="17" ma:contentTypeDescription="Create a new document." ma:contentTypeScope="" ma:versionID="c15a39959e8c38ca35aa8f291089a9b6">
  <xsd:schema xmlns:xsd="http://www.w3.org/2001/XMLSchema" xmlns:xs="http://www.w3.org/2001/XMLSchema" xmlns:p="http://schemas.microsoft.com/office/2006/metadata/properties" xmlns:ns3="0adf139b-ae40-4ae4-a552-d15dfc9c5c87" xmlns:ns4="a82ce9b2-8a42-4c39-99b8-8799729889fa" targetNamespace="http://schemas.microsoft.com/office/2006/metadata/properties" ma:root="true" ma:fieldsID="aef9768382fd1186b1b7515d431d1a9c" ns3:_="" ns4:_="">
    <xsd:import namespace="0adf139b-ae40-4ae4-a552-d15dfc9c5c87"/>
    <xsd:import namespace="a82ce9b2-8a42-4c39-99b8-8799729889f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f139b-ae40-4ae4-a552-d15dfc9c5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2ce9b2-8a42-4c39-99b8-8799729889f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adf139b-ae40-4ae4-a552-d15dfc9c5c8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E14721-E298-4C54-A449-3A141ADAE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df139b-ae40-4ae4-a552-d15dfc9c5c87"/>
    <ds:schemaRef ds:uri="a82ce9b2-8a42-4c39-99b8-8799729889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43E819-CCE2-4158-B495-55F18C4664F2}">
  <ds:schemaRefs>
    <ds:schemaRef ds:uri="http://schemas.openxmlformats.org/package/2006/metadata/core-properties"/>
    <ds:schemaRef ds:uri="0adf139b-ae40-4ae4-a552-d15dfc9c5c87"/>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a82ce9b2-8a42-4c39-99b8-8799729889fa"/>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5CC56CE5-7C32-45E9-9BCB-B16539BCF6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Savon</Template>
  <TotalTime>3008</TotalTime>
  <Words>1194</Words>
  <Application>Microsoft Office PowerPoint</Application>
  <PresentationFormat>On-screen Show (4:3)</PresentationFormat>
  <Paragraphs>134</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Comic Sans MS</vt:lpstr>
      <vt:lpstr>Office Theme</vt:lpstr>
      <vt:lpstr>Welcome to the Foundation Unit</vt:lpstr>
      <vt:lpstr>Adults in F1</vt:lpstr>
      <vt:lpstr>PowerPoint Presentation</vt:lpstr>
      <vt:lpstr>They may also see lots of other adults during the week.</vt:lpstr>
      <vt:lpstr>The School Day</vt:lpstr>
      <vt:lpstr>Drop Off and Pick Up Times</vt:lpstr>
      <vt:lpstr>PowerPoint Presentation</vt:lpstr>
      <vt:lpstr>School Uniform</vt:lpstr>
      <vt:lpstr>Toileting</vt:lpstr>
      <vt:lpstr>Milk and Water Bottles</vt:lpstr>
      <vt:lpstr> Lunch Time</vt:lpstr>
      <vt:lpstr>Snack</vt:lpstr>
      <vt:lpstr>Name Writing &amp; Forming Letters We are really keen for the children to learn to write their names as they can then identify their own work. The first step of this is learning to read their own name.  When the children are ready to start writing, it is important that we help them to form their letters correctly. They may learn a picture and a rhyme to help them form the letters in their name correctly.  </vt:lpstr>
      <vt:lpstr>Phonics and Read Write Inc</vt:lpstr>
      <vt:lpstr>Number Work</vt:lpstr>
      <vt:lpstr>Funky Fingers- Fine Motor</vt:lpstr>
      <vt:lpstr>Topic- Understanding the World</vt:lpstr>
      <vt:lpstr>Physical Development</vt:lpstr>
      <vt:lpstr>We learn inside…</vt:lpstr>
      <vt:lpstr>    …and outside</vt:lpstr>
      <vt:lpstr>Rainbow Rewards</vt:lpstr>
      <vt:lpstr>Assessment and Progress</vt:lpstr>
      <vt:lpstr>What can I do to make sure my child is ready for F1?</vt:lpstr>
      <vt:lpstr>Settling In Days </vt:lpstr>
      <vt:lpstr>Settling In Days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Foundation Unit</dc:title>
  <dc:creator>Jayne Ward</dc:creator>
  <cp:lastModifiedBy>Hannah Joynt</cp:lastModifiedBy>
  <cp:revision>128</cp:revision>
  <cp:lastPrinted>2017-07-04T12:38:26Z</cp:lastPrinted>
  <dcterms:created xsi:type="dcterms:W3CDTF">2014-06-25T08:28:58Z</dcterms:created>
  <dcterms:modified xsi:type="dcterms:W3CDTF">2025-07-15T14:57:43Z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0x010100C795363345D06444824F94476A88C82D</vt:lpwstr>
  </property>
</Properties>
</file>