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4"/>
  </p:sldMasterIdLst>
  <p:notesMasterIdLst>
    <p:notesMasterId r:id="rId11"/>
  </p:notesMasterIdLst>
  <p:sldIdLst>
    <p:sldId id="256" r:id="rId5"/>
    <p:sldId id="257" r:id="rId6"/>
    <p:sldId id="258" r:id="rId7"/>
    <p:sldId id="259" r:id="rId8"/>
    <p:sldId id="260" r:id="rId9"/>
    <p:sldId id="261" r:id="rId10"/>
  </p:sldIdLst>
  <p:sldSz cx="9144000" cy="5143500" type="screen16x9"/>
  <p:notesSz cx="6858000" cy="9144000"/>
  <p:embeddedFontLst>
    <p:embeddedFont>
      <p:font typeface="Comfortaa" panose="020B0604020202020204" charset="0"/>
      <p:regular r:id="rId12"/>
      <p:bold r:id="rId1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7" d="100"/>
          <a:sy n="107" d="100"/>
        </p:scale>
        <p:origin x="-84" y="-828"/>
      </p:cViewPr>
      <p:guideLst>
        <p:guide orient="horz" pos="1620"/>
        <p:guide pos="2880"/>
      </p:guideLst>
    </p:cSldViewPr>
  </p:slideViewPr>
  <p:notesTextViewPr>
    <p:cViewPr>
      <p:scale>
        <a:sx n="100" d="100"/>
        <a:sy n="100" d="100"/>
      </p:scale>
      <p:origin x="0" y="342"/>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font" Target="fonts/font2.fntdata"/><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font" Target="fonts/font1.fntdata"/><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116606585"/>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See slide 1 section of the plan.</a:t>
            </a:r>
            <a:endParaRPr/>
          </a:p>
          <a:p>
            <a:pPr marL="0" lvl="0" indent="0" algn="l" rtl="0">
              <a:spcBef>
                <a:spcPts val="0"/>
              </a:spcBef>
              <a:spcAft>
                <a:spcPts val="0"/>
              </a:spcAft>
              <a:buNone/>
            </a:pPr>
            <a:r>
              <a:rPr lang="en"/>
              <a:t>Talk about the word ‘Relax’ - What does it mean? What do you do to relax? How do you feel after you have had a nice long nap?</a:t>
            </a:r>
            <a:endParaRPr/>
          </a:p>
          <a:p>
            <a:pPr marL="0" lvl="0" indent="0" algn="l" rtl="0">
              <a:spcBef>
                <a:spcPts val="0"/>
              </a:spcBef>
              <a:spcAft>
                <a:spcPts val="0"/>
              </a:spcAft>
              <a:buNone/>
            </a:pPr>
            <a:r>
              <a:rPr lang="en"/>
              <a:t>How does rest help your body and mind?</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7741867be3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7741867be3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See slide 2 section of plan. </a:t>
            </a:r>
            <a:endParaRPr/>
          </a:p>
          <a:p>
            <a:pPr marL="0" lvl="0" indent="0" algn="l" rtl="0">
              <a:spcBef>
                <a:spcPts val="0"/>
              </a:spcBef>
              <a:spcAft>
                <a:spcPts val="0"/>
              </a:spcAft>
              <a:buNone/>
            </a:pPr>
            <a:r>
              <a:rPr lang="en"/>
              <a:t>Explain that we are going to learn about 2 different ways we can relax our bodies...</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84de312bad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84de312bad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See slide 3 section of plan. </a:t>
            </a:r>
            <a:endParaRPr dirty="0"/>
          </a:p>
          <a:p>
            <a:pPr marL="0" lvl="0" indent="0" algn="l" rtl="0">
              <a:spcBef>
                <a:spcPts val="0"/>
              </a:spcBef>
              <a:spcAft>
                <a:spcPts val="0"/>
              </a:spcAft>
              <a:buNone/>
            </a:pPr>
            <a:r>
              <a:rPr lang="en" dirty="0"/>
              <a:t>Remember to ensure children are in a comfortable position before starting (allow them to choose) e.g. lying on the floor, sitting on a chair with their hands in their lap and feet flat on the floor, sitting with their legs crossed and hands in their lap etc.</a:t>
            </a:r>
            <a:endParaRPr dirty="0"/>
          </a:p>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g775ab1bb3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 name="Google Shape;81;g775ab1bb3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See slide 4 section of plan.</a:t>
            </a:r>
            <a:endParaRPr/>
          </a:p>
          <a:p>
            <a:pPr marL="0" lvl="0" indent="0" algn="l" rtl="0">
              <a:spcBef>
                <a:spcPts val="0"/>
              </a:spcBef>
              <a:spcAft>
                <a:spcPts val="0"/>
              </a:spcAft>
              <a:buNone/>
            </a:pPr>
            <a:r>
              <a:rPr lang="en"/>
              <a:t>Share the benefits of laughing (may need to explain in a more child friendly way.</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84de312bad_0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84de312bad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See slide 5 section of plan.</a:t>
            </a:r>
            <a:endParaRPr/>
          </a:p>
          <a:p>
            <a:pPr marL="0" lvl="0" indent="0" algn="l" rtl="0">
              <a:spcBef>
                <a:spcPts val="0"/>
              </a:spcBef>
              <a:spcAft>
                <a:spcPts val="0"/>
              </a:spcAft>
              <a:buNone/>
            </a:pPr>
            <a:r>
              <a:rPr lang="en"/>
              <a:t>Take the children outside (ideally) for the laughing exercise (see plan)</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84de312bad_0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84de312bad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See slide 6 section of plan.</a:t>
            </a:r>
            <a:endParaRPr/>
          </a:p>
          <a:p>
            <a:pPr marL="0" lvl="0" indent="0" algn="l" rtl="0">
              <a:spcBef>
                <a:spcPts val="0"/>
              </a:spcBef>
              <a:spcAft>
                <a:spcPts val="0"/>
              </a:spcAft>
              <a:buNone/>
            </a:pPr>
            <a:r>
              <a:rPr lang="en"/>
              <a:t>Encourage chn to think about what relaxation techniques would be appropriate at different times and places.</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hyperlink" Target="http://www.youtube.com/watch?v=1ZP-TMr984s"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FE2F3"/>
        </a:solidFill>
        <a:effectLst/>
      </p:bgPr>
    </p:bg>
    <p:spTree>
      <p:nvGrpSpPr>
        <p:cNvPr id="1" name="Shape 53"/>
        <p:cNvGrpSpPr/>
        <p:nvPr/>
      </p:nvGrpSpPr>
      <p:grpSpPr>
        <a:xfrm>
          <a:off x="0" y="0"/>
          <a:ext cx="0" cy="0"/>
          <a:chOff x="0" y="0"/>
          <a:chExt cx="0" cy="0"/>
        </a:xfrm>
      </p:grpSpPr>
      <p:sp>
        <p:nvSpPr>
          <p:cNvPr id="54" name="Google Shape;54;p13"/>
          <p:cNvSpPr txBox="1"/>
          <p:nvPr/>
        </p:nvSpPr>
        <p:spPr>
          <a:xfrm>
            <a:off x="170475" y="178500"/>
            <a:ext cx="7488000" cy="531900"/>
          </a:xfrm>
          <a:prstGeom prst="rect">
            <a:avLst/>
          </a:prstGeom>
          <a:solidFill>
            <a:srgbClr val="9FC5E8"/>
          </a:solidFill>
          <a:ln w="9525" cap="flat" cmpd="sng">
            <a:solidFill>
              <a:srgbClr val="0000FF"/>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 sz="2400" b="1">
                <a:latin typeface="Comfortaa"/>
                <a:ea typeface="Comfortaa"/>
                <a:cs typeface="Comfortaa"/>
                <a:sym typeface="Comfortaa"/>
              </a:rPr>
              <a:t>Wellbeing - Learning to relax in different ways</a:t>
            </a:r>
            <a:endParaRPr sz="2400" b="1">
              <a:latin typeface="Comfortaa"/>
              <a:ea typeface="Comfortaa"/>
              <a:cs typeface="Comfortaa"/>
              <a:sym typeface="Comfortaa"/>
            </a:endParaRPr>
          </a:p>
        </p:txBody>
      </p:sp>
      <p:sp>
        <p:nvSpPr>
          <p:cNvPr id="55" name="Google Shape;55;p13"/>
          <p:cNvSpPr txBox="1"/>
          <p:nvPr/>
        </p:nvSpPr>
        <p:spPr>
          <a:xfrm>
            <a:off x="7952900" y="178500"/>
            <a:ext cx="1041000" cy="531900"/>
          </a:xfrm>
          <a:prstGeom prst="rect">
            <a:avLst/>
          </a:prstGeom>
          <a:solidFill>
            <a:srgbClr val="FFFF00"/>
          </a:solidFill>
          <a:ln w="9525" cap="flat" cmpd="sng">
            <a:solidFill>
              <a:srgbClr val="0000FF"/>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 sz="2400" b="1">
                <a:latin typeface="Comfortaa"/>
                <a:ea typeface="Comfortaa"/>
                <a:cs typeface="Comfortaa"/>
                <a:sym typeface="Comfortaa"/>
              </a:rPr>
              <a:t>EYFS</a:t>
            </a:r>
            <a:endParaRPr sz="2400" b="1">
              <a:latin typeface="Comfortaa"/>
              <a:ea typeface="Comfortaa"/>
              <a:cs typeface="Comfortaa"/>
              <a:sym typeface="Comfortaa"/>
            </a:endParaRPr>
          </a:p>
        </p:txBody>
      </p:sp>
      <p:pic>
        <p:nvPicPr>
          <p:cNvPr id="56" name="Google Shape;56;p13"/>
          <p:cNvPicPr preferRelativeResize="0"/>
          <p:nvPr/>
        </p:nvPicPr>
        <p:blipFill rotWithShape="1">
          <a:blip r:embed="rId3">
            <a:alphaModFix/>
          </a:blip>
          <a:srcRect b="7629"/>
          <a:stretch/>
        </p:blipFill>
        <p:spPr>
          <a:xfrm rot="-521736">
            <a:off x="153575" y="1348800"/>
            <a:ext cx="2514600" cy="1680525"/>
          </a:xfrm>
          <a:prstGeom prst="rect">
            <a:avLst/>
          </a:prstGeom>
          <a:noFill/>
          <a:ln>
            <a:noFill/>
          </a:ln>
        </p:spPr>
      </p:pic>
      <p:pic>
        <p:nvPicPr>
          <p:cNvPr id="57" name="Google Shape;57;p13"/>
          <p:cNvPicPr preferRelativeResize="0"/>
          <p:nvPr/>
        </p:nvPicPr>
        <p:blipFill>
          <a:blip r:embed="rId4">
            <a:alphaModFix/>
          </a:blip>
          <a:stretch>
            <a:fillRect/>
          </a:stretch>
        </p:blipFill>
        <p:spPr>
          <a:xfrm rot="215112">
            <a:off x="649700" y="3341146"/>
            <a:ext cx="2084287" cy="1561204"/>
          </a:xfrm>
          <a:prstGeom prst="rect">
            <a:avLst/>
          </a:prstGeom>
          <a:noFill/>
          <a:ln>
            <a:noFill/>
          </a:ln>
        </p:spPr>
      </p:pic>
      <p:pic>
        <p:nvPicPr>
          <p:cNvPr id="58" name="Google Shape;58;p13"/>
          <p:cNvPicPr preferRelativeResize="0"/>
          <p:nvPr/>
        </p:nvPicPr>
        <p:blipFill>
          <a:blip r:embed="rId5">
            <a:alphaModFix/>
          </a:blip>
          <a:stretch>
            <a:fillRect/>
          </a:stretch>
        </p:blipFill>
        <p:spPr>
          <a:xfrm>
            <a:off x="3043249" y="3235271"/>
            <a:ext cx="3057525" cy="1495425"/>
          </a:xfrm>
          <a:prstGeom prst="rect">
            <a:avLst/>
          </a:prstGeom>
          <a:noFill/>
          <a:ln>
            <a:noFill/>
          </a:ln>
        </p:spPr>
      </p:pic>
      <p:pic>
        <p:nvPicPr>
          <p:cNvPr id="59" name="Google Shape;59;p13"/>
          <p:cNvPicPr preferRelativeResize="0"/>
          <p:nvPr/>
        </p:nvPicPr>
        <p:blipFill rotWithShape="1">
          <a:blip r:embed="rId6">
            <a:alphaModFix/>
          </a:blip>
          <a:srcRect l="9033"/>
          <a:stretch/>
        </p:blipFill>
        <p:spPr>
          <a:xfrm rot="-245276">
            <a:off x="6490822" y="3361769"/>
            <a:ext cx="2069081" cy="1513537"/>
          </a:xfrm>
          <a:prstGeom prst="rect">
            <a:avLst/>
          </a:prstGeom>
          <a:noFill/>
          <a:ln>
            <a:noFill/>
          </a:ln>
        </p:spPr>
      </p:pic>
      <p:sp>
        <p:nvSpPr>
          <p:cNvPr id="60" name="Google Shape;60;p13"/>
          <p:cNvSpPr/>
          <p:nvPr/>
        </p:nvSpPr>
        <p:spPr>
          <a:xfrm>
            <a:off x="2780750" y="781475"/>
            <a:ext cx="3436200" cy="2148000"/>
          </a:xfrm>
          <a:prstGeom prst="cloudCallout">
            <a:avLst>
              <a:gd name="adj1" fmla="val -52170"/>
              <a:gd name="adj2" fmla="val 67323"/>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2000">
                <a:latin typeface="Comfortaa"/>
                <a:ea typeface="Comfortaa"/>
                <a:cs typeface="Comfortaa"/>
                <a:sym typeface="Comfortaa"/>
              </a:rPr>
              <a:t>What does it mean to relax?</a:t>
            </a:r>
            <a:endParaRPr sz="2000">
              <a:latin typeface="Comfortaa"/>
              <a:ea typeface="Comfortaa"/>
              <a:cs typeface="Comfortaa"/>
              <a:sym typeface="Comfortaa"/>
            </a:endParaRPr>
          </a:p>
          <a:p>
            <a:pPr marL="0" lvl="0" indent="0" algn="ctr" rtl="0">
              <a:spcBef>
                <a:spcPts val="0"/>
              </a:spcBef>
              <a:spcAft>
                <a:spcPts val="0"/>
              </a:spcAft>
              <a:buNone/>
            </a:pPr>
            <a:r>
              <a:rPr lang="en" sz="2000">
                <a:latin typeface="Comfortaa"/>
                <a:ea typeface="Comfortaa"/>
                <a:cs typeface="Comfortaa"/>
                <a:sym typeface="Comfortaa"/>
              </a:rPr>
              <a:t>And why is it important?</a:t>
            </a:r>
            <a:endParaRPr sz="2000">
              <a:latin typeface="Comfortaa"/>
              <a:ea typeface="Comfortaa"/>
              <a:cs typeface="Comfortaa"/>
              <a:sym typeface="Comfortaa"/>
            </a:endParaRPr>
          </a:p>
        </p:txBody>
      </p:sp>
      <p:pic>
        <p:nvPicPr>
          <p:cNvPr id="61" name="Google Shape;61;p13"/>
          <p:cNvPicPr preferRelativeResize="0"/>
          <p:nvPr/>
        </p:nvPicPr>
        <p:blipFill>
          <a:blip r:embed="rId7">
            <a:alphaModFix/>
          </a:blip>
          <a:stretch>
            <a:fillRect/>
          </a:stretch>
        </p:blipFill>
        <p:spPr>
          <a:xfrm rot="340080">
            <a:off x="6296625" y="1061300"/>
            <a:ext cx="2619375" cy="17430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CFE2F3"/>
        </a:solidFill>
        <a:effectLst/>
      </p:bgPr>
    </p:bg>
    <p:spTree>
      <p:nvGrpSpPr>
        <p:cNvPr id="1" name="Shape 65"/>
        <p:cNvGrpSpPr/>
        <p:nvPr/>
      </p:nvGrpSpPr>
      <p:grpSpPr>
        <a:xfrm>
          <a:off x="0" y="0"/>
          <a:ext cx="0" cy="0"/>
          <a:chOff x="0" y="0"/>
          <a:chExt cx="0" cy="0"/>
        </a:xfrm>
      </p:grpSpPr>
      <p:sp>
        <p:nvSpPr>
          <p:cNvPr id="66" name="Google Shape;66;p14"/>
          <p:cNvSpPr txBox="1"/>
          <p:nvPr/>
        </p:nvSpPr>
        <p:spPr>
          <a:xfrm>
            <a:off x="479850" y="213125"/>
            <a:ext cx="8184300" cy="1491900"/>
          </a:xfrm>
          <a:prstGeom prst="rect">
            <a:avLst/>
          </a:prstGeom>
          <a:solidFill>
            <a:srgbClr val="C9DAF8"/>
          </a:solidFill>
          <a:ln w="38100" cap="flat" cmpd="sng">
            <a:solidFill>
              <a:srgbClr val="6FA8DC"/>
            </a:solidFill>
            <a:prstDash val="solid"/>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None/>
            </a:pPr>
            <a:r>
              <a:rPr lang="en" sz="2000">
                <a:latin typeface="Comfortaa"/>
                <a:ea typeface="Comfortaa"/>
                <a:cs typeface="Comfortaa"/>
                <a:sym typeface="Comfortaa"/>
              </a:rPr>
              <a:t>Different people might choose to relax in different ways. It is important that we know about different ways that we can help our minds and bodies to relax… So today we are going to learn about 2 ways we can relax...</a:t>
            </a:r>
            <a:endParaRPr sz="2000">
              <a:latin typeface="Comfortaa"/>
              <a:ea typeface="Comfortaa"/>
              <a:cs typeface="Comfortaa"/>
              <a:sym typeface="Comfortaa"/>
            </a:endParaRPr>
          </a:p>
        </p:txBody>
      </p:sp>
      <p:sp>
        <p:nvSpPr>
          <p:cNvPr id="67" name="Google Shape;67;p14"/>
          <p:cNvSpPr txBox="1"/>
          <p:nvPr/>
        </p:nvSpPr>
        <p:spPr>
          <a:xfrm>
            <a:off x="767250" y="2046150"/>
            <a:ext cx="2657100" cy="525600"/>
          </a:xfrm>
          <a:prstGeom prst="rect">
            <a:avLst/>
          </a:prstGeom>
          <a:solidFill>
            <a:srgbClr val="F4CCCC"/>
          </a:solidFill>
          <a:ln w="38100"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None/>
            </a:pPr>
            <a:r>
              <a:rPr lang="en" sz="2000" b="1">
                <a:latin typeface="Comfortaa"/>
                <a:ea typeface="Comfortaa"/>
                <a:cs typeface="Comfortaa"/>
                <a:sym typeface="Comfortaa"/>
              </a:rPr>
              <a:t>Muscle relaxation</a:t>
            </a:r>
            <a:endParaRPr sz="2000" b="1">
              <a:latin typeface="Comfortaa"/>
              <a:ea typeface="Comfortaa"/>
              <a:cs typeface="Comfortaa"/>
              <a:sym typeface="Comfortaa"/>
            </a:endParaRPr>
          </a:p>
        </p:txBody>
      </p:sp>
      <p:sp>
        <p:nvSpPr>
          <p:cNvPr id="68" name="Google Shape;68;p14"/>
          <p:cNvSpPr txBox="1"/>
          <p:nvPr/>
        </p:nvSpPr>
        <p:spPr>
          <a:xfrm>
            <a:off x="5693725" y="2046150"/>
            <a:ext cx="2657100" cy="525600"/>
          </a:xfrm>
          <a:prstGeom prst="rect">
            <a:avLst/>
          </a:prstGeom>
          <a:solidFill>
            <a:srgbClr val="D9EAD3"/>
          </a:solidFill>
          <a:ln w="38100" cap="flat" cmpd="sng">
            <a:solidFill>
              <a:srgbClr val="00FF00"/>
            </a:solidFill>
            <a:prstDash val="solid"/>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None/>
            </a:pPr>
            <a:r>
              <a:rPr lang="en" sz="2000" b="1">
                <a:latin typeface="Comfortaa"/>
                <a:ea typeface="Comfortaa"/>
                <a:cs typeface="Comfortaa"/>
                <a:sym typeface="Comfortaa"/>
              </a:rPr>
              <a:t>Laughter</a:t>
            </a:r>
            <a:endParaRPr sz="2000" b="1">
              <a:latin typeface="Comfortaa"/>
              <a:ea typeface="Comfortaa"/>
              <a:cs typeface="Comfortaa"/>
              <a:sym typeface="Comfortaa"/>
            </a:endParaRPr>
          </a:p>
        </p:txBody>
      </p:sp>
      <p:pic>
        <p:nvPicPr>
          <p:cNvPr id="69" name="Google Shape;69;p14"/>
          <p:cNvPicPr preferRelativeResize="0"/>
          <p:nvPr/>
        </p:nvPicPr>
        <p:blipFill>
          <a:blip r:embed="rId3">
            <a:alphaModFix/>
          </a:blip>
          <a:stretch>
            <a:fillRect/>
          </a:stretch>
        </p:blipFill>
        <p:spPr>
          <a:xfrm>
            <a:off x="1019450" y="2713950"/>
            <a:ext cx="2152695" cy="2230625"/>
          </a:xfrm>
          <a:prstGeom prst="rect">
            <a:avLst/>
          </a:prstGeom>
          <a:noFill/>
          <a:ln>
            <a:noFill/>
          </a:ln>
        </p:spPr>
      </p:pic>
      <p:pic>
        <p:nvPicPr>
          <p:cNvPr id="70" name="Google Shape;70;p14"/>
          <p:cNvPicPr preferRelativeResize="0"/>
          <p:nvPr/>
        </p:nvPicPr>
        <p:blipFill>
          <a:blip r:embed="rId4">
            <a:alphaModFix/>
          </a:blip>
          <a:stretch>
            <a:fillRect/>
          </a:stretch>
        </p:blipFill>
        <p:spPr>
          <a:xfrm>
            <a:off x="5950707" y="2757700"/>
            <a:ext cx="2143125" cy="2143125"/>
          </a:xfrm>
          <a:prstGeom prst="rect">
            <a:avLst/>
          </a:prstGeom>
          <a:noFill/>
          <a:ln>
            <a:noFill/>
          </a:ln>
        </p:spPr>
      </p:pic>
      <p:sp>
        <p:nvSpPr>
          <p:cNvPr id="71" name="Google Shape;71;p14"/>
          <p:cNvSpPr txBox="1"/>
          <p:nvPr/>
        </p:nvSpPr>
        <p:spPr>
          <a:xfrm>
            <a:off x="3953763" y="3196925"/>
            <a:ext cx="1215300" cy="856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700">
                <a:latin typeface="Comfortaa"/>
                <a:ea typeface="Comfortaa"/>
                <a:cs typeface="Comfortaa"/>
                <a:sym typeface="Comfortaa"/>
              </a:rPr>
              <a:t>and</a:t>
            </a:r>
            <a:endParaRPr sz="3700">
              <a:latin typeface="Comfortaa"/>
              <a:ea typeface="Comfortaa"/>
              <a:cs typeface="Comfortaa"/>
              <a:sym typeface="Comforta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CFE2F3"/>
        </a:solidFill>
        <a:effectLst/>
      </p:bgPr>
    </p:bg>
    <p:spTree>
      <p:nvGrpSpPr>
        <p:cNvPr id="1" name="Shape 75"/>
        <p:cNvGrpSpPr/>
        <p:nvPr/>
      </p:nvGrpSpPr>
      <p:grpSpPr>
        <a:xfrm>
          <a:off x="0" y="0"/>
          <a:ext cx="0" cy="0"/>
          <a:chOff x="0" y="0"/>
          <a:chExt cx="0" cy="0"/>
        </a:xfrm>
      </p:grpSpPr>
      <p:pic>
        <p:nvPicPr>
          <p:cNvPr id="76" name="Google Shape;76;p15" descr="This exercise will teach you to turn high, stressful energy off so you can do what you need to do to be your best self.&#10;&#10;This video comes from GoNoodle’s Flow channel. Flow gets kids to relax, think positive, and flow with mindfulness exercises. &#10;&#10;&#10;Create a free account on GoNoodle.com now and find hundreds of ways to move! -- http://goo.gl/3h3tKp&#10;&#10;Have you subscribed to the GoNoodle YouTube channel? What are you waiting for!? Subscribe today for exclusive content! -- http://goo.gl/FkLrzy&#10;&#10;About GoNoodle&#10;GoNoodle gets kids moving to be their strongest, bravest, silliest, smartest, bestest selves. Over 10 million kids each month are dancing, stretching, running, jumping, deep breathing, and wiggling with GoNoodle at GoNoodle.com -- http://goo.gl/3h3tKp&#10;&#10;&#10;&#10;Lyrics:&#10;Sit back and rest. You can sit on the ground with your legs out straight and your back leaning against something. Or  you can sit in your chair, with your legs long, your feet flat on the floor while you lean against the back of your chair.  &#10;&#10;Get comfortable. &#10;&#10;We’re going turn on the energy in our bodies. And then we’re going to be turning it off.  &#10;&#10;Let’s begin with your toes. Wiggle your toes to wake them up. &#10;&#10;Ready? Tighten your toes, like you’re making a fist with them. Try to only turn on the power in  your toes, and let all other areas of your body rest. Breathe in while they are tight.&#10;&#10;And then when you breathe out, turn the energy off. Let your toes rest. &#10;&#10;Again. Breathe in and turn the energy on in your toes...just your toes. Breathe out to turn it off and let the tightness go. &#10;&#10;Let’s give your legs a chance.  Turn on the energy in your legs, straighten them if that helps. &#10;&#10;Make tight, tense muscles. Now breathe in to add even more energy.  &#10;&#10;Exhale and let go. Legs go soft. Power goes off. &#10;&#10;Let’s do one more round with legs. Ready? &#10;&#10;Start breathing in, turn the energy on, legs are working hard, tight, tense. &#10;Then turn that energy off, breathe out, relax , soften those muscles. &#10;&#10;You’re in control. &#10;&#10;Now your hands. Make fists and inhale as you turn your energy on, and then let’s exhale and rest. Turn it all off. &#10;&#10;Add your arms this time. They can be straight or bent. &#10;Make fists, arms get tight, energy ON, breathe in. &#10;Breathe out and let go. Energy OFF. &#10;&#10;Arms and hands one more time. Turn it on with an in breath, and turn it off with an outbreath. &#10;&#10;And finally, we’re going to try the  whole body. If you want, add your face muscles too - crinkle up your eyes, your lips, your cheeks.  &#10;&#10;Ready? Breathe in and turn on your whole body’s energy...toes, feet, legs, hands, arms, face. Feel the energy in your body. It’s ON! &#10;&#10;And now turn it all off while you breathe out slowly. Relax. The energy’s off. &#10;&#10;See if you can stay still, just for a little.&#10;&#10;Energy’s off. &#10;&#10;Notice how you might feel different in your body, now that you’ve practiced being in &#10;control of your very own on and off switch.">
            <a:hlinkClick r:id="rId3"/>
          </p:cNvPr>
          <p:cNvPicPr preferRelativeResize="0"/>
          <p:nvPr/>
        </p:nvPicPr>
        <p:blipFill>
          <a:blip r:embed="rId4">
            <a:alphaModFix/>
          </a:blip>
          <a:stretch>
            <a:fillRect/>
          </a:stretch>
        </p:blipFill>
        <p:spPr>
          <a:xfrm>
            <a:off x="280325" y="391062"/>
            <a:ext cx="5815175" cy="4361375"/>
          </a:xfrm>
          <a:prstGeom prst="rect">
            <a:avLst/>
          </a:prstGeom>
          <a:noFill/>
          <a:ln>
            <a:noFill/>
          </a:ln>
        </p:spPr>
      </p:pic>
      <p:sp>
        <p:nvSpPr>
          <p:cNvPr id="77" name="Google Shape;77;p15"/>
          <p:cNvSpPr txBox="1"/>
          <p:nvPr/>
        </p:nvSpPr>
        <p:spPr>
          <a:xfrm>
            <a:off x="6294375" y="1165163"/>
            <a:ext cx="2657100" cy="525600"/>
          </a:xfrm>
          <a:prstGeom prst="rect">
            <a:avLst/>
          </a:prstGeom>
          <a:solidFill>
            <a:srgbClr val="F4CCCC"/>
          </a:solidFill>
          <a:ln w="38100"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None/>
            </a:pPr>
            <a:r>
              <a:rPr lang="en" sz="2000" b="1">
                <a:latin typeface="Comfortaa"/>
                <a:ea typeface="Comfortaa"/>
                <a:cs typeface="Comfortaa"/>
                <a:sym typeface="Comfortaa"/>
              </a:rPr>
              <a:t>Muscle relaxation</a:t>
            </a:r>
            <a:endParaRPr sz="2000" b="1">
              <a:latin typeface="Comfortaa"/>
              <a:ea typeface="Comfortaa"/>
              <a:cs typeface="Comfortaa"/>
              <a:sym typeface="Comfortaa"/>
            </a:endParaRPr>
          </a:p>
        </p:txBody>
      </p:sp>
      <p:pic>
        <p:nvPicPr>
          <p:cNvPr id="78" name="Google Shape;78;p15"/>
          <p:cNvPicPr preferRelativeResize="0"/>
          <p:nvPr/>
        </p:nvPicPr>
        <p:blipFill>
          <a:blip r:embed="rId5">
            <a:alphaModFix/>
          </a:blip>
          <a:stretch>
            <a:fillRect/>
          </a:stretch>
        </p:blipFill>
        <p:spPr>
          <a:xfrm>
            <a:off x="6546575" y="1960838"/>
            <a:ext cx="2152695" cy="2230625"/>
          </a:xfrm>
          <a:prstGeom prst="rect">
            <a:avLst/>
          </a:prstGeom>
          <a:noFill/>
          <a:ln>
            <a:no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CFE2F3"/>
        </a:solidFill>
        <a:effectLst/>
      </p:bgPr>
    </p:bg>
    <p:spTree>
      <p:nvGrpSpPr>
        <p:cNvPr id="1" name="Shape 82"/>
        <p:cNvGrpSpPr/>
        <p:nvPr/>
      </p:nvGrpSpPr>
      <p:grpSpPr>
        <a:xfrm>
          <a:off x="0" y="0"/>
          <a:ext cx="0" cy="0"/>
          <a:chOff x="0" y="0"/>
          <a:chExt cx="0" cy="0"/>
        </a:xfrm>
      </p:grpSpPr>
      <p:sp>
        <p:nvSpPr>
          <p:cNvPr id="83" name="Google Shape;83;p16"/>
          <p:cNvSpPr txBox="1"/>
          <p:nvPr/>
        </p:nvSpPr>
        <p:spPr>
          <a:xfrm>
            <a:off x="170500" y="198900"/>
            <a:ext cx="6038700" cy="856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a:latin typeface="Comfortaa"/>
                <a:ea typeface="Comfortaa"/>
                <a:cs typeface="Comfortaa"/>
                <a:sym typeface="Comfortaa"/>
              </a:rPr>
              <a:t>Did you know that laughing...</a:t>
            </a:r>
            <a:endParaRPr sz="3000">
              <a:latin typeface="Comfortaa"/>
              <a:ea typeface="Comfortaa"/>
              <a:cs typeface="Comfortaa"/>
              <a:sym typeface="Comfortaa"/>
            </a:endParaRPr>
          </a:p>
        </p:txBody>
      </p:sp>
      <p:sp>
        <p:nvSpPr>
          <p:cNvPr id="84" name="Google Shape;84;p16"/>
          <p:cNvSpPr txBox="1"/>
          <p:nvPr/>
        </p:nvSpPr>
        <p:spPr>
          <a:xfrm>
            <a:off x="6063125" y="1144413"/>
            <a:ext cx="2657100" cy="525600"/>
          </a:xfrm>
          <a:prstGeom prst="rect">
            <a:avLst/>
          </a:prstGeom>
          <a:solidFill>
            <a:srgbClr val="D9EAD3"/>
          </a:solidFill>
          <a:ln w="38100" cap="flat" cmpd="sng">
            <a:solidFill>
              <a:srgbClr val="00FF00"/>
            </a:solidFill>
            <a:prstDash val="solid"/>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None/>
            </a:pPr>
            <a:r>
              <a:rPr lang="en" sz="2000" b="1">
                <a:latin typeface="Comfortaa"/>
                <a:ea typeface="Comfortaa"/>
                <a:cs typeface="Comfortaa"/>
                <a:sym typeface="Comfortaa"/>
              </a:rPr>
              <a:t>Laughter</a:t>
            </a:r>
            <a:endParaRPr sz="2000" b="1">
              <a:latin typeface="Comfortaa"/>
              <a:ea typeface="Comfortaa"/>
              <a:cs typeface="Comfortaa"/>
              <a:sym typeface="Comfortaa"/>
            </a:endParaRPr>
          </a:p>
        </p:txBody>
      </p:sp>
      <p:pic>
        <p:nvPicPr>
          <p:cNvPr id="85" name="Google Shape;85;p16"/>
          <p:cNvPicPr preferRelativeResize="0"/>
          <p:nvPr/>
        </p:nvPicPr>
        <p:blipFill>
          <a:blip r:embed="rId3">
            <a:alphaModFix/>
          </a:blip>
          <a:stretch>
            <a:fillRect/>
          </a:stretch>
        </p:blipFill>
        <p:spPr>
          <a:xfrm>
            <a:off x="6320107" y="1855963"/>
            <a:ext cx="2143125" cy="2143125"/>
          </a:xfrm>
          <a:prstGeom prst="rect">
            <a:avLst/>
          </a:prstGeom>
          <a:noFill/>
          <a:ln>
            <a:noFill/>
          </a:ln>
        </p:spPr>
      </p:pic>
      <p:sp>
        <p:nvSpPr>
          <p:cNvPr id="86" name="Google Shape;86;p16"/>
          <p:cNvSpPr txBox="1"/>
          <p:nvPr/>
        </p:nvSpPr>
        <p:spPr>
          <a:xfrm>
            <a:off x="170500" y="913625"/>
            <a:ext cx="5598300" cy="2898600"/>
          </a:xfrm>
          <a:prstGeom prst="rect">
            <a:avLst/>
          </a:prstGeom>
          <a:noFill/>
          <a:ln>
            <a:noFill/>
          </a:ln>
        </p:spPr>
        <p:txBody>
          <a:bodyPr spcFirstLastPara="1" wrap="square" lIns="91425" tIns="91425" rIns="91425" bIns="91425" anchor="t" anchorCtr="0">
            <a:noAutofit/>
          </a:bodyPr>
          <a:lstStyle/>
          <a:p>
            <a:pPr marL="457200" lvl="0" indent="-393700" algn="l" rtl="0">
              <a:spcBef>
                <a:spcPts val="0"/>
              </a:spcBef>
              <a:spcAft>
                <a:spcPts val="0"/>
              </a:spcAft>
              <a:buSzPts val="2600"/>
              <a:buFont typeface="Comfortaa"/>
              <a:buChar char="●"/>
            </a:pPr>
            <a:r>
              <a:rPr lang="en" sz="2300">
                <a:solidFill>
                  <a:schemeClr val="dk1"/>
                </a:solidFill>
                <a:latin typeface="Comfortaa"/>
                <a:ea typeface="Comfortaa"/>
                <a:cs typeface="Comfortaa"/>
                <a:sym typeface="Comfortaa"/>
              </a:rPr>
              <a:t>relaxes your muscles for up to 45 minutes after</a:t>
            </a:r>
            <a:endParaRPr sz="2300">
              <a:solidFill>
                <a:schemeClr val="dk1"/>
              </a:solidFill>
              <a:latin typeface="Comfortaa"/>
              <a:ea typeface="Comfortaa"/>
              <a:cs typeface="Comfortaa"/>
              <a:sym typeface="Comfortaa"/>
            </a:endParaRPr>
          </a:p>
          <a:p>
            <a:pPr marL="457200" lvl="0" indent="-393700" algn="l" rtl="0">
              <a:spcBef>
                <a:spcPts val="0"/>
              </a:spcBef>
              <a:spcAft>
                <a:spcPts val="0"/>
              </a:spcAft>
              <a:buSzPts val="2600"/>
              <a:buFont typeface="Comfortaa"/>
              <a:buChar char="●"/>
            </a:pPr>
            <a:r>
              <a:rPr lang="en" sz="2300">
                <a:solidFill>
                  <a:schemeClr val="dk1"/>
                </a:solidFill>
                <a:latin typeface="Comfortaa"/>
                <a:ea typeface="Comfortaa"/>
                <a:cs typeface="Comfortaa"/>
                <a:sym typeface="Comfortaa"/>
              </a:rPr>
              <a:t>boosts your immune system/makes it less likely for you to get ill</a:t>
            </a:r>
            <a:endParaRPr sz="2300">
              <a:solidFill>
                <a:schemeClr val="dk1"/>
              </a:solidFill>
              <a:latin typeface="Comfortaa"/>
              <a:ea typeface="Comfortaa"/>
              <a:cs typeface="Comfortaa"/>
              <a:sym typeface="Comfortaa"/>
            </a:endParaRPr>
          </a:p>
          <a:p>
            <a:pPr marL="457200" lvl="0" indent="-393700" algn="l" rtl="0">
              <a:spcBef>
                <a:spcPts val="0"/>
              </a:spcBef>
              <a:spcAft>
                <a:spcPts val="0"/>
              </a:spcAft>
              <a:buSzPts val="2600"/>
              <a:buFont typeface="Comfortaa"/>
              <a:buChar char="●"/>
            </a:pPr>
            <a:r>
              <a:rPr lang="en" sz="2300">
                <a:solidFill>
                  <a:schemeClr val="dk1"/>
                </a:solidFill>
                <a:latin typeface="Comfortaa"/>
                <a:ea typeface="Comfortaa"/>
                <a:cs typeface="Comfortaa"/>
                <a:sym typeface="Comfortaa"/>
              </a:rPr>
              <a:t>releases hormones which make you feel good </a:t>
            </a:r>
            <a:endParaRPr sz="2300">
              <a:solidFill>
                <a:schemeClr val="dk1"/>
              </a:solidFill>
              <a:latin typeface="Comfortaa"/>
              <a:ea typeface="Comfortaa"/>
              <a:cs typeface="Comfortaa"/>
              <a:sym typeface="Comfortaa"/>
            </a:endParaRPr>
          </a:p>
          <a:p>
            <a:pPr marL="457200" lvl="0" indent="-393700" algn="l" rtl="0">
              <a:spcBef>
                <a:spcPts val="0"/>
              </a:spcBef>
              <a:spcAft>
                <a:spcPts val="0"/>
              </a:spcAft>
              <a:buSzPts val="2600"/>
              <a:buFont typeface="Comfortaa"/>
              <a:buChar char="●"/>
            </a:pPr>
            <a:r>
              <a:rPr lang="en" sz="2300">
                <a:solidFill>
                  <a:schemeClr val="dk1"/>
                </a:solidFill>
                <a:latin typeface="Comfortaa"/>
                <a:ea typeface="Comfortaa"/>
                <a:cs typeface="Comfortaa"/>
                <a:sym typeface="Comfortaa"/>
              </a:rPr>
              <a:t>helps you to manage feelings of anger</a:t>
            </a:r>
            <a:endParaRPr sz="2300">
              <a:solidFill>
                <a:schemeClr val="dk1"/>
              </a:solidFill>
              <a:latin typeface="Comfortaa"/>
              <a:ea typeface="Comfortaa"/>
              <a:cs typeface="Comfortaa"/>
              <a:sym typeface="Comfortaa"/>
            </a:endParaRPr>
          </a:p>
          <a:p>
            <a:pPr marL="457200" lvl="0" indent="-393700" algn="l" rtl="0">
              <a:spcBef>
                <a:spcPts val="0"/>
              </a:spcBef>
              <a:spcAft>
                <a:spcPts val="0"/>
              </a:spcAft>
              <a:buSzPts val="2600"/>
              <a:buFont typeface="Comfortaa"/>
              <a:buChar char="●"/>
            </a:pPr>
            <a:r>
              <a:rPr lang="en" sz="2300">
                <a:solidFill>
                  <a:schemeClr val="dk1"/>
                </a:solidFill>
                <a:latin typeface="Comfortaa"/>
                <a:ea typeface="Comfortaa"/>
                <a:cs typeface="Comfortaa"/>
                <a:sym typeface="Comfortaa"/>
              </a:rPr>
              <a:t>can help you to live longer!</a:t>
            </a:r>
            <a:endParaRPr sz="2600">
              <a:latin typeface="Comfortaa"/>
              <a:ea typeface="Comfortaa"/>
              <a:cs typeface="Comfortaa"/>
              <a:sym typeface="Comfortaa"/>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CFE2F3"/>
        </a:solidFill>
        <a:effectLst/>
      </p:bgPr>
    </p:bg>
    <p:spTree>
      <p:nvGrpSpPr>
        <p:cNvPr id="1" name="Shape 90"/>
        <p:cNvGrpSpPr/>
        <p:nvPr/>
      </p:nvGrpSpPr>
      <p:grpSpPr>
        <a:xfrm>
          <a:off x="0" y="0"/>
          <a:ext cx="0" cy="0"/>
          <a:chOff x="0" y="0"/>
          <a:chExt cx="0" cy="0"/>
        </a:xfrm>
      </p:grpSpPr>
      <p:sp>
        <p:nvSpPr>
          <p:cNvPr id="91" name="Google Shape;91;p17"/>
          <p:cNvSpPr txBox="1"/>
          <p:nvPr/>
        </p:nvSpPr>
        <p:spPr>
          <a:xfrm>
            <a:off x="6063125" y="1144413"/>
            <a:ext cx="2657100" cy="525600"/>
          </a:xfrm>
          <a:prstGeom prst="rect">
            <a:avLst/>
          </a:prstGeom>
          <a:solidFill>
            <a:srgbClr val="D9EAD3"/>
          </a:solidFill>
          <a:ln w="38100" cap="flat" cmpd="sng">
            <a:solidFill>
              <a:srgbClr val="00FF00"/>
            </a:solidFill>
            <a:prstDash val="solid"/>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None/>
            </a:pPr>
            <a:r>
              <a:rPr lang="en" sz="2000" b="1">
                <a:latin typeface="Comfortaa"/>
                <a:ea typeface="Comfortaa"/>
                <a:cs typeface="Comfortaa"/>
                <a:sym typeface="Comfortaa"/>
              </a:rPr>
              <a:t>Laughter</a:t>
            </a:r>
            <a:endParaRPr sz="2000" b="1">
              <a:latin typeface="Comfortaa"/>
              <a:ea typeface="Comfortaa"/>
              <a:cs typeface="Comfortaa"/>
              <a:sym typeface="Comfortaa"/>
            </a:endParaRPr>
          </a:p>
        </p:txBody>
      </p:sp>
      <p:pic>
        <p:nvPicPr>
          <p:cNvPr id="92" name="Google Shape;92;p17"/>
          <p:cNvPicPr preferRelativeResize="0"/>
          <p:nvPr/>
        </p:nvPicPr>
        <p:blipFill>
          <a:blip r:embed="rId3">
            <a:alphaModFix/>
          </a:blip>
          <a:stretch>
            <a:fillRect/>
          </a:stretch>
        </p:blipFill>
        <p:spPr>
          <a:xfrm>
            <a:off x="6320107" y="1855963"/>
            <a:ext cx="2143125" cy="2143125"/>
          </a:xfrm>
          <a:prstGeom prst="rect">
            <a:avLst/>
          </a:prstGeom>
          <a:noFill/>
          <a:ln>
            <a:noFill/>
          </a:ln>
        </p:spPr>
      </p:pic>
      <p:sp>
        <p:nvSpPr>
          <p:cNvPr id="93" name="Google Shape;93;p17"/>
          <p:cNvSpPr txBox="1"/>
          <p:nvPr/>
        </p:nvSpPr>
        <p:spPr>
          <a:xfrm>
            <a:off x="682025" y="287625"/>
            <a:ext cx="5029800" cy="856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3500">
                <a:latin typeface="Comfortaa"/>
                <a:ea typeface="Comfortaa"/>
                <a:cs typeface="Comfortaa"/>
                <a:sym typeface="Comfortaa"/>
              </a:rPr>
              <a:t>Let’s go outside and ‘have a laugh’!</a:t>
            </a:r>
            <a:endParaRPr sz="3500">
              <a:latin typeface="Comfortaa"/>
              <a:ea typeface="Comfortaa"/>
              <a:cs typeface="Comfortaa"/>
              <a:sym typeface="Comfortaa"/>
            </a:endParaRPr>
          </a:p>
        </p:txBody>
      </p:sp>
      <p:pic>
        <p:nvPicPr>
          <p:cNvPr id="94" name="Google Shape;94;p17"/>
          <p:cNvPicPr preferRelativeResize="0"/>
          <p:nvPr/>
        </p:nvPicPr>
        <p:blipFill>
          <a:blip r:embed="rId4">
            <a:alphaModFix/>
          </a:blip>
          <a:stretch>
            <a:fillRect/>
          </a:stretch>
        </p:blipFill>
        <p:spPr>
          <a:xfrm>
            <a:off x="1043962" y="1855975"/>
            <a:ext cx="4305925" cy="2865398"/>
          </a:xfrm>
          <a:prstGeom prst="rect">
            <a:avLst/>
          </a:prstGeom>
          <a:noFill/>
          <a:ln>
            <a:no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CFE2F3"/>
        </a:solidFill>
        <a:effectLst/>
      </p:bgPr>
    </p:bg>
    <p:spTree>
      <p:nvGrpSpPr>
        <p:cNvPr id="1" name="Shape 98"/>
        <p:cNvGrpSpPr/>
        <p:nvPr/>
      </p:nvGrpSpPr>
      <p:grpSpPr>
        <a:xfrm>
          <a:off x="0" y="0"/>
          <a:ext cx="0" cy="0"/>
          <a:chOff x="0" y="0"/>
          <a:chExt cx="0" cy="0"/>
        </a:xfrm>
      </p:grpSpPr>
      <p:sp>
        <p:nvSpPr>
          <p:cNvPr id="99" name="Google Shape;99;p18"/>
          <p:cNvSpPr txBox="1"/>
          <p:nvPr/>
        </p:nvSpPr>
        <p:spPr>
          <a:xfrm>
            <a:off x="2057100" y="273400"/>
            <a:ext cx="5029800" cy="856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3500">
                <a:latin typeface="Comfortaa"/>
                <a:ea typeface="Comfortaa"/>
                <a:cs typeface="Comfortaa"/>
                <a:sym typeface="Comfortaa"/>
              </a:rPr>
              <a:t>Let’s think about it...</a:t>
            </a:r>
            <a:endParaRPr sz="3500">
              <a:latin typeface="Comfortaa"/>
              <a:ea typeface="Comfortaa"/>
              <a:cs typeface="Comfortaa"/>
              <a:sym typeface="Comfortaa"/>
            </a:endParaRPr>
          </a:p>
        </p:txBody>
      </p:sp>
      <p:pic>
        <p:nvPicPr>
          <p:cNvPr id="100" name="Google Shape;100;p18"/>
          <p:cNvPicPr preferRelativeResize="0"/>
          <p:nvPr/>
        </p:nvPicPr>
        <p:blipFill>
          <a:blip r:embed="rId3">
            <a:alphaModFix/>
          </a:blip>
          <a:stretch>
            <a:fillRect/>
          </a:stretch>
        </p:blipFill>
        <p:spPr>
          <a:xfrm>
            <a:off x="6304700" y="1922000"/>
            <a:ext cx="2286000" cy="2000250"/>
          </a:xfrm>
          <a:prstGeom prst="rect">
            <a:avLst/>
          </a:prstGeom>
          <a:noFill/>
          <a:ln>
            <a:noFill/>
          </a:ln>
        </p:spPr>
      </p:pic>
      <p:sp>
        <p:nvSpPr>
          <p:cNvPr id="101" name="Google Shape;101;p18"/>
          <p:cNvSpPr txBox="1"/>
          <p:nvPr/>
        </p:nvSpPr>
        <p:spPr>
          <a:xfrm>
            <a:off x="653575" y="1396275"/>
            <a:ext cx="5200500" cy="3193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400">
                <a:solidFill>
                  <a:srgbClr val="0000FF"/>
                </a:solidFill>
                <a:latin typeface="Comfortaa"/>
                <a:ea typeface="Comfortaa"/>
                <a:cs typeface="Comfortaa"/>
                <a:sym typeface="Comfortaa"/>
              </a:rPr>
              <a:t>Would it be a good idea to choose to relax using laughter, during a Phonics lesson?</a:t>
            </a:r>
            <a:endParaRPr sz="2400">
              <a:solidFill>
                <a:srgbClr val="0000FF"/>
              </a:solidFill>
              <a:latin typeface="Comfortaa"/>
              <a:ea typeface="Comfortaa"/>
              <a:cs typeface="Comfortaa"/>
              <a:sym typeface="Comfortaa"/>
            </a:endParaRPr>
          </a:p>
          <a:p>
            <a:pPr marL="0" lvl="0" indent="0" algn="l" rtl="0">
              <a:spcBef>
                <a:spcPts val="0"/>
              </a:spcBef>
              <a:spcAft>
                <a:spcPts val="0"/>
              </a:spcAft>
              <a:buNone/>
            </a:pPr>
            <a:endParaRPr sz="2400">
              <a:latin typeface="Comfortaa"/>
              <a:ea typeface="Comfortaa"/>
              <a:cs typeface="Comfortaa"/>
              <a:sym typeface="Comfortaa"/>
            </a:endParaRPr>
          </a:p>
          <a:p>
            <a:pPr marL="0" lvl="0" indent="0" algn="l" rtl="0">
              <a:spcBef>
                <a:spcPts val="0"/>
              </a:spcBef>
              <a:spcAft>
                <a:spcPts val="0"/>
              </a:spcAft>
              <a:buNone/>
            </a:pPr>
            <a:r>
              <a:rPr lang="en" sz="2400">
                <a:solidFill>
                  <a:srgbClr val="FF0000"/>
                </a:solidFill>
                <a:latin typeface="Comfortaa"/>
                <a:ea typeface="Comfortaa"/>
                <a:cs typeface="Comfortaa"/>
                <a:sym typeface="Comfortaa"/>
              </a:rPr>
              <a:t>Why or why not?</a:t>
            </a:r>
            <a:endParaRPr sz="2400">
              <a:solidFill>
                <a:srgbClr val="FF0000"/>
              </a:solidFill>
              <a:latin typeface="Comfortaa"/>
              <a:ea typeface="Comfortaa"/>
              <a:cs typeface="Comfortaa"/>
              <a:sym typeface="Comfortaa"/>
            </a:endParaRPr>
          </a:p>
          <a:p>
            <a:pPr marL="0" lvl="0" indent="0" algn="l" rtl="0">
              <a:spcBef>
                <a:spcPts val="0"/>
              </a:spcBef>
              <a:spcAft>
                <a:spcPts val="0"/>
              </a:spcAft>
              <a:buNone/>
            </a:pPr>
            <a:endParaRPr sz="2400">
              <a:latin typeface="Comfortaa"/>
              <a:ea typeface="Comfortaa"/>
              <a:cs typeface="Comfortaa"/>
              <a:sym typeface="Comfortaa"/>
            </a:endParaRPr>
          </a:p>
          <a:p>
            <a:pPr marL="0" lvl="0" indent="0" algn="l" rtl="0">
              <a:spcBef>
                <a:spcPts val="0"/>
              </a:spcBef>
              <a:spcAft>
                <a:spcPts val="0"/>
              </a:spcAft>
              <a:buNone/>
            </a:pPr>
            <a:r>
              <a:rPr lang="en" sz="2400">
                <a:solidFill>
                  <a:srgbClr val="6AA84F"/>
                </a:solidFill>
                <a:latin typeface="Comfortaa"/>
                <a:ea typeface="Comfortaa"/>
                <a:cs typeface="Comfortaa"/>
                <a:sym typeface="Comfortaa"/>
              </a:rPr>
              <a:t>When might it be a good time to relax using laughter? </a:t>
            </a:r>
            <a:endParaRPr sz="2400">
              <a:solidFill>
                <a:srgbClr val="6AA84F"/>
              </a:solidFill>
              <a:latin typeface="Comfortaa"/>
              <a:ea typeface="Comfortaa"/>
              <a:cs typeface="Comfortaa"/>
              <a:sym typeface="Comfortaa"/>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62BC8534DE964D8FC02EC672EC454A" ma:contentTypeVersion="10" ma:contentTypeDescription="Create a new document." ma:contentTypeScope="" ma:versionID="2b7343b92fd4e94079f4b5316ee75533">
  <xsd:schema xmlns:xsd="http://www.w3.org/2001/XMLSchema" xmlns:xs="http://www.w3.org/2001/XMLSchema" xmlns:p="http://schemas.microsoft.com/office/2006/metadata/properties" xmlns:ns2="65945d3a-41a5-475e-8c71-4c35a27c8f1f" xmlns:ns3="51a9bdb9-cedc-4255-8cc4-b69afd9ae2d1" targetNamespace="http://schemas.microsoft.com/office/2006/metadata/properties" ma:root="true" ma:fieldsID="ec6c1dd28e5a141c3a8e5ac97c75df31" ns2:_="" ns3:_="">
    <xsd:import namespace="65945d3a-41a5-475e-8c71-4c35a27c8f1f"/>
    <xsd:import namespace="51a9bdb9-cedc-4255-8cc4-b69afd9ae2d1"/>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5945d3a-41a5-475e-8c71-4c35a27c8f1f"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1a9bdb9-cedc-4255-8cc4-b69afd9ae2d1"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A8471BB-7964-4E5B-94A1-1CC36F9D281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5945d3a-41a5-475e-8c71-4c35a27c8f1f"/>
    <ds:schemaRef ds:uri="51a9bdb9-cedc-4255-8cc4-b69afd9ae2d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5A0E15C-C636-4219-8810-11BA9189EC39}">
  <ds:schemaRefs>
    <ds:schemaRef ds:uri="http://schemas.microsoft.com/sharepoint/v3/contenttype/forms"/>
  </ds:schemaRefs>
</ds:datastoreItem>
</file>

<file path=customXml/itemProps3.xml><?xml version="1.0" encoding="utf-8"?>
<ds:datastoreItem xmlns:ds="http://schemas.openxmlformats.org/officeDocument/2006/customXml" ds:itemID="{C547EB76-6EEC-4BD1-AC9C-A739F1D85336}">
  <ds:schemaRefs>
    <ds:schemaRef ds:uri="http://purl.org/dc/terms/"/>
    <ds:schemaRef ds:uri="http://schemas.microsoft.com/office/2006/documentManagement/types"/>
    <ds:schemaRef ds:uri="51a9bdb9-cedc-4255-8cc4-b69afd9ae2d1"/>
    <ds:schemaRef ds:uri="http://schemas.microsoft.com/office/infopath/2007/PartnerControls"/>
    <ds:schemaRef ds:uri="http://purl.org/dc/dcmitype/"/>
    <ds:schemaRef ds:uri="http://www.w3.org/XML/1998/namespace"/>
    <ds:schemaRef ds:uri="http://schemas.microsoft.com/office/2006/metadata/properties"/>
    <ds:schemaRef ds:uri="65945d3a-41a5-475e-8c71-4c35a27c8f1f"/>
    <ds:schemaRef ds:uri="http://purl.org/dc/elements/1.1/"/>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otalTime>135</TotalTime>
  <Words>375</Words>
  <Application>Microsoft Office PowerPoint</Application>
  <PresentationFormat>On-screen Show (16:9)</PresentationFormat>
  <Paragraphs>37</Paragraphs>
  <Slides>6</Slides>
  <Notes>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Comfortaa</vt:lpstr>
      <vt:lpstr>Simple Light</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Roxanne Pearce</dc:creator>
  <cp:lastModifiedBy>home</cp:lastModifiedBy>
  <cp:revision>1</cp:revision>
  <dcterms:modified xsi:type="dcterms:W3CDTF">2020-07-05T21:09:45Z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0x0101009F62BC8534DE964D8FC02EC672EC454A</vt:lpwstr>
  </property>
</Properties>
</file>