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handoutMasterIdLst>
    <p:handoutMasterId r:id="rId23"/>
  </p:handoutMasterIdLst>
  <p:sldIdLst>
    <p:sldId id="309" r:id="rId2"/>
    <p:sldId id="295" r:id="rId3"/>
    <p:sldId id="281" r:id="rId4"/>
    <p:sldId id="266" r:id="rId5"/>
    <p:sldId id="261" r:id="rId6"/>
    <p:sldId id="310" r:id="rId7"/>
    <p:sldId id="312" r:id="rId8"/>
    <p:sldId id="304" r:id="rId9"/>
    <p:sldId id="311" r:id="rId10"/>
    <p:sldId id="313" r:id="rId11"/>
    <p:sldId id="314" r:id="rId12"/>
    <p:sldId id="315" r:id="rId13"/>
    <p:sldId id="317" r:id="rId14"/>
    <p:sldId id="316" r:id="rId15"/>
    <p:sldId id="319" r:id="rId16"/>
    <p:sldId id="272" r:id="rId17"/>
    <p:sldId id="318" r:id="rId18"/>
    <p:sldId id="294" r:id="rId19"/>
    <p:sldId id="282" r:id="rId20"/>
    <p:sldId id="308" r:id="rId21"/>
  </p:sldIdLst>
  <p:sldSz cx="9144000" cy="6858000" type="screen4x3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53" cy="513630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48" y="0"/>
            <a:ext cx="3078352" cy="513630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937E1491-12F5-4273-B3DB-269069122C2C}" type="datetimeFigureOut">
              <a:rPr lang="en-GB" smtClean="0"/>
              <a:pPr/>
              <a:t>05/02/2020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7808"/>
            <a:ext cx="3078353" cy="513630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48" y="9717808"/>
            <a:ext cx="3078352" cy="513630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B03C327F-4546-4932-A436-A9C4A3C4E86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61697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1F000-C698-4611-BCDA-C80D893EBFEA}" type="datetimeFigureOut">
              <a:rPr lang="en-GB" smtClean="0"/>
              <a:pPr/>
              <a:t>05/02/2020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7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675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18675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FE201-9959-484E-B376-AF653A21EB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5650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few examples of what Maths looks like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FE201-9959-484E-B376-AF653A21EB1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1667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FE201-9959-484E-B376-AF653A21EB1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3141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Sj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FE201-9959-484E-B376-AF653A21EB1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3304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FE201-9959-484E-B376-AF653A21EB1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98825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FE201-9959-484E-B376-AF653A21EB1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24057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FE201-9959-484E-B376-AF653A21EB1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480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9227-6E22-410B-8B02-C1F9BCC7B67B}" type="datetimeFigureOut">
              <a:rPr lang="en-GB" smtClean="0"/>
              <a:pPr/>
              <a:t>05/02/2020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E780-0C89-4BF0-9B04-7446D1EBA6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9227-6E22-410B-8B02-C1F9BCC7B67B}" type="datetimeFigureOut">
              <a:rPr lang="en-GB" smtClean="0"/>
              <a:pPr/>
              <a:t>05/02/2020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E780-0C89-4BF0-9B04-7446D1EBA6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9227-6E22-410B-8B02-C1F9BCC7B67B}" type="datetimeFigureOut">
              <a:rPr lang="en-GB" smtClean="0"/>
              <a:pPr/>
              <a:t>05/02/2020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E780-0C89-4BF0-9B04-7446D1EBA6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9227-6E22-410B-8B02-C1F9BCC7B67B}" type="datetimeFigureOut">
              <a:rPr lang="en-GB" smtClean="0"/>
              <a:pPr/>
              <a:t>05/02/2020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E780-0C89-4BF0-9B04-7446D1EBA6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9227-6E22-410B-8B02-C1F9BCC7B67B}" type="datetimeFigureOut">
              <a:rPr lang="en-GB" smtClean="0"/>
              <a:pPr/>
              <a:t>05/02/2020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E780-0C89-4BF0-9B04-7446D1EBA6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9227-6E22-410B-8B02-C1F9BCC7B67B}" type="datetimeFigureOut">
              <a:rPr lang="en-GB" smtClean="0"/>
              <a:pPr/>
              <a:t>05/02/2020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E780-0C89-4BF0-9B04-7446D1EBA6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9227-6E22-410B-8B02-C1F9BCC7B67B}" type="datetimeFigureOut">
              <a:rPr lang="en-GB" smtClean="0"/>
              <a:pPr/>
              <a:t>05/02/2020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E780-0C89-4BF0-9B04-7446D1EBA6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9227-6E22-410B-8B02-C1F9BCC7B67B}" type="datetimeFigureOut">
              <a:rPr lang="en-GB" smtClean="0"/>
              <a:pPr/>
              <a:t>05/02/2020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E780-0C89-4BF0-9B04-7446D1EBA6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9227-6E22-410B-8B02-C1F9BCC7B67B}" type="datetimeFigureOut">
              <a:rPr lang="en-GB" smtClean="0"/>
              <a:pPr/>
              <a:t>05/02/2020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E780-0C89-4BF0-9B04-7446D1EBA6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9227-6E22-410B-8B02-C1F9BCC7B67B}" type="datetimeFigureOut">
              <a:rPr lang="en-GB" smtClean="0"/>
              <a:pPr/>
              <a:t>05/02/2020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E780-0C89-4BF0-9B04-7446D1EBA6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9227-6E22-410B-8B02-C1F9BCC7B67B}" type="datetimeFigureOut">
              <a:rPr lang="en-GB" smtClean="0"/>
              <a:pPr/>
              <a:t>05/02/2020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E780-0C89-4BF0-9B04-7446D1EBA6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F9227-6E22-410B-8B02-C1F9BCC7B67B}" type="datetimeFigureOut">
              <a:rPr lang="en-GB" smtClean="0"/>
              <a:pPr/>
              <a:t>05/02/2020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AE780-0C89-4BF0-9B04-7446D1EBA6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Infants Maths Evening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000" dirty="0" smtClean="0"/>
              <a:t>Welcome, thank you for coming.</a:t>
            </a:r>
          </a:p>
          <a:p>
            <a:r>
              <a:rPr lang="en-GB" sz="3000" dirty="0" smtClean="0"/>
              <a:t>A short presentation to discuss the progression in Mathematics education from Reception (Early Years Foundation Stage) through to the end of KS1.</a:t>
            </a:r>
          </a:p>
          <a:p>
            <a:r>
              <a:rPr lang="en-GB" sz="3000" dirty="0" smtClean="0"/>
              <a:t>Question and answer session.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hando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933056"/>
            <a:ext cx="2451067" cy="2007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Examples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counting back to subtra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060848"/>
            <a:ext cx="2159366" cy="1612776"/>
          </a:xfrm>
        </p:spPr>
      </p:pic>
      <p:pic>
        <p:nvPicPr>
          <p:cNvPr id="5" name="Picture 4" descr="counting back to subtrac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789040"/>
            <a:ext cx="1952897" cy="1458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14127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Year 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13407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Year 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4127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Reception</a:t>
            </a:r>
            <a:endParaRPr lang="en-GB" dirty="0"/>
          </a:p>
        </p:txBody>
      </p:sp>
      <p:pic>
        <p:nvPicPr>
          <p:cNvPr id="11" name="Picture 10" descr="partitioning to subtract WB.jpg"/>
          <p:cNvPicPr>
            <a:picLocks noChangeAspect="1"/>
          </p:cNvPicPr>
          <p:nvPr/>
        </p:nvPicPr>
        <p:blipFill>
          <a:blip r:embed="rId4" cstate="print"/>
          <a:srcRect l="10626" t="16260" r="40550" b="42619"/>
          <a:stretch>
            <a:fillRect/>
          </a:stretch>
        </p:blipFill>
        <p:spPr>
          <a:xfrm>
            <a:off x="6300192" y="3429000"/>
            <a:ext cx="1488165" cy="936104"/>
          </a:xfrm>
          <a:prstGeom prst="rect">
            <a:avLst/>
          </a:prstGeom>
        </p:spPr>
      </p:pic>
      <p:pic>
        <p:nvPicPr>
          <p:cNvPr id="12" name="Picture 11" descr="partitioning to subtract bookwork.jpg"/>
          <p:cNvPicPr>
            <a:picLocks noChangeAspect="1"/>
          </p:cNvPicPr>
          <p:nvPr/>
        </p:nvPicPr>
        <p:blipFill>
          <a:blip r:embed="rId5" cstate="print"/>
          <a:srcRect l="20228" t="21065" r="30326" b="18750"/>
          <a:stretch>
            <a:fillRect/>
          </a:stretch>
        </p:blipFill>
        <p:spPr>
          <a:xfrm>
            <a:off x="6372200" y="4653136"/>
            <a:ext cx="1584176" cy="1440160"/>
          </a:xfrm>
          <a:prstGeom prst="rect">
            <a:avLst/>
          </a:prstGeom>
        </p:spPr>
      </p:pic>
      <p:pic>
        <p:nvPicPr>
          <p:cNvPr id="13" name="Picture 12" descr="partitioning to subtrac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1844824"/>
            <a:ext cx="1831835" cy="1368152"/>
          </a:xfrm>
          <a:prstGeom prst="rect">
            <a:avLst/>
          </a:prstGeom>
        </p:spPr>
      </p:pic>
      <p:pic>
        <p:nvPicPr>
          <p:cNvPr id="14" name="Picture 13" descr="subtraction skittles.jpg"/>
          <p:cNvPicPr>
            <a:picLocks noChangeAspect="1"/>
          </p:cNvPicPr>
          <p:nvPr/>
        </p:nvPicPr>
        <p:blipFill>
          <a:blip r:embed="rId7" cstate="print"/>
          <a:srcRect b="25806"/>
          <a:stretch>
            <a:fillRect/>
          </a:stretch>
        </p:blipFill>
        <p:spPr>
          <a:xfrm>
            <a:off x="395536" y="2060848"/>
            <a:ext cx="2232248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Progression in multiplication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13407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Year 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14127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Year 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4127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Reception</a:t>
            </a:r>
            <a:endParaRPr lang="en-GB" dirty="0"/>
          </a:p>
        </p:txBody>
      </p:sp>
      <p:pic>
        <p:nvPicPr>
          <p:cNvPr id="8" name="Picture 7" descr="array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772816"/>
            <a:ext cx="2065277" cy="1542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rrays2.jpg"/>
          <p:cNvPicPr>
            <a:picLocks noChangeAspect="1"/>
          </p:cNvPicPr>
          <p:nvPr/>
        </p:nvPicPr>
        <p:blipFill>
          <a:blip r:embed="rId3" cstate="print"/>
          <a:srcRect r="23929" b="17009"/>
          <a:stretch>
            <a:fillRect/>
          </a:stretch>
        </p:blipFill>
        <p:spPr>
          <a:xfrm>
            <a:off x="6372200" y="3501008"/>
            <a:ext cx="1944216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Progression in division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Examples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13407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Year 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14127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Year 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4127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Reception</a:t>
            </a:r>
            <a:endParaRPr lang="en-GB" dirty="0"/>
          </a:p>
        </p:txBody>
      </p:sp>
      <p:pic>
        <p:nvPicPr>
          <p:cNvPr id="7" name="Picture 6" descr="sharing m and ms.jpg"/>
          <p:cNvPicPr>
            <a:picLocks noChangeAspect="1"/>
          </p:cNvPicPr>
          <p:nvPr/>
        </p:nvPicPr>
        <p:blipFill>
          <a:blip r:embed="rId2" cstate="print"/>
          <a:srcRect t="7135"/>
          <a:stretch>
            <a:fillRect/>
          </a:stretch>
        </p:blipFill>
        <p:spPr>
          <a:xfrm>
            <a:off x="3131840" y="1988840"/>
            <a:ext cx="2466975" cy="1716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Money and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End of KS1 SATs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08512"/>
          </a:xfrm>
        </p:spPr>
        <p:txBody>
          <a:bodyPr>
            <a:noAutofit/>
          </a:bodyPr>
          <a:lstStyle/>
          <a:p>
            <a:r>
              <a:rPr lang="en-GB" sz="2000" dirty="0"/>
              <a:t>At the end of KS1 (Year 2) children will take their end of KS1 SATs.</a:t>
            </a:r>
          </a:p>
          <a:p>
            <a:r>
              <a:rPr lang="en-GB" sz="2000" dirty="0"/>
              <a:t>This is done in school, with their class teachers. Children are encouraged to do their best.</a:t>
            </a:r>
          </a:p>
          <a:p>
            <a:r>
              <a:rPr lang="en-GB" sz="2000" dirty="0"/>
              <a:t>The children </a:t>
            </a:r>
            <a:r>
              <a:rPr lang="en-GB" sz="2000" dirty="0" smtClean="0"/>
              <a:t>complete 2 </a:t>
            </a:r>
            <a:r>
              <a:rPr lang="en-GB" sz="2000" dirty="0"/>
              <a:t>Maths </a:t>
            </a:r>
            <a:r>
              <a:rPr lang="en-GB" sz="2000" dirty="0" smtClean="0"/>
              <a:t>papers, 2 Reading papers and 2 </a:t>
            </a:r>
            <a:r>
              <a:rPr lang="en-GB" sz="2000" dirty="0" err="1" smtClean="0"/>
              <a:t>SPaG</a:t>
            </a:r>
            <a:r>
              <a:rPr lang="en-GB" sz="2000" dirty="0" smtClean="0"/>
              <a:t> papers. This is spread out throughout two weeks.</a:t>
            </a:r>
            <a:endParaRPr lang="en-GB" sz="2000" dirty="0"/>
          </a:p>
          <a:p>
            <a:r>
              <a:rPr lang="en-GB" sz="2000" dirty="0"/>
              <a:t>The Maths SATs consist of an arithmetic paper and a reasoning paper.</a:t>
            </a:r>
          </a:p>
          <a:p>
            <a:r>
              <a:rPr lang="en-GB" sz="2000" dirty="0"/>
              <a:t>The Arithmetic paper which contains 25 questions. Children will have 20 minutes to complete this although this is not strictly timed. </a:t>
            </a:r>
          </a:p>
          <a:p>
            <a:r>
              <a:rPr lang="en-GB" sz="2000" dirty="0"/>
              <a:t>The Reasoning paper consists of 35 questions which can be read out to the children. The children have 30 minutes to complete this, although this is not strictly timed. </a:t>
            </a:r>
            <a:endParaRPr lang="en-GB" sz="2000" dirty="0" smtClean="0"/>
          </a:p>
          <a:p>
            <a:pPr>
              <a:buNone/>
            </a:pPr>
            <a:endParaRPr lang="en-GB" sz="2000" dirty="0">
              <a:latin typeface="Berlin Sans FB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705">
            <a:off x="6908673" y="4743346"/>
            <a:ext cx="1280263" cy="1871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56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Purple Mash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bond bubl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0444" y="2067468"/>
            <a:ext cx="4563112" cy="359142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260648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Times Tables Rock Stars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963"/>
            <a:ext cx="9144000" cy="4970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6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12474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</a:rPr>
              <a:t>Questions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84984"/>
            <a:ext cx="4991819" cy="2734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7803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42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Maths </a:t>
            </a:r>
            <a:r>
              <a:rPr lang="en-GB" dirty="0" smtClean="0">
                <a:solidFill>
                  <a:srgbClr val="002060"/>
                </a:solidFill>
              </a:rPr>
              <a:t>at </a:t>
            </a:r>
            <a:r>
              <a:rPr lang="en-GB" dirty="0" err="1" smtClean="0">
                <a:solidFill>
                  <a:srgbClr val="002060"/>
                </a:solidFill>
              </a:rPr>
              <a:t>Arnside</a:t>
            </a:r>
            <a:r>
              <a:rPr lang="en-GB" dirty="0" smtClean="0">
                <a:solidFill>
                  <a:srgbClr val="002060"/>
                </a:solidFill>
              </a:rPr>
              <a:t>!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780928"/>
            <a:ext cx="1378496" cy="680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rray 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620688"/>
            <a:ext cx="2161690" cy="16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hristmas tree measur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636912"/>
            <a:ext cx="1679628" cy="1254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number bonds.jpg"/>
          <p:cNvPicPr>
            <a:picLocks noChangeAspect="1"/>
          </p:cNvPicPr>
          <p:nvPr/>
        </p:nvPicPr>
        <p:blipFill>
          <a:blip r:embed="rId6" cstate="print"/>
          <a:srcRect t="10555" r="8024"/>
          <a:stretch>
            <a:fillRect/>
          </a:stretch>
        </p:blipFill>
        <p:spPr>
          <a:xfrm>
            <a:off x="2627784" y="1772816"/>
            <a:ext cx="2520280" cy="1830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ordering numbers nurse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188640"/>
            <a:ext cx="1437623" cy="1916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artition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1340768"/>
            <a:ext cx="1512168" cy="1129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ways to show 3 nurser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395536" y="2492896"/>
            <a:ext cx="1108948" cy="1484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p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4293096"/>
            <a:ext cx="2771800" cy="2070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spider addition 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47864" y="3933056"/>
            <a:ext cx="1800200" cy="2410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arrays.jpg"/>
          <p:cNvPicPr>
            <a:picLocks noChangeAspect="1"/>
          </p:cNvPicPr>
          <p:nvPr/>
        </p:nvPicPr>
        <p:blipFill>
          <a:blip r:embed="rId12" cstate="print"/>
          <a:srcRect l="53937" t="26804" r="14563" b="59489"/>
          <a:stretch>
            <a:fillRect/>
          </a:stretch>
        </p:blipFill>
        <p:spPr>
          <a:xfrm>
            <a:off x="5436096" y="4149080"/>
            <a:ext cx="1994068" cy="64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452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30" y="116632"/>
            <a:ext cx="8229600" cy="1143000"/>
          </a:xfrm>
        </p:spPr>
        <p:txBody>
          <a:bodyPr/>
          <a:lstStyle/>
          <a:p>
            <a:r>
              <a:rPr lang="en-GB" dirty="0"/>
              <a:t>Feedback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8640"/>
            <a:ext cx="6563072" cy="2711825"/>
          </a:xfrm>
          <a:prstGeom prst="rect">
            <a:avLst/>
          </a:prstGeom>
        </p:spPr>
      </p:pic>
      <p:pic>
        <p:nvPicPr>
          <p:cNvPr id="7" name="Picture 6" descr="comment fo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212976"/>
            <a:ext cx="3757313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747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48680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+mj-lt"/>
              </a:rPr>
              <a:t>Using </a:t>
            </a:r>
            <a:r>
              <a:rPr lang="en-GB" sz="4400" dirty="0">
                <a:latin typeface="+mj-lt"/>
              </a:rPr>
              <a:t>the resources, make the number </a:t>
            </a:r>
            <a:r>
              <a:rPr lang="en-GB" sz="4400" dirty="0" smtClean="0">
                <a:solidFill>
                  <a:srgbClr val="FF0000"/>
                </a:solidFill>
                <a:latin typeface="+mj-lt"/>
              </a:rPr>
              <a:t>34</a:t>
            </a:r>
            <a:r>
              <a:rPr lang="en-GB" sz="4400" dirty="0">
                <a:latin typeface="+mj-lt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3048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36912"/>
            <a:ext cx="2466975" cy="1847850"/>
          </a:xfrm>
          <a:prstGeom prst="rect">
            <a:avLst/>
          </a:prstGeom>
        </p:spPr>
      </p:pic>
      <p:pic>
        <p:nvPicPr>
          <p:cNvPr id="9" name="Picture 8" descr="PV arrow car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013176"/>
            <a:ext cx="1609725" cy="1609725"/>
          </a:xfrm>
          <a:prstGeom prst="rect">
            <a:avLst/>
          </a:prstGeom>
        </p:spPr>
      </p:pic>
      <p:pic>
        <p:nvPicPr>
          <p:cNvPr id="10" name="Picture 9" descr="tens fram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2780928"/>
            <a:ext cx="1847850" cy="1238250"/>
          </a:xfrm>
          <a:prstGeom prst="rect">
            <a:avLst/>
          </a:prstGeom>
        </p:spPr>
      </p:pic>
      <p:pic>
        <p:nvPicPr>
          <p:cNvPr id="11" name="Picture 10" descr="mone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5085184"/>
            <a:ext cx="3028950" cy="1514475"/>
          </a:xfrm>
          <a:prstGeom prst="rect">
            <a:avLst/>
          </a:prstGeom>
        </p:spPr>
      </p:pic>
      <p:pic>
        <p:nvPicPr>
          <p:cNvPr id="12" name="Picture 11" descr="tally char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4797152"/>
            <a:ext cx="2647950" cy="1724025"/>
          </a:xfrm>
          <a:prstGeom prst="rect">
            <a:avLst/>
          </a:prstGeom>
        </p:spPr>
      </p:pic>
      <p:pic>
        <p:nvPicPr>
          <p:cNvPr id="13" name="Picture 12" descr="multi link cub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1916832"/>
            <a:ext cx="1431603" cy="14316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58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Place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223879" cy="3964719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+mj-lt"/>
              </a:rPr>
              <a:t>Place value is at the heart of the number system. All digits have a value and a secure understanding of this will enable children to use and understand different calculation methods.</a:t>
            </a:r>
          </a:p>
          <a:p>
            <a:r>
              <a:rPr lang="en-GB" dirty="0">
                <a:latin typeface="+mj-lt"/>
              </a:rPr>
              <a:t>We </a:t>
            </a:r>
            <a:r>
              <a:rPr lang="en-GB" dirty="0" smtClean="0">
                <a:latin typeface="+mj-lt"/>
              </a:rPr>
              <a:t>always talk about what </a:t>
            </a:r>
            <a:r>
              <a:rPr lang="en-GB" dirty="0">
                <a:latin typeface="+mj-lt"/>
              </a:rPr>
              <a:t>each digit in a number represents.</a:t>
            </a:r>
          </a:p>
          <a:p>
            <a:r>
              <a:rPr lang="en-GB" dirty="0">
                <a:latin typeface="+mj-lt"/>
              </a:rPr>
              <a:t>E.g. </a:t>
            </a:r>
            <a:r>
              <a:rPr lang="en-GB" dirty="0" smtClean="0">
                <a:latin typeface="+mj-lt"/>
              </a:rPr>
              <a:t>34 </a:t>
            </a:r>
            <a:r>
              <a:rPr lang="en-GB" dirty="0">
                <a:latin typeface="+mj-lt"/>
              </a:rPr>
              <a:t>– The </a:t>
            </a:r>
            <a:r>
              <a:rPr lang="en-GB" dirty="0" smtClean="0">
                <a:latin typeface="+mj-lt"/>
              </a:rPr>
              <a:t>3 </a:t>
            </a:r>
            <a:r>
              <a:rPr lang="en-GB" dirty="0">
                <a:latin typeface="+mj-lt"/>
              </a:rPr>
              <a:t>represents </a:t>
            </a:r>
            <a:r>
              <a:rPr lang="en-GB" dirty="0" smtClean="0">
                <a:latin typeface="+mj-lt"/>
              </a:rPr>
              <a:t>3 </a:t>
            </a:r>
            <a:r>
              <a:rPr lang="en-GB" dirty="0">
                <a:latin typeface="+mj-lt"/>
              </a:rPr>
              <a:t>tens, the 4 represents 4 ones.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12" y="271572"/>
            <a:ext cx="1719634" cy="171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22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Number Sense!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4277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Children need to understand </a:t>
            </a:r>
            <a:r>
              <a:rPr lang="en-GB" sz="3000" dirty="0" smtClean="0"/>
              <a:t>the </a:t>
            </a:r>
            <a:r>
              <a:rPr lang="en-GB" sz="3000" dirty="0"/>
              <a:t>number system, starting with counting numbers, building an understanding of how our numbers work and fit together. This includes exploring place value and comparing and ordering </a:t>
            </a:r>
            <a:r>
              <a:rPr lang="en-GB" sz="3000" dirty="0" smtClean="0"/>
              <a:t>numbers.  Then </a:t>
            </a:r>
            <a:endParaRPr lang="en-GB" sz="3000" dirty="0"/>
          </a:p>
          <a:p>
            <a:pPr marL="0" indent="0">
              <a:buNone/>
            </a:pPr>
            <a:r>
              <a:rPr lang="en-GB" sz="3000" dirty="0"/>
              <a:t>applying this </a:t>
            </a:r>
            <a:r>
              <a:rPr lang="en-GB" sz="3000" dirty="0" smtClean="0"/>
              <a:t>understanding in </a:t>
            </a:r>
            <a:r>
              <a:rPr lang="en-GB" sz="3000" dirty="0"/>
              <a:t>different contexts.</a:t>
            </a:r>
          </a:p>
        </p:txBody>
      </p:sp>
      <p:sp>
        <p:nvSpPr>
          <p:cNvPr id="4" name="AutoShape 2" descr="data:image/jpeg;base64,/9j/4AAQSkZJRgABAQAAAQABAAD/2wCEAAkGBxQTEhUUExQVFhUWGRwbFxgYGRwgIBwdHxweHyAeHx8fHyggHBolHSAaIjEjJSkrLi4uHyEzODMuNyktLysBCgoKDg0OGxAQGzQkICQ0NDQ0NCwsLCw0NDQvLCwsLCwsLCwsLCwsLCwsLCwsLCwsLCwsLCwsLCwsLCwsLCwsLP/AABEIALkBEQMBEQACEQEDEQH/xAAcAAACAgMBAQAAAAAAAAAAAAAFBgAHAgMEAQj/xABDEAACAQIEBAMGAwYFAgUFAAABAhEAAwQSITEFBkFREyJhBzJxgZGhFEKxI1JicsHRM0OS4fCC8RYkorLCFVNzk9L/xAAbAQACAwEBAQAAAAAAAAAAAAAABAIDBQEGB//EADURAAICAgEDAwIEBAYDAQEAAAECAAMEESEFEjETQVEiYRRxgZEyobHwBiNCwdHhFVLxMyT/2gAMAwEAAhEDEQA/ALxohIaITWqQdNu1cndzZXZySiElEJKISUQkohJRCSiElEJKISUQkohJRCSiEGvxhRce2EdigJOUA6hQ0ATmmCNYyyYmdKIT2xxm0QuY+GWYqFcrMggEaEqdSBIJEkDfSiElvilh2AS6hY7AMDOk/PSfoe1EIQWiE9ohJRCSiElEJKISUQkohJRCSiElEJKISUQkohJRCSiElEJhnPb70QkzHt96ISZj2+9EJMx7feiEmY9vvRCTMe33ohNJxqzGZJ/mFc3I96/M9/Fr3X/UKNiHevzPfxI7r/qFGxDvX5k/Ejuv+oV3cO9fmZJdnaD8DROgg+J6zkbj70Tsi3J1ABHxohPc57feiEmY9vvRCCrvB5uNcDMpYlhlyyHNvw80kfu9DImiExscHKHMrkEk54CgEEgwBELt07t1gghMsPwYKUgt5FtKNv8AKzx9c5n4UQhXMe33ohJmPb70QkzHt96ISZz2+9EJMx7feiEmY9vvRCTMe33ohJmPb70QkzHt96ISZj2+9EJMx7feiE8znt96N+0JkjTPpRCZUQkohJRCSiErP2u8ZxmFGHfD3TbtsXD5QJL6FZkHyxm0FPYFVdjHui+RYUXiVNxXn3H3FA/G3gEYjynKZ9WUAn5mnRTj7+kfaQrNn+qXN7GeYMRjMEzYli7W7pRbhGrLlU6xuQSRPw6zWbl1rXZoRlTsR9NwdxShZR5MnozE31/eX6iueqnyJ3tb4mRNTkJQOPOe/cIEl7jEepLGkTyZ4+7bWtr3M7sdyri7Wr2GI7r5h/6ZP1rpRhLbMK9OSpgcrrBGo6VGKEEHRmVqyWYKolmIAHcnQCgczqqWOhLy4BwxcJhkt6eRZc923Y/WadUaGp6/HpFVYUTpxF8ECQRJXeIOo6gkevyoJjGpT/tJ41ft4wLavXbai0hKo7KJYsx0B31j5Ule7d/BnreiYtNuN3OoJ3/xN/sx4xir2LKXLt26nhMxDOxywVAKydGkx9a7Q7FtGV9cw8eqkMigHftLRtv4um8CCe3dgP3jpHbX5tg7nltahQ1KcgXifEmS5CIzkL6ZQTtMkT8qzMnK9K4cjgf1l9VXcs6+D403VYno2XaNRuPWDppV2DbZYhLiRuVVPE75p2VTHxVmJE9qh6qd3Zvmd0dbmvE3cqMwGYqCYHWBt8asXRIkTxKI4fzVizf/ABTX2DTPhknJBmFKyAF7ddJ3r0IxKinYZg25dqPteTHPhXtGuBoxCIUPW2CCPkSc32pW3pYC7rPM7T1cltWj9o28t814bG5hZc5l1KsIaO8dprNux3q/jmxVelh0sy49xkWWCsAUZTmJMRJjf61iZ/UDj2BAvduaOPjG0EiLvs+xi4bDtau3QxFxirAkypA+J3mq6eqVIun2D+RjWZjO79yrxqOd/iFpEDu6qrbE6TIn6xWwhDgMPeZorZjoDmDeauJ3rFtLlpVKZwLhboDoI1H5iKWzLbKq+5PaWUIjt2tFPHcWu3TLOQOgUkAfT+teVvzb7jssR+U2qsausaA/ed/Kl6cSM7MTlIEnf0PymnOlWE5P1MfEXzkAq+kR3Tc/L9K9TMaZ0QkohJRCQ0QiNzzgRfdbV2TaYTlmIZWOoI1B1FYPU8/JwrVeptcTSxKKbqmDrsxVwnJODs3FuKuoDaMcwJP5jM+YCR86x7ev5tqFC3nniM14danYWE8DgLdtBbsW2yrMKgJ31+s1Sr5WTYCxJ3qX6WtT4EqfhXGcQjFUa4WzkZX82ZzpqDrvAjTUV9Lu6Zg3Uk2Jrt9/Hj3nlhmZNdn0tvZ8S5uSeFteyXL6KGRVNxRt4kTHXbePhXiun4ddmQzIdop4+838nJdaAp/iMfL7ZVY9gT9BXpfaYr/wkylOU7tlL63cQ0Jb84ESWf8AKAB2Os7aDvSia7tmeWwzWLfUsPAjpd9pdkHy2bhHclR/erjeJqN1eseATB/FecMLikKXbLIT+fIjwPjownuuo6VTe3ehCnRkq+qYrN/nV7H3mXCcHh/GtXcPldlYarIGsD3D7pAn9awzk5OPalO+7nz+c2KMLBu3koNccDx+upZUV6iQnDjcDbKt5VXQ6gR8jG49DNcInQZXHtR4Th2sHFqQt4FVIkefXKUyzIdN/gD8lchF1v3noOh5Vq2inW1/p94O9mmNtYPDYrG3pyytpABqWALFR6mV+lRoIUFjG+to+RclCedblo4a7kCuTmDkgwsSdTJk6xEab9OlN7E8qfOoRtXlcSpBHpXRIwHisG6E5VJUtqWYk7EliTPl6RWPl9PttsLqRGa71rTmIvA+Z8aZFm2LiqSTCtAkk+YhoG8601TjlTtSf3nnh1HKuYlEBEJYznvF2oF7DKk6gnMA3wOoI+BpizvAg3ULqyBZX5h10uBs+bz5pIPu7RAiSB8zXnrckjILEaP2/rPUIu6x7w1gXJsSAwcgmGBHm3jXcT12NehxKwiLs7+8QuO96nzNzRiXLOrTI013JI1PxkkfI16xjxoTHwKwqdx8knf2h/DIQokknKoI9QNfnV6g+8w7nUkgD3h72V4V24kzoDktq+c9PMICn1Lax/DWb1F19PXvubfT1bYb7R95nw1rFMyOVKImskeZgxJQQwIYHKSD3FePzMOy60OjhdCejx89cdO5Ts7iRwvD2fxDAYa3b8LKZJBY5ojLBiQTBAM6jroVW6faylWs3GH6+rV/VvnzyI4cS4nhbwK3Xti3aVoZWYmYXJk2BbQnLr06HXcRlVQPiZX4+mv61fn+9j7wpjsOuOwLW7bkkqIZo95SGEkabgajTtUL09WsiToyFZhYPeI/BmfEHKiZnAObKQQCDG8xG+u1eTODb3EKNn+/0noPxKBdsY08A4Net4hWuKFUAx5gTMERAPqK0MHBtquDONefeJZWUj1kLHBNz8v0r0cy5nRCSiElEJDRCLPNtvy2n7Ow+s/1FYHXq90q3wZpdNb6mX7TRy0LbOyXEUv7ykgGR1GvY/rS3QjS4KMo7pZn940ynid/N2Pt2cJeBvph2a2623PRisAqBqxBI0ANeqpqJYBRMd29yZSPs24IpT8S/iB0chfN5YAHTrqTrpWT/ifqNqP+FX+EgTT6bjVuvqnzuXxy7hfDsLO7eZvidfsIHyq3p1Iqx1H6xfLt9S0n9Jt47dy4a8QCSLbwB3ynT407saiNxIrMq/hXIt91D3ithP4tW/0jb5kH0pcUn3mBR0u2zljofzjXh/ZxhQPM11z3zAfYCrBSs0V6VSBzsxQ5x5XGEHi23LWZynNup+I94dNBp9YrarXIiGX0w1/VXyIE4bxJ7FxbqHzIfkR2PoapCgN3a5idOZbSw7T4419pfOGvB0VxswBHzE1oT1inYBmnHMRlIUlQZaBJ020+OuknTaomTEoz2i4mw+JJs3LlxhIfPoEIJlVBAO/09eiFxUniez6JValW3Gh7fJjjwrl3PwApHnuK14fEHMv1UAfOr1r3TqZd+Z29U7/YHX+xgLkzm8C26Yu4T4ShrTtqQBAyAbkyFjqZM7VXVbx9Ua6n0v8AzFelfPkf7w7yVzu2Jx5tFclt0bKCfMzCDLdJyg6D11NWV3dz6inUOkjHxvU8nfP2jrzZifDwd9uvhsB8W8o+5FMseJ5fLfspY/aIXFMEL3D8KuFZCiCb1vOinOQPMwYgEhs+/cEVFgSOJnW1mzGQUkfeDOKYJrXD7AZlYXLzuoUyFAXKYOxkydNNeu5i+1SL5FbVYiqx3z/t4lo4fhquBckkOFJU7e7G3Saosw63cWa5E9JVcwrA+0I2rQRQo0VRA16fOm/ykTKj5/xGCu3M2GVXvBvPcEZPWNDLfxCB8a28Cu7W28TA6hbSrFV2CfOvE4uX+X3xKM5dLaq0agtPuztH7wHXrS3UesfhrTSqgnt3y2vfXwZDC6ct695Y638S48Dla0AFAERA20009Kya7DYNsdn3noQoA0IMu8oYRmzG0JO/maD8p7afAmpdi73FThUk77f6zW3K+CMnwAf5c39D+lc7F34gcGj/ANRJwzgODdcy4VBuAGWSQepmd+m+m1SKKJ1cSkc9gnDzjxVrf7FNAAJy6TOgUdhWH1TKcP6KHXE3MDHUjvYRJ4faxD3rv4cKMhzOxOVRpEliRBkH/grb6Xh1riJYzn6vaY2bm3NlPVWo0vuTNl+/ee8rXsSQ9st4WRj5R5ZMsTqdp2IrC6hmv3n01ICn3mzi0KUHeRs/Blm8tY9r9hbjAhjIOkTBjMPRokfGtnGsaysM3mJXIEcgQtV8qkohJRCSiEC8y2C2GeASVIYACTo39prO6nUbcZgPMbwnC3DfiBeF8MxBuJcy+GFO7dR1EDXasTp3TMmuwWeI/k5NHYU87gD2zfh72GtshF3EJfFi2UcEIzwXW5Exoo9QY9a9tj2+iS7eAOZhPV6mk+Zy8lcDNmxasNozv5hmzASehgaZRtXhszJXPz1KD6eAPyE3aKzj0EN5ljcbxr2vDyZfzFlPVQBJ+A71t9Qvvo7TSN/Imdj1pZvv4g7ClbLtcN9nYoD4QiCTqII97fT40lTcmL3Fn2x57fuZewNihQuhvzOlOJePaNxN1B0AkzIBjTUhZjSPNrWrjZPr1d+tfaLXUmp+0ztAVVHh3IBWRmM+UD3hJnT6elMg8SmCsfzJasMqXUcAqCAVkKNpJk5h8BpS1uatTBGHmM14b2VNYDwPMqFLZuPlQau0Ko9TAFRI23E8CQHt+j3PEv8AwdjIiJ+6oH0EU77T2SL2qBPL1+DETtJ7SYFBMlrc+Z8STevtl1a7cMepZtP1rKI2TPpKaqpBb2H9BPoNmuW7Bt4ZEc2beRQzwCygeUwD0/tpvWnz26E+e8Pb3WHWzufOt+cxkZTJkdjO3yrM1Po9eu0a8aEtf2XcoWclvGm4blzXKo0CHVSD1Zt/T0O9OY9Q0Gnk+tdRtLtj60P6xx5wwfi2PDZiqMwzFYmBqIzEDcCfSfk1293E8tkUi1OwnUU19mwdQ6YjQ7ZrX9nqr0te8y26P8PNvEuScZct27ZxFpksjLbBXLAgDouugG9SZS0nfg32IELDQ+0b8DZvratqfDBRFBEk5iAAfNplG8aHofQzHE1UUhQIQtISkPBJHmA216eo6etH5Sc+f+Oco4nCPfDWmXDl2NprZJRbeaQJklDEe99xW5iXo6BS3Mys1GV+8LsRj5U5qw9nDLau5swJJbLIaTJ2JIMabV5bqn+H8zI6j+KUhl443rx7HfHmW42fRXX2a0ZaXA7uayjgGGGYSCDr3B1E761Dp+NbQjLb/EWJ878zQ7w4BWZ8VxORRIJBaCFBJiCSABqSQIgd6dY61OibxiUnLmWe0j9Kh69YPb3Df5zvY2t6nt231GhG39vgatIkREXnzDXAy3gM1t2troYKddZ0KkjedzFYvUMTbm/YHHvNLDvCj09bibhsRcIewx8K1ecNcZkJIgyNhJjsOteqw7sNaKyjglBrWwOf1nk8mrLa6xXUhWbk6P8AtOhrU4mwyN4iK1sABWAVUIhZcLnOUSTAkk96oy83G/DshI7iR7g+T9pfjYl/4lXUHtH2I4A+/mXNb3P/ADpS805sohJRCSiElEJim3zP60QkIrmoT5g41hrd7it6xh2QI99grQQAxaTHXQ5o7kadK078tcfEL2LtQPHuT/xF1oZ7Ro87l18tYb9vbUkt4aSWO5MBZPqZJr570YetlmzWvJ/Kegyz2Y+veObCa9frcx+YKv8AB5uC4GEhlIEQAojTTc6SDWbb01HvFxPO/wBOIyuURX6ftOLieJ8LE2bVpFtlyzZgujE6FSFjchSW6QKtst7LlrA1uTrq9SlrGO9fMCYrnCwquq2hGaG8IaPG4khYB1HU76da7+KTv7PeI32enj+uoLL9h451zE/j3MN7FXPEaFCiFUbKD69SdNaquCXEBwJiV9Xy1LWVcL4I1sfrGj2ecrtmGJvKQBraUjUk/nI6CNvr2pmmvXJkunYRDerYPyljO0Ce1MzbgrHYoFCxygBTmIbZY1kgQpG8zpVZPEmoO+PMq6x7MMRpcs4i3p5rZ1nQjLqsjN18sjTSaV/DN5BnqP8Az9euyys/BjB7MreJw63LeIXLbNwlc0zPmzsD1UlRvH5jVlAZdgzN6xZj2urU/GjqL/tA5WRLf4m1CkN5xPv5m1cTrnDmGG0R2qu2oAdwmh0bqNjWCiznfj/iT2P8ba3iGwxDNbuiRAJysBuY2BGhPcCjFfntlv8AiDGDVi73H85bvEMILqhWAIzAkESCAdiOv94p8HU8hB3E+Z8NhjkZpYfkRZI+MaDToTVD5CJ/EZclLt4E28J5js4gMbZYZdwykH+x+RNdS1XGxONSynUK23BEjY1bIEans1zc5OfG4tba5n222nf+lRexUGzJIhc6EG2uG4K5cJWzh2uplYkW0LDNqpJjruDVq5DMmg3H5yo0qG5HMKYnYDuQPlufsDVZkxFvmbFsuRNkJbzev5RP8p+dYPW77UUKniaXT6lclj5i/kPQn4GvLhgTNfgjWuIw8I4teuAWwPMJDEiYBiGmenm0I109Z9f0vMa+rtbkiYuZjip9jwZo9pWEY4MZASLbKTHQAESfQde0z0prOrZkGpTisockwPyXy/dxOHF685RX/wANQvmygkSxOmsSNNo70knR63HcxI/KNWZzKdLF3iHEVwly4l9811HZRlH5ZlTGyiI+feKRtwnFpWscCN13B6+5veW5wTGm9ZS6UZM6hsrCCJHUdK9LSSUGxozEsUKxAnfVshJRCSiElEJim3zP60Qib7W+JXcPw57ll3Rg6DMhggZtdd9dBp3q/GCs/wBXiQsJ1xK59lmZ3xFxrYHiNnNzQecmSkdhJOm0153/ABeQPT0/J/0/Aj/TGYqwI/WWXyVjbV27iMlxHZMqsFYEr728ba6fI1V0LEsqQu66343LM61WCqD4ilzbxjG4e+9t8Q4XdCMqyh2MgDXofUGtdyw4njcu7KrtKdx1CfLftFtIq2L63C6KJeS0z+Yzrr6TVi2DXMao6h2Vj1Rx8x64djbOIUXLTK4BIkdD1GuoMRpU+DzNSu1bF2h4gHE8iYWGKrdnU5RcOp3jzaUvZi1tzrmdqT00NQJ7T5G+JOCctolwl0ykZW0Gh3jXaR1A/rWVi4Fpfd5P08iOOaUBNSgd3mNc1vxbcyohBvMWFe7hb9q3Ge5bdFkwJZSNT0GtQcbBAl2PYK7VdvAIP7QPyhy62EseC993YGVgwFkTCjqJn3p+AqFaFBomX52UuTcbFXQhC6VgSVBQgMp1mJ1E9CGYz2NTigHMFX+B/i0Nu8hNskNLFhqNiuzbT20NcZQ41H1y/RYPUdNDfAuBWcJbFuygUaZj1Y92O5NdRFQcCKZGRZe3dYdzK/jjLAabgH17108idWoEbMT8RynbbUXHkmWLQc2uvQQT3pRsRSd7jYbQhy1kWLa5RlUEKNwuoBjtIOvoaaVAokd8w5ZxChFOw2+BqW4kyHuIm9xIMaetRYEggHUiODEfjnDQz5bx2/N1MxEHoDtHf4V4bJsycS9lYkk/tqa9Pa6grOrhF1/E8O23+GoyIxhDJGaYEkhduk/WtfoV9rDtb35/+SjMqGu8Rox10KAzEAKepA7g7+hNekMzopcw8eQXFw1tVutP7UkgKqDUhjB1A6xpr1NVOi2DsI3E36ga7QtXLf0nJaw9t2RLL3FZxKo6ZgV3zK4MMkdQSdtJ0rFv6EjHaHU2aOshvpcc/wB/vGDgnDGs5yzSzASQIhROwMmddzTnT8D8LvnZM5lZXr6AHAhpruVMzmABqf8AtWg7qilnOhFACToQHzbzSmCspdgXC7hVUGJG7EH0UH5xUGuXs7lO47g4LZV3p719zA3KPMOEx90O+HtJiokMQrEhYmGIDCJ6/KopYrt45lmZ0+7GXu3tfmPFvc/86UzM0TZRCSiElEJKITBNvmf1ohKK9sHOuHx1m3Ywxd8l3Mze6rQGWBOramZiK0MbHdB3nyfEpa1d6+IxctYUWsCDbVxnt51ts5bLKyFB3if1r5t1G1reo6uI4OiR+c36wBV9HxKi4Bxq7hL4ewTbyQSZIDR+Vh1B10M9a+rfTafT7fp1wf8AieX+oAMTz8T6V4QbGPs4fGNZ1KFrYcCVDiGHYgj7fGsNk7WIjvaCdkRY5n9nUzcwRVD1sMYQ/wAh18M+mq/CqXr34iGT05Lf4eDGPg5s4JcPg2ceI4Yj+JgMzn9Y9BR6gVgnvHsfG9On6fAgfnT2grhHNiwgu3h78mFt9gY1LdcojTrWli4TXfUeBF8jLWrj3grlv2lXrt5bV+wrZ9ENmZmJgqxMj1B07VPLwfSrNinepXi5otcIeNyYvi117ouscty3OUfuTuI+xnevn1ufkNd3719p7RMOkV9oG/vC3BvaIl0ftLYt5TFxs+g7Eae7+nrXoDmOhT1E4fwZjDFV+/sblfaHuXOYkxfiZAR4blZ6MJOUgwNxrG4+hLVN4s3r2lFtJr1udOKwju8iAIjMdfoP6yIjrJqwg7le+J0WsEoMmWJMktrrtIGwMAbAV3UNzpFdnJjdWQR3EUEbEBxEDkx2XE4qzddi+WFzEmSjMGieuq/KkMUkOysY7d4VhD1xCWUhoAJzCPeBH2gwf+9PSWprw75mYlArKck6TEBunQyCBPaYOg6eIDmcvMXFzYseUrmZ9AROgGvXppS19prX6fMAu7Nxl4bcuPYts6+HcZQSu+U9v70whJUExJuCdRd5wwuKaLlvIq21YuS28ajTLJ66fesvqWHXaPUYeAYzjW9v0/M2cp4U5y7BpUEf5casexzyRB80b6aVPplaChCvPx+vmGTYdlYe4pw23fXLdUMAQQDtIIIMdYIFaX3ikrviHK5Nw38K7qsksq+/bbrAzAleuhn0NK0212jvU/n9te0yMrpViW96HQPxN3BsQRxBGIdbKofM2iyU8zmPIjMwk+p7muUZVeQf8s7Et9C6rLHepC6/Tf8ASPeDVXQMmXw3hgR+Ybgk9j86b1qac4Oa8R5FtgiWMkHqB/vWF12/tpCD3jmEm37j7SuuMcbtvau2CrGZXUAx/Gs7H6HXemOmdAzPpdbB2MN/PMUv69RU5+g9yn8oQ5P5ZwqXLV/xryupDIPKF22JAO4MESNzVNOXSlpqu2rgkfY/l/3Ny7qN92N2IAUbn5Ms+0ZkjUafpW2GDDYmDNtdhJRCasTeyKWgmBsASfoNTRCDuB8Ue8o8S2yNlVicjKpkdMwkEHpr8TRCE12+Z/WiE+XeY+GJd4new2CtBFtXWVAXIClPK511y5wSBr9K0LstMfHW67/TK68ZrbCqe8t7A/ssPbRiuZLaqcsxIABidY+NfJslzdkvYPBO56SmoqqqfaJvJXKS8RxuPuNdu2rdtwg8IqM2aQwMgjZROn5q+m4rmvCqXySJh5IBvYj5l7W7YUAKAABAA2AHQDoKr595XE/nPE3FvJlZlGTdSRMkzt8BXnOsXWJavaSOPabPTakdD3D3iNzVxechF3xGNlkuZoJALbDTQmI7xPzYqJdE0du3B/KQcBGfY0o5i9wThr4vE27Ksc11iXc6kDVmYzud9+sV7xm/DUD30NTxSKcm8kyzMd7Oksqt7AvcTE2fMhdyQ5A1DdpEjSBrtWUMxn+m3wZq/hlT6k8iLnCmvcTGKfOLd60AGtBNWMEb6RqrAiJketY/U+kLW/rDnfiamB1JinpMNfMXsYLdj9lOa44hj2ZWzRHQjzCN6Vry7bcN6rF1rXb+svfEVMxLq24O9/oBqXNyVwz8Pg7SMIcy798zGYPqBC/KnsZOysAxTIfvsJnbxbH+EFMgDUsSNlGp6iPjVOVkvUUCje5ytVbezqKx59ws5lviLxhT+5l6sD7gI7jePWqGvyt2aXj2/v8AnIC3H0u2nZg+dbDqHW8hUEqwaAxYdgYJkaiBr0rn4nIV1Uj25kg1LIWBh7hfF7WIE22zCJ/52PcU9VkpYxUeZDt2vd7RT584W9p1xliQwIzR0bYN8D7p/wBzS+SjKwsWNY7hh2NNHBub7d6fGy2WzEbyhgwYY7GZ0P3q9bx4biWqp1xOzHcw4a0J8RGJjRCGJ7bfqak1ygbktQVwhRib4xGJZUsIfLnYAMw2QTvB1b4R8FEHqP6j8D2kLX0O1fMsjD4hXGZGDDupkVoKwbkGIEEeYJ5zvlMFfYb5IHzIH9apygDUwPxLKv4xMuXgIY9Tln3JGm3lGaN/eJO8aUt0sAYqBZLI/wD0MK4iyGUqZAI6Eg/IjUU+6Bl0ZUDo7g/CcHVLbpJbNPmaJ1EdBSdGElNbIp8y6zIZ3DEeJyYDltEDC43iqy5SpUBSPUaz+lUYXTExXLhuZZkZhuAGtTK/zDZtP4UP5BBIEgAad5Mf8mmWza1ftMSLgTbxuzYKeLenKB7wzaA9dNh61HKwqb9NZ7feWLlNSmweJXHNeNs/ibVpLZurla5nLqRAmNVmVJB0MHbvS+PjWYpZcewjuH56+4+Ja34bKr9W/WlPt7/nGOxywbTZFSFc6sssJ+ewrPycbNyb1GSe4DjY14+8vx/w1FbeiNb9o7Ya2FGUaAQB9K9HWgRQo8CJE75m6pzklEJy8Tu5bbEGDsNJ1JAAiRJJIG43ohBnK+HdEKs5hAqG2VjKwUGQc7AgggwDHw1FEIaTb5n9aIQJf5NwT3ziGw6eMTJcSCTEE6GJIqNo9VPTflfiSRyjdy+Z2JwLDj/JT5if1pUYGMP9A/aXfi7j/qM48fjsDw6blw2sP47CWiM5URrA6DrTyIzAKo8RcnnZhPh3EbV9Bcs3EuodmRgw+oO9cKlToicmnifBbN8zdTMQI3YaTPQ1RZRXYdsNy1LnQaU6lRcfwl7As1sW/JmbwnZfeGh6HUiftWK2Gi5A9Uns37TXGS70H09Fte84OTeNphscl+7OQhldgPdzR5oHSQNuhNe+yMfuxwlfgePynh8W/VzGzyZemDxlu6oe26up2ZSCPqKwipU6I1NwEEcSrOK4kcL4214g+BiULNHrv8xcUH4Ma061/EY3b7gxJ29K3fsYI9nXCrmMxfjGAtq4Lt0tPmZmLZR6yCf+9IdRxT6wfjQ8fp7mOYWSvosnOz/KWjzfxi3hkRrrBUYkTqWJjYKoJYRM9orL6gjtWAnnctS2us7c6Equ9g0x2ILkuM5OYFgzKqjQwYyrsBAMGoVq9VYB8+0xifxlxZTofz/OOPBOQMHBD22vXBqzNcZRrtosAazHoKuxbPVXZHuY+cGqs9vmcXMXJ9qzh7lzBhwXGU2maQChzEgsZDeUjeDTJTiVWYwCnsmj2YY1jibioTcRbYzESBmZlA0k6RmltNtqqrrAbYleEx5XfAhPnbjq3rlvCq0TLk7qx1CgHqRDEg9vSuX1NYQq/rNelgu2Mr/l/FYS3dc4gXryOg1s5lKuW1EZhmEddZ00reux+6sKAOPn3iwcg7BnTxrA+BjjZW4zoAHXOIIzJOVhA8wB696ysympMTvVQDuNUWM76Yx2xLo6nEtbVl8RbGGttpbUdWIH5ZB/5EZjaYFyPsPiWgaIXf5wvyuipjcTbsx4QVCQplQ+mg/9X09KvoAFjBfEqt2UBPmGObB/5V/in/vWodTP/wDM/wCUjR/+giVxrmS7hyEsOomSwygwdO9If4ZWxqm7/HtPQ0YNWRtnH89TZj+Zr9u/hwuId0dUZs1tFkOSBoFkCIOpnatzI7hQ7L5H+0oxsCu2qxmTRB0Ofj9Yw8SbF4rDlMJft4e6HCvcK5iFiTlXYNqup9fjWb0vNfLqDuNe0xr6hU2hPOceZvwFq3Cm47aCdoUCWbuZI+taLt28TNy8n0ANDZMA8u8VTiWIAuIqMLZa4qMfOQygdJEA669qUFKvZ3sJRj3/AIhuRrUsRUERGnanpo6gzGcu4a4SxtKGO7LKk/HLE9N+1RKA8ypqK29p0YGytpcmdm10zkEiemgEDsK6BriWKvaPM603Py/SuyUzohJRCcXGADZcNERrJUde7AqPmKITj5au5lveYN+13lD+RN2QBSfv0ohCb31QSzBRMSSBqToNetEIE4nzMLFwB7dwWycpuQIUxqSJzlR1YLFVlwDzLFqLDYhexjFdBcWGQiQykEEdwRuKnviQ1zqUX7T+PJjuJWMOmYJaAXzAiWchmMb5coSNutO42QlVZJ8nxINUxYCTwG4c7Y7CXvC1Bey/+HcETkiM0nXL1B0EUrXktcwV+f0jVuOqL3Ay5+V+PWsbh0v2tmGqndW6qfUVxlKkgxf2k5l4DbxlrwrhYAHMCpiGysoPrEzHpVbIrEd3tJK7JvtlC8V4bcw15rF4Q69ejL0Ze4P22OtepotSxQVnmcihq35lo+xvhwt4R70Qb9wkfyp5R9w1Y/UH7rdfE2MJSKtmZe2DhHiYQYhRLYYlj/8AjbRvoQrfBTXMC3ss0fedy6fUTj2hX2dcF/DYK2GEXLv7W53lhoP+lco+RqrLt9W0mWY9fp1gRR9smb8RhJ9zJcjtmlZ+cRSNu4j1TfaJwcjYm2cUtpvI727qq2mVi2Xcb5wqkD0J71GrXvKel2qAF9xLFY+EzBYEpDmSJbUgjqImP+1JPnV0OalHA5/XzPSLUzjuMX+aOOphcKELA3vNkXdmLKwzkdlmSTuRG5q/EyzehYjWjqKZrDHG9zT7OMIr4e9iba5DccFlI0Phg5gANkLFjE7imgQBuUYgBBYe8HC22Lu/iWX/AAmAZuwctqP4VET6R8aVpvZiHHgeZqNWAOw+8y4Ryo+CW+1vNduPba3bK3PDiYgkRIZSAQwb5DetuzKFuu7gfluLnHYeOYm4jgeLw7C5dUZmze9cBJMbmCSdY3qnqeTjvT6YP+0sx6rA+5anCb/gcJZsTZDizae46wIcAG5K6kGR17zoIpRK07AByJBySxPvOfgHOFg2bb2ML4du4ubdRB7EDUnSsy3qVVDNWF5EcTDstAYnic2J4lcxdy2Crgg5rdrUA9mb0Hrr6Vl35GTln0lI0fj2lq11Ur3e8HcV5Zv4gm7ZtkKdCrnK+YbtDACCdtdvWRXpsGpMSoVfEdwOp1IhWzYO/abOYeC33dsQba2bdtFJDOCQLa9MgParmdTWyDkkH+cMfPoxqChOzs+B8/nGjlriVsMyEFTchwx2OgEdwQAN6810XIWpWosOiCZnZdTOBYviZ898t/jbACNlu2zmtt07EMOqkfSAddj6JgCJjZFIsT7zm5M5PTDqt24p/Ea5iWnf0HlECQAJidydagie5EjRQqAHXMaRdOsAEAkb66farI1PWveWR9PXaPTWjcJqK/kGpPvH9fmen+1chOhNz8v0qUJnRCSiE8YTvRCQKBtpRCBeZBb8IG64SHOUkEglgykQCCRlLbEEDXYGuEbnViTzDxfN5sMHxK5VU3CYHiOxAChozSTotsaRGlLuNniO0t2LphOVsMlm2LTrc8NGCi2r3IYswUAqrAGWJkHTvpUQSDzLnSvt3B/EOV7GIv3762bha7dueFkJLILDiySoX3f2iyJ6EdAYtctsailXZ2nfmIvHMTiluthsW03bJAYDLEkAgyuhOUitzpyVdu1HMz8qyw8E8R89hPEyt/EYYnyugvKP4lIRvqCn+mo9SrGg85Q2xqXRWXGIJ5g5fw+NTJfXNHusDDIf4W6fDY9RVlVr1HamVvWrjRE5cJjMJgLNvDtfQeEgXzMMxjclV6kydqn6dtzFgpO5WbqqhokCabvO2AMqb0g6H9m5BHb3an+Cv/8AWVfj8fx3Ttw3NODeAuItegY5fs0VW2NavlTLFyqW8MJ5zNwGzj7Hhuf4rbrEq3QjoR0I6iqGXfBllla2rqVXxD2d8QQwqJeAPldHCn0MMQQfgT8ap7DMo9OdG7knZh+W+OvAN5rY7veWdo3UMx09arOOC/frmOoMrt7S3ETcba8O5eDXfGNs5TdMnMRoYLEkqDIB9JroULwJlZZZre0tuXvyVw3wMDh7TCG8MFx/E/mYfUkUwBxN6lexAIH5fYYHEXcPeIVbrBrLnZukT0MR857iVKf8pije8ds/zFDiGuN8Ge7Bs3jZI3hVIPyI0I9KvsR2/hbUjXf2+eYn83cAGHsLce49689xVljoBBJCrOnT/ak8irtTbHZ3GKbi7/aO3CcGy4a1acCPDCuD6jUH9KdpBFYBibkFiZWvKHLePtLdwvgpaW3cIt32gqVJ3UAyf3hpHmjoayszpf4i8OTx7xuvL7E7ZZfCOFrhxuXcjz3GiT8hoq+grQxsOrHXVY1FrLWsO2hSmpVPGUERArkIl8W4VbF42nZra3WzWnUxlZjqO2XP0OnnWsK3HUZv1j6XH7Ef8x+u1/S+k+Jy8fXimGtj8L+3Y5UUQpWSR52zeZQBOxjbtTWLTlUv2M20/viQteh17gNN8R4vXhbtl3IhVLMfgJNakRdgqlj7Rc4LzfhsSwUMbN1tAr/mPYH3WPpoagGDeIrjZ1d/APP3hy60ETpqubtvow/T6V0x0TpwhlQe+p+J/ttXROTNdz8v0rsJnRCSiElEJKIQDzRg/Hw121Da7lTDL5pzL/EokgdYjrXR5nfEFck8r2bVqxcykm0pFqWR9DotyVUDMU7aAMd96iy/UfvJNYSoUxQ9pXMN3A8Wt3LRDA4dc9ttj57gkEglG7MPnI0p/GxVuQ78ylrSnG+J28s844K5eNx8SllMrAWbwyMDc8MsTc924M6M0yT59hGtD4lqHWtyYsB5ESfaRj8Jdv20wWRkt+IXuIoAZnKmAR78Zfe13iTFaHT6GQEt7yjJsBhn2GYFmxt6/wDktWchPdnZSB8QEP1FHU2HaFkccaG5YXOfFrrWzZwL/wDmAZciMtu2JDNcZtEGhj8xKmJAJGbiGtm7m5Hj9Zdd3KJWfKeFxVwXrWENwhirXgjwJ1gliRv5tjrGsxWy/o16Nvn24mJY2RdsVDiduP5dxNhS1zDsqjdlhgPU5SYHqavrzKX4UzOuwchPqYbhHlPg+FxYNtnu2r6idGUq47gFfqJ/2Vyr7qG3wQY5h42Pkr26IM1cx8pXsKC5i7a6uojL/MvQeokfCrcfPS3g8GU5XTLKeV5E5uV2v/iLdvDXHQuwzBT5cu7EqfKdO4qWYlYrLMOZDp9lxtCqeJdQrzk9WIA55xGIXCXBhLb3Lz+QZYlQd21PQbR1IrjbA4ldxYL9MprhfA75v4ew+HvW81xAS9tgIBljJEe6DVKqdzGqxbPV7mE+haYm9B1zCG6ZuAQJAECfX4TUSAfMuDhRoTrvXMo0EnoK74lQ5PMW8Hw5r2JFzEuGNs/s7QEKvrB3M/p8AFxSS/c53qMv9CaX3957z1xe9h0teCwVncgkgHQCYE6VcxIHiVU197ai9Z45jSP8cA6a5bUev9KXNzjyP5R/8NV/Zg69zLjAY8Yevkt6fQQakth95z8OvxMbHOOMzKvje8QB+zTqY/dqwFz4ityKralqcMus9m2zRmZQWjaY1+9WxaDObsDcuWC1lc16357aiBmjdJOnmGnxik8zEXITtMtps7G3OXkXFY65ZZsdaW0S37NfzBf4tT8uvcVdTWa0CE717n3kXIJ2IL9o3MSizdw1skXiVBkGApGaZ6g6D5mpOwA1MjqGWir6fufP5e8DezHls3GGLvgRb0sjoz7Ncj90aqvrmPY1CtOdznT8RV/zfnx+UsfFYtFdQWEwZEiQNNY3yyN6tY6M1gCQZGtvnzqRlA90fn21OmhGsR31rv3nJ02mmSNjH6UCE2V2ElEJ4w0ohOXD2pEma5OkwLznwb8XgMTZQnOyHKJOrKcyg+hIj51ZU4VwTOHxKe5K9pN/A2RZNoXra+4GYqyfwzlMrPSNPhAGtbgLZ9SmLi7XBi5zRx25jL9zFXgMxAhBsqrsoO/cz3J+FX1U+lXpZWbO5tGNvHPZbiVi7gx49lgGCEhbizrHmhXA7yD6UrVnqTp5c1XxB/CvZvxG84VrHgL+a5dKwB6BSWY+n3FXWZ1Sj6eZUKCTzLz5W5etYHDrYtAwNWY7ux3Y+vp0AA6Vi2WNY3cYyAANRK9pfDsQil1vBbFx4dVEF2aAoYiJUANoZ+HUXdJr9O1+7nfI+3zKOpP3Ur28e0W+d+Ctwy/ZGGv4gJiNWto5DEoVGmWM8htAQY16U/Tab0YsBseCR7SvsFfaq+JYPIy4nD8PZsabjFc7gMSzi2BIBnUkwSAddQNNghkFXs+j+UZUELz4iDwDEfirl8WWOFD+Jctsh/w4GYAt0SJBAjeKZycRGavIclivGvYxGi/0rGx1AAbn7ywfZvxq5jMCr31JYShcxF2NC0D/AEmQNQaWyqxVZpT/ANR2s9y8z23gcJwsXLxJBuHyjcgb+Gg7Tr9JOlU5ece0eofElg9N3YRUOT/KAsV7RLxP7KzbVeniEsfmFgD71iWdV5+kT0tfQ119bftNNr2g4oHzW7LDsAy/eT+lQXqre4k26JV7MY0cvc52cSwtsDaunZWMhv5W6n0MGtCjNrt48GZWX0y3H58j5h/HY1LKNcuMERd2Ow6U2xAGzEaq2tYIg2TEbjntGwgDizdLXYOT9m0Ej4xI+FLvkLrazZx+jZBsVbRoH5PP6TzlDn4Yq6ti5YcXG/MhldNywOqj69KKcjvOiJZ1Po34RfUV9j4PmO93BgsrSQVO/wDSmZhq+hqKXtMBKWIOouN/7ag5+JdjMqEkwfwZWZQpVRp5hIPTp5u/wpWwWE+Zb6qERb5gw120GNtEd9IXMqjfqTAGkn5VJVJ8y38Sipx5nHctqLgysrFXUgqwIOskDXzfEdauTevETsY2P3E8S6uBtOHsnvbU/arZQfM2NiCwJSCNp3k7GPh3NchIuIykK5XzGAR1PaO5H9aNw3ETnLlm/icdNpfK1tcztooMsNT1MAaCaqdCxmJm4Vl14K+PmGWb/wCk8PJe414oIQN3MBUUbhAe5JAn4DrH013PQdNwmtdad7+T9veI/EUxNuxcxIZmxDMly9fW4IQa5bSBWggD3p01AExIoKsqE+89FjNj25S1FdINgDXn7n8/aPXJWMuXsEjXZZ7gJ0GUAZmUbaD3Z+JOnSrqSSgJmN1KlKcp66/AMZcOsado/SrhEZuohJRCeGiE1218oHpXJ2arCBZk9T+tE6eZVXtB9mz3Lj4nAqCzEtdsEgSTu6E6STqVPUkg9DoYuZ2DtfxKXrBi1yz7M8ZiLqjEWjYsAg3GcrmYdVRQSZO0mAJnXYs3ZqBSFPMrWnR2Zf7XFRdSFUDqYArHjIBJ0BAfEObsKgOS7buMupVXExMSO8dqjb3ouwP3jQwrRr1AVB9zPOHczpdaQV8JgipGYubjMQQVC+4BBzAmBmJgCaWpyksJHg+4lVlDJyfE95ssjEYO4bYW7l8yiZDFDqNNz7wjvTJRrPoV+3fuIuzBPqK92vYxC5VxbW+KW5vi9au4XxvEvjNctIM0oHnyANqTsRGnWtS1B6JA8g649/vKKnDENrzGbgPtFtYrFjDrauKr5vCunZ8oJOn5QQDGp7GDpS1mIyJ3b8eRLBaD+UWrHD7OJ4jfs2bY8C5mDlegAAZl3ABaIERJBq3LotNFbmwqVO9fP2MSxspfxVihAdjW/iWjwrh1vD2ks2lyoghRM/U9STqTSTMWJYzRA0NCVPzZxE38XdaZW2TbQdgujH5tJntHavNZ1xstI9hPYdMoFVA+TzOXhPDLuJueHZUE7sx91R3J/QbmqcfGa46WMZOXXjr3P+0c7Xs3TJ5793P3UKFn4EEx861x0uvXJ5mEeuXb+kDUTuPcGfC3fCuQZEo40zCd/RgenTSsvIx2x34mzh5SZSbA/MR+5Xxf4/A3LN4ywDWrh6kEaN8YP1BrbxbfWq58zzubT+FyQyfmIt8ueyoBs2NuB8v+XakKf5mMMQewj4mpJigeY7l9futACDt+8bODcq4fBNeuJoHJYz+RBrkX+EGT327CrQi17aZmRnXXoq2HeoSwnGbV4lbb6juCP13HqK5Xelh+kxMMDF/2go3hI2VnIzDyoWIJXQwoJHxq3QMuQj3gTlriFwWgXW+jmM0owmPRlqhkO5LuHgT3jeES+vmt3M/74Q769Dp/zehSVM5zE/AcvX7VwZ1ZwGBBW2wgA9tfpVwtOuRIsNS7eHSuGtgghhbUQdwYH9a6x0JAeZWF5C93ieKGa4MM+S1Zlimb3S7JMFRGaOpzE1qa0tdfjfO4gCSXfzqcPK7ZMbgLrAI+JW6rgDL1ZUcLsuYhdoByyBrUrh3VOo8DUghIsVj7y5bOIDIGSGkdDInqJ+OlZPImjB2PspeIF5FcIQy508uYddZAMbH1NVnTeZbXa9fKEjfHEBcY5Es4kObdw2c7hyqZSmYLlDFe8TsQNT8ai9IYa3qaGJ1azHZWK92hrnzO/kvDXrIexcFvJZVEtuky4GYliD7upiNfjVlahV0Inl3+va1hGtncZV3Py/SpxaZ0QkohMLx0NEJ6O1EJrt29NYOpn61yExt2/sdK7qdJiNzdzzcs3Ww+HtxcXRncaD+VeojqfoavSkEdxm907o63ILrW4+B/vEXFvdvnNfuvdPZjp8hsPlVu9eJ6CsVUr/lKAP7940Yzlv8ADoEe2pU/miQT110INeJ6k+Wl5tcn7amMcpMsnf7GYYcMkCyvmU+UATtqdOogGaTw1suyRo/V53B1QJ2ngHiWNwS4r2EZFCBhOUCIJJzafzTXsaSSgJGjPOWr2uV8xG49yFexF26Fa3btwPDiYbMxLKwBkAEIeoM+lMdPYYxZnGyx3+3iL5iNaFFbdoUf/YgtwxcNjTYuXltwYe6hZkt5hqs6HZgDPfU1u+qhq7wvn2PG/wC/aZjU5Dt2s2h9pd3LfLtrB28tsSWjM53bt8FHQDSsW+97m200MfGSkaX394ZqmMShSdWnfM0/GTXkrt+ofznvKdemv5CWf7N8Mq4NXA81xnLH4MVH0Ar0GAoWkH5nlerOzZRB9o1E07M2V3z7xTD4i1Fts1yxdAOhHvZlIBI1Ejp2rN6h2vV9xNDoWUr5JRD7czo9laGMQ3TMg+YBJ/UVDpQ+gn7xzrhHqKPfUK888ebB4Y3EIDu4toSJAMEzHXRWj1rTYnXE81l3NVXtfMReXOcsS1w28QWvLcBUJC5sxGhG2+0UuWJXWt7mXj59gbTc7jlwLlh7d23ccoIElUB3KkQTtAk/GOlV0Yfpt3EzVrqYEM0bUWKe1GIt8W5hew7g5MqndpGkCNZ/5Neev6pemSaUXfPHz8zSowhagIPJnuF5nkZiJthSxKAsYnTKBOaZFXYXUbr7/RZdEeZGzB7OPf78To4VxprmJvWGCwgDIyncSQR8Qd+x09a2A3Opj13E2tWR4mrm/iD2lQI2UlgQYJkKZIjQRtual3KvmMHxE63ZwNsm7ZXFeK5JdhedNzJJNt1BBJ+H6VY+a7KFPt9pUtCKdia8ficMoF1MPN8QfGu3HcqQfKQWdtRpBJ6aDpVNmZYq6Bk0oRm2ROnlrmdrbJby/syY8m+vXUxJMSTrvEUuuQxbTRk1ADiWVZfMoPf1pqUTG5hlO417jQ/Ua1zQhNdvBhQAp0UyJ1P1319ZoC6hudC7n5fpUoTOiElEJ4yzRCeMs0QihzvzK+DOFGUFbt/LcP8AB1A/iO/yNRJ1Jqu4310SERvaTy497wr1hS11WyEDqp2J9FPXsT2q+lwOGm50bPWgslp+k8/rEPjPDThri2WuZ7oXNdy+6kjRB1J6knuKvBDAmehxcj8Shft0vgfJ+8sLhvNVjEYWMR5CSbZJiC4WZXX4H0NZeetQQrb4M8rlYb4mR9J+/wC84uReC4nP42ILqCAbeRkyxOqsNT5tCI/KNwTSmFi1IA6D9Yvk3s/0kywRWiIpBnMWCuXrDpauNbcjRlJB27jUaxVb94IKex3z/STQr/qilw/2ZoTabEXPEVFYNZCwhLEEmQxZmLaszM2bTaBT/wCMYrwNE/uIv6Q353GPjfNuEwZyXroDwCLags0dNAPKNOsUi9qr5M0MbBvyTqpdzdy1zDbxtprtoMFVykNEyADOhOhBFdSwONiGbh2Yj9lnnW5WPNPDjh8XcUiFdjctnuGMkfJpH07153Pp7LSfYz0vTbxdQPkcGNXsy4qMj4ZjDKS6eqtv8w36itHpt4KdhmT1rHK2+qPBgf2p8ex9nF2bWGdrdt0BUqF8z5iGBZtAFGQwYHmk09YxH2nm7mcMAPeLmN4y10ZHNrxc5e6UIAd4Cgj+AATOxLMeorKyma0hQJ6DpaU4KPdkEK3kj3A+/wCcuHljhS4bDpbBDGMzMPzMdSR6dvQCtWioVIFERycg32F/2/KAvanbtnBZbhibi5APeLCToenlzSddKu7WbhZlZ1gSrZlfct3MKmIs3Li3UCkEXC4eDIglSsAaHUa60eg3aDMvHyaRYB29stziOMy5VQibgJVuhMSBv1En5Gksuwg9onoPUAI+/ibuHYl3ttIyuJgMQSP3ZiRJEHSasxmLJOgg8yruY8FjLVgri7q3LjQGjWZZQsHKp6NMjtWbWETqP1D6gN7+wBnqOmvWzbQa1MsfxDF2LIt2rKxcHhgqfMChBULB1JEGI6xUMBVL2XV87PJ/mdRHqNddwbufX/JjLyAbj4jEPctm0wS2jJmzQQDoT1IAjvWxXssSZ5emsLk2aO9ahvmjg/ipmGrrqs9O8ncCBoB1j5TddiP7ldNiFEanT45tfvm29OlLFxOitjMrfDMReICWnA9RG+5gwY+U+tVsGbwJcgVfMcuT+VXsXPGvZc2UhVGsTEknvpHzNX01FTsyDvvgRU9pfPt9MQ2Fwr+GLcC4494sQDlBPugAjUazO0a7uHhoy97+8QttO9CLnKfPmJw99TevXbtgn9qrsXIXqykyQV3gaEAir8jErZfpGjIV2tuX7bcEAjUHUEdaxPEdkTc/L9KITOiElEJKISUQnDxDh1u+mW4ivlcOuYTDq0q3xBqLDY4gDqAuLc1MgZbVsG4szmMrmHQRuJ66ViXdZCWdgH58zRr6eWXuJgHA+0O9Dm7YQKgJJBZdeggzqTTv47bIqfUWP9mGP083P2+Ij3L7N4l64Ze4SxPx/pW8fOh7T2SVqnbUvgCHeWOV/wAQLBd8q+cjMCQx3yjb4tqDG3cYAd78qw/6QdD9J5nq9wNp7THDnHm2zwuyttFD3m1t2gTAHVjqSqA7AfAaSRs4uKbjr2nnrbe3mVBe5i4lj7oRb193Y+W3ZJQD4BSPKO7H4mtj0aaRsgfrFRY7niH/AMPxzhqeOWd7S6urXPFAH8QJzAeqnTvS5bEvPb4P7Sz/ADF5lncjc32+IWcyjJdSBdtzOUnYg9UOsH4jpWdkY7UN2nxL0cMIpe2bgmlrGKPd/ZXf5SZRj8Glf+oVnZSbG56L/D+X6V/YfDTL2I4wm1iLZGUhleJ7gj/4iuYpAJG5Z/iEM5rtZdEgjX5GPfH+CW8XbyXNCNUcbqe4/qOtW30rava0w8bJfHfuWVHibTWL5VLqs1pvLdtnr/fuNR01rztgOPZ9Jnr6mXKp+teD7GZ8W4lfxTJ410bwswqLPUwPuZq5ct7XAfxM3L6Ugxz6J7W9j5P6TPkDgaDiOK/EWgyW0cEzmUnOomBvI1E/StlU7FBYTxyf5rn1Dv53Lmw2XKMsZQABGwA6UwpBGxHAAOBEj2s2ma3h8mYkXCIUTqV0EfWrEYL5mX1RSyKAN8ysRYZnW3kYuxXKrGPe1G+kGd6mbk+Zi+k29eNy1uS8GmIwqG8EcoCgSZyQdzro8ARtAGm9KhULF/mb+GgsqXv51GzA4JLS5UECZ3JJPckmSfjUgoA0I6iBRoQVx3gH4hwxZYAEArOoMzvvWVldPe2/1VfR1rx7e8fx8s0roCe3eDEWLtpCjF2lc4MLt2MyIkEEGYprBwxjIU3sE7lNtqXMO8cTn4PhThWxN6+4VWZYZmGwUeYnSSSSNhqPhTSjW9zOqT0i7seDNWJ5+wq58ue5kUt5F3iNFzEZm16etcNiiSpzKbbfTVv1PiZ8Av4PG5rqYcAq8MbltQc3frPxqNZR+QI/YrVkDuB38HcZUQAQAAOwq2UwVxXmOxh71mzefI1/NkJ93yxoW2WSQBNWLU7qSo8SJcAjcovjl+weI3/HB8MYi8WZCZYZjA+AI6a1p3Lk/hP/AOb+PXG5Qnp+r/meJr4pdt3GAwVhkEEMwBGYEba/qdaX6RiZ1ak5j9xPgb8ff/qcz8vDXXpcfeGuVeYcViMTw7BsSq4d9lJlggY+fvlQFY2prIx661dz7yNVpcjtPEvJNz8v0rGHiOTOuwkohJRCY3HiiE03c2Uhdzmg9jrB+tcI2NQlb4XBXDlUqzNJDabRAlo2Ou1eMuwm9UhNkb/vc9CmQO0Fjrj+9QFzMt7Mtk22VW1BO7BdTEH3Z/SvQdG6d6T+s/keI/024OXfjS/1M4lwhuPas6jxXVfkTqfpXoFPkx97RWj2b8Ay4DatYCxeuAv4SKbmQsSFCrqEB2k6x3NJVVDhVngbLCxLNPm/jPEbuJvXL94nPcaT2A6KPRRAFeoqRa07VmTa5ZpdXsc4AtnBjEEDxcRrPZASFUeh94/H0FYufYXsK+wj9Cdq7jtxC+iW3a5qgHm0nTrp1pIeYwiGxgo95QnJ2MGC4wFQxZuXTajXW3cP7OfUTbP1rbv1bihj5ihBqtKGW57Q7GIuYO5bw9tLmYEXFYHNl72wCAXB1E/KTpWBYGKaE1cD0vXX1GIHyJVXs9wT3cdaQFgqnPcAJEhNYIG/mgQe9IUDdnE9r1q1K8Nm8k+Pfz8fpLG9o/HGtquHtmGuCbhG4TaB2zGdewPeu9QyfTXtHkzy3ScQWObWHC/1i/ydyt+Kl3JWypygLoXI316KPr8KTwsIW/W80Oo9QOORWnme878vJhWQ2EulGVi4OZlWI1zGSNzoTFMZOCg5WYrdfyqmVQnds/34i3yHxy0nEFtGzKXj4ZLN1J0JUCGGYAQdt+laKZDsi1v4mHus3s4HBJ/nzL3toAAAAANgKtAjv5StOf8AGG5jFsWmFs20z3bgHmJJGVZ0IiQd+tIZ+UtCdxG5CrFGbf6O9aG9iBv/AAeoCG/inzOoKjKJC7KSQPKp7CY1qk3kKgchS3jgn95P/wAPjsSVDEL55mnAu3DMWl5GbIzeFiVYyCB1ED3lOYj/AHNGDmu9jVW62JPMxqcKlLat9rH3/rLkxmLCWmuaEASPXt9dK0LX7ELSG+NxAxfH7oZ3zXSyKGhdAZnyqCcpOm3qO9YgutdwwbUXNh3sx64NjfGtKx32b4j/AID862Me71KwfeMKdjc6MTYW4rI4DKwIYHYg1fOOqsCp95VfNPIvgYfE3xeOW2JtpG6RqGOhDyYBE7TGulDoF53M6ro6s+lPJ8f9zR7MT+2N9wVtopUGZzPpoI1MKSdQNxSjZ1FHNjRjG6Lk0ZB7v5eJZmG46j3VtqDLTBMDYTtvVdHV677hXWp595q2YrIvc0De0nlU47DDw48e0S1udmn3kJ6TA+YHrW/i3+k3PgxC1O5ZVPKmDm2BlAd3jUddBH1r0QKhO6eU6kztkCsH+zHvj3DXC+GjWSuHE5FIzgfmdtOu5AOmlIYt693cwO29/aXZ+K/Z6aEEIPHv9zFbgePt4HiFvE3FHh3Fa27dUmPMPoJ9M1X59JeviMdGygR6Z9pdeDvrcUOpBVgCpHUEAivOz0U6KISUQkohNd0HoJ+cbfKiE0OSAWaAFzMYJ6TXCdDcImcJ4uDcw4GaMS9wkAgAymYZtJnyntrWLhMTYF3o7O/0mleg9Mk+2tRa5uxwuY68APLbCoII6IwMad2P0r0ijSb+Zt9NxiMNT87/AOpz8Evj8dhtCPMSddAYidv+aVVe/p1E/cf1l+VUwxLPuI7+0a6wwD5fzPbB32DZvvAFWYg3aNzw9n8Moy95rIM/u7n93Mv3n7VujhtTN8nc+hfZ3dDcMwkdLKj5qIP3BrByd+s2/madZ2ohfilhHtOtwkIVOYgkGOuoqiWoSrbEoLH3LN/HFw1tQ19crAgBQCApGsQABB20mmO/ur7SYdmjuXZy5xZbylfER2QgHKwO4MbddD8qVQ7EHUideH4LZt33xCIFuXFAcjrBmY7nST1gUBAG7hLXybXqFTHajwJWXPLH8fenoEC/DKP6zXn+p79bmel6Rr8MNfePHs+ZfwNrL0L5v5s7TWvha9EamF1Tf4p9zi584xetDIlsNZa24utBMT5QJ2U6zrv0rt9vBAmUbra8hO1dr78blN8r8TVMfh7jKhXxlBhQDq0TJ1kTPrFQrGtbirsGyGYeCxn0rTs0JSf4hrnE8exmA5UfANl/+NYfXdemnzuN9DVTfaw+0Zbb50tl1LFWFq2y76CRmBkPlzLlGk6ydNYY7i6tLLF2wOgR7fcxy9TXYy1tx5IPvFzmywRZuj3jaYmZ3ysQT9JNKY3+XnlSd7Otw6jSMjp50NcbhThPMj4rAWMNaE39EgGScjaH0UKAST2rdyO4v6IGx8zyjXbqFactOfHG2zeFiV8O4h1VjHzDbFTWa1NtLcSp2rs+i3giWPyrhilgSIzHMB6QAP0rTwq2Wv6veatQ0ogvmLEut4gOwGUGAY/rXnusW2JkaRiP1M2MNEZORzK8574jdgW/8pwQzFgSx7RqQAPv949NUNt2JLD2O5v9Pxardg+fynDyRZus8q6i2mjITMg7Qk6be96VZ1OxFr0R9R8H/uXZtNVNQQLyfBljcE0vpA69h1EUh0pmGUh+8wcr/wDIxn49fuJhrzWlzXAjZF7tGg+te7QbYbmGfEp3kHh12/YVrADG22uvutOYTmidIOk16G3KqrX07PeeayOn5Fl/rV6P6/Ef15cvOz3CqWnuAhznLRm97KoAidd2MTWactVATewI8OnszGw6DMOdHf7RV9p3Ka2MCHVyxFxQ89QQRoPiRV+PmNdZpvEsr6fVirtPPyZZfLjThrLa+a2jGSTuoPXWsp/4jNNfEJ1GdkohJRCar52ifkCf0ohF3mrjNuxYIv3Couk21JVtyCTJC6aBqWyWcVnt8y2lQXG/ETcBx7Drftnx7ORSkALqJkHp6j6b1k0q6WLsHe5psA1ZXcFniVtnusWWTcJB8M9z/D8K9SVOuJtrTYK1AHgTBOJ2FuS162kA+YpESpG+XeYpLqKv+H+kb5EryUdaT3cSxbD2+JYHytmS4pAfwzGZTGYAqJGYfMVOiwjTkTyLqNkSnubuF3MKrJethSSuVxbIU66w+UD5TP8AXex7lcgzPtqInXyJ7Q7mAQ2Xt+LZJLKA0MhO8GIKk6wY1nWuZWELT3A6MlVcVGiJ28d9pV7EllsZ7a3CEZWKnyHeIHlPdpOh2GlZ74vpHZ5/p+8uWxT7ne5r5d4ZcZvFbPbCAG1CswdwSBrkMAEgz8N+i19mvp8H+/eNqB53GxbN4ugh3f8AaPbZXgh8qQWBJMe8AuYyWgxSqSN9p8IfMspTprV0jED2hW1XPce2JCoFeBMZwO+ZiCYjQeaZ7I3YRyLe39pOvqdmHyBsD+e4mcG47dsk+Dce2WPmUqpXbfc6/IVBsK/EqLhhqMp1rHz7krKbLcccHf8AxC3EOPLetOl0ZPLmkmQXUhgNvKD5o9TvtSClbyEB5PzGDTk9Pb8Qw7lG/HPtxFPh+Ly3rd2FJVw0SCPeGhEbQK9eMStE7fieID2Nb3n3O/HH3n0LdvBVLMQFAkknQD1NZ5Otkz0WxrZlA4/HYhMfixZtrdzO7A7jLmJBkNGxP2pLMw6MhVZ21F8TKbDZ2r57v9v/ALCPDMPxq8uaynho27BlUEesuT9qMXCx0X/LY69+ZfZ1DIv+rtH7QRb4disQMlzEgIzFNBI0BOwyyNB161A/hcdu5U5if/lLrfpZvp3r4ltezPgK4XBqAVdnZmNwASQT7pj93aJ6TpsNAWCz6wPMZqRANrGt7CkglQSNiQNK7qWFQeSJnFGp2B+NcMN0z4gVANQRpp13FZefgPk+H0PjUYoyBUNkRH5s4NhXwt26LyXLqW28ONDO8AZt9/hStHTDjjfqbHxqO4/WgGCA6DH5nJyXy9h2w1i891bd+HkHtmYeYTqIG5FSuwLL14fj4I/7krutBSa+7Y/OOPBuEtmS4lxGSZOWRPxED6GlsbpN1Nyv3AgfnFnza7UOoy4lWKMFMNGhPevQWhyhFZ0faJLoHnxEjh+F/DX0tpbytI8qiMwAiZiCI615Wn8b+NUXEnR/T9JrMlJoJTWo4Lfuf/aj/rFeu8TH9txb5oUYtfw1205TMCyqddOxHaZ+IFJnqoot7a1Jb8uIwMUWJtjoRssIBoBAEADsIp3e+ZR9ptohJRCSiElEJy4zh9u6hS6q3EO6uoI+hFcIB4gOOYAuez3hxZW/CoCu2WQPmAQG+c0BQJLvb5maciYEf5E/FmP6mrfVb5j/AP5bM8d5nRY5OwS7Ye2f5gGH0aRUS7EaJlN2fkXL22OSIZtWAoCroAIAAAAHYCNBUYpJcshgQ2oO4IBH6UDiEB4nkjAOZbCWJ7i2o/QCrlyLV8MZHsX4mK8jYACFw1tfVRB/1DX71Cyx7P4zuVvRW45Ewu8jYNt0f/8Abc//AKqn01kGxKm8idXCuVcNh3z2kYNEAs7NG+2YmNCRpXQoHiSrx66+VENZfU/b+1Sl84+J8Lt30Nu6uZT3jT1BjQ+oroOjuV2VrYva3iLuE9neFX3jduaQM7xHr5AuvxotPqp2EcSrDxkxLPUr8whguTsHb92yCT1clvpmJj5UsmLUh2BNO7NvuXtduIRfg9kqqlBlUkhempk6ddav1EfSTQGp1eEAI6dtP7V2TI4gLivKdq/cW4XdMqFMqZQIMz+XfX7CqbKVcaMWsxVdwxOoT4bw1bNvw1ZmHUtBJnvoBU66lRdLLkQKvbA//gXBz7jZc2bLnbLO207elR9FN71F/wADT8feMVmwFUKvlUCAAAAB2GlWxsAAaEzy+p+39qJ2TL6n7f2ohMXtSCDqDuCB/aiGoKucrYQzNi3rv5QP0GlR7F+IscSg+VE5v/BeD1/YjX+Jv7/807Vz01+JD8Dj/wDrDWFwi21CIMqqIAAED7VMDUaVQo0BN2X1P2/tRqSnnh9Z/T+1c0N7huTJ6n7f2rsJMnqft/auahPVSK7CZUQkohJRCSiElEJ4aJwyV2c9pBXJ0T2idkohJRCQ0QM8rk7IK7Iie0TslEJ5XJ2Suzk9ohPDROGeV2dkWiDT2uGHtIKJwT2idkohJRCSiE8onZ7ROSUQkohJRCSiElEJKISUQn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2376264" cy="161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54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Progression in addition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Examples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partitioing to a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41" t="38462" r="29540"/>
          <a:stretch>
            <a:fillRect/>
          </a:stretch>
        </p:blipFill>
        <p:spPr>
          <a:xfrm rot="10800000">
            <a:off x="5652120" y="1844824"/>
            <a:ext cx="2304256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artitioing to add.jpg"/>
          <p:cNvPicPr>
            <a:picLocks noChangeAspect="1"/>
          </p:cNvPicPr>
          <p:nvPr/>
        </p:nvPicPr>
        <p:blipFill>
          <a:blip r:embed="rId3" cstate="print"/>
          <a:srcRect l="37400" r="38975" b="78468"/>
          <a:stretch>
            <a:fillRect/>
          </a:stretch>
        </p:blipFill>
        <p:spPr>
          <a:xfrm rot="10800000">
            <a:off x="5724128" y="4005064"/>
            <a:ext cx="2160240" cy="1470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11967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Year 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12687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Year 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13407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Reception</a:t>
            </a:r>
            <a:endParaRPr lang="en-GB" dirty="0"/>
          </a:p>
        </p:txBody>
      </p:sp>
      <p:pic>
        <p:nvPicPr>
          <p:cNvPr id="11" name="Picture 10" descr="spider addi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132856"/>
            <a:ext cx="1324072" cy="1772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number bonds to ten.jpg"/>
          <p:cNvPicPr>
            <a:picLocks noChangeAspect="1"/>
          </p:cNvPicPr>
          <p:nvPr/>
        </p:nvPicPr>
        <p:blipFill>
          <a:blip r:embed="rId5" cstate="print"/>
          <a:srcRect t="46480"/>
          <a:stretch>
            <a:fillRect/>
          </a:stretch>
        </p:blipFill>
        <p:spPr>
          <a:xfrm>
            <a:off x="539552" y="4221088"/>
            <a:ext cx="2273003" cy="162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dding to ten.jpg"/>
          <p:cNvPicPr>
            <a:picLocks noChangeAspect="1"/>
          </p:cNvPicPr>
          <p:nvPr/>
        </p:nvPicPr>
        <p:blipFill>
          <a:blip r:embed="rId6" cstate="print"/>
          <a:srcRect l="10754" r="24720" b="7846"/>
          <a:stretch>
            <a:fillRect/>
          </a:stretch>
        </p:blipFill>
        <p:spPr>
          <a:xfrm>
            <a:off x="2915816" y="1700808"/>
            <a:ext cx="216024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addint to 20.jpg"/>
          <p:cNvPicPr>
            <a:picLocks noChangeAspect="1"/>
          </p:cNvPicPr>
          <p:nvPr/>
        </p:nvPicPr>
        <p:blipFill>
          <a:blip r:embed="rId7" cstate="print"/>
          <a:srcRect l="23225" t="13525" r="27950" b="13391"/>
          <a:stretch>
            <a:fillRect/>
          </a:stretch>
        </p:blipFill>
        <p:spPr>
          <a:xfrm>
            <a:off x="3131840" y="4221088"/>
            <a:ext cx="2088232" cy="2334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Number bonds </a:t>
            </a:r>
            <a:r>
              <a:rPr lang="en-GB" dirty="0">
                <a:solidFill>
                  <a:srgbClr val="002060"/>
                </a:solidFill>
              </a:rPr>
              <a:t>to 10 &amp;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575" y="1509713"/>
            <a:ext cx="3850094" cy="1775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862" y="3717032"/>
            <a:ext cx="1925519" cy="2640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772816"/>
            <a:ext cx="3009900" cy="417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75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Progression in subtraction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367</Words>
  <Application>Microsoft Office PowerPoint</Application>
  <PresentationFormat>On-screen Show (4:3)</PresentationFormat>
  <Paragraphs>58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Infants Maths Evening</vt:lpstr>
      <vt:lpstr>Maths at Arnside!</vt:lpstr>
      <vt:lpstr>Slide 3</vt:lpstr>
      <vt:lpstr>Place Value</vt:lpstr>
      <vt:lpstr>Number Sense!</vt:lpstr>
      <vt:lpstr>Progression in addition</vt:lpstr>
      <vt:lpstr>Examples</vt:lpstr>
      <vt:lpstr>Number bonds to 10 &amp; 20</vt:lpstr>
      <vt:lpstr>Progression in subtraction</vt:lpstr>
      <vt:lpstr>Examples</vt:lpstr>
      <vt:lpstr>Progression in multiplication</vt:lpstr>
      <vt:lpstr>Examples</vt:lpstr>
      <vt:lpstr>Progression in division</vt:lpstr>
      <vt:lpstr>Examples</vt:lpstr>
      <vt:lpstr>Money and Time</vt:lpstr>
      <vt:lpstr>End of KS1 SATs</vt:lpstr>
      <vt:lpstr>Purple Mash</vt:lpstr>
      <vt:lpstr>Slide 18</vt:lpstr>
      <vt:lpstr>Slide 19</vt:lpstr>
      <vt:lpstr>Feedback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is at the heart of Mathematics and therefore should be at the heart of mathematical teaching and learning.</dc:title>
  <dc:creator>amaguire</dc:creator>
  <cp:lastModifiedBy>karenmorris</cp:lastModifiedBy>
  <cp:revision>113</cp:revision>
  <cp:lastPrinted>2019-02-26T09:58:43Z</cp:lastPrinted>
  <dcterms:created xsi:type="dcterms:W3CDTF">2015-01-23T20:53:54Z</dcterms:created>
  <dcterms:modified xsi:type="dcterms:W3CDTF">2020-02-05T14:13:08Z</dcterms:modified>
</cp:coreProperties>
</file>