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8" r:id="rId5"/>
    <p:sldId id="261" r:id="rId6"/>
    <p:sldId id="266" r:id="rId7"/>
    <p:sldId id="262" r:id="rId8"/>
    <p:sldId id="263" r:id="rId9"/>
    <p:sldId id="267"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6/14/2023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6/14/2023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noAutofit/>
          </a:bodyPr>
          <a:lstStyle/>
          <a:p>
            <a:pPr algn="ctr"/>
            <a:r>
              <a:rPr lang="en-US" sz="4800" dirty="0">
                <a:latin typeface="Comic Sans MS" panose="030F0702030302020204" pitchFamily="66" charset="0"/>
              </a:rPr>
              <a:t>SEND Parents Meeting </a:t>
            </a:r>
          </a:p>
          <a:p>
            <a:pPr algn="ctr"/>
            <a:r>
              <a:rPr lang="en-US" sz="2400" dirty="0">
                <a:latin typeface="Comic Sans MS" panose="030F0702030302020204" pitchFamily="66" charset="0"/>
              </a:rPr>
              <a:t>14</a:t>
            </a:r>
            <a:r>
              <a:rPr lang="en-US" sz="2400" baseline="30000" dirty="0">
                <a:latin typeface="Comic Sans MS" panose="030F0702030302020204" pitchFamily="66" charset="0"/>
              </a:rPr>
              <a:t>th</a:t>
            </a:r>
            <a:r>
              <a:rPr lang="en-US" sz="2400" dirty="0">
                <a:latin typeface="Comic Sans MS" panose="030F0702030302020204" pitchFamily="66" charset="0"/>
              </a:rPr>
              <a:t> June 2023</a:t>
            </a:r>
            <a:endParaRPr lang="en-GB" sz="2400" dirty="0">
              <a:latin typeface="Comic Sans MS" panose="030F0702030302020204" pitchFamily="66" charset="0"/>
            </a:endParaRPr>
          </a:p>
        </p:txBody>
      </p:sp>
      <p:pic>
        <p:nvPicPr>
          <p:cNvPr id="4" name="Picture 3" descr="Arnside Logo Colour ABA"/>
          <p:cNvPicPr/>
          <p:nvPr/>
        </p:nvPicPr>
        <p:blipFill>
          <a:blip r:embed="rId2" cstate="print"/>
          <a:srcRect/>
          <a:stretch>
            <a:fillRect/>
          </a:stretch>
        </p:blipFill>
        <p:spPr bwMode="auto">
          <a:xfrm>
            <a:off x="4538254" y="299720"/>
            <a:ext cx="2697480" cy="2966720"/>
          </a:xfrm>
          <a:prstGeom prst="rect">
            <a:avLst/>
          </a:prstGeom>
          <a:noFill/>
          <a:ln w="9525">
            <a:noFill/>
            <a:miter lim="800000"/>
            <a:headEnd/>
            <a:tailEnd/>
          </a:ln>
        </p:spPr>
      </p:pic>
    </p:spTree>
    <p:extLst>
      <p:ext uri="{BB962C8B-B14F-4D97-AF65-F5344CB8AC3E}">
        <p14:creationId xmlns:p14="http://schemas.microsoft.com/office/powerpoint/2010/main" val="4193301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b="1" dirty="0">
                <a:solidFill>
                  <a:schemeClr val="bg1"/>
                </a:solidFill>
                <a:latin typeface="Comic Sans MS" panose="030F0702030302020204" pitchFamily="66" charset="0"/>
              </a:rPr>
              <a:t>How will I be involved in discussions about and planning for my child’s education?</a:t>
            </a:r>
            <a:br>
              <a:rPr lang="en-GB" sz="2000" dirty="0"/>
            </a:br>
            <a:endParaRPr lang="en-GB" sz="2000"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1141412" y="2249487"/>
            <a:ext cx="9905999" cy="3733302"/>
          </a:xfrm>
        </p:spPr>
        <p:txBody>
          <a:bodyPr>
            <a:normAutofit/>
          </a:bodyPr>
          <a:lstStyle/>
          <a:p>
            <a:pPr marL="0" indent="0">
              <a:buNone/>
            </a:pPr>
            <a:r>
              <a:rPr lang="en-GB" sz="2000" dirty="0">
                <a:latin typeface="Comic Sans MS" panose="030F0702030302020204" pitchFamily="66" charset="0"/>
              </a:rPr>
              <a:t>All parents are encouraged to contribute to their child’s education. This may be through:</a:t>
            </a:r>
          </a:p>
          <a:p>
            <a:pPr lvl="0"/>
            <a:r>
              <a:rPr lang="en-GB" sz="2000" dirty="0">
                <a:latin typeface="Comic Sans MS" panose="030F0702030302020204" pitchFamily="66" charset="0"/>
              </a:rPr>
              <a:t>Discussions with the class teacher</a:t>
            </a:r>
          </a:p>
          <a:p>
            <a:pPr lvl="0"/>
            <a:r>
              <a:rPr lang="en-GB" sz="2000" dirty="0">
                <a:latin typeface="Comic Sans MS" panose="030F0702030302020204" pitchFamily="66" charset="0"/>
              </a:rPr>
              <a:t>During parents evenings</a:t>
            </a:r>
          </a:p>
          <a:p>
            <a:pPr lvl="0"/>
            <a:r>
              <a:rPr lang="en-GB" sz="2000" dirty="0">
                <a:latin typeface="Comic Sans MS" panose="030F0702030302020204" pitchFamily="66" charset="0"/>
              </a:rPr>
              <a:t>Discussion with Miss Morris or other professionals Parents are encouraged to comment on their child’s IEP with possible suggestions that could be incorporated.</a:t>
            </a:r>
          </a:p>
          <a:p>
            <a:pPr lvl="0"/>
            <a:r>
              <a:rPr lang="en-GB" sz="2000" dirty="0">
                <a:latin typeface="Comic Sans MS" panose="030F0702030302020204" pitchFamily="66" charset="0"/>
              </a:rPr>
              <a:t> </a:t>
            </a:r>
          </a:p>
          <a:p>
            <a:pPr marL="0" indent="0">
              <a:buNone/>
            </a:pPr>
            <a:endParaRPr lang="en-GB" dirty="0"/>
          </a:p>
        </p:txBody>
      </p:sp>
      <p:pic>
        <p:nvPicPr>
          <p:cNvPr id="4" name="Picture 3" descr="Arnside Logo Colour ABA"/>
          <p:cNvPicPr/>
          <p:nvPr/>
        </p:nvPicPr>
        <p:blipFill>
          <a:blip r:embed="rId2" cstate="print"/>
          <a:srcRect/>
          <a:stretch>
            <a:fillRect/>
          </a:stretch>
        </p:blipFill>
        <p:spPr bwMode="auto">
          <a:xfrm>
            <a:off x="10801939" y="236130"/>
            <a:ext cx="1070065" cy="1240698"/>
          </a:xfrm>
          <a:prstGeom prst="rect">
            <a:avLst/>
          </a:prstGeom>
          <a:noFill/>
          <a:ln w="9525">
            <a:noFill/>
            <a:miter lim="800000"/>
            <a:headEnd/>
            <a:tailEnd/>
          </a:ln>
        </p:spPr>
      </p:pic>
    </p:spTree>
    <p:extLst>
      <p:ext uri="{BB962C8B-B14F-4D97-AF65-F5344CB8AC3E}">
        <p14:creationId xmlns:p14="http://schemas.microsoft.com/office/powerpoint/2010/main" val="36393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527" y="547172"/>
            <a:ext cx="9905998" cy="1478570"/>
          </a:xfrm>
        </p:spPr>
        <p:txBody>
          <a:bodyPr>
            <a:normAutofit/>
          </a:bodyPr>
          <a:lstStyle/>
          <a:p>
            <a:pPr algn="ctr"/>
            <a:r>
              <a:rPr lang="en-GB" sz="1800" b="1" dirty="0">
                <a:solidFill>
                  <a:schemeClr val="bg1"/>
                </a:solidFill>
                <a:latin typeface="Comic Sans MS" panose="030F0702030302020204" pitchFamily="66" charset="0"/>
              </a:rPr>
              <a:t>How does the school know if children/young people need extra help and what should I do if I think a child/young person may have special educational needs?</a:t>
            </a:r>
            <a:br>
              <a:rPr lang="en-GB" sz="1800" dirty="0">
                <a:solidFill>
                  <a:schemeClr val="bg1"/>
                </a:solidFill>
                <a:latin typeface="Comic Sans MS" panose="030F0702030302020204" pitchFamily="66" charset="0"/>
              </a:rPr>
            </a:br>
            <a:endParaRPr lang="en-GB" sz="1800"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562292" y="2025742"/>
            <a:ext cx="11064239" cy="4386445"/>
          </a:xfrm>
        </p:spPr>
        <p:txBody>
          <a:bodyPr>
            <a:normAutofit fontScale="55000" lnSpcReduction="20000"/>
          </a:bodyPr>
          <a:lstStyle/>
          <a:p>
            <a:pPr marL="0" lvl="0" indent="0" algn="ctr">
              <a:buNone/>
            </a:pPr>
            <a:r>
              <a:rPr lang="en-GB" sz="2900" dirty="0">
                <a:latin typeface="Comic Sans MS" panose="030F0702030302020204" pitchFamily="66" charset="0"/>
              </a:rPr>
              <a:t>As a school, we measure children’s progress in learning against the National expectations and age related expectations. </a:t>
            </a:r>
          </a:p>
          <a:p>
            <a:pPr marL="0" indent="0" algn="ctr">
              <a:buNone/>
            </a:pPr>
            <a:endParaRPr lang="en-GB" sz="2900" dirty="0">
              <a:latin typeface="Comic Sans MS" panose="030F0702030302020204" pitchFamily="66" charset="0"/>
            </a:endParaRPr>
          </a:p>
          <a:p>
            <a:pPr marL="0" lvl="0" indent="0" algn="ctr">
              <a:buNone/>
            </a:pPr>
            <a:r>
              <a:rPr lang="en-GB" sz="2900" dirty="0">
                <a:latin typeface="Comic Sans MS" panose="030F0702030302020204" pitchFamily="66" charset="0"/>
              </a:rPr>
              <a:t>The class teacher continually assesses each child and notes where they are improving and where extra support is needed. We track pupil’s progress from entry at Reception through to Year 6.</a:t>
            </a:r>
          </a:p>
          <a:p>
            <a:pPr marL="0" indent="0" algn="ctr">
              <a:buNone/>
            </a:pPr>
            <a:endParaRPr lang="en-GB" sz="2900" dirty="0">
              <a:latin typeface="Comic Sans MS" panose="030F0702030302020204" pitchFamily="66" charset="0"/>
            </a:endParaRPr>
          </a:p>
          <a:p>
            <a:pPr marL="0" lvl="0" indent="0" algn="ctr">
              <a:buNone/>
            </a:pPr>
            <a:r>
              <a:rPr lang="en-GB" sz="2900" dirty="0">
                <a:latin typeface="Comic Sans MS" panose="030F0702030302020204" pitchFamily="66" charset="0"/>
              </a:rPr>
              <a:t>Children who are not making the expected progress are discussed at review meetings with Class Teacher, </a:t>
            </a:r>
            <a:r>
              <a:rPr lang="en-GB" sz="2900" dirty="0" err="1">
                <a:latin typeface="Comic Sans MS" panose="030F0702030302020204" pitchFamily="66" charset="0"/>
              </a:rPr>
              <a:t>SENDCo</a:t>
            </a:r>
            <a:r>
              <a:rPr lang="en-GB" sz="2900" dirty="0">
                <a:latin typeface="Comic Sans MS" panose="030F0702030302020204" pitchFamily="66" charset="0"/>
              </a:rPr>
              <a:t>, Deputy Head and Head Teacher. In this meeting a discussion takes place concerning why individual children are experiencing difficulty and what further support can be given to aid their progression. </a:t>
            </a:r>
          </a:p>
          <a:p>
            <a:pPr marL="0" lvl="0" indent="0" algn="ctr">
              <a:buNone/>
            </a:pPr>
            <a:endParaRPr lang="en-GB" sz="2900" dirty="0">
              <a:latin typeface="Comic Sans MS" panose="030F0702030302020204" pitchFamily="66" charset="0"/>
            </a:endParaRPr>
          </a:p>
          <a:p>
            <a:pPr marL="0" indent="0" algn="ctr">
              <a:buNone/>
            </a:pPr>
            <a:r>
              <a:rPr lang="en-GB" sz="2900" dirty="0">
                <a:latin typeface="Comic Sans MS" panose="030F0702030302020204" pitchFamily="66" charset="0"/>
              </a:rPr>
              <a:t>You are welcome any time to make an appointment to meet with either the class teacher or the </a:t>
            </a:r>
            <a:r>
              <a:rPr lang="en-GB" sz="2900" dirty="0" err="1">
                <a:latin typeface="Comic Sans MS" panose="030F0702030302020204" pitchFamily="66" charset="0"/>
              </a:rPr>
              <a:t>SENCo</a:t>
            </a:r>
            <a:r>
              <a:rPr lang="en-GB" sz="2900" dirty="0">
                <a:latin typeface="Comic Sans MS" panose="030F0702030302020204" pitchFamily="66" charset="0"/>
              </a:rPr>
              <a:t> and discuss your child’s progress. </a:t>
            </a:r>
          </a:p>
          <a:p>
            <a:pPr lvl="0"/>
            <a:endParaRPr lang="en-US" sz="2900" dirty="0">
              <a:latin typeface="Comic Sans MS" panose="030F0702030302020204" pitchFamily="66" charset="0"/>
            </a:endParaRPr>
          </a:p>
          <a:p>
            <a:pPr lvl="0"/>
            <a:endParaRPr lang="en-GB" sz="2900" dirty="0">
              <a:latin typeface="Comic Sans MS" panose="030F0702030302020204" pitchFamily="66" charset="0"/>
            </a:endParaRPr>
          </a:p>
          <a:p>
            <a:endParaRPr lang="en-GB" dirty="0"/>
          </a:p>
        </p:txBody>
      </p:sp>
      <p:pic>
        <p:nvPicPr>
          <p:cNvPr id="4" name="Picture 3" descr="Arnside Logo Colour ABA"/>
          <p:cNvPicPr/>
          <p:nvPr/>
        </p:nvPicPr>
        <p:blipFill>
          <a:blip r:embed="rId2" cstate="print"/>
          <a:srcRect/>
          <a:stretch>
            <a:fillRect/>
          </a:stretch>
        </p:blipFill>
        <p:spPr bwMode="auto">
          <a:xfrm>
            <a:off x="10801939" y="236130"/>
            <a:ext cx="1070065" cy="1240698"/>
          </a:xfrm>
          <a:prstGeom prst="rect">
            <a:avLst/>
          </a:prstGeom>
          <a:noFill/>
          <a:ln w="9525">
            <a:noFill/>
            <a:miter lim="800000"/>
            <a:headEnd/>
            <a:tailEnd/>
          </a:ln>
        </p:spPr>
      </p:pic>
    </p:spTree>
    <p:extLst>
      <p:ext uri="{BB962C8B-B14F-4D97-AF65-F5344CB8AC3E}">
        <p14:creationId xmlns:p14="http://schemas.microsoft.com/office/powerpoint/2010/main" val="264685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b="1" dirty="0">
                <a:solidFill>
                  <a:schemeClr val="bg1"/>
                </a:solidFill>
                <a:latin typeface="Comic Sans MS" panose="030F0702030302020204" pitchFamily="66" charset="0"/>
              </a:rPr>
              <a:t>How will school staff support my child/young person?</a:t>
            </a:r>
            <a:br>
              <a:rPr lang="en-GB" sz="2800" dirty="0">
                <a:solidFill>
                  <a:schemeClr val="bg1"/>
                </a:solidFill>
                <a:latin typeface="Comic Sans MS" panose="030F0702030302020204" pitchFamily="66" charset="0"/>
              </a:rPr>
            </a:br>
            <a:endParaRPr lang="en-GB" sz="2800"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747106" y="1712561"/>
            <a:ext cx="10697787" cy="4526921"/>
          </a:xfrm>
        </p:spPr>
        <p:txBody>
          <a:bodyPr>
            <a:normAutofit fontScale="55000" lnSpcReduction="20000"/>
          </a:bodyPr>
          <a:lstStyle/>
          <a:p>
            <a:pPr marL="0" lvl="0" indent="0">
              <a:buNone/>
            </a:pPr>
            <a:r>
              <a:rPr lang="en-GB" sz="2500" dirty="0">
                <a:latin typeface="Comic Sans MS" panose="030F0702030302020204" pitchFamily="66" charset="0"/>
              </a:rPr>
              <a:t>Each pupil’s education programme will be planned by the class teacher. It will be differentiated accordingly to suit the pupils’ individual needs. This may include additional general support by the teacher or teaching assistant in the class. </a:t>
            </a:r>
          </a:p>
          <a:p>
            <a:pPr marL="0" lvl="0" indent="0">
              <a:buNone/>
            </a:pPr>
            <a:endParaRPr lang="en-US" sz="2500" dirty="0">
              <a:latin typeface="Comic Sans MS" panose="030F0702030302020204" pitchFamily="66" charset="0"/>
            </a:endParaRPr>
          </a:p>
          <a:p>
            <a:pPr marL="0" lvl="0" indent="0">
              <a:buNone/>
            </a:pPr>
            <a:r>
              <a:rPr lang="en-US" sz="2900" u="sng" dirty="0">
                <a:latin typeface="Comic Sans MS" panose="030F0702030302020204" pitchFamily="66" charset="0"/>
              </a:rPr>
              <a:t>Q</a:t>
            </a:r>
            <a:r>
              <a:rPr lang="en-GB" sz="2900" u="sng" dirty="0" err="1">
                <a:latin typeface="Comic Sans MS" panose="030F0702030302020204" pitchFamily="66" charset="0"/>
              </a:rPr>
              <a:t>uality</a:t>
            </a:r>
            <a:r>
              <a:rPr lang="en-GB" sz="2900" u="sng" dirty="0">
                <a:latin typeface="Comic Sans MS" panose="030F0702030302020204" pitchFamily="66" charset="0"/>
              </a:rPr>
              <a:t> First Teaching</a:t>
            </a:r>
          </a:p>
          <a:p>
            <a:pPr marL="0" indent="0">
              <a:buNone/>
            </a:pPr>
            <a:r>
              <a:rPr lang="en-GB" sz="2800" dirty="0">
                <a:latin typeface="Comic Sans MS" panose="030F0702030302020204" pitchFamily="66" charset="0"/>
              </a:rPr>
              <a:t>This involves different teaching styles/strategies, differentiated learning, different activities, different outcomes or different levels of support from Highly Trained Teaching Assistants in the classroom.</a:t>
            </a:r>
            <a:endParaRPr lang="en-GB" sz="2500" dirty="0">
              <a:latin typeface="Comic Sans MS" panose="030F0702030302020204" pitchFamily="66" charset="0"/>
            </a:endParaRPr>
          </a:p>
          <a:p>
            <a:pPr marL="0" lvl="0" indent="0">
              <a:buNone/>
            </a:pPr>
            <a:endParaRPr lang="en-US" sz="2500" dirty="0">
              <a:latin typeface="Comic Sans MS" panose="030F0702030302020204" pitchFamily="66" charset="0"/>
            </a:endParaRPr>
          </a:p>
          <a:p>
            <a:pPr marL="0" lvl="0" indent="0">
              <a:buNone/>
            </a:pPr>
            <a:r>
              <a:rPr lang="en-US" sz="2900" u="sng" dirty="0">
                <a:latin typeface="Comic Sans MS" panose="030F0702030302020204" pitchFamily="66" charset="0"/>
              </a:rPr>
              <a:t>Intervention </a:t>
            </a:r>
            <a:r>
              <a:rPr lang="en-US" sz="2900" u="sng" dirty="0" err="1">
                <a:latin typeface="Comic Sans MS" panose="030F0702030302020204" pitchFamily="66" charset="0"/>
              </a:rPr>
              <a:t>Programmes</a:t>
            </a:r>
            <a:endParaRPr lang="en-GB" sz="2900" u="sng" dirty="0">
              <a:latin typeface="Comic Sans MS" panose="030F0702030302020204" pitchFamily="66" charset="0"/>
            </a:endParaRPr>
          </a:p>
          <a:p>
            <a:pPr marL="0" lvl="0" indent="0">
              <a:buNone/>
            </a:pPr>
            <a:r>
              <a:rPr lang="en-US" sz="2500" dirty="0">
                <a:latin typeface="Comic Sans MS" panose="030F0702030302020204" pitchFamily="66" charset="0"/>
              </a:rPr>
              <a:t>We run a number of different small group intervention </a:t>
            </a:r>
          </a:p>
          <a:p>
            <a:pPr marL="0" lvl="0" indent="0">
              <a:buNone/>
            </a:pPr>
            <a:r>
              <a:rPr lang="en-US" sz="2500" dirty="0" err="1">
                <a:latin typeface="Comic Sans MS" panose="030F0702030302020204" pitchFamily="66" charset="0"/>
              </a:rPr>
              <a:t>programmes</a:t>
            </a:r>
            <a:r>
              <a:rPr lang="en-US" sz="2500" dirty="0">
                <a:latin typeface="Comic Sans MS" panose="030F0702030302020204" pitchFamily="66" charset="0"/>
              </a:rPr>
              <a:t> and booster sessions for a range of learners </a:t>
            </a:r>
          </a:p>
          <a:p>
            <a:pPr marL="0" lvl="0" indent="0">
              <a:buNone/>
            </a:pPr>
            <a:r>
              <a:rPr lang="en-US" sz="2500" dirty="0">
                <a:latin typeface="Comic Sans MS" panose="030F0702030302020204" pitchFamily="66" charset="0"/>
              </a:rPr>
              <a:t>in each year group depending on their individual needs.</a:t>
            </a:r>
          </a:p>
          <a:p>
            <a:pPr marL="0" lvl="0" indent="0">
              <a:buNone/>
            </a:pPr>
            <a:endParaRPr lang="en-GB" sz="2500" dirty="0">
              <a:latin typeface="Comic Sans MS" panose="030F0702030302020204" pitchFamily="66" charset="0"/>
            </a:endParaRPr>
          </a:p>
          <a:p>
            <a:pPr marL="0" lvl="0" indent="0">
              <a:buNone/>
            </a:pPr>
            <a:r>
              <a:rPr lang="en-GB" sz="2500" dirty="0">
                <a:latin typeface="Comic Sans MS" panose="030F0702030302020204" pitchFamily="66" charset="0"/>
              </a:rPr>
              <a:t>.</a:t>
            </a:r>
          </a:p>
          <a:p>
            <a:endParaRPr lang="en-GB" dirty="0"/>
          </a:p>
        </p:txBody>
      </p:sp>
      <p:pic>
        <p:nvPicPr>
          <p:cNvPr id="4" name="Picture 3" descr="Arnside Logo Colour ABA"/>
          <p:cNvPicPr/>
          <p:nvPr/>
        </p:nvPicPr>
        <p:blipFill>
          <a:blip r:embed="rId2" cstate="print"/>
          <a:srcRect/>
          <a:stretch>
            <a:fillRect/>
          </a:stretch>
        </p:blipFill>
        <p:spPr bwMode="auto">
          <a:xfrm>
            <a:off x="10512378" y="312241"/>
            <a:ext cx="1070065" cy="1240698"/>
          </a:xfrm>
          <a:prstGeom prst="rect">
            <a:avLst/>
          </a:prstGeom>
          <a:noFill/>
          <a:ln w="9525">
            <a:noFill/>
            <a:miter lim="800000"/>
            <a:headEnd/>
            <a:tailEnd/>
          </a:ln>
        </p:spPr>
      </p:pic>
      <p:pic>
        <p:nvPicPr>
          <p:cNvPr id="1026" name="Picture 2" descr="quality first teaching waves of intervention">
            <a:extLst>
              <a:ext uri="{FF2B5EF4-FFF2-40B4-BE49-F238E27FC236}">
                <a16:creationId xmlns:a16="http://schemas.microsoft.com/office/drawing/2014/main" id="{5B5663BC-206F-46A9-AF37-16B1917C9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235" y="3615281"/>
            <a:ext cx="3682813" cy="295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77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8D696B-A803-4B80-A5EF-463E227C4A0F}"/>
              </a:ext>
            </a:extLst>
          </p:cNvPr>
          <p:cNvPicPr>
            <a:picLocks noGrp="1" noChangeAspect="1"/>
          </p:cNvPicPr>
          <p:nvPr>
            <p:ph idx="1"/>
          </p:nvPr>
        </p:nvPicPr>
        <p:blipFill>
          <a:blip r:embed="rId2"/>
          <a:stretch>
            <a:fillRect/>
          </a:stretch>
        </p:blipFill>
        <p:spPr>
          <a:xfrm>
            <a:off x="656773" y="340659"/>
            <a:ext cx="9733321" cy="6189488"/>
          </a:xfrm>
          <a:prstGeom prst="rect">
            <a:avLst/>
          </a:prstGeom>
        </p:spPr>
      </p:pic>
      <p:pic>
        <p:nvPicPr>
          <p:cNvPr id="5" name="Picture 4" descr="Arnside Logo Colour ABA">
            <a:extLst>
              <a:ext uri="{FF2B5EF4-FFF2-40B4-BE49-F238E27FC236}">
                <a16:creationId xmlns:a16="http://schemas.microsoft.com/office/drawing/2014/main" id="{793C33DC-6D18-464B-90B0-D0C013B19FE8}"/>
              </a:ext>
            </a:extLst>
          </p:cNvPr>
          <p:cNvPicPr/>
          <p:nvPr/>
        </p:nvPicPr>
        <p:blipFill>
          <a:blip r:embed="rId3" cstate="print"/>
          <a:srcRect/>
          <a:stretch>
            <a:fillRect/>
          </a:stretch>
        </p:blipFill>
        <p:spPr bwMode="auto">
          <a:xfrm>
            <a:off x="10685398" y="218200"/>
            <a:ext cx="1070065" cy="1240698"/>
          </a:xfrm>
          <a:prstGeom prst="rect">
            <a:avLst/>
          </a:prstGeom>
          <a:noFill/>
          <a:ln w="9525">
            <a:noFill/>
            <a:miter lim="800000"/>
            <a:headEnd/>
            <a:tailEnd/>
          </a:ln>
        </p:spPr>
      </p:pic>
    </p:spTree>
    <p:extLst>
      <p:ext uri="{BB962C8B-B14F-4D97-AF65-F5344CB8AC3E}">
        <p14:creationId xmlns:p14="http://schemas.microsoft.com/office/powerpoint/2010/main" val="48377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b="1" dirty="0">
                <a:solidFill>
                  <a:schemeClr val="bg1"/>
                </a:solidFill>
                <a:latin typeface="Comic Sans MS" panose="030F0702030302020204" pitchFamily="66" charset="0"/>
              </a:rPr>
              <a:t>How will I know how my child/young person is doing and how will you help me to support my child’s learning?</a:t>
            </a:r>
            <a:br>
              <a:rPr lang="en-GB" sz="2000" dirty="0">
                <a:solidFill>
                  <a:schemeClr val="bg1"/>
                </a:solidFill>
                <a:latin typeface="Comic Sans MS" panose="030F0702030302020204" pitchFamily="66" charset="0"/>
              </a:rPr>
            </a:br>
            <a:endParaRPr lang="en-GB" sz="2000"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561704" y="2249487"/>
            <a:ext cx="11025050" cy="3929244"/>
          </a:xfrm>
        </p:spPr>
        <p:txBody>
          <a:bodyPr>
            <a:normAutofit/>
          </a:bodyPr>
          <a:lstStyle/>
          <a:p>
            <a:pPr lvl="0"/>
            <a:r>
              <a:rPr lang="en-GB" sz="2200" dirty="0">
                <a:latin typeface="Comic Sans MS" panose="030F0702030302020204" pitchFamily="66" charset="0"/>
              </a:rPr>
              <a:t>If your child is on the SEN Register they will have an Individual Education Plan (I.E.P) which will have targets and objectives set out for that term. </a:t>
            </a:r>
          </a:p>
          <a:p>
            <a:pPr lvl="0"/>
            <a:r>
              <a:rPr lang="en-GB" sz="2200" dirty="0">
                <a:latin typeface="Comic Sans MS" panose="030F0702030302020204" pitchFamily="66" charset="0"/>
              </a:rPr>
              <a:t>The I.E.P will outline strategies to help support the child at school and at home. </a:t>
            </a:r>
          </a:p>
          <a:p>
            <a:pPr lvl="0"/>
            <a:r>
              <a:rPr lang="en-GB" sz="2200" dirty="0">
                <a:latin typeface="Comic Sans MS" panose="030F0702030302020204" pitchFamily="66" charset="0"/>
              </a:rPr>
              <a:t>An I.E.P Review Meeting will be scheduled twice yearly to review the objectives/targets. New targets will be set and a new I.E.P will be written in discussion with parents. </a:t>
            </a:r>
          </a:p>
          <a:p>
            <a:pPr lvl="0"/>
            <a:r>
              <a:rPr lang="en-GB" sz="2200" dirty="0">
                <a:latin typeface="Comic Sans MS" panose="030F0702030302020204" pitchFamily="66" charset="0"/>
              </a:rPr>
              <a:t>We work in partnership with Cumbria Children’s Services who organise parent training/learning events to help support parents.</a:t>
            </a:r>
          </a:p>
          <a:p>
            <a:pPr marL="0" indent="0">
              <a:buNone/>
            </a:pPr>
            <a:endParaRPr lang="en-GB" dirty="0"/>
          </a:p>
        </p:txBody>
      </p:sp>
      <p:pic>
        <p:nvPicPr>
          <p:cNvPr id="4" name="Picture 3" descr="Arnside Logo Colour ABA"/>
          <p:cNvPicPr/>
          <p:nvPr/>
        </p:nvPicPr>
        <p:blipFill>
          <a:blip r:embed="rId2" cstate="print"/>
          <a:srcRect/>
          <a:stretch>
            <a:fillRect/>
          </a:stretch>
        </p:blipFill>
        <p:spPr bwMode="auto">
          <a:xfrm>
            <a:off x="10801939" y="312241"/>
            <a:ext cx="1070065" cy="1240698"/>
          </a:xfrm>
          <a:prstGeom prst="rect">
            <a:avLst/>
          </a:prstGeom>
          <a:noFill/>
          <a:ln w="9525">
            <a:noFill/>
            <a:miter lim="800000"/>
            <a:headEnd/>
            <a:tailEnd/>
          </a:ln>
        </p:spPr>
      </p:pic>
    </p:spTree>
    <p:extLst>
      <p:ext uri="{BB962C8B-B14F-4D97-AF65-F5344CB8AC3E}">
        <p14:creationId xmlns:p14="http://schemas.microsoft.com/office/powerpoint/2010/main" val="339274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omic Sans MS" panose="030F0702030302020204" pitchFamily="66" charset="0"/>
              </a:rPr>
              <a:t>Individual Education Plan (I.E.P)</a:t>
            </a:r>
            <a:endParaRPr lang="en-GB" dirty="0">
              <a:solidFill>
                <a:schemeClr val="bg1"/>
              </a:solidFill>
              <a:latin typeface="Comic Sans MS" panose="030F0702030302020204" pitchFamily="66"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4133389"/>
              </p:ext>
            </p:extLst>
          </p:nvPr>
        </p:nvGraphicFramePr>
        <p:xfrm>
          <a:off x="1435191" y="2265567"/>
          <a:ext cx="8639174" cy="243840"/>
        </p:xfrm>
        <a:graphic>
          <a:graphicData uri="http://schemas.openxmlformats.org/drawingml/2006/table">
            <a:tbl>
              <a:tblPr firstRow="1" firstCol="1" lastRow="1" lastCol="1" bandRow="1" bandCol="1">
                <a:tableStyleId>{5C22544A-7EE6-4342-B048-85BDC9FD1C3A}</a:tableStyleId>
              </a:tblPr>
              <a:tblGrid>
                <a:gridCol w="2923530">
                  <a:extLst>
                    <a:ext uri="{9D8B030D-6E8A-4147-A177-3AD203B41FA5}">
                      <a16:colId xmlns:a16="http://schemas.microsoft.com/office/drawing/2014/main" val="1542329667"/>
                    </a:ext>
                  </a:extLst>
                </a:gridCol>
                <a:gridCol w="1485572">
                  <a:extLst>
                    <a:ext uri="{9D8B030D-6E8A-4147-A177-3AD203B41FA5}">
                      <a16:colId xmlns:a16="http://schemas.microsoft.com/office/drawing/2014/main" val="4249933827"/>
                    </a:ext>
                  </a:extLst>
                </a:gridCol>
                <a:gridCol w="2399771">
                  <a:extLst>
                    <a:ext uri="{9D8B030D-6E8A-4147-A177-3AD203B41FA5}">
                      <a16:colId xmlns:a16="http://schemas.microsoft.com/office/drawing/2014/main" val="3873918948"/>
                    </a:ext>
                  </a:extLst>
                </a:gridCol>
                <a:gridCol w="1830301">
                  <a:extLst>
                    <a:ext uri="{9D8B030D-6E8A-4147-A177-3AD203B41FA5}">
                      <a16:colId xmlns:a16="http://schemas.microsoft.com/office/drawing/2014/main" val="381733385"/>
                    </a:ext>
                  </a:extLst>
                </a:gridCol>
              </a:tblGrid>
              <a:tr h="0">
                <a:tc>
                  <a:txBody>
                    <a:bodyPr/>
                    <a:lstStyle/>
                    <a:p>
                      <a:pPr algn="l">
                        <a:spcAft>
                          <a:spcPts val="0"/>
                        </a:spcAft>
                      </a:pPr>
                      <a:r>
                        <a:rPr lang="en-US" sz="1600">
                          <a:effectLst/>
                        </a:rPr>
                        <a:t>Name: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31445" algn="l">
                        <a:spcAft>
                          <a:spcPts val="0"/>
                        </a:spcAft>
                      </a:pPr>
                      <a:r>
                        <a:rPr lang="en-US" sz="1600">
                          <a:effectLst/>
                        </a:rPr>
                        <a:t>DOB: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0015" algn="l">
                        <a:spcAft>
                          <a:spcPts val="0"/>
                        </a:spcAft>
                      </a:pPr>
                      <a:r>
                        <a:rPr lang="en-US" sz="1600">
                          <a:effectLst/>
                        </a:rPr>
                        <a:t>IEP Date: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en-US" sz="1600" dirty="0">
                          <a:effectLst/>
                        </a:rPr>
                        <a:t>Stage: </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7340999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93133913"/>
              </p:ext>
            </p:extLst>
          </p:nvPr>
        </p:nvGraphicFramePr>
        <p:xfrm>
          <a:off x="1435191" y="2554288"/>
          <a:ext cx="8639175" cy="3541711"/>
        </p:xfrm>
        <a:graphic>
          <a:graphicData uri="http://schemas.openxmlformats.org/drawingml/2006/table">
            <a:tbl>
              <a:tblPr firstRow="1" firstCol="1" bandRow="1">
                <a:tableStyleId>{5C22544A-7EE6-4342-B048-85BDC9FD1C3A}</a:tableStyleId>
              </a:tblPr>
              <a:tblGrid>
                <a:gridCol w="1584644">
                  <a:extLst>
                    <a:ext uri="{9D8B030D-6E8A-4147-A177-3AD203B41FA5}">
                      <a16:colId xmlns:a16="http://schemas.microsoft.com/office/drawing/2014/main" val="2041401123"/>
                    </a:ext>
                  </a:extLst>
                </a:gridCol>
                <a:gridCol w="1449090">
                  <a:extLst>
                    <a:ext uri="{9D8B030D-6E8A-4147-A177-3AD203B41FA5}">
                      <a16:colId xmlns:a16="http://schemas.microsoft.com/office/drawing/2014/main" val="878076957"/>
                    </a:ext>
                  </a:extLst>
                </a:gridCol>
                <a:gridCol w="3826057">
                  <a:extLst>
                    <a:ext uri="{9D8B030D-6E8A-4147-A177-3AD203B41FA5}">
                      <a16:colId xmlns:a16="http://schemas.microsoft.com/office/drawing/2014/main" val="2607803887"/>
                    </a:ext>
                  </a:extLst>
                </a:gridCol>
                <a:gridCol w="1779384">
                  <a:extLst>
                    <a:ext uri="{9D8B030D-6E8A-4147-A177-3AD203B41FA5}">
                      <a16:colId xmlns:a16="http://schemas.microsoft.com/office/drawing/2014/main" val="910680630"/>
                    </a:ext>
                  </a:extLst>
                </a:gridCol>
              </a:tblGrid>
              <a:tr h="544879">
                <a:tc>
                  <a:txBody>
                    <a:bodyPr/>
                    <a:lstStyle/>
                    <a:p>
                      <a:pPr>
                        <a:spcAft>
                          <a:spcPts val="0"/>
                        </a:spcAft>
                        <a:tabLst>
                          <a:tab pos="2865755" algn="ctr"/>
                          <a:tab pos="5731510" algn="r"/>
                        </a:tabLst>
                      </a:pPr>
                      <a:r>
                        <a:rPr lang="en-US" sz="1200">
                          <a:effectLst/>
                        </a:rPr>
                        <a:t>Objectives/Need</a:t>
                      </a:r>
                      <a:endParaRPr lang="en-GB" sz="1000">
                        <a:effectLst/>
                        <a:latin typeface="Times New Roman" panose="02020603050405020304" pitchFamily="18" charset="0"/>
                        <a:ea typeface="Times New Roman" panose="02020603050405020304" pitchFamily="18" charset="0"/>
                      </a:endParaRPr>
                    </a:p>
                  </a:txBody>
                  <a:tcPr marL="58380" marR="58380" marT="0" marB="0"/>
                </a:tc>
                <a:tc>
                  <a:txBody>
                    <a:bodyPr/>
                    <a:lstStyle/>
                    <a:p>
                      <a:pPr>
                        <a:spcAft>
                          <a:spcPts val="0"/>
                        </a:spcAft>
                        <a:tabLst>
                          <a:tab pos="2865755" algn="ctr"/>
                          <a:tab pos="5731510" algn="r"/>
                        </a:tabLst>
                      </a:pPr>
                      <a:r>
                        <a:rPr lang="en-US" sz="1200">
                          <a:effectLst/>
                        </a:rPr>
                        <a:t>Targets</a:t>
                      </a:r>
                      <a:endParaRPr lang="en-GB" sz="1000">
                        <a:effectLst/>
                        <a:latin typeface="Times New Roman" panose="02020603050405020304" pitchFamily="18" charset="0"/>
                        <a:ea typeface="Times New Roman" panose="02020603050405020304" pitchFamily="18" charset="0"/>
                      </a:endParaRPr>
                    </a:p>
                  </a:txBody>
                  <a:tcPr marL="58380" marR="58380" marT="0" marB="0"/>
                </a:tc>
                <a:tc>
                  <a:txBody>
                    <a:bodyPr/>
                    <a:lstStyle/>
                    <a:p>
                      <a:pPr>
                        <a:spcAft>
                          <a:spcPts val="0"/>
                        </a:spcAft>
                        <a:tabLst>
                          <a:tab pos="2865755" algn="ctr"/>
                          <a:tab pos="5731510" algn="r"/>
                        </a:tabLst>
                      </a:pPr>
                      <a:r>
                        <a:rPr lang="en-US" sz="1200">
                          <a:effectLst/>
                        </a:rPr>
                        <a:t>Action/Strategies</a:t>
                      </a:r>
                      <a:endParaRPr lang="en-GB" sz="1000">
                        <a:effectLst/>
                        <a:latin typeface="Times New Roman" panose="02020603050405020304" pitchFamily="18" charset="0"/>
                        <a:ea typeface="Times New Roman" panose="02020603050405020304" pitchFamily="18" charset="0"/>
                      </a:endParaRPr>
                    </a:p>
                  </a:txBody>
                  <a:tcPr marL="58380" marR="58380" marT="0" marB="0"/>
                </a:tc>
                <a:tc>
                  <a:txBody>
                    <a:bodyPr/>
                    <a:lstStyle/>
                    <a:p>
                      <a:pPr>
                        <a:spcAft>
                          <a:spcPts val="0"/>
                        </a:spcAft>
                        <a:tabLst>
                          <a:tab pos="2865755" algn="ctr"/>
                          <a:tab pos="5731510" algn="r"/>
                        </a:tabLst>
                      </a:pPr>
                      <a:r>
                        <a:rPr lang="en-US" sz="1200">
                          <a:effectLst/>
                        </a:rPr>
                        <a:t>Outcome – to be completed at review</a:t>
                      </a:r>
                      <a:endParaRPr lang="en-GB" sz="1000">
                        <a:effectLst/>
                        <a:latin typeface="Times New Roman" panose="02020603050405020304" pitchFamily="18" charset="0"/>
                        <a:ea typeface="Times New Roman" panose="02020603050405020304" pitchFamily="18" charset="0"/>
                      </a:endParaRPr>
                    </a:p>
                  </a:txBody>
                  <a:tcPr marL="58380" marR="58380" marT="0" marB="0"/>
                </a:tc>
                <a:extLst>
                  <a:ext uri="{0D108BD9-81ED-4DB2-BD59-A6C34878D82A}">
                    <a16:rowId xmlns:a16="http://schemas.microsoft.com/office/drawing/2014/main" val="1934171060"/>
                  </a:ext>
                </a:extLst>
              </a:tr>
              <a:tr h="998944">
                <a:tc>
                  <a:txBody>
                    <a:bodyPr/>
                    <a:lstStyle/>
                    <a:p>
                      <a:pPr>
                        <a:spcAft>
                          <a:spcPts val="0"/>
                        </a:spcAft>
                      </a:pPr>
                      <a:r>
                        <a:rPr lang="en-US" sz="900">
                          <a:effectLst/>
                        </a:rPr>
                        <a:t> </a:t>
                      </a:r>
                      <a:endParaRPr lang="en-GB" sz="1000">
                        <a:effectLst/>
                        <a:latin typeface="Times New Roman" panose="02020603050405020304" pitchFamily="18" charset="0"/>
                        <a:ea typeface="Times New Roman" panose="02020603050405020304" pitchFamily="18" charset="0"/>
                      </a:endParaRPr>
                    </a:p>
                  </a:txBody>
                  <a:tcPr marL="58380" marR="58380" marT="0" marB="0"/>
                </a:tc>
                <a:tc>
                  <a:txBody>
                    <a:bodyPr/>
                    <a:lstStyle/>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latin typeface="Times New Roman" panose="02020603050405020304" pitchFamily="18" charset="0"/>
                        <a:ea typeface="Times New Roman" panose="02020603050405020304" pitchFamily="18" charset="0"/>
                      </a:endParaRPr>
                    </a:p>
                  </a:txBody>
                  <a:tcPr marL="58380" marR="58380" marT="0" marB="0"/>
                </a:tc>
                <a:tc>
                  <a:txBody>
                    <a:bodyPr/>
                    <a:lstStyle/>
                    <a:p>
                      <a:pPr>
                        <a:spcAft>
                          <a:spcPts val="0"/>
                        </a:spcAft>
                        <a:tabLst>
                          <a:tab pos="2865755" algn="ctr"/>
                          <a:tab pos="5731510" algn="r"/>
                        </a:tabLst>
                      </a:pPr>
                      <a:r>
                        <a:rPr lang="en-US" sz="900">
                          <a:effectLst/>
                        </a:rPr>
                        <a:t> </a:t>
                      </a:r>
                      <a:endParaRPr lang="en-GB" sz="1000">
                        <a:effectLst/>
                        <a:latin typeface="Times New Roman" panose="02020603050405020304" pitchFamily="18" charset="0"/>
                        <a:ea typeface="Times New Roman" panose="02020603050405020304" pitchFamily="18" charset="0"/>
                      </a:endParaRPr>
                    </a:p>
                  </a:txBody>
                  <a:tcPr marL="58380" marR="58380" marT="0" marB="0"/>
                </a:tc>
                <a:tc>
                  <a:txBody>
                    <a:bodyPr/>
                    <a:lstStyle/>
                    <a:p>
                      <a:pPr>
                        <a:spcAft>
                          <a:spcPts val="0"/>
                        </a:spcAft>
                        <a:tabLst>
                          <a:tab pos="2865755" algn="ctr"/>
                          <a:tab pos="5731510" algn="r"/>
                        </a:tabLst>
                      </a:pPr>
                      <a:r>
                        <a:rPr lang="en-US" sz="900">
                          <a:effectLst/>
                        </a:rPr>
                        <a:t> </a:t>
                      </a:r>
                      <a:endParaRPr lang="en-GB" sz="1000">
                        <a:effectLst/>
                        <a:latin typeface="Times New Roman" panose="02020603050405020304" pitchFamily="18" charset="0"/>
                        <a:ea typeface="Times New Roman" panose="02020603050405020304" pitchFamily="18" charset="0"/>
                      </a:endParaRPr>
                    </a:p>
                  </a:txBody>
                  <a:tcPr marL="58380" marR="58380" marT="0" marB="0"/>
                </a:tc>
                <a:extLst>
                  <a:ext uri="{0D108BD9-81ED-4DB2-BD59-A6C34878D82A}">
                    <a16:rowId xmlns:a16="http://schemas.microsoft.com/office/drawing/2014/main" val="2476305631"/>
                  </a:ext>
                </a:extLst>
              </a:tr>
              <a:tr h="998944">
                <a:tc>
                  <a:txBody>
                    <a:bodyPr/>
                    <a:lstStyle/>
                    <a:p>
                      <a:pPr>
                        <a:spcAft>
                          <a:spcPts val="0"/>
                        </a:spcAft>
                        <a:tabLst>
                          <a:tab pos="2865755" algn="ctr"/>
                          <a:tab pos="5731510" algn="r"/>
                        </a:tabLst>
                      </a:pPr>
                      <a:r>
                        <a:rPr lang="en-US" sz="900">
                          <a:effectLst/>
                        </a:rPr>
                        <a:t> </a:t>
                      </a:r>
                      <a:endParaRPr lang="en-GB" sz="1000">
                        <a:effectLst/>
                        <a:latin typeface="Times New Roman" panose="02020603050405020304" pitchFamily="18" charset="0"/>
                        <a:ea typeface="Times New Roman" panose="02020603050405020304" pitchFamily="18" charset="0"/>
                      </a:endParaRPr>
                    </a:p>
                  </a:txBody>
                  <a:tcPr marL="58380" marR="58380" marT="0" marB="0"/>
                </a:tc>
                <a:tc>
                  <a:txBody>
                    <a:bodyPr/>
                    <a:lstStyle/>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latin typeface="Times New Roman" panose="02020603050405020304" pitchFamily="18" charset="0"/>
                        <a:ea typeface="Times New Roman" panose="02020603050405020304" pitchFamily="18" charset="0"/>
                      </a:endParaRPr>
                    </a:p>
                  </a:txBody>
                  <a:tcPr marL="58380" marR="58380" marT="0" marB="0"/>
                </a:tc>
                <a:tc>
                  <a:txBody>
                    <a:bodyPr/>
                    <a:lstStyle/>
                    <a:p>
                      <a:pPr>
                        <a:spcAft>
                          <a:spcPts val="0"/>
                        </a:spcAft>
                        <a:tabLst>
                          <a:tab pos="2865755" algn="ctr"/>
                          <a:tab pos="5731510" algn="r"/>
                        </a:tabLst>
                      </a:pPr>
                      <a:r>
                        <a:rPr lang="en-US" sz="900">
                          <a:effectLst/>
                        </a:rPr>
                        <a:t> </a:t>
                      </a:r>
                      <a:endParaRPr lang="en-GB" sz="1000">
                        <a:effectLst/>
                        <a:latin typeface="Times New Roman" panose="02020603050405020304" pitchFamily="18" charset="0"/>
                        <a:ea typeface="Times New Roman" panose="02020603050405020304" pitchFamily="18" charset="0"/>
                      </a:endParaRPr>
                    </a:p>
                  </a:txBody>
                  <a:tcPr marL="58380" marR="58380" marT="0" marB="0"/>
                </a:tc>
                <a:tc>
                  <a:txBody>
                    <a:bodyPr/>
                    <a:lstStyle/>
                    <a:p>
                      <a:pPr>
                        <a:spcAft>
                          <a:spcPts val="0"/>
                        </a:spcAft>
                        <a:tabLst>
                          <a:tab pos="2865755" algn="ctr"/>
                          <a:tab pos="5731510" algn="r"/>
                        </a:tabLst>
                      </a:pPr>
                      <a:r>
                        <a:rPr lang="en-US" sz="900">
                          <a:effectLst/>
                        </a:rPr>
                        <a:t> </a:t>
                      </a:r>
                      <a:endParaRPr lang="en-GB" sz="1000">
                        <a:effectLst/>
                        <a:latin typeface="Times New Roman" panose="02020603050405020304" pitchFamily="18" charset="0"/>
                        <a:ea typeface="Times New Roman" panose="02020603050405020304" pitchFamily="18" charset="0"/>
                      </a:endParaRPr>
                    </a:p>
                  </a:txBody>
                  <a:tcPr marL="58380" marR="58380" marT="0" marB="0"/>
                </a:tc>
                <a:extLst>
                  <a:ext uri="{0D108BD9-81ED-4DB2-BD59-A6C34878D82A}">
                    <a16:rowId xmlns:a16="http://schemas.microsoft.com/office/drawing/2014/main" val="1556900667"/>
                  </a:ext>
                </a:extLst>
              </a:tr>
              <a:tr h="998944">
                <a:tc>
                  <a:txBody>
                    <a:bodyPr/>
                    <a:lstStyle/>
                    <a:p>
                      <a:pPr>
                        <a:spcAft>
                          <a:spcPts val="0"/>
                        </a:spcAft>
                        <a:tabLst>
                          <a:tab pos="2865755" algn="ctr"/>
                          <a:tab pos="5731510" algn="r"/>
                        </a:tabLst>
                      </a:pPr>
                      <a:r>
                        <a:rPr lang="en-US" sz="900">
                          <a:effectLst/>
                        </a:rPr>
                        <a:t> </a:t>
                      </a:r>
                      <a:endParaRPr lang="en-GB" sz="1000">
                        <a:effectLst/>
                        <a:latin typeface="Times New Roman" panose="02020603050405020304" pitchFamily="18" charset="0"/>
                        <a:ea typeface="Times New Roman" panose="02020603050405020304" pitchFamily="18" charset="0"/>
                      </a:endParaRPr>
                    </a:p>
                  </a:txBody>
                  <a:tcPr marL="58380" marR="58380" marT="0" marB="0"/>
                </a:tc>
                <a:tc>
                  <a:txBody>
                    <a:bodyPr/>
                    <a:lstStyle/>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endParaRPr>
                    </a:p>
                    <a:p>
                      <a:pPr>
                        <a:spcAft>
                          <a:spcPts val="0"/>
                        </a:spcAft>
                        <a:tabLst>
                          <a:tab pos="2865755" algn="ctr"/>
                          <a:tab pos="5731510" algn="r"/>
                        </a:tabLst>
                      </a:pPr>
                      <a:r>
                        <a:rPr lang="en-US" sz="900">
                          <a:effectLst/>
                        </a:rPr>
                        <a:t> </a:t>
                      </a:r>
                      <a:endParaRPr lang="en-GB" sz="1000">
                        <a:effectLst/>
                        <a:latin typeface="Times New Roman" panose="02020603050405020304" pitchFamily="18" charset="0"/>
                        <a:ea typeface="Times New Roman" panose="02020603050405020304" pitchFamily="18" charset="0"/>
                      </a:endParaRPr>
                    </a:p>
                  </a:txBody>
                  <a:tcPr marL="58380" marR="58380" marT="0" marB="0"/>
                </a:tc>
                <a:tc>
                  <a:txBody>
                    <a:bodyPr/>
                    <a:lstStyle/>
                    <a:p>
                      <a:pPr>
                        <a:spcAft>
                          <a:spcPts val="0"/>
                        </a:spcAft>
                        <a:tabLst>
                          <a:tab pos="2865755" algn="ctr"/>
                          <a:tab pos="5731510" algn="r"/>
                        </a:tabLst>
                      </a:pPr>
                      <a:r>
                        <a:rPr lang="en-US" sz="900">
                          <a:effectLst/>
                        </a:rPr>
                        <a:t> </a:t>
                      </a:r>
                      <a:endParaRPr lang="en-GB" sz="1000">
                        <a:effectLst/>
                        <a:latin typeface="Times New Roman" panose="02020603050405020304" pitchFamily="18" charset="0"/>
                        <a:ea typeface="Times New Roman" panose="02020603050405020304" pitchFamily="18" charset="0"/>
                      </a:endParaRPr>
                    </a:p>
                  </a:txBody>
                  <a:tcPr marL="58380" marR="58380" marT="0" marB="0"/>
                </a:tc>
                <a:tc>
                  <a:txBody>
                    <a:bodyPr/>
                    <a:lstStyle/>
                    <a:p>
                      <a:pPr>
                        <a:spcAft>
                          <a:spcPts val="0"/>
                        </a:spcAft>
                        <a:tabLst>
                          <a:tab pos="2865755" algn="ctr"/>
                          <a:tab pos="5731510" algn="r"/>
                        </a:tabLst>
                      </a:pPr>
                      <a:r>
                        <a:rPr lang="en-US" sz="900" dirty="0">
                          <a:effectLst/>
                        </a:rPr>
                        <a:t> </a:t>
                      </a:r>
                      <a:endParaRPr lang="en-GB" sz="1000" dirty="0">
                        <a:effectLst/>
                        <a:latin typeface="Times New Roman" panose="02020603050405020304" pitchFamily="18" charset="0"/>
                        <a:ea typeface="Times New Roman" panose="02020603050405020304" pitchFamily="18" charset="0"/>
                      </a:endParaRPr>
                    </a:p>
                  </a:txBody>
                  <a:tcPr marL="58380" marR="58380" marT="0" marB="0"/>
                </a:tc>
                <a:extLst>
                  <a:ext uri="{0D108BD9-81ED-4DB2-BD59-A6C34878D82A}">
                    <a16:rowId xmlns:a16="http://schemas.microsoft.com/office/drawing/2014/main" val="98121743"/>
                  </a:ext>
                </a:extLst>
              </a:tr>
            </a:tbl>
          </a:graphicData>
        </a:graphic>
      </p:graphicFrame>
      <p:pic>
        <p:nvPicPr>
          <p:cNvPr id="6" name="Picture 5" descr="Arnside Logo Colour ABA">
            <a:extLst>
              <a:ext uri="{FF2B5EF4-FFF2-40B4-BE49-F238E27FC236}">
                <a16:creationId xmlns:a16="http://schemas.microsoft.com/office/drawing/2014/main" id="{23BD52E2-D494-4ACD-A782-EC2D38A834A6}"/>
              </a:ext>
            </a:extLst>
          </p:cNvPr>
          <p:cNvPicPr/>
          <p:nvPr/>
        </p:nvPicPr>
        <p:blipFill>
          <a:blip r:embed="rId2" cstate="print"/>
          <a:srcRect/>
          <a:stretch>
            <a:fillRect/>
          </a:stretch>
        </p:blipFill>
        <p:spPr bwMode="auto">
          <a:xfrm>
            <a:off x="10801939" y="236130"/>
            <a:ext cx="1070065" cy="1240698"/>
          </a:xfrm>
          <a:prstGeom prst="rect">
            <a:avLst/>
          </a:prstGeom>
          <a:noFill/>
          <a:ln w="9525">
            <a:noFill/>
            <a:miter lim="800000"/>
            <a:headEnd/>
            <a:tailEnd/>
          </a:ln>
        </p:spPr>
      </p:pic>
    </p:spTree>
    <p:extLst>
      <p:ext uri="{BB962C8B-B14F-4D97-AF65-F5344CB8AC3E}">
        <p14:creationId xmlns:p14="http://schemas.microsoft.com/office/powerpoint/2010/main" val="26701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197219"/>
          </a:xfrm>
        </p:spPr>
        <p:txBody>
          <a:bodyPr>
            <a:normAutofit/>
          </a:bodyPr>
          <a:lstStyle/>
          <a:p>
            <a:pPr algn="ctr"/>
            <a:r>
              <a:rPr lang="en-GB" sz="2000" b="1" dirty="0">
                <a:solidFill>
                  <a:schemeClr val="bg1"/>
                </a:solidFill>
                <a:latin typeface="Comic Sans MS" panose="030F0702030302020204" pitchFamily="66" charset="0"/>
              </a:rPr>
              <a:t>What if we require specialist advice?</a:t>
            </a:r>
            <a:br>
              <a:rPr lang="en-GB" sz="2000" dirty="0">
                <a:solidFill>
                  <a:schemeClr val="bg1"/>
                </a:solidFill>
                <a:latin typeface="Comic Sans MS" panose="030F0702030302020204" pitchFamily="66" charset="0"/>
              </a:rPr>
            </a:br>
            <a:endParaRPr lang="en-GB" sz="2000"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725578" y="1504904"/>
            <a:ext cx="10737667" cy="5196342"/>
          </a:xfrm>
        </p:spPr>
        <p:txBody>
          <a:bodyPr>
            <a:noAutofit/>
          </a:bodyPr>
          <a:lstStyle/>
          <a:p>
            <a:pPr marL="0" indent="0" algn="ctr">
              <a:buNone/>
            </a:pPr>
            <a:r>
              <a:rPr lang="en-US" u="sng" dirty="0">
                <a:latin typeface="Comic Sans MS" panose="030F0702030302020204" pitchFamily="66" charset="0"/>
              </a:rPr>
              <a:t>Early Help Assessment</a:t>
            </a:r>
          </a:p>
          <a:p>
            <a:pPr marL="0" indent="0" algn="ctr">
              <a:buNone/>
            </a:pPr>
            <a:endParaRPr lang="en-US" u="sng" dirty="0">
              <a:latin typeface="Comic Sans MS" panose="030F0702030302020204" pitchFamily="66" charset="0"/>
            </a:endParaRPr>
          </a:p>
          <a:p>
            <a:pPr marL="0" indent="0" algn="ctr">
              <a:buNone/>
            </a:pPr>
            <a:r>
              <a:rPr lang="en-GB" sz="2000" dirty="0">
                <a:latin typeface="Comic Sans MS" panose="030F0702030302020204" pitchFamily="66" charset="0"/>
              </a:rPr>
              <a:t>Early Help is the response made when a professional identifies unmet needs with a child/family and works with other agencies to meet those needs. </a:t>
            </a:r>
          </a:p>
          <a:p>
            <a:pPr marL="0" indent="0" algn="ctr">
              <a:buNone/>
            </a:pPr>
            <a:endParaRPr lang="en-GB" sz="2000" dirty="0">
              <a:latin typeface="Comic Sans MS" panose="030F0702030302020204" pitchFamily="66" charset="0"/>
            </a:endParaRPr>
          </a:p>
          <a:p>
            <a:pPr marL="0" indent="0" algn="ctr">
              <a:buNone/>
            </a:pPr>
            <a:r>
              <a:rPr lang="en-GB" sz="2000" dirty="0">
                <a:latin typeface="Comic Sans MS" panose="030F0702030302020204" pitchFamily="66" charset="0"/>
              </a:rPr>
              <a:t>At this level of need an Early Help Assessment - Signs of Well-being and Success (EHA) should be completed with the child and family to identify, what is working well, what the worries are and what wellbeing and success would look like?  A clear plan will be developed by the agencies with the family that is SMART and is focused on what success will look like for the child/</a:t>
            </a:r>
            <a:r>
              <a:rPr lang="en-GB" sz="2000" dirty="0" err="1">
                <a:latin typeface="Comic Sans MS" panose="030F0702030302020204" pitchFamily="66" charset="0"/>
              </a:rPr>
              <a:t>ren</a:t>
            </a:r>
            <a:r>
              <a:rPr lang="en-GB" sz="2000" dirty="0">
                <a:latin typeface="Comic Sans MS" panose="030F0702030302020204" pitchFamily="66" charset="0"/>
              </a:rPr>
              <a:t>. </a:t>
            </a:r>
          </a:p>
        </p:txBody>
      </p:sp>
      <p:pic>
        <p:nvPicPr>
          <p:cNvPr id="4" name="Picture 3" descr="Arnside Logo Colour ABA"/>
          <p:cNvPicPr/>
          <p:nvPr/>
        </p:nvPicPr>
        <p:blipFill>
          <a:blip r:embed="rId2" cstate="print"/>
          <a:srcRect/>
          <a:stretch>
            <a:fillRect/>
          </a:stretch>
        </p:blipFill>
        <p:spPr bwMode="auto">
          <a:xfrm>
            <a:off x="10801939" y="236130"/>
            <a:ext cx="1070065" cy="1240698"/>
          </a:xfrm>
          <a:prstGeom prst="rect">
            <a:avLst/>
          </a:prstGeom>
          <a:noFill/>
          <a:ln w="9525">
            <a:noFill/>
            <a:miter lim="800000"/>
            <a:headEnd/>
            <a:tailEnd/>
          </a:ln>
        </p:spPr>
      </p:pic>
    </p:spTree>
    <p:extLst>
      <p:ext uri="{BB962C8B-B14F-4D97-AF65-F5344CB8AC3E}">
        <p14:creationId xmlns:p14="http://schemas.microsoft.com/office/powerpoint/2010/main" val="447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b="1" dirty="0">
                <a:solidFill>
                  <a:schemeClr val="bg1"/>
                </a:solidFill>
                <a:latin typeface="Comic Sans MS" panose="030F0702030302020204" pitchFamily="66" charset="0"/>
              </a:rPr>
              <a:t>What specialist services and expertise are available or accessed by the school?</a:t>
            </a:r>
            <a:br>
              <a:rPr lang="en-GB" sz="2000" dirty="0">
                <a:solidFill>
                  <a:schemeClr val="bg1"/>
                </a:solidFill>
                <a:latin typeface="Comic Sans MS" panose="030F0702030302020204" pitchFamily="66" charset="0"/>
              </a:rPr>
            </a:br>
            <a:endParaRPr lang="en-GB" sz="2000" dirty="0">
              <a:solidFill>
                <a:schemeClr val="bg1"/>
              </a:solidFill>
              <a:latin typeface="Comic Sans MS" panose="030F0702030302020204" pitchFamily="66" charset="0"/>
            </a:endParaRPr>
          </a:p>
        </p:txBody>
      </p:sp>
      <p:sp>
        <p:nvSpPr>
          <p:cNvPr id="3" name="Content Placeholder 2"/>
          <p:cNvSpPr>
            <a:spLocks noGrp="1"/>
          </p:cNvSpPr>
          <p:nvPr>
            <p:ph idx="1"/>
          </p:nvPr>
        </p:nvSpPr>
        <p:spPr/>
        <p:txBody>
          <a:bodyPr/>
          <a:lstStyle/>
          <a:p>
            <a:pPr marL="0" lvl="0" indent="0" algn="ctr">
              <a:buNone/>
            </a:pPr>
            <a:r>
              <a:rPr lang="en-GB" dirty="0">
                <a:latin typeface="Comic Sans MS" panose="030F0702030302020204" pitchFamily="66" charset="0"/>
              </a:rPr>
              <a:t>As a school we work closely with a number of external agencies that we feel are relevant to individual children’s needs including: Speech and Language therapists, Specialist Advisor Teacher for children with SEND, Play Therapist, Educational Psychologist, Bereavement Services, Physiotherapist Advice and Support, School Nurse.</a:t>
            </a:r>
          </a:p>
          <a:p>
            <a:pPr marL="0" lvl="0" indent="0" algn="ctr">
              <a:buNone/>
            </a:pPr>
            <a:endParaRPr lang="en-US" dirty="0">
              <a:latin typeface="Comic Sans MS" panose="030F0702030302020204" pitchFamily="66" charset="0"/>
            </a:endParaRPr>
          </a:p>
          <a:p>
            <a:pPr marL="0" lvl="0" indent="0" algn="ctr">
              <a:buNone/>
            </a:pPr>
            <a:endParaRPr lang="en-GB" dirty="0">
              <a:latin typeface="Comic Sans MS" panose="030F0702030302020204" pitchFamily="66" charset="0"/>
            </a:endParaRPr>
          </a:p>
          <a:p>
            <a:pPr marL="0" indent="0">
              <a:buNone/>
            </a:pPr>
            <a:endParaRPr lang="en-GB" dirty="0"/>
          </a:p>
        </p:txBody>
      </p:sp>
      <p:pic>
        <p:nvPicPr>
          <p:cNvPr id="4" name="Picture 3" descr="Arnside Logo Colour ABA"/>
          <p:cNvPicPr/>
          <p:nvPr/>
        </p:nvPicPr>
        <p:blipFill>
          <a:blip r:embed="rId2" cstate="print"/>
          <a:srcRect/>
          <a:stretch>
            <a:fillRect/>
          </a:stretch>
        </p:blipFill>
        <p:spPr bwMode="auto">
          <a:xfrm>
            <a:off x="10801939" y="236130"/>
            <a:ext cx="1070065" cy="1240698"/>
          </a:xfrm>
          <a:prstGeom prst="rect">
            <a:avLst/>
          </a:prstGeom>
          <a:noFill/>
          <a:ln w="9525">
            <a:noFill/>
            <a:miter lim="800000"/>
            <a:headEnd/>
            <a:tailEnd/>
          </a:ln>
        </p:spPr>
      </p:pic>
    </p:spTree>
    <p:extLst>
      <p:ext uri="{BB962C8B-B14F-4D97-AF65-F5344CB8AC3E}">
        <p14:creationId xmlns:p14="http://schemas.microsoft.com/office/powerpoint/2010/main" val="55922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6EB7-3913-4B43-AFFC-A078C92D1054}"/>
              </a:ext>
            </a:extLst>
          </p:cNvPr>
          <p:cNvSpPr>
            <a:spLocks noGrp="1"/>
          </p:cNvSpPr>
          <p:nvPr>
            <p:ph type="ctrTitle"/>
          </p:nvPr>
        </p:nvSpPr>
        <p:spPr>
          <a:xfrm>
            <a:off x="1700212" y="-1405684"/>
            <a:ext cx="8791575" cy="2387600"/>
          </a:xfrm>
        </p:spPr>
        <p:txBody>
          <a:bodyPr>
            <a:normAutofit/>
          </a:bodyPr>
          <a:lstStyle/>
          <a:p>
            <a:pPr algn="ctr"/>
            <a:r>
              <a:rPr lang="en-US" sz="2800" dirty="0">
                <a:solidFill>
                  <a:schemeClr val="bg1"/>
                </a:solidFill>
                <a:latin typeface="Comic Sans MS" panose="030F0702030302020204" pitchFamily="66" charset="0"/>
              </a:rPr>
              <a:t>Education Health Care Plans (EHCP)</a:t>
            </a:r>
            <a:endParaRPr lang="en-GB" sz="2800" dirty="0">
              <a:solidFill>
                <a:schemeClr val="bg1"/>
              </a:solidFill>
              <a:latin typeface="Comic Sans MS" panose="030F0702030302020204" pitchFamily="66" charset="0"/>
            </a:endParaRPr>
          </a:p>
        </p:txBody>
      </p:sp>
      <p:sp>
        <p:nvSpPr>
          <p:cNvPr id="3" name="Subtitle 2">
            <a:extLst>
              <a:ext uri="{FF2B5EF4-FFF2-40B4-BE49-F238E27FC236}">
                <a16:creationId xmlns:a16="http://schemas.microsoft.com/office/drawing/2014/main" id="{46FE8A67-190B-4D39-AF75-3AC344DCD263}"/>
              </a:ext>
            </a:extLst>
          </p:cNvPr>
          <p:cNvSpPr>
            <a:spLocks noGrp="1"/>
          </p:cNvSpPr>
          <p:nvPr>
            <p:ph type="subTitle" idx="1"/>
          </p:nvPr>
        </p:nvSpPr>
        <p:spPr>
          <a:xfrm>
            <a:off x="1338681" y="1271214"/>
            <a:ext cx="9514635" cy="2736009"/>
          </a:xfrm>
        </p:spPr>
        <p:txBody>
          <a:bodyPr>
            <a:normAutofit/>
          </a:bodyPr>
          <a:lstStyle/>
          <a:p>
            <a:pPr algn="ctr"/>
            <a:r>
              <a:rPr lang="en-US" dirty="0">
                <a:solidFill>
                  <a:schemeClr val="tx1"/>
                </a:solidFill>
                <a:latin typeface="Comic Sans MS" panose="030F0702030302020204" pitchFamily="66" charset="0"/>
              </a:rPr>
              <a:t>What is an EHCP? </a:t>
            </a:r>
          </a:p>
          <a:p>
            <a:pPr algn="ctr"/>
            <a:r>
              <a:rPr lang="en-US" sz="1400" dirty="0">
                <a:solidFill>
                  <a:schemeClr val="tx1"/>
                </a:solidFill>
                <a:latin typeface="Comic Sans MS" panose="030F0702030302020204" pitchFamily="66" charset="0"/>
              </a:rPr>
              <a:t>An Educational Healthcare Plan (EHCP or EHC) is a legal document that sets out the education, healthcare and social needs of a child or a young person who requires extra support in school beyond what the school can provide. </a:t>
            </a:r>
          </a:p>
          <a:p>
            <a:pPr algn="ctr"/>
            <a:r>
              <a:rPr lang="en-US" sz="1400" dirty="0">
                <a:solidFill>
                  <a:schemeClr val="tx1"/>
                </a:solidFill>
                <a:latin typeface="Comic Sans MS" panose="030F0702030302020204" pitchFamily="66" charset="0"/>
              </a:rPr>
              <a:t>Previously this was known as a "Statement of Special Educational Needs".</a:t>
            </a:r>
            <a:endParaRPr lang="en-GB" sz="1400" dirty="0">
              <a:solidFill>
                <a:schemeClr val="tx1"/>
              </a:solidFill>
              <a:latin typeface="Comic Sans MS" panose="030F0702030302020204" pitchFamily="66" charset="0"/>
            </a:endParaRPr>
          </a:p>
        </p:txBody>
      </p:sp>
      <p:pic>
        <p:nvPicPr>
          <p:cNvPr id="2050" name="Picture 2" descr="Education, Health and Care Plans - Swindon SEND Information, Advice &amp;  Support">
            <a:extLst>
              <a:ext uri="{FF2B5EF4-FFF2-40B4-BE49-F238E27FC236}">
                <a16:creationId xmlns:a16="http://schemas.microsoft.com/office/drawing/2014/main" id="{CF33C656-85A0-46FE-A098-2E5FCADC5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547" y="3083859"/>
            <a:ext cx="4837692" cy="34244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rnside Logo Colour ABA">
            <a:extLst>
              <a:ext uri="{FF2B5EF4-FFF2-40B4-BE49-F238E27FC236}">
                <a16:creationId xmlns:a16="http://schemas.microsoft.com/office/drawing/2014/main" id="{2D1873E6-E0D6-4C17-B616-2113D8EE72DA}"/>
              </a:ext>
            </a:extLst>
          </p:cNvPr>
          <p:cNvPicPr/>
          <p:nvPr/>
        </p:nvPicPr>
        <p:blipFill>
          <a:blip r:embed="rId3" cstate="print"/>
          <a:srcRect/>
          <a:stretch>
            <a:fillRect/>
          </a:stretch>
        </p:blipFill>
        <p:spPr bwMode="auto">
          <a:xfrm>
            <a:off x="10801939" y="236130"/>
            <a:ext cx="1070065" cy="1240698"/>
          </a:xfrm>
          <a:prstGeom prst="rect">
            <a:avLst/>
          </a:prstGeom>
          <a:noFill/>
          <a:ln w="9525">
            <a:noFill/>
            <a:miter lim="800000"/>
            <a:headEnd/>
            <a:tailEnd/>
          </a:ln>
        </p:spPr>
      </p:pic>
    </p:spTree>
    <p:extLst>
      <p:ext uri="{BB962C8B-B14F-4D97-AF65-F5344CB8AC3E}">
        <p14:creationId xmlns:p14="http://schemas.microsoft.com/office/powerpoint/2010/main" val="3038527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96</TotalTime>
  <Words>809</Words>
  <Application>Microsoft Office PowerPoint</Application>
  <PresentationFormat>Widescreen</PresentationFormat>
  <Paragraphs>86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Comic Sans MS</vt:lpstr>
      <vt:lpstr>Times New Roman</vt:lpstr>
      <vt:lpstr>Trebuchet MS</vt:lpstr>
      <vt:lpstr>Tw Cen MT</vt:lpstr>
      <vt:lpstr>Circuit</vt:lpstr>
      <vt:lpstr>PowerPoint Presentation</vt:lpstr>
      <vt:lpstr>How does the school know if children/young people need extra help and what should I do if I think a child/young person may have special educational needs? </vt:lpstr>
      <vt:lpstr>How will school staff support my child/young person? </vt:lpstr>
      <vt:lpstr>PowerPoint Presentation</vt:lpstr>
      <vt:lpstr>How will I know how my child/young person is doing and how will you help me to support my child’s learning? </vt:lpstr>
      <vt:lpstr>Individual Education Plan (I.E.P)</vt:lpstr>
      <vt:lpstr>What if we require specialist advice? </vt:lpstr>
      <vt:lpstr>What specialist services and expertise are available or accessed by the school? </vt:lpstr>
      <vt:lpstr>Education Health Care Plans (EHCP)</vt:lpstr>
      <vt:lpstr>How will I be involved in discussions about and planning for my child’s education? </vt:lpstr>
    </vt:vector>
  </TitlesOfParts>
  <Company>Arnside National C of 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Morris</dc:creator>
  <cp:lastModifiedBy>Karen Morris</cp:lastModifiedBy>
  <cp:revision>10</cp:revision>
  <dcterms:created xsi:type="dcterms:W3CDTF">2023-06-14T09:04:39Z</dcterms:created>
  <dcterms:modified xsi:type="dcterms:W3CDTF">2023-06-14T10:44:28Z</dcterms:modified>
</cp:coreProperties>
</file>