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7" r:id="rId5"/>
    <p:sldId id="365" r:id="rId6"/>
    <p:sldId id="358" r:id="rId7"/>
    <p:sldId id="290" r:id="rId8"/>
    <p:sldId id="356" r:id="rId9"/>
    <p:sldId id="311" r:id="rId10"/>
    <p:sldId id="312" r:id="rId11"/>
    <p:sldId id="321" r:id="rId12"/>
    <p:sldId id="353" r:id="rId13"/>
    <p:sldId id="361" r:id="rId14"/>
    <p:sldId id="362" r:id="rId15"/>
    <p:sldId id="363" r:id="rId16"/>
    <p:sldId id="355" r:id="rId17"/>
    <p:sldId id="364" r:id="rId18"/>
    <p:sldId id="359" r:id="rId19"/>
    <p:sldId id="360" r:id="rId2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C289-F348-4370-9647-2C192DD22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16364-CA8D-4827-83DE-9B8BA0B36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89E0-6834-400B-A1D0-B36D173E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8C1C-0DC2-44F3-B836-98C01CE1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5C5BE-6DFB-4A11-A78D-83B9457A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4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4F64-7C16-4A5E-A5FB-B7F85537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A9EA7-3B1D-4990-818B-3D239D9A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3DB2-E992-4D65-BFA0-32CA4AF6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5C26C-5070-4BE5-8310-ABD21089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974B8-E0ED-4721-A4A7-BAE3ECC2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7EB9E-05F5-4F50-987B-32D05029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CE7B5-79A5-4DD2-8633-6F0C2337D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B02F-E537-48CA-9277-86A971E2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3F48-63A7-4FEC-ACBF-DAA4D4F5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1CCA5-A364-43BE-8ED8-8CAFEA3C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2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85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4227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DC4D-639F-4D30-B467-A94BAF28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BD88-C047-421A-B02F-E41984F7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08EC-0DBE-428E-97CF-1CB6ED38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9AFE-CCFA-44DE-A94C-F9C66794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CBEE-AAF7-48AC-AB34-F4D5B82E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FF38-5EDA-4FF0-AABA-DD968463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A412-F102-47EC-84FB-5B35C63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30F8-F433-4E27-A2F7-E7BE22E2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7053-0DF2-448D-8CA1-38E9481E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8296-DE13-4867-98D9-443A3CF3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BB80-F6D3-418B-90BB-0FB07318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7F4F-66F1-42E9-B851-922782271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3EB9C-B80E-488E-9305-B20A3684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255C5-7B65-4846-B21F-A6DA7D56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77AED-1872-4294-A67E-81333224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841B8-DCBC-447A-819F-D6973678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F9FE-E61A-4813-B694-A7E3C438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12AA0-10C3-4983-A614-AB84B7D7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48B2B-3447-4CF2-B814-434CBE61F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0C680-30D2-4213-AF14-5A22529A3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E2A50-C7FF-47E6-9A29-BC9437AF9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35440-3DCD-4F60-88FC-C9ED20FB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391C6-0081-4D55-9B4E-50D20A38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03A6F-146E-439B-B0E1-963B3E90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2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C6EA-AD57-4BE3-9DD0-19BDB70D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0B484-4D14-40C4-B552-BEA69406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4FCF5-7FF4-4A29-93D0-424CCEF1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0A2AA-1327-401D-BF25-F31CAA79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902D4-EA05-419D-9F49-93BA283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4FC1E-5A44-41AC-AEDB-F2C2B13A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AAD8F-022B-4D2C-A209-8C1B7A58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81DF-BDA7-4D9C-BF0A-A8C4C857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303C-BFA4-409F-9562-07B6254F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7B57E-C963-45F6-9EA5-4A4FD7B7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08699-DE91-4420-9DFE-CC35EEFF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C60BF-2CCA-40AD-A586-A9E4F686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73C0F-EEDB-429B-ACDF-41BB0308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72B1-F420-4266-BED8-83F92D03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CBD7D-1B35-42F2-941F-BFFD2942D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63251-2559-4B90-9BFF-C1B30841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CB461-CA39-4B93-8452-A568EF59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D2562-EE95-4C71-8BB7-FD6B6995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DB2C1-0AAD-45DA-B5F9-839FB9F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0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D4F22-C837-4DCF-8EB7-A3B00E17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C14D1-7C15-4F3E-9B3C-7CE61181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73BD-C7FB-46F2-B3BC-44C613AC8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7310-61E2-492E-A87A-126AA76E6C23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EFB1-F54C-4904-91BB-384D0A706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6E75-B4AC-4CEC-A1FA-6B6B6AC7A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E1F4-CF0A-4695-9603-EFE62A3E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6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choutcpd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hyperlink" Target="https://explorify.uk/en/activities/listen-what-can-you-hear/skip-a-beat" TargetMode="Externa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A9DAD0-F826-4F6E-9703-89D3D2BF37C8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F23E3BC2-8304-4354-A94E-A278A4D9379E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82598D-0D46-465F-AEEA-8592D0A9FDE8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AA3E43B3-3C99-4A37-BC7D-437EB55AB93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A805E7-C82D-4D2A-8185-69741D405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8F6765-1643-DEF9-69B1-7A2A721C4330}"/>
              </a:ext>
            </a:extLst>
          </p:cNvPr>
          <p:cNvSpPr txBox="1"/>
          <p:nvPr/>
        </p:nvSpPr>
        <p:spPr>
          <a:xfrm>
            <a:off x="1371600" y="4331369"/>
            <a:ext cx="8975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Science Staff Meeting Spring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2FD7B-4C4D-00EA-73C0-7AD9F6F5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6" y="284220"/>
            <a:ext cx="294157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3EDB8CA-60E9-AF11-516D-005D74C13C76}"/>
              </a:ext>
            </a:extLst>
          </p:cNvPr>
          <p:cNvSpPr txBox="1">
            <a:spLocks/>
          </p:cNvSpPr>
          <p:nvPr/>
        </p:nvSpPr>
        <p:spPr>
          <a:xfrm>
            <a:off x="2780522" y="369129"/>
            <a:ext cx="6400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Year 1 TAPs Focused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2C7B5-715A-4EC2-B11E-C33F5DBA9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8" y="1204366"/>
            <a:ext cx="6553768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3EDB8CA-60E9-AF11-516D-005D74C13C76}"/>
              </a:ext>
            </a:extLst>
          </p:cNvPr>
          <p:cNvSpPr txBox="1">
            <a:spLocks/>
          </p:cNvSpPr>
          <p:nvPr/>
        </p:nvSpPr>
        <p:spPr>
          <a:xfrm>
            <a:off x="2780522" y="369129"/>
            <a:ext cx="6400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Year 1 TAPs Focused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D86B8-4E44-4003-8CE9-DEAEC2FF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4327" y="1522593"/>
            <a:ext cx="4257964" cy="3193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4B4BF-192A-4EA6-A4FD-C6E89FF19D77}"/>
              </a:ext>
            </a:extLst>
          </p:cNvPr>
          <p:cNvSpPr txBox="1"/>
          <p:nvPr/>
        </p:nvSpPr>
        <p:spPr>
          <a:xfrm>
            <a:off x="832149" y="708347"/>
            <a:ext cx="209115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‘A penguin is a bird’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E0FEA-C246-45F2-B548-271B8EC2B027}"/>
              </a:ext>
            </a:extLst>
          </p:cNvPr>
          <p:cNvSpPr txBox="1"/>
          <p:nvPr/>
        </p:nvSpPr>
        <p:spPr>
          <a:xfrm>
            <a:off x="1349801" y="5235080"/>
            <a:ext cx="209115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‘A shark has scales’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D4C83-FFC8-4587-ACCB-B97FF3CF4471}"/>
              </a:ext>
            </a:extLst>
          </p:cNvPr>
          <p:cNvSpPr txBox="1"/>
          <p:nvPr/>
        </p:nvSpPr>
        <p:spPr>
          <a:xfrm>
            <a:off x="3874999" y="5456802"/>
            <a:ext cx="209115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‘I think a frog is an amphibian.’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5AC31-5F06-484A-AA6E-5B2EB075A48B}"/>
              </a:ext>
            </a:extLst>
          </p:cNvPr>
          <p:cNvSpPr txBox="1"/>
          <p:nvPr/>
        </p:nvSpPr>
        <p:spPr>
          <a:xfrm>
            <a:off x="9306514" y="380514"/>
            <a:ext cx="209115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‘I think it is a mammal, it has a little fur.’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B2B62-6AA5-4753-8902-5416E71C7BE7}"/>
              </a:ext>
            </a:extLst>
          </p:cNvPr>
          <p:cNvSpPr txBox="1"/>
          <p:nvPr/>
        </p:nvSpPr>
        <p:spPr>
          <a:xfrm>
            <a:off x="5539693" y="946707"/>
            <a:ext cx="2091159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Which animal has scales? Jack</a:t>
            </a:r>
          </a:p>
          <a:p>
            <a:r>
              <a:rPr lang="en-US" dirty="0"/>
              <a:t>Harper, ‘Fish’.</a:t>
            </a:r>
          </a:p>
          <a:p>
            <a:r>
              <a:rPr lang="en-US" dirty="0"/>
              <a:t>Matthew ‘What are scales?’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7FFC1-79AB-419A-A549-F08FA57CED18}"/>
              </a:ext>
            </a:extLst>
          </p:cNvPr>
          <p:cNvSpPr txBox="1"/>
          <p:nvPr/>
        </p:nvSpPr>
        <p:spPr>
          <a:xfrm>
            <a:off x="9306515" y="3638940"/>
            <a:ext cx="2091159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‘I think a snake goes in the reptiles’ Matthew.</a:t>
            </a:r>
          </a:p>
          <a:p>
            <a:r>
              <a:rPr lang="en-US" dirty="0"/>
              <a:t>‘Yeah, because they are cold-blooded.’ Jack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C6409-5886-4BDE-8DBD-D4050A688976}"/>
              </a:ext>
            </a:extLst>
          </p:cNvPr>
          <p:cNvSpPr txBox="1"/>
          <p:nvPr/>
        </p:nvSpPr>
        <p:spPr>
          <a:xfrm>
            <a:off x="5607764" y="3656821"/>
            <a:ext cx="209115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‘A seal is a mammal.  Mammal has fur, breathes air.’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A3699-30EB-4740-BCF9-5F83DA8DD253}"/>
              </a:ext>
            </a:extLst>
          </p:cNvPr>
          <p:cNvSpPr txBox="1"/>
          <p:nvPr/>
        </p:nvSpPr>
        <p:spPr>
          <a:xfrm>
            <a:off x="8187159" y="1616309"/>
            <a:ext cx="2699601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‘Tigers eat meat’</a:t>
            </a:r>
          </a:p>
          <a:p>
            <a:r>
              <a:rPr lang="en-US" dirty="0"/>
              <a:t>T - What type of eater are they? ‘carnivore’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296BBD-BDEB-4D45-8285-952651B2206F}"/>
              </a:ext>
            </a:extLst>
          </p:cNvPr>
          <p:cNvSpPr txBox="1"/>
          <p:nvPr/>
        </p:nvSpPr>
        <p:spPr>
          <a:xfrm>
            <a:off x="6400197" y="5007848"/>
            <a:ext cx="235084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‘Giraffes eat leaves.’</a:t>
            </a:r>
          </a:p>
          <a:p>
            <a:r>
              <a:rPr lang="en-US" dirty="0"/>
              <a:t>‘They are herbivores.’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3F1DAE-C121-47B8-9C1D-A82DD7E1D7E0}"/>
              </a:ext>
            </a:extLst>
          </p:cNvPr>
          <p:cNvSpPr txBox="1"/>
          <p:nvPr/>
        </p:nvSpPr>
        <p:spPr>
          <a:xfrm>
            <a:off x="7029975" y="2774100"/>
            <a:ext cx="29947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‘Dogs eat biscuits, meat and vegetables’ ‘omnivore.’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3EDB8CA-60E9-AF11-516D-005D74C13C76}"/>
              </a:ext>
            </a:extLst>
          </p:cNvPr>
          <p:cNvSpPr txBox="1">
            <a:spLocks/>
          </p:cNvSpPr>
          <p:nvPr/>
        </p:nvSpPr>
        <p:spPr>
          <a:xfrm>
            <a:off x="2780522" y="369129"/>
            <a:ext cx="6400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Year 1 TAPs Focused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4B4BF-192A-4EA6-A4FD-C6E89FF19D77}"/>
              </a:ext>
            </a:extLst>
          </p:cNvPr>
          <p:cNvSpPr txBox="1"/>
          <p:nvPr/>
        </p:nvSpPr>
        <p:spPr>
          <a:xfrm>
            <a:off x="5548437" y="1293091"/>
            <a:ext cx="2587305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 ‘Why does a hippopotamus go here? (Reptiles).</a:t>
            </a:r>
          </a:p>
          <a:p>
            <a:endParaRPr lang="en-US" dirty="0"/>
          </a:p>
          <a:p>
            <a:r>
              <a:rPr lang="en-US" dirty="0"/>
              <a:t>‘They are cold-blooded’.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D4C83-FFC8-4587-ACCB-B97FF3CF4471}"/>
              </a:ext>
            </a:extLst>
          </p:cNvPr>
          <p:cNvSpPr txBox="1"/>
          <p:nvPr/>
        </p:nvSpPr>
        <p:spPr>
          <a:xfrm>
            <a:off x="8621268" y="1239128"/>
            <a:ext cx="209115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‘What is a turtle?’ Robert</a:t>
            </a:r>
          </a:p>
          <a:p>
            <a:r>
              <a:rPr lang="en-US" dirty="0"/>
              <a:t>‘A fish’ Matthew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5AC31-5F06-484A-AA6E-5B2EB075A48B}"/>
              </a:ext>
            </a:extLst>
          </p:cNvPr>
          <p:cNvSpPr txBox="1"/>
          <p:nvPr/>
        </p:nvSpPr>
        <p:spPr>
          <a:xfrm>
            <a:off x="8446819" y="3361830"/>
            <a:ext cx="209115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poison dart frog is a reptile.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B2B62-6AA5-4753-8902-5416E71C7BE7}"/>
              </a:ext>
            </a:extLst>
          </p:cNvPr>
          <p:cNvSpPr txBox="1"/>
          <p:nvPr/>
        </p:nvSpPr>
        <p:spPr>
          <a:xfrm>
            <a:off x="5548437" y="4011603"/>
            <a:ext cx="209115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‘No, dogs aren’t amphibians, they don’t have scales.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D1F61-4D14-4FB5-9124-CAF5EC19C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7" y="1423794"/>
            <a:ext cx="4496190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BF189D-FBA2-4ABE-A286-AC3F98EE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4" y="314820"/>
            <a:ext cx="4086720" cy="473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7EFB0-17F5-4A0D-9BC2-3BFB5D06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98" y="619246"/>
            <a:ext cx="6082834" cy="37097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6F32ACE-DAAD-4043-ACD0-F1F01DF21925}"/>
              </a:ext>
            </a:extLst>
          </p:cNvPr>
          <p:cNvSpPr/>
          <p:nvPr/>
        </p:nvSpPr>
        <p:spPr>
          <a:xfrm>
            <a:off x="5126182" y="2567709"/>
            <a:ext cx="655782" cy="323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DF7DF9-6BD7-4798-8F01-05278C3F4A69}"/>
              </a:ext>
            </a:extLst>
          </p:cNvPr>
          <p:cNvSpPr/>
          <p:nvPr/>
        </p:nvSpPr>
        <p:spPr>
          <a:xfrm>
            <a:off x="5126182" y="3382194"/>
            <a:ext cx="655782" cy="323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CF769E-F5B0-455D-84DF-70D10E2209AD}"/>
              </a:ext>
            </a:extLst>
          </p:cNvPr>
          <p:cNvSpPr/>
          <p:nvPr/>
        </p:nvSpPr>
        <p:spPr>
          <a:xfrm>
            <a:off x="5186238" y="3747459"/>
            <a:ext cx="531071" cy="280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7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6D44C2-0F7A-402B-861D-F36843893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0" y="126981"/>
            <a:ext cx="7602011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0496C7CB-DA7A-139B-2650-11C1E0A1564A}"/>
              </a:ext>
            </a:extLst>
          </p:cNvPr>
          <p:cNvSpPr txBox="1">
            <a:spLocks/>
          </p:cNvSpPr>
          <p:nvPr/>
        </p:nvSpPr>
        <p:spPr>
          <a:xfrm>
            <a:off x="4549119" y="256941"/>
            <a:ext cx="6857999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Science support</a:t>
            </a:r>
          </a:p>
          <a:p>
            <a:endParaRPr lang="en-US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9AFE9152-D744-E5B9-01C6-F17388B090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1" y="1314528"/>
            <a:ext cx="2239748" cy="75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CB18A-6881-0BD7-BF3A-4D1D7EB35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19" y="2658645"/>
            <a:ext cx="3554067" cy="2019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B6664-0BDF-AA7B-3C5C-9D6716EB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21" y="2020932"/>
            <a:ext cx="1524213" cy="438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00CCF-3E30-D9E9-AE3C-2E9DE5C2B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8" y="3134174"/>
            <a:ext cx="5965110" cy="2708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376641-69C8-0CFF-600B-0D44E76D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9" y="2441736"/>
            <a:ext cx="1362265" cy="543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DBB5D5-A2EB-408F-41AF-502DAE0F2420}"/>
              </a:ext>
            </a:extLst>
          </p:cNvPr>
          <p:cNvSpPr txBox="1"/>
          <p:nvPr/>
        </p:nvSpPr>
        <p:spPr>
          <a:xfrm>
            <a:off x="4254759" y="2101537"/>
            <a:ext cx="458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Primary Resources Science | Reach Out CPD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7701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7EB0F9-4036-42F3-495B-CF9D02057D8A}"/>
              </a:ext>
            </a:extLst>
          </p:cNvPr>
          <p:cNvSpPr txBox="1"/>
          <p:nvPr/>
        </p:nvSpPr>
        <p:spPr>
          <a:xfrm>
            <a:off x="1371600" y="3013501"/>
            <a:ext cx="8975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0BF9A-40C9-19F0-80C0-73880454D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6" y="284220"/>
            <a:ext cx="294157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A9DAD0-F826-4F6E-9703-89D3D2BF37C8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F23E3BC2-8304-4354-A94E-A278A4D9379E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82598D-0D46-465F-AEEA-8592D0A9FDE8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AA3E43B3-3C99-4A37-BC7D-437EB55AB93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A805E7-C82D-4D2A-8185-69741D405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8F6765-1643-DEF9-69B1-7A2A721C4330}"/>
              </a:ext>
            </a:extLst>
          </p:cNvPr>
          <p:cNvSpPr txBox="1"/>
          <p:nvPr/>
        </p:nvSpPr>
        <p:spPr>
          <a:xfrm>
            <a:off x="1390073" y="646060"/>
            <a:ext cx="897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Science Learning Walk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721D6-1130-49F3-B368-3E9AA4543892}"/>
              </a:ext>
            </a:extLst>
          </p:cNvPr>
          <p:cNvSpPr txBox="1"/>
          <p:nvPr/>
        </p:nvSpPr>
        <p:spPr>
          <a:xfrm>
            <a:off x="2097247" y="1409350"/>
            <a:ext cx="8268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Thank you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Engaged and excited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Activation of prior 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Misconceptions addressed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Key vocabulary introduced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Big Questions and updated displays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60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A9DAD0-F826-4F6E-9703-89D3D2BF37C8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F23E3BC2-8304-4354-A94E-A278A4D9379E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82598D-0D46-465F-AEEA-8592D0A9FDE8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AA3E43B3-3C99-4A37-BC7D-437EB55AB93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A805E7-C82D-4D2A-8185-69741D405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pic>
        <p:nvPicPr>
          <p:cNvPr id="4" name="Picture 2" descr="Explorify">
            <a:extLst>
              <a:ext uri="{FF2B5EF4-FFF2-40B4-BE49-F238E27FC236}">
                <a16:creationId xmlns:a16="http://schemas.microsoft.com/office/drawing/2014/main" id="{99365E97-30CA-12F7-403A-304FE707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990" y="2822937"/>
            <a:ext cx="3848020" cy="12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B7A69-C5F4-5C6B-DA2F-876FB525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0" y="538266"/>
            <a:ext cx="3704523" cy="13642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205584-8F86-674A-00AC-91FA4F4F0ED1}"/>
              </a:ext>
            </a:extLst>
          </p:cNvPr>
          <p:cNvSpPr txBox="1"/>
          <p:nvPr/>
        </p:nvSpPr>
        <p:spPr>
          <a:xfrm>
            <a:off x="4774164" y="2166097"/>
            <a:ext cx="741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Skip a beat - </a:t>
            </a:r>
            <a:r>
              <a:rPr lang="en-GB" dirty="0" err="1">
                <a:hlinkClick r:id="rId5"/>
              </a:rPr>
              <a:t>Explorify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9D247B-840B-FC87-B4F3-771BBCA19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19" y="4195509"/>
            <a:ext cx="3704523" cy="13441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4042BC-AD0A-14D6-4D81-23A045454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" y="805637"/>
            <a:ext cx="2457793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BF52142-2841-42E0-AE20-09E26330A3A8}"/>
              </a:ext>
            </a:extLst>
          </p:cNvPr>
          <p:cNvSpPr/>
          <p:nvPr/>
        </p:nvSpPr>
        <p:spPr>
          <a:xfrm>
            <a:off x="4059000" y="1975506"/>
            <a:ext cx="4073999" cy="33527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14E86-C2B3-49E5-BB0D-7191884CC59B}"/>
              </a:ext>
            </a:extLst>
          </p:cNvPr>
          <p:cNvSpPr txBox="1"/>
          <p:nvPr/>
        </p:nvSpPr>
        <p:spPr>
          <a:xfrm>
            <a:off x="5318368" y="1329175"/>
            <a:ext cx="170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Substantive knowledge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7CE73-9A66-473A-A798-D940A7A56596}"/>
              </a:ext>
            </a:extLst>
          </p:cNvPr>
          <p:cNvSpPr txBox="1"/>
          <p:nvPr/>
        </p:nvSpPr>
        <p:spPr>
          <a:xfrm>
            <a:off x="2578545" y="4831411"/>
            <a:ext cx="148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Types of Enquiry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4D031-52EB-437F-B549-383A4F7F2D0F}"/>
              </a:ext>
            </a:extLst>
          </p:cNvPr>
          <p:cNvSpPr txBox="1"/>
          <p:nvPr/>
        </p:nvSpPr>
        <p:spPr>
          <a:xfrm>
            <a:off x="8132999" y="4628414"/>
            <a:ext cx="26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Working Scientifically Skills</a:t>
            </a:r>
          </a:p>
          <a:p>
            <a:pPr algn="ctr"/>
            <a:r>
              <a:rPr lang="en-GB" b="1" dirty="0"/>
              <a:t>Disciplinary knowledge</a:t>
            </a:r>
            <a:r>
              <a:rPr lang="en-GB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11AAC-EF59-4167-AFC2-602A2AAC2A69}"/>
              </a:ext>
            </a:extLst>
          </p:cNvPr>
          <p:cNvSpPr txBox="1"/>
          <p:nvPr/>
        </p:nvSpPr>
        <p:spPr>
          <a:xfrm>
            <a:off x="4983142" y="3565067"/>
            <a:ext cx="2223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are we planning for and assessing?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22D9B0-0337-E2EC-E029-0A7D97925B00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B1D6FBD1-435A-AEE1-8730-38027281F4E3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E60305-5524-CB44-B6A4-02248D4D7811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Punched Tape 12">
              <a:extLst>
                <a:ext uri="{FF2B5EF4-FFF2-40B4-BE49-F238E27FC236}">
                  <a16:creationId xmlns:a16="http://schemas.microsoft.com/office/drawing/2014/main" id="{8472CBD9-C7A9-A216-9B1F-55AE3FBB9BA4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72F076-D2E5-4418-1BAE-F9371DBED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E66CA30-31BC-9A93-F5DC-E623FC4D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376" y="319390"/>
            <a:ext cx="7903763" cy="685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Planning and assessing</a:t>
            </a: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2A95E-B458-A538-1E1C-46D3725456F1}"/>
              </a:ext>
            </a:extLst>
          </p:cNvPr>
          <p:cNvSpPr txBox="1"/>
          <p:nvPr/>
        </p:nvSpPr>
        <p:spPr>
          <a:xfrm>
            <a:off x="2097248" y="1409350"/>
            <a:ext cx="7130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What skills can we see developing?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Is there progression?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Do the children become more independent?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Where is the ‘working scientifically’?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AB488-0211-7644-A504-81248A6194EB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0B372B67-9720-8955-9FED-62C2240478B4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CFB88F-1240-0A3C-A1C3-ADE8EE6D3781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38CE843E-9585-1023-F0C4-529E2611FE2F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B7FDB1-709F-348E-17FC-F67D45CC2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E5F1E31-49AE-476A-700B-963DD20DF877}"/>
              </a:ext>
            </a:extLst>
          </p:cNvPr>
          <p:cNvSpPr txBox="1">
            <a:spLocks/>
          </p:cNvSpPr>
          <p:nvPr/>
        </p:nvSpPr>
        <p:spPr>
          <a:xfrm>
            <a:off x="2288376" y="319390"/>
            <a:ext cx="7903763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Science book scrutiny </a:t>
            </a:r>
          </a:p>
        </p:txBody>
      </p:sp>
    </p:spTree>
    <p:extLst>
      <p:ext uri="{BB962C8B-B14F-4D97-AF65-F5344CB8AC3E}">
        <p14:creationId xmlns:p14="http://schemas.microsoft.com/office/powerpoint/2010/main" val="55421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315" y="256941"/>
            <a:ext cx="7903763" cy="685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Working Scientifically Skills-</a:t>
            </a:r>
            <a:r>
              <a:rPr lang="en-GB" sz="2800" dirty="0">
                <a:latin typeface="+mn-lt"/>
              </a:rPr>
              <a:t>disciplinary knowledge</a:t>
            </a:r>
            <a:r>
              <a:rPr lang="en-GB" dirty="0"/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9599" y="4127617"/>
            <a:ext cx="7734324" cy="12710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5600" i="1" dirty="0">
                <a:solidFill>
                  <a:schemeClr val="tx1"/>
                </a:solidFill>
              </a:rPr>
              <a:t>These are the skills that we want children to gain and apply whilst gaining the knowledge.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GB" sz="5600" i="1" dirty="0">
                <a:solidFill>
                  <a:schemeClr val="tx1"/>
                </a:solidFill>
              </a:rPr>
              <a:t>We have to achieve these objectives a few times over the entire year. We do not have to fit every objective in in every topic but make we need to make sure we cover each one a few times per year. </a:t>
            </a:r>
          </a:p>
          <a:p>
            <a:pPr marL="0" indent="0">
              <a:lnSpc>
                <a:spcPts val="2800"/>
              </a:lnSpc>
              <a:buNone/>
            </a:pPr>
            <a:endParaRPr lang="en-US" sz="5600" i="1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endParaRPr lang="en-US" sz="7200" i="1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endParaRPr lang="en-US" sz="7200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8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5BC7A0F-9C85-4C0F-8C97-704CDABB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7124"/>
            <a:ext cx="65" cy="714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06BF6-13BA-445F-86FB-95AA0A7A9499}"/>
              </a:ext>
            </a:extLst>
          </p:cNvPr>
          <p:cNvSpPr txBox="1"/>
          <p:nvPr/>
        </p:nvSpPr>
        <p:spPr>
          <a:xfrm>
            <a:off x="488219" y="1381933"/>
            <a:ext cx="6595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Asking simple questions and </a:t>
            </a:r>
            <a:r>
              <a:rPr lang="en-US" sz="1600" dirty="0" err="1"/>
              <a:t>recognising</a:t>
            </a:r>
            <a:r>
              <a:rPr lang="en-US" sz="1600" dirty="0"/>
              <a:t> that they can be answered in different ways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Observing closely, using simple equipment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Performing simple tests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Identifying and classifying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Using their observations and ideas to suggest answers to questions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Gathering and recording data to help in answering questions</a:t>
            </a:r>
            <a:endParaRPr lang="en-GB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494E5D-688E-56C2-7828-D88717EDEDF8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484F3C42-13FE-F117-F1F1-F6117302554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480A35-BDBF-F077-0197-A6D3E22601DE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25ED72C7-A64D-5D89-E942-4D5956916607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96538-5643-E802-4E63-4200B0FD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21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22" y="369129"/>
            <a:ext cx="6400800" cy="685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Scientific Enquiry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6AD59F0-4D9B-489E-B833-5686976F0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2204" y="1215143"/>
            <a:ext cx="7525689" cy="106593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900" dirty="0">
                <a:solidFill>
                  <a:schemeClr val="tx1"/>
                </a:solidFill>
              </a:rPr>
              <a:t>The practical element of science when they are working scientifically can be categorised into at least one of the five different Scientific Enquiry types. </a:t>
            </a:r>
          </a:p>
          <a:p>
            <a:pPr algn="l">
              <a:lnSpc>
                <a:spcPts val="28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B2D29F-D507-44FB-9340-F04D9D7876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06" y="3902271"/>
            <a:ext cx="2345756" cy="1629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61857-0216-A069-C941-2451AF2217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14" y="3902271"/>
            <a:ext cx="2465612" cy="1556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1CA52-F0B7-AAB2-1B98-4320008B0D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41" y="2281078"/>
            <a:ext cx="2345755" cy="1556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65894-93F0-788E-5156-9D188B88997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29" y="2281078"/>
            <a:ext cx="2470222" cy="155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F9331-55EA-352D-7A4D-070AA5BB30B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85" y="2281078"/>
            <a:ext cx="2472022" cy="15792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3D79F3-2B7A-1EC8-1DF3-036EA606CF8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18" name="Flowchart: Punched Tape 17">
              <a:extLst>
                <a:ext uri="{FF2B5EF4-FFF2-40B4-BE49-F238E27FC236}">
                  <a16:creationId xmlns:a16="http://schemas.microsoft.com/office/drawing/2014/main" id="{9C401725-1305-87D1-97DE-AE14CD611850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8D8C88-AC11-68B4-E387-A7A15DACD57C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Punched Tape 20">
              <a:extLst>
                <a:ext uri="{FF2B5EF4-FFF2-40B4-BE49-F238E27FC236}">
                  <a16:creationId xmlns:a16="http://schemas.microsoft.com/office/drawing/2014/main" id="{E01757AB-CC2A-90AF-2681-D802F8CF5936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D7FF75-B9C5-ABEB-7348-C31CFBB4A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76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371" y="134531"/>
            <a:ext cx="7449954" cy="1195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and how will we assess?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79" y="1380932"/>
            <a:ext cx="4992356" cy="43573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Prior Knowledge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Thought showers at the beginning of  each unit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Concept cartoons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KWL chart – What I know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tx1"/>
                </a:solidFill>
              </a:rPr>
              <a:t>Explorify</a:t>
            </a:r>
            <a:r>
              <a:rPr lang="en-US" sz="1600" dirty="0">
                <a:solidFill>
                  <a:schemeClr val="tx1"/>
                </a:solidFill>
              </a:rPr>
              <a:t> task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Formative Assessment of knowledge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Diagrams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low stakes quiz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Add to thought showers in a different </a:t>
            </a:r>
            <a:r>
              <a:rPr lang="en-US" sz="1600" dirty="0" err="1">
                <a:solidFill>
                  <a:schemeClr val="tx1"/>
                </a:solidFill>
              </a:rPr>
              <a:t>colour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KWL chart – What I want to know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Assessment quiz on Developing Experts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Concept cartoons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tx1"/>
                </a:solidFill>
              </a:rPr>
              <a:t>Explorify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BEDAF-6927-7AAF-F1E1-4758BDFC6D3F}"/>
              </a:ext>
            </a:extLst>
          </p:cNvPr>
          <p:cNvSpPr txBox="1"/>
          <p:nvPr/>
        </p:nvSpPr>
        <p:spPr>
          <a:xfrm>
            <a:off x="5747657" y="1464906"/>
            <a:ext cx="6335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Summative Assessment of knowledge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Developing Experts end of unit test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KWL – What I have learned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Add to thought shower in a different </a:t>
            </a:r>
            <a:r>
              <a:rPr lang="en-US" sz="1600" dirty="0" err="1">
                <a:solidFill>
                  <a:schemeClr val="tx1"/>
                </a:solidFill>
              </a:rPr>
              <a:t>colour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Answer big questions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Cold tasks (e.g. finish a drawing or diagram, when given a small part)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Formative and Summative Assessment of Working Scientifically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Observations during experiments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Scientific write ups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i="1" dirty="0"/>
              <a:t>TAPs focused assessments</a:t>
            </a:r>
            <a:endParaRPr lang="en-US" sz="1600" b="1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CAEBD7-0A3F-449C-013A-1646B1AA06BE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B8BEA8EA-E001-A416-03BF-8B936944962D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215F61-F476-B17A-6C44-4BA9D434817E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BC5226E1-D2FA-0533-0D74-FFBCE384C814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93AFFE-787E-3B5B-F61F-7B0B66B2F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51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C9C8B-95FF-4C55-8A57-98A0D0FFFA5D}"/>
              </a:ext>
            </a:extLst>
          </p:cNvPr>
          <p:cNvGrpSpPr/>
          <p:nvPr/>
        </p:nvGrpSpPr>
        <p:grpSpPr>
          <a:xfrm>
            <a:off x="0" y="6022634"/>
            <a:ext cx="12192000" cy="835366"/>
            <a:chOff x="0" y="6022634"/>
            <a:chExt cx="12192000" cy="835366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38F8F920-5EF9-4ACF-A33F-F0F50C0FBECC}"/>
                </a:ext>
              </a:extLst>
            </p:cNvPr>
            <p:cNvSpPr/>
            <p:nvPr/>
          </p:nvSpPr>
          <p:spPr>
            <a:xfrm>
              <a:off x="0" y="6345147"/>
              <a:ext cx="12192000" cy="298873"/>
            </a:xfrm>
            <a:prstGeom prst="flowChartPunchedTape">
              <a:avLst/>
            </a:prstGeom>
            <a:solidFill>
              <a:srgbClr val="A9B34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15F94-902D-435A-9A5A-922ED61175E9}"/>
                </a:ext>
              </a:extLst>
            </p:cNvPr>
            <p:cNvSpPr/>
            <p:nvPr/>
          </p:nvSpPr>
          <p:spPr>
            <a:xfrm>
              <a:off x="0" y="6708710"/>
              <a:ext cx="12192000" cy="149290"/>
            </a:xfrm>
            <a:prstGeom prst="rect">
              <a:avLst/>
            </a:prstGeom>
            <a:solidFill>
              <a:srgbClr val="E1B55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unched Tape 10">
              <a:extLst>
                <a:ext uri="{FF2B5EF4-FFF2-40B4-BE49-F238E27FC236}">
                  <a16:creationId xmlns:a16="http://schemas.microsoft.com/office/drawing/2014/main" id="{48F77FE9-7BBE-4B15-B04F-064CF154239B}"/>
                </a:ext>
              </a:extLst>
            </p:cNvPr>
            <p:cNvSpPr/>
            <p:nvPr/>
          </p:nvSpPr>
          <p:spPr>
            <a:xfrm>
              <a:off x="0" y="6494584"/>
              <a:ext cx="12192000" cy="298873"/>
            </a:xfrm>
            <a:prstGeom prst="flowChartPunchedTape">
              <a:avLst/>
            </a:prstGeom>
            <a:solidFill>
              <a:srgbClr val="35787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0B2A4-2185-40FE-95F1-310CEFC97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"/>
            <a:stretch/>
          </p:blipFill>
          <p:spPr>
            <a:xfrm>
              <a:off x="9492399" y="6022634"/>
              <a:ext cx="2699601" cy="5784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20F6D6-CC38-4E8F-0C29-F99F5B662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98" y="1268372"/>
            <a:ext cx="3167700" cy="4321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05E29-F160-537B-AD62-49F08DAB8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7" y="1204366"/>
            <a:ext cx="3665011" cy="4687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EDB8CA-60E9-AF11-516D-005D74C13C76}"/>
              </a:ext>
            </a:extLst>
          </p:cNvPr>
          <p:cNvSpPr txBox="1">
            <a:spLocks/>
          </p:cNvSpPr>
          <p:nvPr/>
        </p:nvSpPr>
        <p:spPr>
          <a:xfrm>
            <a:off x="2780522" y="369129"/>
            <a:ext cx="6400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TAPs Focused Assessment Plans</a:t>
            </a:r>
          </a:p>
        </p:txBody>
      </p:sp>
    </p:spTree>
    <p:extLst>
      <p:ext uri="{BB962C8B-B14F-4D97-AF65-F5344CB8AC3E}">
        <p14:creationId xmlns:p14="http://schemas.microsoft.com/office/powerpoint/2010/main" val="202802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2BC8534DE964D8FC02EC672EC454A" ma:contentTypeVersion="16" ma:contentTypeDescription="Create a new document." ma:contentTypeScope="" ma:versionID="a43ddda77316b38455d4d44f08af32fb">
  <xsd:schema xmlns:xsd="http://www.w3.org/2001/XMLSchema" xmlns:xs="http://www.w3.org/2001/XMLSchema" xmlns:p="http://schemas.microsoft.com/office/2006/metadata/properties" xmlns:ns2="65945d3a-41a5-475e-8c71-4c35a27c8f1f" xmlns:ns3="51a9bdb9-cedc-4255-8cc4-b69afd9ae2d1" targetNamespace="http://schemas.microsoft.com/office/2006/metadata/properties" ma:root="true" ma:fieldsID="ffc19ba4209c2baad4f265f3b7735a55" ns2:_="" ns3:_="">
    <xsd:import namespace="65945d3a-41a5-475e-8c71-4c35a27c8f1f"/>
    <xsd:import namespace="51a9bdb9-cedc-4255-8cc4-b69afd9ae2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45d3a-41a5-475e-8c71-4c35a27c8f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2ac23d-36b0-4441-b696-c50b11b3b2d5}" ma:internalName="TaxCatchAll" ma:showField="CatchAllData" ma:web="65945d3a-41a5-475e-8c71-4c35a27c8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9bdb9-cedc-4255-8cc4-b69afd9ae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a4fda-2756-4549-b734-c37ba115d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a9bdb9-cedc-4255-8cc4-b69afd9ae2d1">
      <Terms xmlns="http://schemas.microsoft.com/office/infopath/2007/PartnerControls"/>
    </lcf76f155ced4ddcb4097134ff3c332f>
    <TaxCatchAll xmlns="65945d3a-41a5-475e-8c71-4c35a27c8f1f" xsi:nil="true"/>
  </documentManagement>
</p:properties>
</file>

<file path=customXml/itemProps1.xml><?xml version="1.0" encoding="utf-8"?>
<ds:datastoreItem xmlns:ds="http://schemas.openxmlformats.org/officeDocument/2006/customXml" ds:itemID="{AF6E45FC-3129-4BEF-9D60-8C0486C4D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45d3a-41a5-475e-8c71-4c35a27c8f1f"/>
    <ds:schemaRef ds:uri="51a9bdb9-cedc-4255-8cc4-b69afd9ae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01242D-D649-478B-8AE2-17EC3ADD7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F888D-BEFF-4568-A57D-2A8F2A9AF7A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51a9bdb9-cedc-4255-8cc4-b69afd9ae2d1"/>
    <ds:schemaRef ds:uri="http://purl.org/dc/terms/"/>
    <ds:schemaRef ds:uri="65945d3a-41a5-475e-8c71-4c35a27c8f1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550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Planning and assessing</vt:lpstr>
      <vt:lpstr>PowerPoint Presentation</vt:lpstr>
      <vt:lpstr>Working Scientifically Skills-disciplinary knowledge </vt:lpstr>
      <vt:lpstr>Scientific Enquiry</vt:lpstr>
      <vt:lpstr>What and how will we assess?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Hartropp</dc:creator>
  <cp:lastModifiedBy>Carla Hartropp</cp:lastModifiedBy>
  <cp:revision>28</cp:revision>
  <cp:lastPrinted>2021-07-19T15:40:12Z</cp:lastPrinted>
  <dcterms:created xsi:type="dcterms:W3CDTF">2021-07-19T14:08:18Z</dcterms:created>
  <dcterms:modified xsi:type="dcterms:W3CDTF">2023-04-25T15:36:13Z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0x0101009F62BC8534DE964D8FC02EC672EC454A</vt:lpwstr>
  </property>
</Properties>
</file>