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89" r:id="rId7"/>
    <p:sldId id="292" r:id="rId8"/>
    <p:sldId id="295" r:id="rId9"/>
    <p:sldId id="294" r:id="rId10"/>
    <p:sldId id="299" r:id="rId11"/>
    <p:sldId id="298" r:id="rId12"/>
  </p:sldIdLst>
  <p:sldSz cx="12188825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163" autoAdjust="0"/>
  </p:normalViewPr>
  <p:slideViewPr>
    <p:cSldViewPr>
      <p:cViewPr varScale="1">
        <p:scale>
          <a:sx n="68" d="100"/>
          <a:sy n="68" d="100"/>
        </p:scale>
        <p:origin x="822" y="6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10/12/2021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10/12/2021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8" rIns="93278" bIns="466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278" tIns="46638" rIns="93278" bIns="4663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C5E-A50F-4321-A52C-7367685B52F7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452-5EFD-4CD1-A4E1-3831F0D4676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BFD-FDF3-44F9-8904-3142B2331731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038A-7637-4974-88CD-912C9D78ACE0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E35-3F19-4505-A3F3-854949227FC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01E6-C81B-4026-8B16-822700A436A6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31CB-C323-47D8-921D-70F95B91BD33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AB6-DCE5-4F34-93A1-219329299166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E41A-DDAD-4C1D-BD85-7A4390402769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9087-C06E-4B0A-AFC6-B98A02C2AFBE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7978F2F-0E37-434B-B9D7-8FE71A2E908C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pestry.info/securit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yfs.info/forums/topic/47249-password-setting-adv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924" y="2276872"/>
            <a:ext cx="9649072" cy="2408535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Tapestry Online Learning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8F2AF-5A76-400F-9C29-1F39311A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98431"/>
            <a:ext cx="2340285" cy="2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CC9BC-C7FA-4FC0-917C-3D3AD72A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90458"/>
            <a:ext cx="10116615" cy="4762258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Tapestry is an online learning journal system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There is an app and browser version available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use it to record children’s learning and development using tablet devices and PCs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set you up as parents with your own secure logins so you can view and add your own observations to your child’s journal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When your child leaves, we can export a PDF copy of your child’s journal and a ZIP file including photos and videos for you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If they move to another setting also using Tapestry, their journal can be transferred across as well as your account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7BBC10-01CC-4A87-829A-8373C0A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Tapestry?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Why are we using Tapestry?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It creates a two way communication between staff and you</a:t>
            </a:r>
          </a:p>
          <a:p>
            <a:r>
              <a:rPr lang="en-GB" dirty="0">
                <a:solidFill>
                  <a:schemeClr val="tx1"/>
                </a:solidFill>
              </a:rPr>
              <a:t>We can upload media, meaning you can see pictures and videos of what your child is doing whilst they are with us</a:t>
            </a:r>
          </a:p>
          <a:p>
            <a:r>
              <a:rPr lang="en-GB" dirty="0">
                <a:solidFill>
                  <a:schemeClr val="tx1"/>
                </a:solidFill>
              </a:rPr>
              <a:t>There are greater opportunities to extend your child’s learning at home – you can add your own observations to show us their interests and achievements from home</a:t>
            </a:r>
          </a:p>
          <a:p>
            <a:r>
              <a:rPr lang="en-GB" dirty="0">
                <a:solidFill>
                  <a:schemeClr val="tx1"/>
                </a:solidFill>
              </a:rPr>
              <a:t>Unlike a physical, hard copy book, it’s easy to share with groups of relatives, such as extended families, separated parents and relatives living overseas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is the data kept safe?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34" y="1721467"/>
            <a:ext cx="6696744" cy="2429692"/>
          </a:xfrm>
        </p:spPr>
        <p:txBody>
          <a:bodyPr>
            <a:no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A password is required to access Tapestry, remember the stronger the password you set, the more secure your account is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You are linked manually to your child/children so you can only view observations for them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 don’t need to store any of the data entered onto Tapestry, they store it for us on secure cloud servers within the EU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sitting, indoor, computer, table&#10;&#10;Description automatically generated">
            <a:extLst>
              <a:ext uri="{FF2B5EF4-FFF2-40B4-BE49-F238E27FC236}">
                <a16:creationId xmlns:a16="http://schemas.microsoft.com/office/drawing/2014/main" id="{ED005A14-D58D-416F-8BD0-2618C28A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78" y="1778808"/>
            <a:ext cx="3014629" cy="197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C6DF7-F4D2-450A-AACA-9EDA40CAD14B}"/>
              </a:ext>
            </a:extLst>
          </p:cNvPr>
          <p:cNvSpPr txBox="1"/>
          <p:nvPr/>
        </p:nvSpPr>
        <p:spPr>
          <a:xfrm>
            <a:off x="1269876" y="4634567"/>
            <a:ext cx="9145016" cy="20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Data is stored separately for each school</a:t>
            </a:r>
          </a:p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Tapestry’s developers and support personnel require our permission to access our Tapestry account</a:t>
            </a:r>
          </a:p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For more information about Tapestry security you can go on their website </a:t>
            </a:r>
            <a:r>
              <a:rPr lang="en-GB" sz="2000" dirty="0">
                <a:hlinkClick r:id="rId4"/>
              </a:rPr>
              <a:t>https://tapestry.info/security.html</a:t>
            </a:r>
            <a:endParaRPr lang="en-GB" sz="2000" dirty="0"/>
          </a:p>
          <a:p>
            <a:pPr marL="273600" indent="-273600">
              <a:lnSpc>
                <a:spcPct val="70000"/>
              </a:lnSpc>
              <a:spcBef>
                <a:spcPts val="180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0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Logging in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66887"/>
            <a:ext cx="6156174" cy="477202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 login to Tapestry we will need to have an email address for you </a:t>
            </a:r>
          </a:p>
          <a:p>
            <a:r>
              <a:rPr lang="en-GB" dirty="0">
                <a:solidFill>
                  <a:schemeClr val="tx1"/>
                </a:solidFill>
              </a:rPr>
              <a:t>Once you activate your account you can then login using your email and password</a:t>
            </a:r>
          </a:p>
          <a:p>
            <a:r>
              <a:rPr lang="en-GB" dirty="0">
                <a:solidFill>
                  <a:schemeClr val="tx1"/>
                </a:solidFill>
              </a:rPr>
              <a:t>You can reset your password by email if you forget it </a:t>
            </a:r>
          </a:p>
          <a:p>
            <a:r>
              <a:rPr lang="en-GB" dirty="0">
                <a:solidFill>
                  <a:schemeClr val="tx1"/>
                </a:solidFill>
              </a:rPr>
              <a:t>Passwords are case sensitive</a:t>
            </a:r>
          </a:p>
          <a:p>
            <a:r>
              <a:rPr lang="en-GB" dirty="0">
                <a:solidFill>
                  <a:schemeClr val="tx1"/>
                </a:solidFill>
              </a:rPr>
              <a:t>Remember to set a strong password </a:t>
            </a:r>
          </a:p>
          <a:p>
            <a:r>
              <a:rPr lang="en-GB" dirty="0">
                <a:solidFill>
                  <a:schemeClr val="tx1"/>
                </a:solidFill>
              </a:rPr>
              <a:t>You can read this article for some guidance on how to set a strong and memorable password </a:t>
            </a:r>
            <a:r>
              <a:rPr lang="en-GB" dirty="0">
                <a:hlinkClick r:id="rId3"/>
              </a:rPr>
              <a:t>https://eyfs.info/forums/topic/47249-password-setting-advice/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F1C86-1F9D-425C-8366-D97ACCA35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196" y="1764853"/>
            <a:ext cx="3834263" cy="2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1772816"/>
            <a:ext cx="6552728" cy="47971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When you login to your account you will be able to see any observations for your child that have been added to their journal </a:t>
            </a:r>
          </a:p>
          <a:p>
            <a:r>
              <a:rPr lang="en-GB" dirty="0">
                <a:solidFill>
                  <a:schemeClr val="tx1"/>
                </a:solidFill>
              </a:rPr>
              <a:t>Underneath the media you may also see any notes we have added</a:t>
            </a:r>
          </a:p>
          <a:p>
            <a:r>
              <a:rPr lang="en-GB" dirty="0">
                <a:solidFill>
                  <a:schemeClr val="tx1"/>
                </a:solidFill>
              </a:rPr>
              <a:t>:You will also be able to add comments and like the observation</a:t>
            </a:r>
          </a:p>
          <a:p>
            <a:r>
              <a:rPr lang="en-GB" dirty="0">
                <a:solidFill>
                  <a:schemeClr val="tx1"/>
                </a:solidFill>
              </a:rPr>
              <a:t>You can also add your own observations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F915F-8E51-41EC-8030-103B7DD7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41" y="1788091"/>
            <a:ext cx="3715682" cy="47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39551"/>
            <a:ext cx="9479956" cy="10207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Notifications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4932038" cy="4267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If you would like to receive notifications it’s possible to receive email notifications immediately, daily or weekly </a:t>
            </a:r>
          </a:p>
          <a:p>
            <a:r>
              <a:rPr lang="en-GB" dirty="0">
                <a:solidFill>
                  <a:schemeClr val="tx1"/>
                </a:solidFill>
              </a:rPr>
              <a:t>There are different notifications for things like new observations and observation comments </a:t>
            </a:r>
          </a:p>
          <a:p>
            <a:r>
              <a:rPr lang="en-GB" dirty="0">
                <a:solidFill>
                  <a:schemeClr val="tx1"/>
                </a:solidFill>
              </a:rPr>
              <a:t>On the app (only on the new version) you can also receive push notifications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003ED-ADDC-4E70-8B3A-8FEB9A5D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1775496"/>
            <a:ext cx="3673686" cy="2718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B349A-3C33-4D17-9AD0-58DD021B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524" y="4870102"/>
            <a:ext cx="4576042" cy="13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When will we get started?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828582" cy="4267200"/>
          </a:xfrm>
        </p:spPr>
        <p:txBody>
          <a:bodyPr>
            <a:normAutofit lnSpcReduction="10000"/>
          </a:bodyPr>
          <a:lstStyle/>
          <a:p>
            <a:endParaRPr lang="en-GB" b="1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We have handed out introductory letters and put our user guides on the class page on our school website</a:t>
            </a:r>
          </a:p>
          <a:p>
            <a:r>
              <a:rPr lang="en-GB" dirty="0">
                <a:solidFill>
                  <a:schemeClr val="tx1"/>
                </a:solidFill>
              </a:rPr>
              <a:t>We should have your account ready soon and you will receive an email with the link to set a password for yourself, remember to check your spam/junk folders for this</a:t>
            </a:r>
          </a:p>
          <a:p>
            <a:r>
              <a:rPr lang="en-GB" dirty="0">
                <a:solidFill>
                  <a:schemeClr val="tx1"/>
                </a:solidFill>
              </a:rPr>
              <a:t>Please note that it’s not possible for parents to both be set up using the same email address</a:t>
            </a:r>
          </a:p>
          <a:p>
            <a:r>
              <a:rPr lang="en-GB" dirty="0">
                <a:solidFill>
                  <a:schemeClr val="tx1"/>
                </a:solidFill>
              </a:rPr>
              <a:t>Please get in touch with us if you have any problems </a:t>
            </a:r>
            <a:r>
              <a:rPr lang="en-GB">
                <a:solidFill>
                  <a:schemeClr val="tx1"/>
                </a:solidFill>
              </a:rPr>
              <a:t>getting started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2b8589-e177-4f43-b535-386d6ecceb83">
      <Terms xmlns="http://schemas.microsoft.com/office/infopath/2007/PartnerControls"/>
    </lcf76f155ced4ddcb4097134ff3c332f>
    <TaxCatchAll xmlns="461751e0-30cc-4c50-8363-ba0539b674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783D2E6EA2941B35E9882CC38F149" ma:contentTypeVersion="16" ma:contentTypeDescription="Create a new document." ma:contentTypeScope="" ma:versionID="574f9b759a1b2274dfb78946712e8ede">
  <xsd:schema xmlns:xsd="http://www.w3.org/2001/XMLSchema" xmlns:xs="http://www.w3.org/2001/XMLSchema" xmlns:p="http://schemas.microsoft.com/office/2006/metadata/properties" xmlns:ns2="c02b8589-e177-4f43-b535-386d6ecceb83" xmlns:ns3="461751e0-30cc-4c50-8363-ba0539b6744e" targetNamespace="http://schemas.microsoft.com/office/2006/metadata/properties" ma:root="true" ma:fieldsID="cb3173db344a163365f244fce822692d" ns2:_="" ns3:_="">
    <xsd:import namespace="c02b8589-e177-4f43-b535-386d6ecceb83"/>
    <xsd:import namespace="461751e0-30cc-4c50-8363-ba0539b67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b8589-e177-4f43-b535-386d6ecce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ad7b9a-facf-4a92-8e5a-a76166a90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751e0-30cc-4c50-8363-ba0539b674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906d1e-31f5-4efa-9625-1c8d8fb64bcd}" ma:internalName="TaxCatchAll" ma:showField="CatchAllData" ma:web="461751e0-30cc-4c50-8363-ba0539b674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82113-77C7-4BF4-85DF-6C9602B6F5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C11489-4CEB-4C64-9D75-A3CCDE31858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c3b312c-2e6e-4ab8-a5e6-d4121e55f939"/>
    <ds:schemaRef ds:uri="a3e22068-9af0-4d82-acc4-1cac4b938b2c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9FD6FA-6B0E-439A-B5C9-EBEA0461A736}"/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610</Words>
  <Application>Microsoft Office PowerPoint</Application>
  <PresentationFormat>Custom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Student presentation</vt:lpstr>
      <vt:lpstr>Tapestry Online Learning Journal</vt:lpstr>
      <vt:lpstr>What is Tapestry? </vt:lpstr>
      <vt:lpstr>Why are we using Tapestry?</vt:lpstr>
      <vt:lpstr>How is the data kept safe?</vt:lpstr>
      <vt:lpstr>Logging in</vt:lpstr>
      <vt:lpstr>Observations</vt:lpstr>
      <vt:lpstr>Notifications</vt:lpstr>
      <vt:lpstr>When will we get started?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2017-05-08T14:48:11Z</dcterms:created>
  <dcterms:modified xsi:type="dcterms:W3CDTF">2021-10-12T14:53:30Z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  <property fmtid="{D5CDD505-2E9C-101B-9397-08002B2CF9AE}" pid="3" name="ContentTypeId">
    <vt:lpwstr>0x01010001D68A66E7474543B657277825F6F15D</vt:lpwstr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