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8" r:id="rId6"/>
    <p:sldId id="259" r:id="rId7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63E258-B35D-DA23-ED51-176C5C83EB89}" v="735" dt="2025-11-03T12:45:15.6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270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00EBD-F4AB-42EF-B95A-60BFE794BC2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4BD9-597B-48D9-9EE3-EAB1AC91F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835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00EBD-F4AB-42EF-B95A-60BFE794BC2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4BD9-597B-48D9-9EE3-EAB1AC91F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110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00EBD-F4AB-42EF-B95A-60BFE794BC2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4BD9-597B-48D9-9EE3-EAB1AC91F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2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00EBD-F4AB-42EF-B95A-60BFE794BC2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4BD9-597B-48D9-9EE3-EAB1AC91F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020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00EBD-F4AB-42EF-B95A-60BFE794BC2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4BD9-597B-48D9-9EE3-EAB1AC91F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384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00EBD-F4AB-42EF-B95A-60BFE794BC2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4BD9-597B-48D9-9EE3-EAB1AC91F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360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00EBD-F4AB-42EF-B95A-60BFE794BC2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4BD9-597B-48D9-9EE3-EAB1AC91F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517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00EBD-F4AB-42EF-B95A-60BFE794BC2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4BD9-597B-48D9-9EE3-EAB1AC91F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848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00EBD-F4AB-42EF-B95A-60BFE794BC2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4BD9-597B-48D9-9EE3-EAB1AC91F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561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00EBD-F4AB-42EF-B95A-60BFE794BC2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4BD9-597B-48D9-9EE3-EAB1AC91F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885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00EBD-F4AB-42EF-B95A-60BFE794BC2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4BD9-597B-48D9-9EE3-EAB1AC91F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604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00EBD-F4AB-42EF-B95A-60BFE794BC2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E4BD9-597B-48D9-9EE3-EAB1AC91F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62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kate.hemming@ashlands.mlt.co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55142" y="96505"/>
            <a:ext cx="5469025" cy="461665"/>
          </a:xfrm>
          <a:prstGeom prst="rect">
            <a:avLst/>
          </a:prstGeom>
          <a:solidFill>
            <a:srgbClr val="92D050">
              <a:alpha val="30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   Reception - Autumn Term 2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40851" y="4660183"/>
            <a:ext cx="3135279" cy="2165060"/>
          </a:xfrm>
          <a:prstGeom prst="rect">
            <a:avLst/>
          </a:prstGeom>
          <a:solidFill>
            <a:srgbClr val="92D050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Understanding of the World</a:t>
            </a:r>
          </a:p>
          <a:p>
            <a:r>
              <a:rPr lang="en-US" sz="1200" b="1" dirty="0">
                <a:solidFill>
                  <a:srgbClr val="002060"/>
                </a:solidFill>
                <a:latin typeface="Comic Sans MS"/>
                <a:cs typeface="Times New Roman"/>
              </a:rPr>
              <a:t>L</a:t>
            </a:r>
            <a:r>
              <a:rPr lang="en-US" sz="1050" b="1" dirty="0">
                <a:solidFill>
                  <a:srgbClr val="002060"/>
                </a:solidFill>
                <a:latin typeface="Comic Sans MS"/>
                <a:cs typeface="Times New Roman"/>
              </a:rPr>
              <a:t>earning about and celebrating festivals. </a:t>
            </a:r>
            <a:endParaRPr lang="en-US" sz="1050" dirty="0">
              <a:solidFill>
                <a:srgbClr val="002060"/>
              </a:solidFill>
              <a:latin typeface="Comic Sans MS"/>
              <a:cs typeface="Times New Roman"/>
            </a:endParaRPr>
          </a:p>
          <a:p>
            <a:r>
              <a:rPr lang="en-GB" sz="1050" dirty="0">
                <a:solidFill>
                  <a:srgbClr val="002060"/>
                </a:solidFill>
                <a:latin typeface="Comic Sans MS"/>
                <a:cs typeface="Times New Roman"/>
              </a:rPr>
              <a:t>Recognise that people have different beliefs and show respect for this.</a:t>
            </a:r>
            <a:endParaRPr lang="en-US" sz="1050" dirty="0">
              <a:solidFill>
                <a:srgbClr val="002060"/>
              </a:solidFill>
              <a:latin typeface="Comic Sans MS"/>
              <a:cs typeface="Times New Roman"/>
            </a:endParaRPr>
          </a:p>
          <a:p>
            <a:r>
              <a:rPr lang="en-GB" sz="1050" dirty="0">
                <a:solidFill>
                  <a:srgbClr val="002060"/>
                </a:solidFill>
                <a:latin typeface="Comic Sans MS"/>
                <a:cs typeface="Times New Roman"/>
              </a:rPr>
              <a:t>-Bonfire Night</a:t>
            </a:r>
          </a:p>
          <a:p>
            <a:r>
              <a:rPr lang="en-GB" sz="1050" dirty="0">
                <a:solidFill>
                  <a:srgbClr val="002060"/>
                </a:solidFill>
                <a:latin typeface="Comic Sans MS"/>
                <a:cs typeface="Times New Roman"/>
              </a:rPr>
              <a:t>Christmas</a:t>
            </a:r>
          </a:p>
          <a:p>
            <a:r>
              <a:rPr lang="en-GB" sz="1050" dirty="0">
                <a:solidFill>
                  <a:srgbClr val="002060"/>
                </a:solidFill>
                <a:latin typeface="Comic Sans MS"/>
                <a:cs typeface="Times New Roman"/>
              </a:rPr>
              <a:t>Why are these occasions </a:t>
            </a:r>
            <a:endParaRPr lang="en-US" sz="1050" dirty="0">
              <a:solidFill>
                <a:srgbClr val="002060"/>
              </a:solidFill>
              <a:latin typeface="Comic Sans MS"/>
              <a:cs typeface="Times New Roman"/>
            </a:endParaRPr>
          </a:p>
          <a:p>
            <a:r>
              <a:rPr lang="en-GB" sz="1050" dirty="0">
                <a:solidFill>
                  <a:srgbClr val="002060"/>
                </a:solidFill>
                <a:latin typeface="Comic Sans MS"/>
                <a:cs typeface="Times New Roman"/>
              </a:rPr>
              <a:t>celebrated? </a:t>
            </a:r>
            <a:endParaRPr lang="en-US" sz="1050" dirty="0">
              <a:solidFill>
                <a:srgbClr val="002060"/>
              </a:solidFill>
              <a:latin typeface="Comic Sans MS"/>
              <a:cs typeface="Times New Roman"/>
            </a:endParaRPr>
          </a:p>
          <a:p>
            <a:r>
              <a:rPr lang="en-GB" sz="1050" dirty="0">
                <a:solidFill>
                  <a:srgbClr val="002060"/>
                </a:solidFill>
                <a:latin typeface="Comic Sans MS"/>
                <a:cs typeface="Times New Roman"/>
              </a:rPr>
              <a:t>What traditions do we</a:t>
            </a:r>
            <a:endParaRPr lang="en-US" sz="1050" dirty="0">
              <a:solidFill>
                <a:srgbClr val="002060"/>
              </a:solidFill>
              <a:latin typeface="Comic Sans MS"/>
              <a:cs typeface="Times New Roman"/>
            </a:endParaRPr>
          </a:p>
          <a:p>
            <a:r>
              <a:rPr lang="en-GB" sz="1050" dirty="0">
                <a:solidFill>
                  <a:srgbClr val="002060"/>
                </a:solidFill>
                <a:latin typeface="Comic Sans MS"/>
                <a:cs typeface="Times New Roman"/>
              </a:rPr>
              <a:t>have in our own homes? </a:t>
            </a:r>
            <a:endParaRPr lang="en-US" sz="1050" dirty="0">
              <a:solidFill>
                <a:srgbClr val="002060"/>
              </a:solidFill>
              <a:latin typeface="Comic Sans MS"/>
              <a:cs typeface="Times New Roman"/>
            </a:endParaRPr>
          </a:p>
          <a:p>
            <a:endParaRPr lang="en-US" sz="1050" dirty="0">
              <a:solidFill>
                <a:srgbClr val="002060"/>
              </a:solidFill>
              <a:latin typeface="Comic Sans MS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050" b="1" dirty="0">
              <a:solidFill>
                <a:srgbClr val="002060"/>
              </a:solidFill>
              <a:latin typeface="Comic Sans MS"/>
              <a:cs typeface="Times New Roman"/>
            </a:endParaRPr>
          </a:p>
          <a:p>
            <a:endParaRPr lang="en-GB" sz="1100" dirty="0">
              <a:solidFill>
                <a:srgbClr val="002060"/>
              </a:solidFill>
              <a:latin typeface="Comic Sans MS"/>
              <a:cs typeface="Times New Roman"/>
            </a:endParaRPr>
          </a:p>
          <a:p>
            <a:endParaRPr lang="en-US" sz="1400" dirty="0">
              <a:solidFill>
                <a:srgbClr val="002060"/>
              </a:solidFill>
              <a:cs typeface="Calibri" panose="020F0502020204030204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692003" y="8066491"/>
            <a:ext cx="2710070" cy="1661540"/>
          </a:xfrm>
          <a:prstGeom prst="rect">
            <a:avLst/>
          </a:prstGeom>
          <a:solidFill>
            <a:srgbClr val="92D050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="1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Expressive Arts and Design</a:t>
            </a:r>
          </a:p>
          <a:p>
            <a:pPr algn="l" rtl="0" fontAlgn="base"/>
            <a:endParaRPr lang="en-GB" sz="1200">
              <a:solidFill>
                <a:srgbClr val="002060"/>
              </a:solidFill>
              <a:latin typeface="Comic Sans MS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60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626846" y="6284884"/>
            <a:ext cx="2856604" cy="1778586"/>
          </a:xfrm>
          <a:prstGeom prst="rect">
            <a:avLst/>
          </a:prstGeom>
          <a:solidFill>
            <a:srgbClr val="92D050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="1">
                <a:solidFill>
                  <a:srgbClr val="00206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Physical Development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5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Movement and travelling, using space and negotiating obstacles. Demonstrate strength, balance and coordination </a:t>
            </a:r>
            <a:endParaRPr lang="en-GB"/>
          </a:p>
          <a:p>
            <a:r>
              <a:rPr lang="en-GB" sz="105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when playing </a:t>
            </a:r>
          </a:p>
          <a:p>
            <a:pPr marL="285750" indent="-285750">
              <a:buFont typeface="Symbol"/>
              <a:buChar char="•"/>
            </a:pPr>
            <a:r>
              <a:rPr lang="en-GB" sz="105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Work on tripod grip </a:t>
            </a:r>
          </a:p>
          <a:p>
            <a:pPr marL="285750" indent="-285750">
              <a:buFont typeface="Symbol"/>
              <a:buChar char="•"/>
            </a:pPr>
            <a:r>
              <a:rPr lang="en-GB" sz="105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Pencil control activities </a:t>
            </a:r>
          </a:p>
          <a:p>
            <a:pPr marL="285750" indent="-285750">
              <a:buFont typeface="Symbol"/>
              <a:buChar char="•"/>
            </a:pPr>
            <a:r>
              <a:rPr lang="en-GB" sz="105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Name writing  </a:t>
            </a:r>
          </a:p>
          <a:p>
            <a:pPr marL="285750" indent="-285750">
              <a:buFont typeface="Symbol"/>
              <a:buChar char="•"/>
            </a:pPr>
            <a:endParaRPr lang="en-GB" sz="1050">
              <a:solidFill>
                <a:srgbClr val="000000"/>
              </a:solidFill>
              <a:latin typeface="Comic Sans MS"/>
              <a:ea typeface="Calibri" panose="020F0502020204030204" pitchFamily="34" charset="0"/>
              <a:cs typeface="Times New Roman"/>
            </a:endParaRPr>
          </a:p>
          <a:p>
            <a:endParaRPr lang="en-GB">
              <a:cs typeface="Calibri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Find the pulse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Copy-clap the rhythm of </a:t>
            </a:r>
            <a:endParaRPr lang="en-GB">
              <a:solidFill>
                <a:srgbClr val="FFFFFF"/>
              </a:solidFill>
              <a:latin typeface="Calibri"/>
              <a:ea typeface="Calibri" panose="020F0502020204030204" pitchFamily="34" charset="0"/>
              <a:cs typeface="Calibri" panose="020F050202020403020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small phrases from songs. </a:t>
            </a:r>
            <a:endParaRPr lang="en-GB">
              <a:solidFill>
                <a:srgbClr val="FFFFFF"/>
              </a:solidFill>
              <a:latin typeface="Calibri"/>
              <a:ea typeface="Calibri" panose="020F0502020204030204" pitchFamily="34" charset="0"/>
              <a:cs typeface="Calibri" panose="020F050202020403020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Explore high pitch and low pitch in the context of the songs. Explore music making.  Invent a pattern to go with a song </a:t>
            </a:r>
            <a:endParaRPr lang="en-GB">
              <a:solidFill>
                <a:srgbClr val="FFFFFF"/>
              </a:solidFill>
              <a:latin typeface="Calibri"/>
              <a:ea typeface="Calibri" panose="020F0502020204030204" pitchFamily="34" charset="0"/>
              <a:cs typeface="Calibri" panose="020F050202020403020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5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40851" y="7210575"/>
            <a:ext cx="3131948" cy="2419700"/>
          </a:xfrm>
          <a:prstGeom prst="rect">
            <a:avLst/>
          </a:prstGeom>
          <a:solidFill>
            <a:srgbClr val="92D050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Communication and Language</a:t>
            </a:r>
            <a:endParaRPr lang="en-GB" sz="1200" b="1" dirty="0">
              <a:solidFill>
                <a:srgbClr val="002060"/>
              </a:solidFill>
              <a:latin typeface="Comic Sans MS"/>
              <a:ea typeface="Calibri"/>
              <a:cs typeface="Times New Roman"/>
            </a:endParaRPr>
          </a:p>
          <a:p>
            <a:pPr fontAlgn="base"/>
            <a:r>
              <a:rPr lang="en-GB" sz="1200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Engage in non-fiction books</a:t>
            </a:r>
            <a:endParaRPr lang="en-GB" sz="14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r>
              <a:rPr lang="en-GB" sz="1200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and use new vocabulary </a:t>
            </a:r>
            <a:endParaRPr lang="en-GB" sz="14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r>
              <a:rPr lang="en-GB" sz="1200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Finding out about people in </a:t>
            </a:r>
            <a:endParaRPr lang="en-GB" dirty="0">
              <a:solidFill>
                <a:srgbClr val="FFFFFF"/>
              </a:solidFill>
              <a:latin typeface="Calibri" panose="020F0502020204030204"/>
              <a:ea typeface="Calibri"/>
              <a:cs typeface="Calibri" panose="020F0502020204030204"/>
            </a:endParaRPr>
          </a:p>
          <a:p>
            <a:r>
              <a:rPr lang="en-GB" sz="1200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our local area who help us. </a:t>
            </a:r>
            <a:endParaRPr lang="en-GB" dirty="0">
              <a:ea typeface="Calibri"/>
              <a:cs typeface="Calibri"/>
            </a:endParaRPr>
          </a:p>
          <a:p>
            <a:endParaRPr lang="en-GB" sz="1200" dirty="0">
              <a:solidFill>
                <a:srgbClr val="002060"/>
              </a:solidFill>
              <a:latin typeface="Comic Sans MS"/>
              <a:ea typeface="Calibri" panose="020F0502020204030204" pitchFamily="34" charset="0"/>
              <a:cs typeface="Times New Roman"/>
            </a:endParaRPr>
          </a:p>
          <a:p>
            <a:r>
              <a:rPr lang="en-GB" sz="1200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Know about different houses </a:t>
            </a:r>
            <a:endParaRPr lang="en-GB" dirty="0">
              <a:ea typeface="Calibri"/>
            </a:endParaRPr>
          </a:p>
          <a:p>
            <a:r>
              <a:rPr lang="en-GB" sz="1200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and homes where we live.</a:t>
            </a:r>
            <a:endParaRPr lang="en-GB" dirty="0">
              <a:ea typeface="Calibri"/>
            </a:endParaRPr>
          </a:p>
          <a:p>
            <a:r>
              <a:rPr lang="en-GB" sz="1200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Know about some of the important buildings in our local community.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600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Art Icon 214498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95508">
            <a:off x="6219992" y="7840598"/>
            <a:ext cx="454494" cy="45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3539220" y="2098522"/>
            <a:ext cx="2931851" cy="2378660"/>
          </a:xfrm>
          <a:prstGeom prst="rect">
            <a:avLst/>
          </a:prstGeom>
          <a:solidFill>
            <a:srgbClr val="92D050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solidFill>
                  <a:srgbClr val="002060"/>
                </a:solidFill>
                <a:effectLst/>
                <a:latin typeface="Comic Sans MS"/>
                <a:ea typeface="Calibri" panose="020F0502020204030204" pitchFamily="34" charset="0"/>
                <a:cs typeface="Times New Roman"/>
              </a:rPr>
              <a:t>Maths</a:t>
            </a:r>
            <a:r>
              <a:rPr lang="en-GB" sz="1200" b="1" dirty="0">
                <a:solidFill>
                  <a:srgbClr val="00206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  </a:t>
            </a:r>
            <a:r>
              <a:rPr lang="en-GB" sz="1200" b="1" dirty="0">
                <a:solidFill>
                  <a:srgbClr val="002060"/>
                </a:solidFill>
                <a:effectLst/>
                <a:latin typeface="Comic Sans MS"/>
                <a:ea typeface="Calibri" panose="020F0502020204030204" pitchFamily="34" charset="0"/>
                <a:cs typeface="Times New Roman"/>
              </a:rPr>
              <a:t> </a:t>
            </a:r>
            <a:r>
              <a:rPr lang="en-GB" sz="1200" b="1" dirty="0">
                <a:solidFill>
                  <a:srgbClr val="00206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Number</a:t>
            </a:r>
            <a:endParaRPr lang="en-GB" sz="1050" dirty="0">
              <a:solidFill>
                <a:srgbClr val="FFFFFF"/>
              </a:solidFill>
              <a:latin typeface="Comic Sans MS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50" dirty="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Developing</a:t>
            </a:r>
            <a:r>
              <a:rPr lang="en-GB" sz="1050" dirty="0">
                <a:solidFill>
                  <a:srgbClr val="000000"/>
                </a:solidFill>
                <a:latin typeface="Comic Sans MS"/>
                <a:cs typeface="Times New Roman"/>
              </a:rPr>
              <a:t> a strong grounding in number is essential so that all children develop the necessary building blocks to excel mathematically. Children should be able to count confidently, develop a deep understanding of the numbers to 10, the relationships between them and the patterns within those numbers</a:t>
            </a:r>
            <a:endParaRPr lang="en-GB" sz="1050" dirty="0">
              <a:latin typeface="Comic Sans MS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50" b="0" i="0" dirty="0">
              <a:solidFill>
                <a:srgbClr val="00206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4930" y="2059400"/>
            <a:ext cx="3136352" cy="2316834"/>
          </a:xfrm>
          <a:prstGeom prst="rect">
            <a:avLst/>
          </a:prstGeom>
          <a:solidFill>
            <a:srgbClr val="92D050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solidFill>
                  <a:srgbClr val="00206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Literacy</a:t>
            </a:r>
          </a:p>
          <a:p>
            <a:r>
              <a:rPr lang="en-GB" sz="1100" dirty="0">
                <a:solidFill>
                  <a:srgbClr val="00206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Write my name correctly.</a:t>
            </a:r>
          </a:p>
          <a:p>
            <a:r>
              <a:rPr lang="en-GB" sz="1100" dirty="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Begin to form lower case </a:t>
            </a:r>
          </a:p>
          <a:p>
            <a:r>
              <a:rPr lang="en-GB" sz="1100" dirty="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letters correctly.</a:t>
            </a:r>
          </a:p>
          <a:p>
            <a:r>
              <a:rPr lang="en-GB" sz="1100" dirty="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Write initial letter sounds in words.</a:t>
            </a:r>
          </a:p>
          <a:p>
            <a:r>
              <a:rPr lang="en-GB" sz="1100" dirty="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Blend CVC word.</a:t>
            </a:r>
          </a:p>
          <a:p>
            <a:r>
              <a:rPr lang="en-GB" sz="1100" b="1" dirty="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Some activities –</a:t>
            </a:r>
            <a:r>
              <a:rPr lang="en-GB" sz="1100" dirty="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Writing </a:t>
            </a:r>
          </a:p>
          <a:p>
            <a:r>
              <a:rPr lang="en-GB" sz="1100" dirty="0">
                <a:solidFill>
                  <a:srgbClr val="00000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captions, lists, labels</a:t>
            </a:r>
          </a:p>
          <a:p>
            <a:endParaRPr lang="en-GB" sz="1050" dirty="0">
              <a:solidFill>
                <a:srgbClr val="000000"/>
              </a:solidFill>
              <a:latin typeface="Comic Sans MS"/>
              <a:ea typeface="Calibri" panose="020F0502020204030204" pitchFamily="34" charset="0"/>
              <a:cs typeface="Times New Roman"/>
            </a:endParaRPr>
          </a:p>
          <a:p>
            <a:endParaRPr lang="en-GB" sz="1050" dirty="0">
              <a:solidFill>
                <a:srgbClr val="000000"/>
              </a:solidFill>
              <a:latin typeface="Comic Sans MS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5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56" name="Picture 32" descr="Music Icon 20242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076" y="9399692"/>
            <a:ext cx="477590" cy="47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702360" y="728895"/>
            <a:ext cx="4933393" cy="13849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tabLst>
                <a:tab pos="4620260" algn="l"/>
                <a:tab pos="6286500" algn="r"/>
              </a:tabLst>
            </a:pPr>
            <a:r>
              <a:rPr lang="en-GB" sz="1200" dirty="0">
                <a:solidFill>
                  <a:srgbClr val="000000"/>
                </a:solidFill>
                <a:latin typeface="Comic Sans MS"/>
                <a:ea typeface="Times New Roman" panose="02020603050405020304" pitchFamily="18" charset="0"/>
              </a:rPr>
              <a:t>This half term our topic is </a:t>
            </a:r>
            <a:r>
              <a:rPr lang="en-GB" sz="1200" b="1" dirty="0">
                <a:solidFill>
                  <a:srgbClr val="000000"/>
                </a:solidFill>
                <a:latin typeface="Comic Sans MS"/>
                <a:ea typeface="Times New Roman" panose="02020603050405020304" pitchFamily="18" charset="0"/>
              </a:rPr>
              <a:t>'The Place Where I Live'</a:t>
            </a:r>
            <a:r>
              <a:rPr lang="en-GB" sz="1200" dirty="0">
                <a:solidFill>
                  <a:srgbClr val="000000"/>
                </a:solidFill>
                <a:latin typeface="Comic Sans MS"/>
                <a:ea typeface="Times New Roman" panose="02020603050405020304" pitchFamily="18" charset="0"/>
              </a:rPr>
              <a:t> and we will be finding out about our local community and the people who help us.                                                </a:t>
            </a:r>
            <a:endParaRPr lang="en-GB" dirty="0">
              <a:solidFill>
                <a:srgbClr val="000000"/>
              </a:solidFill>
              <a:latin typeface="Times New Roman"/>
              <a:ea typeface="Calibri"/>
              <a:cs typeface="Calibri"/>
            </a:endParaRPr>
          </a:p>
          <a:p>
            <a:pPr>
              <a:tabLst>
                <a:tab pos="4620260" algn="l"/>
                <a:tab pos="6286500" algn="r"/>
              </a:tabLst>
            </a:pPr>
            <a:r>
              <a:rPr lang="en-GB" sz="1200" b="1" dirty="0">
                <a:solidFill>
                  <a:srgbClr val="000000"/>
                </a:solidFill>
                <a:latin typeface="Comic Sans MS"/>
                <a:ea typeface="Times New Roman" panose="02020603050405020304" pitchFamily="18" charset="0"/>
              </a:rPr>
              <a:t>If you would like to come and share your job with the children – please let us know! We love having visitors to help bring our learning to life. </a:t>
            </a:r>
            <a:endParaRPr lang="en-GB" b="1" dirty="0">
              <a:ea typeface="Calibri"/>
              <a:cs typeface="Calibri"/>
            </a:endParaRPr>
          </a:p>
          <a:p>
            <a:pPr>
              <a:tabLst>
                <a:tab pos="4620260" algn="l"/>
                <a:tab pos="6286500" algn="r"/>
              </a:tabLst>
            </a:pPr>
            <a:endParaRPr lang="en-GB" sz="1200" b="1" dirty="0">
              <a:solidFill>
                <a:srgbClr val="000000"/>
              </a:solidFill>
              <a:latin typeface="Comic Sans MS"/>
              <a:ea typeface="Calibri"/>
              <a:cs typeface="Calibri"/>
            </a:endParaRP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3545359" y="4541686"/>
            <a:ext cx="2938127" cy="1666653"/>
          </a:xfrm>
          <a:prstGeom prst="rect">
            <a:avLst/>
          </a:prstGeom>
          <a:solidFill>
            <a:srgbClr val="92D050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b="1">
                <a:solidFill>
                  <a:srgbClr val="002060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Personal, Social and Emotional Development</a:t>
            </a:r>
            <a:endParaRPr lang="en-GB" sz="1200">
              <a:solidFill>
                <a:srgbClr val="00206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000" b="1" i="1">
                <a:solidFill>
                  <a:schemeClr val="tx1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Self-Regulation: </a:t>
            </a:r>
            <a:r>
              <a:rPr lang="en-GB" sz="1000">
                <a:solidFill>
                  <a:schemeClr val="tx1"/>
                </a:solidFill>
                <a:latin typeface="Comic Sans MS"/>
                <a:ea typeface="Calibri" panose="020F0502020204030204" pitchFamily="34" charset="0"/>
                <a:cs typeface="Times New Roman"/>
              </a:rPr>
              <a:t>Show an understanding of their own feelings and those of others, and begin to regulate their behaviour accordingly; Set and work towards simple goals, being able to wait for what they want and control their immediate impulses when appropriate; </a:t>
            </a:r>
            <a:endParaRPr lang="en-GB" sz="1000"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AutoShape 8" descr="Whatever Next! by Jill Murphy | Waterston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14" descr="The Starry Nigh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46" name="Picture 22" descr="Pin on My Sav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644" y="3787887"/>
            <a:ext cx="1526137" cy="509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riting Icon 126744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68" y="3621355"/>
            <a:ext cx="753038" cy="75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Dancing Icon 335741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833" y="3998387"/>
            <a:ext cx="783974" cy="78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wesome Ambulances (Amazing Machines) : Mitton, Tony, Parker, Ant:  Amazon.co.uk: Books">
            <a:extLst>
              <a:ext uri="{FF2B5EF4-FFF2-40B4-BE49-F238E27FC236}">
                <a16:creationId xmlns:a16="http://schemas.microsoft.com/office/drawing/2014/main" id="{4533F8B5-175A-ABD7-E519-D6AB39116C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1748" y="3206512"/>
            <a:ext cx="1139534" cy="1198146"/>
          </a:xfrm>
          <a:prstGeom prst="rect">
            <a:avLst/>
          </a:prstGeom>
        </p:spPr>
      </p:pic>
      <p:pic>
        <p:nvPicPr>
          <p:cNvPr id="4" name="Picture 3" descr="Mog and the V.E.T.: The illustrated adventures of the nation's favourite  cat, from the author of The Tiger Who Came To Tea (Mog the Cat Books) :  Kerr, Judith, Kerr, Judith: Amazon.co.uk:">
            <a:extLst>
              <a:ext uri="{FF2B5EF4-FFF2-40B4-BE49-F238E27FC236}">
                <a16:creationId xmlns:a16="http://schemas.microsoft.com/office/drawing/2014/main" id="{2FA81319-4B47-6786-04D3-CA0BC69955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0033" y="1911955"/>
            <a:ext cx="852582" cy="1090111"/>
          </a:xfrm>
          <a:prstGeom prst="rect">
            <a:avLst/>
          </a:prstGeom>
        </p:spPr>
      </p:pic>
      <p:pic>
        <p:nvPicPr>
          <p:cNvPr id="13" name="Picture 12" descr="Maps of Ilkley - ilkley.org">
            <a:extLst>
              <a:ext uri="{FF2B5EF4-FFF2-40B4-BE49-F238E27FC236}">
                <a16:creationId xmlns:a16="http://schemas.microsoft.com/office/drawing/2014/main" id="{149A0135-F163-9F25-92B4-9560D5DA6C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01352" y="7468337"/>
            <a:ext cx="1225494" cy="1098634"/>
          </a:xfrm>
          <a:prstGeom prst="rect">
            <a:avLst/>
          </a:prstGeom>
        </p:spPr>
      </p:pic>
      <p:pic>
        <p:nvPicPr>
          <p:cNvPr id="14" name="Picture 13" descr="Solemnity of the Nativity of the Lord on Christmas Day">
            <a:extLst>
              <a:ext uri="{FF2B5EF4-FFF2-40B4-BE49-F238E27FC236}">
                <a16:creationId xmlns:a16="http://schemas.microsoft.com/office/drawing/2014/main" id="{5C861734-40C6-9AF1-A1D1-0BA60C8ADB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7066" y="8469900"/>
            <a:ext cx="1097431" cy="640091"/>
          </a:xfrm>
          <a:prstGeom prst="rect">
            <a:avLst/>
          </a:prstGeom>
        </p:spPr>
      </p:pic>
      <p:pic>
        <p:nvPicPr>
          <p:cNvPr id="17" name="Picture 16" descr="A Superhero Like You - Best Books for ...">
            <a:extLst>
              <a:ext uri="{FF2B5EF4-FFF2-40B4-BE49-F238E27FC236}">
                <a16:creationId xmlns:a16="http://schemas.microsoft.com/office/drawing/2014/main" id="{4EDE8A49-8DEC-950D-94E1-CD1B19253F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9187" y="3681807"/>
            <a:ext cx="900470" cy="895593"/>
          </a:xfrm>
          <a:prstGeom prst="rect">
            <a:avLst/>
          </a:prstGeom>
        </p:spPr>
      </p:pic>
      <p:pic>
        <p:nvPicPr>
          <p:cNvPr id="18" name="Picture 17" descr="The Science of Fireworks">
            <a:extLst>
              <a:ext uri="{FF2B5EF4-FFF2-40B4-BE49-F238E27FC236}">
                <a16:creationId xmlns:a16="http://schemas.microsoft.com/office/drawing/2014/main" id="{51FE8263-8A4F-228F-B165-AD1BF989FF6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6176" y="5807983"/>
            <a:ext cx="1488912" cy="13411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A23025-A9F2-EC00-602E-73F3720A818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2247" y="392292"/>
            <a:ext cx="1323423" cy="126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245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C3D2E88-6896-450C-A8CD-8386ECB7C3EF}"/>
              </a:ext>
            </a:extLst>
          </p:cNvPr>
          <p:cNvSpPr txBox="1"/>
          <p:nvPr/>
        </p:nvSpPr>
        <p:spPr>
          <a:xfrm>
            <a:off x="342900" y="7234238"/>
            <a:ext cx="6172200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 fontAlgn="base"/>
            <a:r>
              <a:rPr lang="en-GB" sz="1200" b="1" i="0" dirty="0">
                <a:solidFill>
                  <a:srgbClr val="000000"/>
                </a:solidFill>
                <a:effectLst/>
                <a:latin typeface="Comic Sans MS"/>
              </a:rPr>
              <a:t>Can we remind you that we play out in all weathers so please make sure your child has a warm, waterproof coat each day. Sometimes outdoor clothes do get messy</a:t>
            </a:r>
            <a:r>
              <a:rPr lang="en-GB" sz="1200" b="1" dirty="0">
                <a:solidFill>
                  <a:srgbClr val="000000"/>
                </a:solidFill>
                <a:latin typeface="Comic Sans MS"/>
              </a:rPr>
              <a:t>.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Comic Sans MS"/>
              </a:rPr>
              <a:t> </a:t>
            </a:r>
          </a:p>
          <a:p>
            <a:pPr algn="l" rtl="0" fontAlgn="base"/>
            <a:endParaRPr lang="en-GB" sz="1200" b="1" dirty="0">
              <a:solidFill>
                <a:srgbClr val="000000"/>
              </a:solidFill>
              <a:latin typeface="Comic Sans MS"/>
            </a:endParaRPr>
          </a:p>
          <a:p>
            <a:pPr algn="l" rtl="0" fontAlgn="base"/>
            <a:endParaRPr lang="en-GB" sz="1200" dirty="0">
              <a:solidFill>
                <a:srgbClr val="000000"/>
              </a:solidFill>
              <a:latin typeface="Comic Sans MS"/>
            </a:endParaRPr>
          </a:p>
          <a:p>
            <a:pPr fontAlgn="base"/>
            <a:r>
              <a:rPr lang="en-GB" sz="1200" b="0" i="0" dirty="0">
                <a:solidFill>
                  <a:srgbClr val="000000"/>
                </a:solidFill>
                <a:effectLst/>
                <a:latin typeface="Comic Sans MS"/>
              </a:rPr>
              <a:t>                            </a:t>
            </a:r>
          </a:p>
          <a:p>
            <a:r>
              <a:rPr lang="en-GB" sz="1200" b="0" i="0" dirty="0">
                <a:solidFill>
                  <a:srgbClr val="000000"/>
                </a:solidFill>
                <a:effectLst/>
                <a:latin typeface="Comic Sans MS"/>
              </a:rPr>
              <a:t>If you have any questions, please do not hesitate to ask us in the playground, ‘phone or email </a:t>
            </a:r>
            <a:r>
              <a:rPr lang="en-GB" sz="1200" dirty="0">
                <a:solidFill>
                  <a:srgbClr val="000000"/>
                </a:solidFill>
                <a:latin typeface="Comic Sans MS"/>
              </a:rPr>
              <a:t>me </a:t>
            </a:r>
            <a:r>
              <a:rPr lang="en-GB" sz="1200" dirty="0">
                <a:solidFill>
                  <a:srgbClr val="000000"/>
                </a:solidFill>
                <a:latin typeface="Comic Sans MS"/>
                <a:hlinkClick r:id="rId2"/>
              </a:rPr>
              <a:t>kate.hemming@ashlands.mlt.co.uk</a:t>
            </a:r>
            <a:r>
              <a:rPr lang="en-GB" sz="1200" dirty="0">
                <a:solidFill>
                  <a:srgbClr val="000000"/>
                </a:solidFill>
                <a:latin typeface="Comic Sans MS"/>
              </a:rPr>
              <a:t> </a:t>
            </a:r>
            <a:endParaRPr lang="en-GB" sz="1200" b="0" i="0" dirty="0">
              <a:solidFill>
                <a:srgbClr val="000000"/>
              </a:solidFill>
              <a:effectLst/>
              <a:latin typeface="Comic Sans MS"/>
            </a:endParaRPr>
          </a:p>
          <a:p>
            <a:pPr algn="l"/>
            <a:endParaRPr lang="en-GB" sz="12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algn="l"/>
            <a:endParaRPr lang="en-GB" sz="12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algn="l"/>
            <a:endParaRPr lang="en-GB" sz="12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l"/>
            <a:endParaRPr lang="en-GB" sz="12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r>
              <a:rPr lang="en-GB" sz="1200" dirty="0">
                <a:solidFill>
                  <a:srgbClr val="000000"/>
                </a:solidFill>
                <a:latin typeface="Comic Sans MS"/>
              </a:rPr>
              <a:t> </a:t>
            </a:r>
            <a:endParaRPr lang="en-GB" sz="1200" b="0" i="0" dirty="0">
              <a:solidFill>
                <a:srgbClr val="000000"/>
              </a:solidFill>
              <a:effectLst/>
              <a:latin typeface="Comic Sans M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3A2F81-7721-5EBA-127E-8AAAE0964543}"/>
              </a:ext>
            </a:extLst>
          </p:cNvPr>
          <p:cNvSpPr txBox="1"/>
          <p:nvPr/>
        </p:nvSpPr>
        <p:spPr>
          <a:xfrm>
            <a:off x="757238" y="328613"/>
            <a:ext cx="531495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n-GB" sz="18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Key knowledge and skills for Autumn 2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I can build respectful relationships with my classmates and adults at school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I can use my learning environment safely and respectfully 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I know about the Learning Bees – Can Do Bee, Team Bee, Thinking Bee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I understand that some places are special to members of the community 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I can orally blend </a:t>
            </a:r>
            <a:r>
              <a:rPr lang="en-GB" sz="1400" b="0" i="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cvc</a:t>
            </a:r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words 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Key vocabulary</a:t>
            </a:r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Can I play with you?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Can I help you? 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It is my turn now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Staff roles at school 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Examples of people who help us in the community: postman, fire fighter, doctor, nurse, vet, police officer, vicar, builder, refuse collector </a:t>
            </a:r>
            <a:endParaRPr lang="en-GB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7886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D32A5DC9670E4AB9FE2F2597123883" ma:contentTypeVersion="10" ma:contentTypeDescription="Create a new document." ma:contentTypeScope="" ma:versionID="54d4310db021036f3dd93d38856a28fb">
  <xsd:schema xmlns:xsd="http://www.w3.org/2001/XMLSchema" xmlns:xs="http://www.w3.org/2001/XMLSchema" xmlns:p="http://schemas.microsoft.com/office/2006/metadata/properties" xmlns:ns2="82e3717c-e02c-4be1-ba52-c05b26c15ac4" xmlns:ns3="b9f739cf-e95a-4acf-939c-61e8d8de2ea8" targetNamespace="http://schemas.microsoft.com/office/2006/metadata/properties" ma:root="true" ma:fieldsID="d972abbf80705b187fefe955c3b55ba0" ns2:_="" ns3:_="">
    <xsd:import namespace="82e3717c-e02c-4be1-ba52-c05b26c15ac4"/>
    <xsd:import namespace="b9f739cf-e95a-4acf-939c-61e8d8de2ea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e3717c-e02c-4be1-ba52-c05b26c15ac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0" nillable="true" ma:displayName="Taxonomy Catch All Column" ma:hidden="true" ma:list="{dafe0f45-f714-4ff0-b904-53c20b07ff03}" ma:internalName="TaxCatchAll" ma:showField="CatchAllData" ma:web="82e3717c-e02c-4be1-ba52-c05b26c15a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739cf-e95a-4acf-939c-61e8d8de2e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283ffb51-1c9b-4c35-9bd5-54087e7d23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9f739cf-e95a-4acf-939c-61e8d8de2ea8">
      <Terms xmlns="http://schemas.microsoft.com/office/infopath/2007/PartnerControls"/>
    </lcf76f155ced4ddcb4097134ff3c332f>
    <TaxCatchAll xmlns="82e3717c-e02c-4be1-ba52-c05b26c15ac4" xsi:nil="true"/>
    <_dlc_DocId xmlns="82e3717c-e02c-4be1-ba52-c05b26c15ac4">33KHVKSNKK7S-1349000345-924441</_dlc_DocId>
    <MediaLengthInSeconds xmlns="b9f739cf-e95a-4acf-939c-61e8d8de2ea8" xsi:nil="true"/>
    <_dlc_DocIdPersistId xmlns="82e3717c-e02c-4be1-ba52-c05b26c15ac4">false</_dlc_DocIdPersistId>
    <_dlc_DocIdUrl xmlns="82e3717c-e02c-4be1-ba52-c05b26c15ac4">
      <Url>https://moorlandslearningtrust.sharepoint.com/sites/AshlandsSharedDrives/_layouts/15/DocIdRedir.aspx?ID=33KHVKSNKK7S-1349000345-924441</Url>
      <Description>33KHVKSNKK7S-1349000345-924441</Description>
    </_dlc_DocIdUrl>
  </documentManagement>
</p:properties>
</file>

<file path=customXml/itemProps1.xml><?xml version="1.0" encoding="utf-8"?>
<ds:datastoreItem xmlns:ds="http://schemas.openxmlformats.org/officeDocument/2006/customXml" ds:itemID="{3BC33A1E-EC16-45FE-8CA5-BE7152BDB1B1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39B437F-74AC-4F9A-9C48-81E65E554B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E0EDCC-16F7-4100-A7C8-9D2B392D49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e3717c-e02c-4be1-ba52-c05b26c15ac4"/>
    <ds:schemaRef ds:uri="b9f739cf-e95a-4acf-939c-61e8d8de2e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546AE0D-B738-40CE-B0D9-8FAFEAD63606}">
  <ds:schemaRefs>
    <ds:schemaRef ds:uri="http://schemas.microsoft.com/office/2006/documentManagement/types"/>
    <ds:schemaRef ds:uri="c02b8589-e177-4f43-b535-386d6ecceb83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461751e0-30cc-4c50-8363-ba0539b6744e"/>
    <ds:schemaRef ds:uri="http://schemas.microsoft.com/office/2006/metadata/properties"/>
    <ds:schemaRef ds:uri="http://purl.org/dc/dcmitype/"/>
    <ds:schemaRef ds:uri="b9f739cf-e95a-4acf-939c-61e8d8de2ea8"/>
    <ds:schemaRef ds:uri="82e3717c-e02c-4be1-ba52-c05b26c15ac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552</Words>
  <Application>Microsoft Office PowerPoint</Application>
  <PresentationFormat>A4 Paper (210x297 mm)</PresentationFormat>
  <Paragraphs>83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Segoe UI</vt:lpstr>
      <vt:lpstr>Symbol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Kate Hemming (ASH)</cp:lastModifiedBy>
  <cp:revision>85</cp:revision>
  <cp:lastPrinted>2021-11-02T16:38:13Z</cp:lastPrinted>
  <dcterms:created xsi:type="dcterms:W3CDTF">2020-12-03T11:31:56Z</dcterms:created>
  <dcterms:modified xsi:type="dcterms:W3CDTF">2026-10-20T13:17:02Z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0x0101007BD32A5DC9670E4AB9FE2F2597123883</vt:lpwstr>
  </property>
  <property fmtid="{D5CDD505-2E9C-101B-9397-08002B2CF9AE}" pid="3" name="MediaServiceImageTags">
    <vt:lpwstr/>
  </property>
  <property fmtid="{D5CDD505-2E9C-101B-9397-08002B2CF9AE}" pid="4" name="Order">
    <vt:r8>68598800</vt:r8>
  </property>
  <property fmtid="{D5CDD505-2E9C-101B-9397-08002B2CF9AE}" pid="5" name="GUID">
    <vt:lpwstr>868c886b-95b3-4225-b11d-d8570626f719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SharedWithUsers">
    <vt:lpwstr/>
  </property>
  <property fmtid="{D5CDD505-2E9C-101B-9397-08002B2CF9AE}" pid="9" name="TriggerFlowInfo">
    <vt:lpwstr/>
  </property>
  <property fmtid="{D5CDD505-2E9C-101B-9397-08002B2CF9AE}" pid="10" name="_SourceUrl">
    <vt:lpwstr/>
  </property>
  <property fmtid="{D5CDD505-2E9C-101B-9397-08002B2CF9AE}" pid="11" name="_SharedFileIndex">
    <vt:lpwstr/>
  </property>
  <property fmtid="{D5CDD505-2E9C-101B-9397-08002B2CF9AE}" pid="12" name="ComplianceAssetId">
    <vt:lpwstr/>
  </property>
  <property fmtid="{D5CDD505-2E9C-101B-9397-08002B2CF9AE}" pid="13" name="TemplateUrl">
    <vt:lpwstr/>
  </property>
  <property fmtid="{D5CDD505-2E9C-101B-9397-08002B2CF9AE}" pid="14" name="_ExtendedDescription">
    <vt:lpwstr/>
  </property>
  <property fmtid="{D5CDD505-2E9C-101B-9397-08002B2CF9AE}" pid="15" name="_dlc_DocIdItemGuid">
    <vt:lpwstr>0994ce19-4b07-4583-a8ca-2b61fa674719</vt:lpwstr>
  </property>
</Properties>
</file>