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7DE2-9A7E-4450-9964-D4A729465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4325FB-F821-1671-AFE1-E8F7F2AEE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9BE51A-A053-7139-BEF3-80269E575ECA}"/>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5" name="Footer Placeholder 4">
            <a:extLst>
              <a:ext uri="{FF2B5EF4-FFF2-40B4-BE49-F238E27FC236}">
                <a16:creationId xmlns:a16="http://schemas.microsoft.com/office/drawing/2014/main" id="{D0B8CCE6-F709-8174-47DA-E40FD8DE47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229523-70B0-0728-201B-48FCAF827694}"/>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13838191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ED9B-03EE-F412-3ED7-A19B9C130C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5E0C9A-97E1-1EF9-C56B-7C23BC278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C956C6-B7DE-EDDA-1D81-D1C9E92BACF2}"/>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5" name="Footer Placeholder 4">
            <a:extLst>
              <a:ext uri="{FF2B5EF4-FFF2-40B4-BE49-F238E27FC236}">
                <a16:creationId xmlns:a16="http://schemas.microsoft.com/office/drawing/2014/main" id="{EE87B302-04F7-1788-87B8-1D1029C486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1088C9-6CD5-5FE6-9221-CCA968944440}"/>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103251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7179-3A46-80E6-D257-11F8D50D74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CF5983-05D0-476E-763B-EE6DCBBDFC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CC8515-6364-6AD5-679B-55E1A6E65921}"/>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5" name="Footer Placeholder 4">
            <a:extLst>
              <a:ext uri="{FF2B5EF4-FFF2-40B4-BE49-F238E27FC236}">
                <a16:creationId xmlns:a16="http://schemas.microsoft.com/office/drawing/2014/main" id="{CF148094-EF29-938C-6623-B3D6214573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F191B9-B990-8D2C-DF1C-257A47D3D4C0}"/>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232445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D808-D45C-1B2E-9BA0-6D3580C605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E47696-E7A5-6FAA-064C-1C4079C0FE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1FDE0E-A625-482E-4713-19AEFFE7B748}"/>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5" name="Footer Placeholder 4">
            <a:extLst>
              <a:ext uri="{FF2B5EF4-FFF2-40B4-BE49-F238E27FC236}">
                <a16:creationId xmlns:a16="http://schemas.microsoft.com/office/drawing/2014/main" id="{F1445440-E2A5-0810-45D2-A57129A9A2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3519EA-0A86-97F1-7AC7-0E7889902646}"/>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2236004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FDB6-9942-668A-6E35-DFF3A9F502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CBBDBA-8213-3950-16D7-3425016613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75F7A3-2396-431B-8F58-44718BEA4855}"/>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5" name="Footer Placeholder 4">
            <a:extLst>
              <a:ext uri="{FF2B5EF4-FFF2-40B4-BE49-F238E27FC236}">
                <a16:creationId xmlns:a16="http://schemas.microsoft.com/office/drawing/2014/main" id="{04EE6E35-196B-F2C0-B417-5F8C8EC965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E03F9-C8E0-680F-A8D1-22AE84D7E7BD}"/>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3504022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C41BC-9EDB-65DB-920D-6A0737D18A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BC48C7-997F-46E0-2113-B4DED179D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A7C63F-6DEE-573B-C12A-71502F630B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E5698D2-D78B-3933-202A-D83CF6C21DE0}"/>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6" name="Footer Placeholder 5">
            <a:extLst>
              <a:ext uri="{FF2B5EF4-FFF2-40B4-BE49-F238E27FC236}">
                <a16:creationId xmlns:a16="http://schemas.microsoft.com/office/drawing/2014/main" id="{FBAE5E65-0781-DCA2-8069-95F719BCD5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3DE00-3862-F8C7-3E0A-FFC6513B2CCE}"/>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19017057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7A99-464E-ADBD-0670-50DAC28D57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0F4D03-095C-DE29-5676-570E8028CF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9EA3E-ACD9-04B1-4816-8D5E14A3A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F25585-5447-9380-49EA-1D23298B8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68800C-0F71-9EFC-620F-9780B6D757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130412-BCB1-417E-E168-46F6A8308A0A}"/>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8" name="Footer Placeholder 7">
            <a:extLst>
              <a:ext uri="{FF2B5EF4-FFF2-40B4-BE49-F238E27FC236}">
                <a16:creationId xmlns:a16="http://schemas.microsoft.com/office/drawing/2014/main" id="{6BC33ECF-41D5-9790-E9CE-05F72D469D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1D6C7D-6200-0ECA-612B-D963464D5B5F}"/>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24962272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55B56-7EC3-C059-7A63-0F54CB4AA9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628ED7-0A53-D8BF-8210-0256F2E77DE1}"/>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4" name="Footer Placeholder 3">
            <a:extLst>
              <a:ext uri="{FF2B5EF4-FFF2-40B4-BE49-F238E27FC236}">
                <a16:creationId xmlns:a16="http://schemas.microsoft.com/office/drawing/2014/main" id="{B4D99B12-6802-ACC8-A3B2-D13B4A6111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9A3A8B-2D70-609F-D890-BED2F8F167C0}"/>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1014781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19DD51-E9C5-24DB-94D4-A809A69E7CA2}"/>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3" name="Footer Placeholder 2">
            <a:extLst>
              <a:ext uri="{FF2B5EF4-FFF2-40B4-BE49-F238E27FC236}">
                <a16:creationId xmlns:a16="http://schemas.microsoft.com/office/drawing/2014/main" id="{58E09571-2F5B-D83C-2CB2-4BD9ECF317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E587EF-0EAA-A04D-A21A-3D5C1ED897D0}"/>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33768081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180C-4865-C6C2-10A4-04BACD756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A7AFB21-0564-E133-9281-D235873ED3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CF0C19-EB11-4B42-2037-6E3BDE1D2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BB744-54BD-A26D-A363-7D50263BC1AE}"/>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6" name="Footer Placeholder 5">
            <a:extLst>
              <a:ext uri="{FF2B5EF4-FFF2-40B4-BE49-F238E27FC236}">
                <a16:creationId xmlns:a16="http://schemas.microsoft.com/office/drawing/2014/main" id="{3E77B19D-106C-2655-9111-EF3B248676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4B69A8-45CC-16BE-651E-849CB8472235}"/>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3962709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A0CC-A29B-080F-7E90-F94F077B34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82BF55-B222-F93E-4BB9-23478EE62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48DE9A8-873B-0647-37EF-CB8B6CB8C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C1D5DD-9BBA-A126-1EA9-F33289974718}"/>
              </a:ext>
            </a:extLst>
          </p:cNvPr>
          <p:cNvSpPr>
            <a:spLocks noGrp="1"/>
          </p:cNvSpPr>
          <p:nvPr>
            <p:ph type="dt" sz="half" idx="10"/>
          </p:nvPr>
        </p:nvSpPr>
        <p:spPr/>
        <p:txBody>
          <a:bodyPr/>
          <a:lstStyle/>
          <a:p>
            <a:fld id="{1443238A-4EC6-454A-A056-7B3B9C2BF565}" type="datetimeFigureOut">
              <a:rPr lang="en-GB" smtClean="0"/>
              <a:t>29/11/2023</a:t>
            </a:fld>
            <a:endParaRPr lang="en-GB"/>
          </a:p>
        </p:txBody>
      </p:sp>
      <p:sp>
        <p:nvSpPr>
          <p:cNvPr id="6" name="Footer Placeholder 5">
            <a:extLst>
              <a:ext uri="{FF2B5EF4-FFF2-40B4-BE49-F238E27FC236}">
                <a16:creationId xmlns:a16="http://schemas.microsoft.com/office/drawing/2014/main" id="{B3B37F47-414B-4654-DA54-A0FFF0BF35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284763-AC59-005F-E000-0C16B3CDA54C}"/>
              </a:ext>
            </a:extLst>
          </p:cNvPr>
          <p:cNvSpPr>
            <a:spLocks noGrp="1"/>
          </p:cNvSpPr>
          <p:nvPr>
            <p:ph type="sldNum" sz="quarter" idx="12"/>
          </p:nvPr>
        </p:nvSpPr>
        <p:spPr/>
        <p:txBody>
          <a:bodyPr/>
          <a:lstStyle/>
          <a:p>
            <a:fld id="{8A2EBF23-3188-40E2-A243-18A62F639D0F}" type="slidenum">
              <a:rPr lang="en-GB" smtClean="0"/>
              <a:t>‹#›</a:t>
            </a:fld>
            <a:endParaRPr lang="en-GB"/>
          </a:p>
        </p:txBody>
      </p:sp>
    </p:spTree>
    <p:extLst>
      <p:ext uri="{BB962C8B-B14F-4D97-AF65-F5344CB8AC3E}">
        <p14:creationId xmlns:p14="http://schemas.microsoft.com/office/powerpoint/2010/main" val="409795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3EBD5A-30C3-2BCF-AAC8-CA955C07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2FC92D-1BC3-0389-DD79-C4D7C700FD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EF8A88-E9A4-DE53-1543-06C3D5BC6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3238A-4EC6-454A-A056-7B3B9C2BF565}" type="datetimeFigureOut">
              <a:rPr lang="en-GB" smtClean="0"/>
              <a:t>29/11/2023</a:t>
            </a:fld>
            <a:endParaRPr lang="en-GB"/>
          </a:p>
        </p:txBody>
      </p:sp>
      <p:sp>
        <p:nvSpPr>
          <p:cNvPr id="5" name="Footer Placeholder 4">
            <a:extLst>
              <a:ext uri="{FF2B5EF4-FFF2-40B4-BE49-F238E27FC236}">
                <a16:creationId xmlns:a16="http://schemas.microsoft.com/office/drawing/2014/main" id="{94CFDFD1-7955-06EB-3F32-C778E699F2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C6E749-A50D-F606-DF8D-1B88B3F31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EBF23-3188-40E2-A243-18A62F639D0F}" type="slidenum">
              <a:rPr lang="en-GB" smtClean="0"/>
              <a:t>‹#›</a:t>
            </a:fld>
            <a:endParaRPr lang="en-GB"/>
          </a:p>
        </p:txBody>
      </p:sp>
    </p:spTree>
    <p:extLst>
      <p:ext uri="{BB962C8B-B14F-4D97-AF65-F5344CB8AC3E}">
        <p14:creationId xmlns:p14="http://schemas.microsoft.com/office/powerpoint/2010/main" val="147748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jpe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22076" y="87494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44154" y="685801"/>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0"/>
            <a:ext cx="12192000" cy="2316907"/>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57208F10-7624-1FF7-8824-CCBF80201B76}"/>
              </a:ext>
            </a:extLst>
          </p:cNvPr>
          <p:cNvSpPr txBox="1"/>
          <p:nvPr/>
        </p:nvSpPr>
        <p:spPr>
          <a:xfrm>
            <a:off x="1128045" y="3187581"/>
            <a:ext cx="9776389" cy="3046988"/>
          </a:xfrm>
          <a:prstGeom prst="rect">
            <a:avLst/>
          </a:prstGeom>
          <a:noFill/>
        </p:spPr>
        <p:txBody>
          <a:bodyPr wrap="square" rtlCol="0">
            <a:spAutoFit/>
          </a:bodyPr>
          <a:lstStyle/>
          <a:p>
            <a:pPr algn="ctr"/>
            <a:r>
              <a:rPr lang="en-GB" sz="9600" dirty="0">
                <a:solidFill>
                  <a:srgbClr val="0070C0"/>
                </a:solidFill>
                <a:latin typeface="Verdana" panose="020B0604030504040204" pitchFamily="34" charset="0"/>
                <a:ea typeface="Verdana" panose="020B0604030504040204" pitchFamily="34" charset="0"/>
              </a:rPr>
              <a:t>Music at Ashurst Wood</a:t>
            </a:r>
          </a:p>
        </p:txBody>
      </p:sp>
    </p:spTree>
    <p:extLst>
      <p:ext uri="{BB962C8B-B14F-4D97-AF65-F5344CB8AC3E}">
        <p14:creationId xmlns:p14="http://schemas.microsoft.com/office/powerpoint/2010/main" val="3247786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2" y="401164"/>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22076" y="295714"/>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431"/>
            <a:ext cx="12192000" cy="155083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5639479A-1381-3BA7-F7FD-CBFAA042F951}"/>
              </a:ext>
            </a:extLst>
          </p:cNvPr>
          <p:cNvSpPr txBox="1"/>
          <p:nvPr/>
        </p:nvSpPr>
        <p:spPr>
          <a:xfrm>
            <a:off x="152228" y="2626758"/>
            <a:ext cx="11799231" cy="4339650"/>
          </a:xfrm>
          <a:prstGeom prst="rect">
            <a:avLst/>
          </a:prstGeom>
          <a:noFill/>
        </p:spPr>
        <p:txBody>
          <a:bodyPr wrap="square">
            <a:spAutoFit/>
          </a:bodyPr>
          <a:lstStyle/>
          <a:p>
            <a:r>
              <a:rPr lang="en-GB" sz="2000" dirty="0">
                <a:latin typeface="Verdana" panose="020B0604030504040204" pitchFamily="34" charset="0"/>
                <a:ea typeface="Verdana" panose="020B0604030504040204" pitchFamily="34" charset="0"/>
              </a:rPr>
              <a:t>The </a:t>
            </a:r>
            <a:r>
              <a:rPr lang="en-GB" sz="2000" dirty="0" smtClean="0">
                <a:latin typeface="Verdana" panose="020B0604030504040204" pitchFamily="34" charset="0"/>
                <a:ea typeface="Verdana" panose="020B0604030504040204" pitchFamily="34" charset="0"/>
              </a:rPr>
              <a:t>Primary Music National </a:t>
            </a:r>
            <a:r>
              <a:rPr lang="en-GB" sz="2000" dirty="0" err="1" smtClean="0">
                <a:latin typeface="Verdana" panose="020B0604030504040204" pitchFamily="34" charset="0"/>
                <a:ea typeface="Verdana" panose="020B0604030504040204" pitchFamily="34" charset="0"/>
              </a:rPr>
              <a:t>urriculum</a:t>
            </a:r>
            <a:r>
              <a:rPr lang="en-GB" sz="2000" dirty="0" smtClean="0">
                <a:latin typeface="Verdana" panose="020B0604030504040204" pitchFamily="34" charset="0"/>
                <a:ea typeface="Verdana" panose="020B0604030504040204" pitchFamily="34" charset="0"/>
              </a:rPr>
              <a:t> </a:t>
            </a:r>
            <a:r>
              <a:rPr lang="en-GB" sz="2000" dirty="0">
                <a:latin typeface="Verdana" panose="020B0604030504040204" pitchFamily="34" charset="0"/>
                <a:ea typeface="Verdana" panose="020B0604030504040204" pitchFamily="34" charset="0"/>
              </a:rPr>
              <a:t>for Key Stages One and Two covers the following: </a:t>
            </a:r>
          </a:p>
          <a:p>
            <a:r>
              <a:rPr lang="en-GB" sz="2000" dirty="0">
                <a:latin typeface="Verdana" panose="020B0604030504040204" pitchFamily="34" charset="0"/>
                <a:ea typeface="Verdana" panose="020B0604030504040204" pitchFamily="34" charset="0"/>
              </a:rPr>
              <a:t>• Singing </a:t>
            </a:r>
          </a:p>
          <a:p>
            <a:r>
              <a:rPr lang="en-GB" sz="2000" dirty="0">
                <a:latin typeface="Verdana" panose="020B0604030504040204" pitchFamily="34" charset="0"/>
                <a:ea typeface="Verdana" panose="020B0604030504040204" pitchFamily="34" charset="0"/>
              </a:rPr>
              <a:t>• Playing tuned and untuned instruments </a:t>
            </a:r>
          </a:p>
          <a:p>
            <a:r>
              <a:rPr lang="en-GB" sz="2000" dirty="0">
                <a:latin typeface="Verdana" panose="020B0604030504040204" pitchFamily="34" charset="0"/>
                <a:ea typeface="Verdana" panose="020B0604030504040204" pitchFamily="34" charset="0"/>
              </a:rPr>
              <a:t>• Listening to recorded and live music </a:t>
            </a:r>
          </a:p>
          <a:p>
            <a:r>
              <a:rPr lang="en-GB" sz="2000" dirty="0">
                <a:latin typeface="Verdana" panose="020B0604030504040204" pitchFamily="34" charset="0"/>
                <a:ea typeface="Verdana" panose="020B0604030504040204" pitchFamily="34" charset="0"/>
              </a:rPr>
              <a:t>• Composing and improvising </a:t>
            </a:r>
          </a:p>
          <a:p>
            <a:r>
              <a:rPr lang="en-GB" sz="2000" dirty="0">
                <a:latin typeface="Verdana" panose="020B0604030504040204" pitchFamily="34" charset="0"/>
                <a:ea typeface="Verdana" panose="020B0604030504040204" pitchFamily="34" charset="0"/>
              </a:rPr>
              <a:t>• Understanding music history </a:t>
            </a:r>
          </a:p>
          <a:p>
            <a:r>
              <a:rPr lang="en-GB" sz="2000" dirty="0">
                <a:latin typeface="Verdana" panose="020B0604030504040204" pitchFamily="34" charset="0"/>
                <a:ea typeface="Verdana" panose="020B0604030504040204" pitchFamily="34" charset="0"/>
              </a:rPr>
              <a:t>• Understanding notation </a:t>
            </a:r>
          </a:p>
          <a:p>
            <a:endParaRPr lang="en-GB" sz="2000" dirty="0">
              <a:latin typeface="Verdana" panose="020B0604030504040204" pitchFamily="34" charset="0"/>
              <a:ea typeface="Verdana" panose="020B0604030504040204" pitchFamily="34" charset="0"/>
            </a:endParaRPr>
          </a:p>
          <a:p>
            <a:r>
              <a:rPr lang="en-GB" sz="2000" dirty="0" smtClean="0">
                <a:latin typeface="Verdana" panose="020B0604030504040204" pitchFamily="34" charset="0"/>
                <a:ea typeface="Verdana" panose="020B0604030504040204" pitchFamily="34" charset="0"/>
              </a:rPr>
              <a:t>Teaching </a:t>
            </a:r>
            <a:r>
              <a:rPr lang="en-GB" sz="2000" dirty="0">
                <a:latin typeface="Verdana" panose="020B0604030504040204" pitchFamily="34" charset="0"/>
                <a:ea typeface="Verdana" panose="020B0604030504040204" pitchFamily="34" charset="0"/>
              </a:rPr>
              <a:t>music in primary school requires facilitating children </a:t>
            </a:r>
            <a:r>
              <a:rPr lang="en-GB" sz="2000" dirty="0" smtClean="0">
                <a:latin typeface="Verdana" panose="020B0604030504040204" pitchFamily="34" charset="0"/>
                <a:ea typeface="Verdana" panose="020B0604030504040204" pitchFamily="34" charset="0"/>
              </a:rPr>
              <a:t>to; </a:t>
            </a:r>
          </a:p>
          <a:p>
            <a:endParaRPr lang="en-GB" sz="2000" dirty="0">
              <a:latin typeface="Verdana" panose="020B0604030504040204" pitchFamily="34" charset="0"/>
              <a:ea typeface="Verdana" panose="020B0604030504040204" pitchFamily="34" charset="0"/>
            </a:endParaRPr>
          </a:p>
          <a:p>
            <a:r>
              <a:rPr lang="en-GB" sz="2000" dirty="0" smtClean="0">
                <a:latin typeface="Verdana" panose="020B0604030504040204" pitchFamily="34" charset="0"/>
                <a:ea typeface="Verdana" panose="020B0604030504040204" pitchFamily="34" charset="0"/>
              </a:rPr>
              <a:t>“</a:t>
            </a:r>
            <a:r>
              <a:rPr lang="en-GB" sz="2000" dirty="0">
                <a:latin typeface="Verdana" panose="020B0604030504040204" pitchFamily="34" charset="0"/>
                <a:ea typeface="Verdana" panose="020B0604030504040204" pitchFamily="34" charset="0"/>
              </a:rPr>
              <a:t>perform, listen to, review and evaluate music across a range of historical periods, musical genres, styles and traditions, including the works of the great composers and musicians</a:t>
            </a:r>
            <a:r>
              <a:rPr lang="en-GB" sz="2000" dirty="0" smtClean="0">
                <a:latin typeface="Verdana" panose="020B0604030504040204" pitchFamily="34" charset="0"/>
                <a:ea typeface="Verdana" panose="020B0604030504040204" pitchFamily="34" charset="0"/>
              </a:rPr>
              <a:t>.”</a:t>
            </a:r>
            <a:endParaRPr lang="en-GB" sz="2000"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168155B5-C363-A124-4F8F-4040D81E4E58}"/>
              </a:ext>
            </a:extLst>
          </p:cNvPr>
          <p:cNvSpPr txBox="1"/>
          <p:nvPr/>
        </p:nvSpPr>
        <p:spPr>
          <a:xfrm>
            <a:off x="3949001" y="1654851"/>
            <a:ext cx="6014906" cy="523220"/>
          </a:xfrm>
          <a:prstGeom prst="rect">
            <a:avLst/>
          </a:prstGeom>
          <a:noFill/>
        </p:spPr>
        <p:txBody>
          <a:bodyPr wrap="square" rtlCol="0">
            <a:spAutoFit/>
          </a:bodyPr>
          <a:lstStyle/>
          <a:p>
            <a:r>
              <a:rPr lang="en-GB" sz="2800" dirty="0">
                <a:latin typeface="Verdana" panose="020B0604030504040204" pitchFamily="34" charset="0"/>
                <a:ea typeface="Verdana" panose="020B0604030504040204" pitchFamily="34" charset="0"/>
              </a:rPr>
              <a:t>The Music Curriculum </a:t>
            </a:r>
          </a:p>
        </p:txBody>
      </p:sp>
    </p:spTree>
    <p:extLst>
      <p:ext uri="{BB962C8B-B14F-4D97-AF65-F5344CB8AC3E}">
        <p14:creationId xmlns:p14="http://schemas.microsoft.com/office/powerpoint/2010/main" val="28810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7697" y="0"/>
            <a:ext cx="1411841" cy="3451168"/>
          </a:xfrm>
          <a:prstGeom prst="rect">
            <a:avLst/>
          </a:prstGeom>
        </p:spPr>
      </p:pic>
      <p:pic>
        <p:nvPicPr>
          <p:cNvPr id="10" name="Picture 9"/>
          <p:cNvPicPr>
            <a:picLocks noChangeAspect="1"/>
          </p:cNvPicPr>
          <p:nvPr/>
        </p:nvPicPr>
        <p:blipFill>
          <a:blip r:embed="rId2"/>
          <a:stretch>
            <a:fillRect/>
          </a:stretch>
        </p:blipFill>
        <p:spPr>
          <a:xfrm>
            <a:off x="90877" y="3451168"/>
            <a:ext cx="1371600" cy="3352800"/>
          </a:xfrm>
          <a:prstGeom prst="rect">
            <a:avLst/>
          </a:prstGeom>
        </p:spPr>
      </p:pic>
      <p:pic>
        <p:nvPicPr>
          <p:cNvPr id="9" name="Picture 8"/>
          <p:cNvPicPr>
            <a:picLocks noChangeAspect="1"/>
          </p:cNvPicPr>
          <p:nvPr/>
        </p:nvPicPr>
        <p:blipFill>
          <a:blip r:embed="rId2"/>
          <a:stretch>
            <a:fillRect/>
          </a:stretch>
        </p:blipFill>
        <p:spPr>
          <a:xfrm>
            <a:off x="1530566" y="18574"/>
            <a:ext cx="1371600" cy="3352800"/>
          </a:xfrm>
          <a:prstGeom prst="rect">
            <a:avLst/>
          </a:prstGeom>
        </p:spPr>
      </p:pic>
      <p:pic>
        <p:nvPicPr>
          <p:cNvPr id="6" name="Picture 5"/>
          <p:cNvPicPr>
            <a:picLocks noChangeAspect="1"/>
          </p:cNvPicPr>
          <p:nvPr/>
        </p:nvPicPr>
        <p:blipFill>
          <a:blip r:embed="rId3"/>
          <a:stretch>
            <a:fillRect/>
          </a:stretch>
        </p:blipFill>
        <p:spPr>
          <a:xfrm>
            <a:off x="3134590" y="155777"/>
            <a:ext cx="7164879" cy="2429481"/>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stretch>
            <a:fillRect/>
          </a:stretch>
        </p:blipFill>
        <p:spPr>
          <a:xfrm>
            <a:off x="1330296" y="2903305"/>
            <a:ext cx="10125075" cy="3790950"/>
          </a:xfrm>
          <a:prstGeom prst="rect">
            <a:avLst/>
          </a:prstGeom>
          <a:solidFill>
            <a:srgbClr val="FFFFFF">
              <a:shade val="85000"/>
            </a:srgbClr>
          </a:solidFill>
          <a:ln w="762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77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Appreciation</a:t>
            </a:r>
            <a:r>
              <a:rPr lang="en-GB" dirty="0"/>
              <a:t> </a:t>
            </a:r>
          </a:p>
        </p:txBody>
      </p:sp>
      <p:sp>
        <p:nvSpPr>
          <p:cNvPr id="8" name="Rectangle 7">
            <a:extLst>
              <a:ext uri="{FF2B5EF4-FFF2-40B4-BE49-F238E27FC236}">
                <a16:creationId xmlns:a16="http://schemas.microsoft.com/office/drawing/2014/main" id="{BD94BB78-0AE2-1CF4-4D45-037438822238}"/>
              </a:ext>
            </a:extLst>
          </p:cNvPr>
          <p:cNvSpPr/>
          <p:nvPr/>
        </p:nvSpPr>
        <p:spPr>
          <a:xfrm rot="20122509">
            <a:off x="112071" y="2031279"/>
            <a:ext cx="1007904"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Pop</a:t>
            </a:r>
          </a:p>
        </p:txBody>
      </p:sp>
      <p:sp>
        <p:nvSpPr>
          <p:cNvPr id="9" name="Rectangle 8">
            <a:extLst>
              <a:ext uri="{FF2B5EF4-FFF2-40B4-BE49-F238E27FC236}">
                <a16:creationId xmlns:a16="http://schemas.microsoft.com/office/drawing/2014/main" id="{93C8C303-3F05-BF31-098C-586F1A292799}"/>
              </a:ext>
            </a:extLst>
          </p:cNvPr>
          <p:cNvSpPr/>
          <p:nvPr/>
        </p:nvSpPr>
        <p:spPr>
          <a:xfrm rot="20548002">
            <a:off x="76263" y="5885393"/>
            <a:ext cx="1731575"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Rock and Roll</a:t>
            </a:r>
          </a:p>
        </p:txBody>
      </p:sp>
      <p:sp>
        <p:nvSpPr>
          <p:cNvPr id="10" name="Rectangle 9">
            <a:extLst>
              <a:ext uri="{FF2B5EF4-FFF2-40B4-BE49-F238E27FC236}">
                <a16:creationId xmlns:a16="http://schemas.microsoft.com/office/drawing/2014/main" id="{BC4F131D-9878-59B3-50B9-512D5AA76EC4}"/>
              </a:ext>
            </a:extLst>
          </p:cNvPr>
          <p:cNvSpPr/>
          <p:nvPr/>
        </p:nvSpPr>
        <p:spPr>
          <a:xfrm rot="1259580">
            <a:off x="2194838" y="5873270"/>
            <a:ext cx="13589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Country</a:t>
            </a:r>
          </a:p>
        </p:txBody>
      </p:sp>
      <p:sp>
        <p:nvSpPr>
          <p:cNvPr id="11" name="Rectangle 10">
            <a:extLst>
              <a:ext uri="{FF2B5EF4-FFF2-40B4-BE49-F238E27FC236}">
                <a16:creationId xmlns:a16="http://schemas.microsoft.com/office/drawing/2014/main" id="{A95E6EAD-008B-8AF3-9799-78718721E6A0}"/>
              </a:ext>
            </a:extLst>
          </p:cNvPr>
          <p:cNvSpPr/>
          <p:nvPr/>
        </p:nvSpPr>
        <p:spPr>
          <a:xfrm rot="19873267">
            <a:off x="47077" y="4526393"/>
            <a:ext cx="9528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Soul</a:t>
            </a:r>
          </a:p>
        </p:txBody>
      </p:sp>
      <p:sp>
        <p:nvSpPr>
          <p:cNvPr id="12" name="Rectangle 11">
            <a:extLst>
              <a:ext uri="{FF2B5EF4-FFF2-40B4-BE49-F238E27FC236}">
                <a16:creationId xmlns:a16="http://schemas.microsoft.com/office/drawing/2014/main" id="{A39D026F-6D71-93E6-E6E6-73E353463F05}"/>
              </a:ext>
            </a:extLst>
          </p:cNvPr>
          <p:cNvSpPr/>
          <p:nvPr/>
        </p:nvSpPr>
        <p:spPr>
          <a:xfrm rot="20716186">
            <a:off x="3805446" y="5873956"/>
            <a:ext cx="13589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Reggae</a:t>
            </a:r>
          </a:p>
        </p:txBody>
      </p:sp>
      <p:sp>
        <p:nvSpPr>
          <p:cNvPr id="13" name="Rectangle 12">
            <a:extLst>
              <a:ext uri="{FF2B5EF4-FFF2-40B4-BE49-F238E27FC236}">
                <a16:creationId xmlns:a16="http://schemas.microsoft.com/office/drawing/2014/main" id="{A54FB264-B047-3D0D-92C4-F90201052692}"/>
              </a:ext>
            </a:extLst>
          </p:cNvPr>
          <p:cNvSpPr/>
          <p:nvPr/>
        </p:nvSpPr>
        <p:spPr>
          <a:xfrm rot="20355266">
            <a:off x="10297125" y="5935484"/>
            <a:ext cx="13589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Jazz</a:t>
            </a:r>
          </a:p>
        </p:txBody>
      </p:sp>
      <p:sp>
        <p:nvSpPr>
          <p:cNvPr id="14" name="Rectangle 13">
            <a:extLst>
              <a:ext uri="{FF2B5EF4-FFF2-40B4-BE49-F238E27FC236}">
                <a16:creationId xmlns:a16="http://schemas.microsoft.com/office/drawing/2014/main" id="{47795B6F-90EF-918F-89B1-B3B5A18064F5}"/>
              </a:ext>
            </a:extLst>
          </p:cNvPr>
          <p:cNvSpPr/>
          <p:nvPr/>
        </p:nvSpPr>
        <p:spPr>
          <a:xfrm rot="1259580">
            <a:off x="11202421" y="4081150"/>
            <a:ext cx="942024"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Folk</a:t>
            </a:r>
          </a:p>
        </p:txBody>
      </p:sp>
      <p:sp>
        <p:nvSpPr>
          <p:cNvPr id="15" name="Rectangle 14">
            <a:extLst>
              <a:ext uri="{FF2B5EF4-FFF2-40B4-BE49-F238E27FC236}">
                <a16:creationId xmlns:a16="http://schemas.microsoft.com/office/drawing/2014/main" id="{C73F3020-DAB3-0CAD-7614-68D8795161BD}"/>
              </a:ext>
            </a:extLst>
          </p:cNvPr>
          <p:cNvSpPr/>
          <p:nvPr/>
        </p:nvSpPr>
        <p:spPr>
          <a:xfrm rot="965355">
            <a:off x="8482809" y="5906689"/>
            <a:ext cx="1784614"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Classical</a:t>
            </a:r>
          </a:p>
        </p:txBody>
      </p:sp>
      <p:sp>
        <p:nvSpPr>
          <p:cNvPr id="16" name="Rectangle 15">
            <a:extLst>
              <a:ext uri="{FF2B5EF4-FFF2-40B4-BE49-F238E27FC236}">
                <a16:creationId xmlns:a16="http://schemas.microsoft.com/office/drawing/2014/main" id="{185352FD-5EFF-A54E-10FB-A1E9824E2934}"/>
              </a:ext>
            </a:extLst>
          </p:cNvPr>
          <p:cNvSpPr/>
          <p:nvPr/>
        </p:nvSpPr>
        <p:spPr>
          <a:xfrm rot="1259580">
            <a:off x="10895104" y="2148395"/>
            <a:ext cx="1135351"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Opera</a:t>
            </a:r>
          </a:p>
        </p:txBody>
      </p:sp>
      <p:sp>
        <p:nvSpPr>
          <p:cNvPr id="17" name="Rectangle 16">
            <a:extLst>
              <a:ext uri="{FF2B5EF4-FFF2-40B4-BE49-F238E27FC236}">
                <a16:creationId xmlns:a16="http://schemas.microsoft.com/office/drawing/2014/main" id="{9AD6BC36-AF02-5DF3-BFB6-3A3E6E6B26E2}"/>
              </a:ext>
            </a:extLst>
          </p:cNvPr>
          <p:cNvSpPr/>
          <p:nvPr/>
        </p:nvSpPr>
        <p:spPr>
          <a:xfrm rot="1259580">
            <a:off x="11047672" y="3001808"/>
            <a:ext cx="1065546"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Blues</a:t>
            </a:r>
          </a:p>
        </p:txBody>
      </p:sp>
      <p:sp>
        <p:nvSpPr>
          <p:cNvPr id="18" name="Rectangle 17">
            <a:extLst>
              <a:ext uri="{FF2B5EF4-FFF2-40B4-BE49-F238E27FC236}">
                <a16:creationId xmlns:a16="http://schemas.microsoft.com/office/drawing/2014/main" id="{DEE128EF-A23C-E90E-41D0-A62E0C729C84}"/>
              </a:ext>
            </a:extLst>
          </p:cNvPr>
          <p:cNvSpPr/>
          <p:nvPr/>
        </p:nvSpPr>
        <p:spPr>
          <a:xfrm rot="20276022">
            <a:off x="48726" y="3208989"/>
            <a:ext cx="926379"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Rock</a:t>
            </a:r>
          </a:p>
        </p:txBody>
      </p:sp>
      <p:sp>
        <p:nvSpPr>
          <p:cNvPr id="19" name="Rectangle 18">
            <a:extLst>
              <a:ext uri="{FF2B5EF4-FFF2-40B4-BE49-F238E27FC236}">
                <a16:creationId xmlns:a16="http://schemas.microsoft.com/office/drawing/2014/main" id="{F890096D-D3A6-AAF8-CE1C-28015D96F68F}"/>
              </a:ext>
            </a:extLst>
          </p:cNvPr>
          <p:cNvSpPr/>
          <p:nvPr/>
        </p:nvSpPr>
        <p:spPr>
          <a:xfrm rot="724637">
            <a:off x="5394471" y="5890914"/>
            <a:ext cx="1358900"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Hip Hop</a:t>
            </a:r>
          </a:p>
        </p:txBody>
      </p:sp>
      <p:sp>
        <p:nvSpPr>
          <p:cNvPr id="20" name="Rectangle 19">
            <a:extLst>
              <a:ext uri="{FF2B5EF4-FFF2-40B4-BE49-F238E27FC236}">
                <a16:creationId xmlns:a16="http://schemas.microsoft.com/office/drawing/2014/main" id="{1DE38AE3-BF90-C285-F04C-C2DDFD0F8F94}"/>
              </a:ext>
            </a:extLst>
          </p:cNvPr>
          <p:cNvSpPr/>
          <p:nvPr/>
        </p:nvSpPr>
        <p:spPr>
          <a:xfrm rot="20665352">
            <a:off x="6856012" y="5862835"/>
            <a:ext cx="1630011" cy="44002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a:solidFill>
                  <a:srgbClr val="0070C0"/>
                </a:solidFill>
                <a:latin typeface="Verdana" panose="020B0604030504040204" pitchFamily="34" charset="0"/>
                <a:ea typeface="Verdana" panose="020B0604030504040204" pitchFamily="34" charset="0"/>
              </a:rPr>
              <a:t>Calypso</a:t>
            </a:r>
          </a:p>
        </p:txBody>
      </p:sp>
      <p:sp>
        <p:nvSpPr>
          <p:cNvPr id="4" name="TextBox 3">
            <a:extLst>
              <a:ext uri="{FF2B5EF4-FFF2-40B4-BE49-F238E27FC236}">
                <a16:creationId xmlns:a16="http://schemas.microsoft.com/office/drawing/2014/main" id="{D6FCEAA5-E6B4-8AE6-CBA6-042FE4634C57}"/>
              </a:ext>
            </a:extLst>
          </p:cNvPr>
          <p:cNvSpPr txBox="1"/>
          <p:nvPr/>
        </p:nvSpPr>
        <p:spPr>
          <a:xfrm>
            <a:off x="1075123" y="2484755"/>
            <a:ext cx="10071079" cy="2862322"/>
          </a:xfrm>
          <a:prstGeom prst="rect">
            <a:avLst/>
          </a:prstGeom>
          <a:solidFill>
            <a:schemeClr val="bg1"/>
          </a:solidFill>
          <a:ln w="19050">
            <a:solidFill>
              <a:srgbClr val="FF66FF"/>
            </a:solidFill>
          </a:ln>
        </p:spPr>
        <p:txBody>
          <a:bodyPr wrap="square">
            <a:spAutoFit/>
          </a:bodyPr>
          <a:lstStyle/>
          <a:p>
            <a:r>
              <a:rPr lang="en-GB" sz="2000" dirty="0">
                <a:latin typeface="Verdana" panose="020B0604030504040204" pitchFamily="34" charset="0"/>
                <a:ea typeface="Verdana" panose="020B0604030504040204" pitchFamily="34" charset="0"/>
              </a:rPr>
              <a:t>Children listen to a range of high-quality music to promote an appreciation of music across different genres, styles and traditions, including by great composers and musicians. </a:t>
            </a:r>
          </a:p>
          <a:p>
            <a:r>
              <a:rPr lang="en-GB" sz="2000" dirty="0">
                <a:latin typeface="Verdana" panose="020B0604030504040204" pitchFamily="34" charset="0"/>
                <a:ea typeface="Verdana" panose="020B0604030504040204" pitchFamily="34" charset="0"/>
              </a:rPr>
              <a:t>We have developed a plan of core music appreciation in each </a:t>
            </a:r>
            <a:r>
              <a:rPr lang="en-GB" sz="2000" dirty="0" smtClean="0">
                <a:latin typeface="Verdana" panose="020B0604030504040204" pitchFamily="34" charset="0"/>
                <a:ea typeface="Verdana" panose="020B0604030504040204" pitchFamily="34" charset="0"/>
              </a:rPr>
              <a:t>class, </a:t>
            </a:r>
            <a:r>
              <a:rPr lang="en-GB" sz="2000" dirty="0">
                <a:latin typeface="Verdana" panose="020B0604030504040204" pitchFamily="34" charset="0"/>
                <a:ea typeface="Verdana" panose="020B0604030504040204" pitchFamily="34" charset="0"/>
              </a:rPr>
              <a:t>in addition to the music appreciation within music lessons. </a:t>
            </a:r>
          </a:p>
          <a:p>
            <a:r>
              <a:rPr lang="en-GB" sz="2000" dirty="0">
                <a:latin typeface="Verdana" panose="020B0604030504040204" pitchFamily="34" charset="0"/>
                <a:ea typeface="Verdana" panose="020B0604030504040204" pitchFamily="34" charset="0"/>
              </a:rPr>
              <a:t>Children learn to review their work and the work of others. In doing this, they broaden their experience of music from different cultures and historical periods, develop skills in understanding musical composition and extend their musical vocabulary.</a:t>
            </a:r>
          </a:p>
        </p:txBody>
      </p:sp>
    </p:spTree>
    <p:extLst>
      <p:ext uri="{BB962C8B-B14F-4D97-AF65-F5344CB8AC3E}">
        <p14:creationId xmlns:p14="http://schemas.microsoft.com/office/powerpoint/2010/main" val="3669504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Performance</a:t>
            </a:r>
            <a:r>
              <a:rPr lang="en-GB" dirty="0"/>
              <a:t> </a:t>
            </a:r>
          </a:p>
        </p:txBody>
      </p:sp>
      <p:sp>
        <p:nvSpPr>
          <p:cNvPr id="4" name="TextBox 3">
            <a:extLst>
              <a:ext uri="{FF2B5EF4-FFF2-40B4-BE49-F238E27FC236}">
                <a16:creationId xmlns:a16="http://schemas.microsoft.com/office/drawing/2014/main" id="{D6FCEAA5-E6B4-8AE6-CBA6-042FE4634C57}"/>
              </a:ext>
            </a:extLst>
          </p:cNvPr>
          <p:cNvSpPr txBox="1"/>
          <p:nvPr/>
        </p:nvSpPr>
        <p:spPr>
          <a:xfrm>
            <a:off x="298450" y="2597856"/>
            <a:ext cx="11595100" cy="3477875"/>
          </a:xfrm>
          <a:prstGeom prst="rect">
            <a:avLst/>
          </a:prstGeom>
          <a:solidFill>
            <a:schemeClr val="bg1"/>
          </a:solidFill>
          <a:ln w="19050">
            <a:noFill/>
          </a:ln>
        </p:spPr>
        <p:txBody>
          <a:bodyPr wrap="square">
            <a:spAutoFit/>
          </a:bodyPr>
          <a:lstStyle/>
          <a:p>
            <a:r>
              <a:rPr lang="en-GB" sz="2000" dirty="0">
                <a:latin typeface="Verdana" panose="020B0604030504040204" pitchFamily="34" charset="0"/>
                <a:ea typeface="Verdana" panose="020B0604030504040204" pitchFamily="34" charset="0"/>
              </a:rPr>
              <a:t>Children are given opportunities to play and perform in solo and ensemble contexts. </a:t>
            </a:r>
          </a:p>
          <a:p>
            <a:r>
              <a:rPr lang="en-GB" sz="2000" dirty="0">
                <a:latin typeface="Verdana" panose="020B0604030504040204" pitchFamily="34" charset="0"/>
                <a:ea typeface="Verdana" panose="020B0604030504040204" pitchFamily="34" charset="0"/>
              </a:rPr>
              <a:t>All children are able to express their thoughts and feelings through music to develop self-confidence and a love of music and singing. </a:t>
            </a:r>
          </a:p>
          <a:p>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Examples include: </a:t>
            </a:r>
            <a:endParaRPr lang="en-GB" sz="2000" dirty="0" smtClean="0">
              <a:latin typeface="Verdana" panose="020B0604030504040204" pitchFamily="34" charset="0"/>
              <a:ea typeface="Verdana" panose="020B0604030504040204" pitchFamily="34" charset="0"/>
            </a:endParaRPr>
          </a:p>
          <a:p>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 Key Stage Two Christmas </a:t>
            </a:r>
            <a:r>
              <a:rPr lang="en-GB" sz="2000" dirty="0" smtClean="0">
                <a:latin typeface="Verdana" panose="020B0604030504040204" pitchFamily="34" charset="0"/>
                <a:ea typeface="Verdana" panose="020B0604030504040204" pitchFamily="34" charset="0"/>
              </a:rPr>
              <a:t>Carol Service </a:t>
            </a:r>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 Harvest </a:t>
            </a:r>
            <a:r>
              <a:rPr lang="en-GB" sz="2000" dirty="0" smtClean="0">
                <a:latin typeface="Verdana" panose="020B0604030504040204" pitchFamily="34" charset="0"/>
                <a:ea typeface="Verdana" panose="020B0604030504040204" pitchFamily="34" charset="0"/>
              </a:rPr>
              <a:t>Festival </a:t>
            </a:r>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 Key Stage One </a:t>
            </a:r>
            <a:r>
              <a:rPr lang="en-GB" sz="2000" dirty="0" smtClean="0">
                <a:latin typeface="Verdana" panose="020B0604030504040204" pitchFamily="34" charset="0"/>
                <a:ea typeface="Verdana" panose="020B0604030504040204" pitchFamily="34" charset="0"/>
              </a:rPr>
              <a:t>Nativity </a:t>
            </a:r>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 Key Stage Two </a:t>
            </a:r>
            <a:r>
              <a:rPr lang="en-GB" sz="2000" dirty="0" smtClean="0">
                <a:latin typeface="Verdana" panose="020B0604030504040204" pitchFamily="34" charset="0"/>
                <a:ea typeface="Verdana" panose="020B0604030504040204" pitchFamily="34" charset="0"/>
              </a:rPr>
              <a:t>Production </a:t>
            </a:r>
            <a:endParaRPr lang="en-GB" sz="2000" dirty="0">
              <a:latin typeface="Verdana" panose="020B0604030504040204" pitchFamily="34" charset="0"/>
              <a:ea typeface="Verdana" panose="020B0604030504040204" pitchFamily="34" charset="0"/>
            </a:endParaRPr>
          </a:p>
          <a:p>
            <a:r>
              <a:rPr lang="en-GB" sz="2000" dirty="0">
                <a:latin typeface="Verdana" panose="020B0604030504040204" pitchFamily="34" charset="0"/>
                <a:ea typeface="Verdana" panose="020B0604030504040204" pitchFamily="34" charset="0"/>
              </a:rPr>
              <a:t>• Assemblies </a:t>
            </a:r>
          </a:p>
        </p:txBody>
      </p:sp>
    </p:spTree>
    <p:extLst>
      <p:ext uri="{BB962C8B-B14F-4D97-AF65-F5344CB8AC3E}">
        <p14:creationId xmlns:p14="http://schemas.microsoft.com/office/powerpoint/2010/main" val="94435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Performance</a:t>
            </a:r>
            <a:r>
              <a:rPr lang="en-GB" dirty="0"/>
              <a:t> </a:t>
            </a:r>
          </a:p>
        </p:txBody>
      </p:sp>
      <p:pic>
        <p:nvPicPr>
          <p:cNvPr id="12" name="Picture 11" descr="A child and child posing for a picture&#10;&#10;Description automatically generated">
            <a:extLst>
              <a:ext uri="{FF2B5EF4-FFF2-40B4-BE49-F238E27FC236}">
                <a16:creationId xmlns:a16="http://schemas.microsoft.com/office/drawing/2014/main" id="{10E3E906-AA87-3529-3612-5DCE30A575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01555" y="1786742"/>
            <a:ext cx="1672985" cy="2508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group of people in clothing on a stage&#10;&#10;Description automatically generated">
            <a:extLst>
              <a:ext uri="{FF2B5EF4-FFF2-40B4-BE49-F238E27FC236}">
                <a16:creationId xmlns:a16="http://schemas.microsoft.com/office/drawing/2014/main" id="{A4DF9A00-93A7-B738-637E-1F7E0010999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6922" y="4730047"/>
            <a:ext cx="2933082" cy="1955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group of girls in white dresses on a stage&#10;&#10;Description automatically generated">
            <a:extLst>
              <a:ext uri="{FF2B5EF4-FFF2-40B4-BE49-F238E27FC236}">
                <a16:creationId xmlns:a16="http://schemas.microsoft.com/office/drawing/2014/main" id="{20AF0056-A3DF-A8C7-FC2E-68CD1B4E18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82067" y="1681448"/>
            <a:ext cx="2260233" cy="1695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A group of children in clothing&#10;&#10;Description automatically generated">
            <a:extLst>
              <a:ext uri="{FF2B5EF4-FFF2-40B4-BE49-F238E27FC236}">
                <a16:creationId xmlns:a16="http://schemas.microsoft.com/office/drawing/2014/main" id="{77947448-05D8-4937-329A-B0B6DAFDA2C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7236" y="3139692"/>
            <a:ext cx="2120474" cy="15903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87EA6C7A-F2CB-7547-D4F7-A1EED9F84AA3}"/>
              </a:ext>
            </a:extLst>
          </p:cNvPr>
          <p:cNvSpPr txBox="1"/>
          <p:nvPr/>
        </p:nvSpPr>
        <p:spPr>
          <a:xfrm>
            <a:off x="277236" y="5234237"/>
            <a:ext cx="1693223"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latin typeface="Verdana" panose="020B0604030504040204" pitchFamily="34" charset="0"/>
                <a:ea typeface="Verdana" panose="020B0604030504040204" pitchFamily="34" charset="0"/>
              </a:rPr>
              <a:t>Key Stage One Nativity</a:t>
            </a:r>
          </a:p>
        </p:txBody>
      </p:sp>
      <p:sp>
        <p:nvSpPr>
          <p:cNvPr id="20" name="TextBox 19">
            <a:extLst>
              <a:ext uri="{FF2B5EF4-FFF2-40B4-BE49-F238E27FC236}">
                <a16:creationId xmlns:a16="http://schemas.microsoft.com/office/drawing/2014/main" id="{D19198F3-9F5B-E699-CB45-668D60C879F3}"/>
              </a:ext>
            </a:extLst>
          </p:cNvPr>
          <p:cNvSpPr txBox="1"/>
          <p:nvPr/>
        </p:nvSpPr>
        <p:spPr>
          <a:xfrm>
            <a:off x="10156641" y="1938612"/>
            <a:ext cx="200779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latin typeface="Verdana" panose="020B0604030504040204" pitchFamily="34" charset="0"/>
                <a:ea typeface="Verdana" panose="020B0604030504040204" pitchFamily="34" charset="0"/>
              </a:rPr>
              <a:t>Key Stage Two Production</a:t>
            </a:r>
          </a:p>
        </p:txBody>
      </p:sp>
      <p:pic>
        <p:nvPicPr>
          <p:cNvPr id="24" name="Picture 23">
            <a:extLst>
              <a:ext uri="{FF2B5EF4-FFF2-40B4-BE49-F238E27FC236}">
                <a16:creationId xmlns:a16="http://schemas.microsoft.com/office/drawing/2014/main" id="{0D50A237-6AAA-BA44-0B3D-3B763CEE4B1F}"/>
              </a:ext>
            </a:extLst>
          </p:cNvPr>
          <p:cNvPicPr>
            <a:picLocks noChangeAspect="1"/>
          </p:cNvPicPr>
          <p:nvPr/>
        </p:nvPicPr>
        <p:blipFill>
          <a:blip r:embed="rId7"/>
          <a:stretch>
            <a:fillRect/>
          </a:stretch>
        </p:blipFill>
        <p:spPr>
          <a:xfrm>
            <a:off x="10241871" y="3095264"/>
            <a:ext cx="1756557" cy="1938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8"/>
          <a:stretch>
            <a:fillRect/>
          </a:stretch>
        </p:blipFill>
        <p:spPr>
          <a:xfrm>
            <a:off x="4810441" y="4006804"/>
            <a:ext cx="2784609" cy="20542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group of children wearing clothing&#10;&#10;Description automatically generated">
            <a:extLst>
              <a:ext uri="{FF2B5EF4-FFF2-40B4-BE49-F238E27FC236}">
                <a16:creationId xmlns:a16="http://schemas.microsoft.com/office/drawing/2014/main" id="{5AE36CD1-7CF3-2A87-4A6B-4E88E3BBC7B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5400000">
            <a:off x="1972341" y="4718406"/>
            <a:ext cx="2248302" cy="1686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a:extLst>
              <a:ext uri="{FF2B5EF4-FFF2-40B4-BE49-F238E27FC236}">
                <a16:creationId xmlns:a16="http://schemas.microsoft.com/office/drawing/2014/main" id="{87EA6C7A-F2CB-7547-D4F7-A1EED9F84AA3}"/>
              </a:ext>
            </a:extLst>
          </p:cNvPr>
          <p:cNvSpPr txBox="1"/>
          <p:nvPr/>
        </p:nvSpPr>
        <p:spPr>
          <a:xfrm>
            <a:off x="5275316" y="3434013"/>
            <a:ext cx="1693223"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smtClean="0">
                <a:latin typeface="Verdana" panose="020B0604030504040204" pitchFamily="34" charset="0"/>
                <a:ea typeface="Verdana" panose="020B0604030504040204" pitchFamily="34" charset="0"/>
              </a:rPr>
              <a:t>Assemblies</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34648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0CAA44C-2A2A-8DC3-C402-DDBBB554AE58}"/>
              </a:ext>
            </a:extLst>
          </p:cNvPr>
          <p:cNvPicPr>
            <a:picLocks noChangeAspect="1"/>
          </p:cNvPicPr>
          <p:nvPr/>
        </p:nvPicPr>
        <p:blipFill>
          <a:blip r:embed="rId2"/>
          <a:stretch>
            <a:fillRect/>
          </a:stretch>
        </p:blipFill>
        <p:spPr>
          <a:xfrm>
            <a:off x="1691549" y="5422478"/>
            <a:ext cx="703263" cy="1435521"/>
          </a:xfrm>
          <a:prstGeom prst="rect">
            <a:avLst/>
          </a:prstGeom>
        </p:spPr>
      </p:pic>
      <p:pic>
        <p:nvPicPr>
          <p:cNvPr id="17" name="Picture 16">
            <a:extLst>
              <a:ext uri="{FF2B5EF4-FFF2-40B4-BE49-F238E27FC236}">
                <a16:creationId xmlns:a16="http://schemas.microsoft.com/office/drawing/2014/main" id="{8CC312B6-9132-8FD8-0F2B-FE8F50B3950D}"/>
              </a:ext>
            </a:extLst>
          </p:cNvPr>
          <p:cNvPicPr>
            <a:picLocks noChangeAspect="1"/>
          </p:cNvPicPr>
          <p:nvPr/>
        </p:nvPicPr>
        <p:blipFill>
          <a:blip r:embed="rId3"/>
          <a:stretch>
            <a:fillRect/>
          </a:stretch>
        </p:blipFill>
        <p:spPr>
          <a:xfrm>
            <a:off x="10436077" y="4654971"/>
            <a:ext cx="1600200" cy="2152650"/>
          </a:xfrm>
          <a:prstGeom prst="rect">
            <a:avLst/>
          </a:prstGeom>
        </p:spPr>
      </p:pic>
      <p:pic>
        <p:nvPicPr>
          <p:cNvPr id="15" name="Picture 14">
            <a:extLst>
              <a:ext uri="{FF2B5EF4-FFF2-40B4-BE49-F238E27FC236}">
                <a16:creationId xmlns:a16="http://schemas.microsoft.com/office/drawing/2014/main" id="{9FE97B09-2DA7-D59A-0BB7-EE565461BCD0}"/>
              </a:ext>
            </a:extLst>
          </p:cNvPr>
          <p:cNvPicPr>
            <a:picLocks noChangeAspect="1"/>
          </p:cNvPicPr>
          <p:nvPr/>
        </p:nvPicPr>
        <p:blipFill>
          <a:blip r:embed="rId4"/>
          <a:stretch>
            <a:fillRect/>
          </a:stretch>
        </p:blipFill>
        <p:spPr>
          <a:xfrm>
            <a:off x="11258253" y="1614190"/>
            <a:ext cx="847725" cy="1457325"/>
          </a:xfrm>
          <a:prstGeom prst="rect">
            <a:avLst/>
          </a:prstGeom>
        </p:spPr>
      </p:pic>
      <p:pic>
        <p:nvPicPr>
          <p:cNvPr id="13" name="Picture 12">
            <a:extLst>
              <a:ext uri="{FF2B5EF4-FFF2-40B4-BE49-F238E27FC236}">
                <a16:creationId xmlns:a16="http://schemas.microsoft.com/office/drawing/2014/main" id="{C875602B-6373-A9D5-E462-9EA5757C9BEB}"/>
              </a:ext>
            </a:extLst>
          </p:cNvPr>
          <p:cNvPicPr>
            <a:picLocks noChangeAspect="1"/>
          </p:cNvPicPr>
          <p:nvPr/>
        </p:nvPicPr>
        <p:blipFill>
          <a:blip r:embed="rId5"/>
          <a:stretch>
            <a:fillRect/>
          </a:stretch>
        </p:blipFill>
        <p:spPr>
          <a:xfrm>
            <a:off x="0" y="5092700"/>
            <a:ext cx="1120565" cy="1714921"/>
          </a:xfrm>
          <a:prstGeom prst="rect">
            <a:avLst/>
          </a:prstGeom>
        </p:spPr>
      </p:pic>
      <p:pic>
        <p:nvPicPr>
          <p:cNvPr id="11" name="Picture 10">
            <a:extLst>
              <a:ext uri="{FF2B5EF4-FFF2-40B4-BE49-F238E27FC236}">
                <a16:creationId xmlns:a16="http://schemas.microsoft.com/office/drawing/2014/main" id="{B3B571CD-ECBE-40BA-5304-5F75569D8AD3}"/>
              </a:ext>
            </a:extLst>
          </p:cNvPr>
          <p:cNvPicPr>
            <a:picLocks noChangeAspect="1"/>
          </p:cNvPicPr>
          <p:nvPr/>
        </p:nvPicPr>
        <p:blipFill>
          <a:blip r:embed="rId6"/>
          <a:stretch>
            <a:fillRect/>
          </a:stretch>
        </p:blipFill>
        <p:spPr>
          <a:xfrm>
            <a:off x="1" y="1612982"/>
            <a:ext cx="1162774" cy="2431454"/>
          </a:xfrm>
          <a:prstGeom prst="rect">
            <a:avLst/>
          </a:prstGeom>
        </p:spPr>
      </p:pic>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7"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Technical Knowledge</a:t>
            </a:r>
            <a:r>
              <a:rPr lang="en-GB" dirty="0"/>
              <a:t> </a:t>
            </a:r>
          </a:p>
        </p:txBody>
      </p:sp>
      <p:sp>
        <p:nvSpPr>
          <p:cNvPr id="4" name="TextBox 3">
            <a:extLst>
              <a:ext uri="{FF2B5EF4-FFF2-40B4-BE49-F238E27FC236}">
                <a16:creationId xmlns:a16="http://schemas.microsoft.com/office/drawing/2014/main" id="{D6FCEAA5-E6B4-8AE6-CBA6-042FE4634C57}"/>
              </a:ext>
            </a:extLst>
          </p:cNvPr>
          <p:cNvSpPr txBox="1"/>
          <p:nvPr/>
        </p:nvSpPr>
        <p:spPr>
          <a:xfrm>
            <a:off x="1022053" y="2456867"/>
            <a:ext cx="10236200" cy="3046988"/>
          </a:xfrm>
          <a:prstGeom prst="rect">
            <a:avLst/>
          </a:prstGeom>
          <a:solidFill>
            <a:schemeClr val="bg1"/>
          </a:solidFill>
          <a:ln w="19050">
            <a:solidFill>
              <a:srgbClr val="FF66FF"/>
            </a:solidFill>
          </a:ln>
        </p:spPr>
        <p:txBody>
          <a:bodyPr wrap="square">
            <a:spAutoFit/>
          </a:bodyPr>
          <a:lstStyle/>
          <a:p>
            <a:r>
              <a:rPr lang="en-GB" sz="2400" dirty="0">
                <a:latin typeface="Verdana" panose="020B0604030504040204" pitchFamily="34" charset="0"/>
                <a:ea typeface="Verdana" panose="020B0604030504040204" pitchFamily="34" charset="0"/>
              </a:rPr>
              <a:t>Children explore how music is created using their voices and tuned and untuned percussion instruments. </a:t>
            </a:r>
          </a:p>
          <a:p>
            <a:r>
              <a:rPr lang="en-GB" sz="2400" dirty="0">
                <a:latin typeface="Verdana" panose="020B0604030504040204" pitchFamily="34" charset="0"/>
                <a:ea typeface="Verdana" panose="020B0604030504040204" pitchFamily="34" charset="0"/>
              </a:rPr>
              <a:t>Teachers ensure that all children develop their depth of understanding and progression of skills through the teaching of technical elements including pitch, duration, dynamics, tempo, timbre, texture, structure and musical notation. </a:t>
            </a:r>
          </a:p>
          <a:p>
            <a:r>
              <a:rPr lang="en-GB" sz="2400" dirty="0">
                <a:latin typeface="Verdana" panose="020B0604030504040204" pitchFamily="34" charset="0"/>
                <a:ea typeface="Verdana" panose="020B0604030504040204" pitchFamily="34" charset="0"/>
              </a:rPr>
              <a:t>At our school, the teaching and learning of music is planned using the ‘Kapow’ scheme of work. </a:t>
            </a:r>
          </a:p>
        </p:txBody>
      </p:sp>
      <p:pic>
        <p:nvPicPr>
          <p:cNvPr id="23" name="Picture 22">
            <a:extLst>
              <a:ext uri="{FF2B5EF4-FFF2-40B4-BE49-F238E27FC236}">
                <a16:creationId xmlns:a16="http://schemas.microsoft.com/office/drawing/2014/main" id="{2314F895-5165-A3D5-600E-9A9A8E8E2CB1}"/>
              </a:ext>
            </a:extLst>
          </p:cNvPr>
          <p:cNvPicPr>
            <a:picLocks noChangeAspect="1"/>
          </p:cNvPicPr>
          <p:nvPr/>
        </p:nvPicPr>
        <p:blipFill>
          <a:blip r:embed="rId8"/>
          <a:stretch>
            <a:fillRect/>
          </a:stretch>
        </p:blipFill>
        <p:spPr>
          <a:xfrm>
            <a:off x="2928969" y="5644843"/>
            <a:ext cx="737611" cy="1079431"/>
          </a:xfrm>
          <a:prstGeom prst="rect">
            <a:avLst/>
          </a:prstGeom>
        </p:spPr>
      </p:pic>
      <p:pic>
        <p:nvPicPr>
          <p:cNvPr id="25" name="Picture 24">
            <a:extLst>
              <a:ext uri="{FF2B5EF4-FFF2-40B4-BE49-F238E27FC236}">
                <a16:creationId xmlns:a16="http://schemas.microsoft.com/office/drawing/2014/main" id="{687D7D39-48B5-FA1B-6F92-44A64D92A675}"/>
              </a:ext>
            </a:extLst>
          </p:cNvPr>
          <p:cNvPicPr>
            <a:picLocks noChangeAspect="1"/>
          </p:cNvPicPr>
          <p:nvPr/>
        </p:nvPicPr>
        <p:blipFill>
          <a:blip r:embed="rId9"/>
          <a:stretch>
            <a:fillRect/>
          </a:stretch>
        </p:blipFill>
        <p:spPr>
          <a:xfrm>
            <a:off x="4297080" y="5547339"/>
            <a:ext cx="1220421" cy="1220421"/>
          </a:xfrm>
          <a:prstGeom prst="rect">
            <a:avLst/>
          </a:prstGeom>
        </p:spPr>
      </p:pic>
      <p:pic>
        <p:nvPicPr>
          <p:cNvPr id="27" name="Picture 26">
            <a:extLst>
              <a:ext uri="{FF2B5EF4-FFF2-40B4-BE49-F238E27FC236}">
                <a16:creationId xmlns:a16="http://schemas.microsoft.com/office/drawing/2014/main" id="{9F8098A8-4352-391F-F142-F8DAA6A5A678}"/>
              </a:ext>
            </a:extLst>
          </p:cNvPr>
          <p:cNvPicPr>
            <a:picLocks noChangeAspect="1"/>
          </p:cNvPicPr>
          <p:nvPr/>
        </p:nvPicPr>
        <p:blipFill>
          <a:blip r:embed="rId10"/>
          <a:stretch>
            <a:fillRect/>
          </a:stretch>
        </p:blipFill>
        <p:spPr>
          <a:xfrm>
            <a:off x="6230867" y="5675034"/>
            <a:ext cx="1063477" cy="1018310"/>
          </a:xfrm>
          <a:prstGeom prst="rect">
            <a:avLst/>
          </a:prstGeom>
        </p:spPr>
      </p:pic>
      <p:pic>
        <p:nvPicPr>
          <p:cNvPr id="29" name="Picture 28">
            <a:extLst>
              <a:ext uri="{FF2B5EF4-FFF2-40B4-BE49-F238E27FC236}">
                <a16:creationId xmlns:a16="http://schemas.microsoft.com/office/drawing/2014/main" id="{28EEDBB6-4FF6-A3EA-5455-7D758A7270FF}"/>
              </a:ext>
            </a:extLst>
          </p:cNvPr>
          <p:cNvPicPr>
            <a:picLocks noChangeAspect="1"/>
          </p:cNvPicPr>
          <p:nvPr/>
        </p:nvPicPr>
        <p:blipFill>
          <a:blip r:embed="rId11"/>
          <a:stretch>
            <a:fillRect/>
          </a:stretch>
        </p:blipFill>
        <p:spPr>
          <a:xfrm>
            <a:off x="7793897" y="5682474"/>
            <a:ext cx="887602" cy="1034536"/>
          </a:xfrm>
          <a:prstGeom prst="rect">
            <a:avLst/>
          </a:prstGeom>
        </p:spPr>
      </p:pic>
      <p:pic>
        <p:nvPicPr>
          <p:cNvPr id="31" name="Picture 30">
            <a:extLst>
              <a:ext uri="{FF2B5EF4-FFF2-40B4-BE49-F238E27FC236}">
                <a16:creationId xmlns:a16="http://schemas.microsoft.com/office/drawing/2014/main" id="{8F73A413-27EF-EBA3-EF8E-BFA3F02DC5BA}"/>
              </a:ext>
            </a:extLst>
          </p:cNvPr>
          <p:cNvPicPr>
            <a:picLocks noChangeAspect="1"/>
          </p:cNvPicPr>
          <p:nvPr/>
        </p:nvPicPr>
        <p:blipFill>
          <a:blip r:embed="rId12"/>
          <a:stretch>
            <a:fillRect/>
          </a:stretch>
        </p:blipFill>
        <p:spPr>
          <a:xfrm>
            <a:off x="8801557" y="5731296"/>
            <a:ext cx="1341544" cy="914697"/>
          </a:xfrm>
          <a:prstGeom prst="rect">
            <a:avLst/>
          </a:prstGeom>
        </p:spPr>
      </p:pic>
      <p:pic>
        <p:nvPicPr>
          <p:cNvPr id="2052" name="Picture 2051">
            <a:extLst>
              <a:ext uri="{FF2B5EF4-FFF2-40B4-BE49-F238E27FC236}">
                <a16:creationId xmlns:a16="http://schemas.microsoft.com/office/drawing/2014/main" id="{0C38D603-9506-8197-93F4-48799579CBCF}"/>
              </a:ext>
            </a:extLst>
          </p:cNvPr>
          <p:cNvPicPr>
            <a:picLocks noChangeAspect="1"/>
          </p:cNvPicPr>
          <p:nvPr/>
        </p:nvPicPr>
        <p:blipFill>
          <a:blip r:embed="rId13"/>
          <a:stretch>
            <a:fillRect/>
          </a:stretch>
        </p:blipFill>
        <p:spPr>
          <a:xfrm>
            <a:off x="11413902" y="3441700"/>
            <a:ext cx="466725" cy="1143000"/>
          </a:xfrm>
          <a:prstGeom prst="rect">
            <a:avLst/>
          </a:prstGeom>
        </p:spPr>
      </p:pic>
      <p:pic>
        <p:nvPicPr>
          <p:cNvPr id="2054" name="Picture 2053">
            <a:extLst>
              <a:ext uri="{FF2B5EF4-FFF2-40B4-BE49-F238E27FC236}">
                <a16:creationId xmlns:a16="http://schemas.microsoft.com/office/drawing/2014/main" id="{EB6ADD96-EC0D-8090-194D-7F66E5394F83}"/>
              </a:ext>
            </a:extLst>
          </p:cNvPr>
          <p:cNvPicPr>
            <a:picLocks noChangeAspect="1"/>
          </p:cNvPicPr>
          <p:nvPr/>
        </p:nvPicPr>
        <p:blipFill>
          <a:blip r:embed="rId14"/>
          <a:stretch>
            <a:fillRect/>
          </a:stretch>
        </p:blipFill>
        <p:spPr>
          <a:xfrm>
            <a:off x="217706" y="4065587"/>
            <a:ext cx="466725" cy="1038225"/>
          </a:xfrm>
          <a:prstGeom prst="rect">
            <a:avLst/>
          </a:prstGeom>
        </p:spPr>
      </p:pic>
    </p:spTree>
    <p:extLst>
      <p:ext uri="{BB962C8B-B14F-4D97-AF65-F5344CB8AC3E}">
        <p14:creationId xmlns:p14="http://schemas.microsoft.com/office/powerpoint/2010/main" val="97165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73201"/>
            <a:ext cx="12192000" cy="5384799"/>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E0A1EAAF-9E56-5300-815B-2D34781FBDF3}"/>
              </a:ext>
            </a:extLst>
          </p:cNvPr>
          <p:cNvSpPr/>
          <p:nvPr/>
        </p:nvSpPr>
        <p:spPr>
          <a:xfrm>
            <a:off x="66230" y="281979"/>
            <a:ext cx="12103693" cy="2033899"/>
          </a:xfrm>
          <a:prstGeom prst="ellipse">
            <a:avLst/>
          </a:prstGeom>
          <a:solidFill>
            <a:srgbClr val="FF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C92EDFC-2EF5-33D9-5206-6F9B5AE4D1C5}"/>
              </a:ext>
            </a:extLst>
          </p:cNvPr>
          <p:cNvSpPr/>
          <p:nvPr/>
        </p:nvSpPr>
        <p:spPr>
          <a:xfrm>
            <a:off x="0" y="140990"/>
            <a:ext cx="12147846" cy="203389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Placeholder 9" descr="Piano keys">
            <a:extLst>
              <a:ext uri="{FF2B5EF4-FFF2-40B4-BE49-F238E27FC236}">
                <a16:creationId xmlns:a16="http://schemas.microsoft.com/office/drawing/2014/main" id="{DBF7E7DF-F2A0-EA0A-B19B-B22EF467791E}"/>
              </a:ext>
            </a:extLst>
          </p:cNvPr>
          <p:cNvPicPr>
            <a:picLocks noChangeAspect="1"/>
          </p:cNvPicPr>
          <p:nvPr/>
        </p:nvPicPr>
        <p:blipFill>
          <a:blip r:embed="rId2" cstate="print">
            <a:extLst>
              <a:ext uri="{28A0092B-C50C-407E-A947-70E740481C1C}">
                <a14:useLocalDpi xmlns:a14="http://schemas.microsoft.com/office/drawing/2010/main" val="0"/>
              </a:ext>
            </a:extLst>
          </a:blip>
          <a:srcRect t="3" b="3"/>
          <a:stretch>
            <a:fillRect/>
          </a:stretch>
        </p:blipFill>
        <p:spPr>
          <a:xfrm>
            <a:off x="0" y="1"/>
            <a:ext cx="12192000" cy="14732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01EA24C4-FCF6-C074-EB7D-A4C61DA521DD}"/>
              </a:ext>
            </a:extLst>
          </p:cNvPr>
          <p:cNvSpPr txBox="1"/>
          <p:nvPr/>
        </p:nvSpPr>
        <p:spPr>
          <a:xfrm>
            <a:off x="2917676" y="1562435"/>
            <a:ext cx="6400800" cy="523220"/>
          </a:xfrm>
          <a:prstGeom prst="rect">
            <a:avLst/>
          </a:prstGeom>
          <a:noFill/>
        </p:spPr>
        <p:txBody>
          <a:bodyPr wrap="square" rtlCol="0">
            <a:spAutoFit/>
          </a:bodyPr>
          <a:lstStyle/>
          <a:p>
            <a:pPr algn="ctr"/>
            <a:r>
              <a:rPr lang="en-GB" sz="2800" dirty="0">
                <a:latin typeface="Verdana" panose="020B0604030504040204" pitchFamily="34" charset="0"/>
                <a:ea typeface="Verdana" panose="020B0604030504040204" pitchFamily="34" charset="0"/>
              </a:rPr>
              <a:t>What our children say</a:t>
            </a:r>
            <a:r>
              <a:rPr lang="en-GB" dirty="0"/>
              <a:t> </a:t>
            </a:r>
          </a:p>
        </p:txBody>
      </p:sp>
      <p:sp>
        <p:nvSpPr>
          <p:cNvPr id="3" name="Speech Bubble: Oval 2">
            <a:extLst>
              <a:ext uri="{FF2B5EF4-FFF2-40B4-BE49-F238E27FC236}">
                <a16:creationId xmlns:a16="http://schemas.microsoft.com/office/drawing/2014/main" id="{B665A1EE-FF4B-A459-9CBD-D8BAEA7BCBD2}"/>
              </a:ext>
            </a:extLst>
          </p:cNvPr>
          <p:cNvSpPr/>
          <p:nvPr/>
        </p:nvSpPr>
        <p:spPr>
          <a:xfrm>
            <a:off x="155575" y="2315878"/>
            <a:ext cx="2338688" cy="1111153"/>
          </a:xfrm>
          <a:prstGeom prst="wedgeEllipseCallout">
            <a:avLst>
              <a:gd name="adj1" fmla="val 33143"/>
              <a:gd name="adj2" fmla="val 71094"/>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 is fun and it makes people happy. </a:t>
            </a:r>
            <a:endParaRPr lang="en-GB" dirty="0"/>
          </a:p>
        </p:txBody>
      </p:sp>
      <p:sp>
        <p:nvSpPr>
          <p:cNvPr id="4" name="AutoShape 2" descr="https://ashurstwoodprimary.co.uk/images/menu/Screenshot_(3_Feb_2022_09_39_3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Speech Bubble: Oval 2">
            <a:extLst>
              <a:ext uri="{FF2B5EF4-FFF2-40B4-BE49-F238E27FC236}">
                <a16:creationId xmlns:a16="http://schemas.microsoft.com/office/drawing/2014/main" id="{B665A1EE-FF4B-A459-9CBD-D8BAEA7BCBD2}"/>
              </a:ext>
            </a:extLst>
          </p:cNvPr>
          <p:cNvSpPr/>
          <p:nvPr/>
        </p:nvSpPr>
        <p:spPr>
          <a:xfrm>
            <a:off x="249786" y="3881442"/>
            <a:ext cx="2338688" cy="1111153"/>
          </a:xfrm>
          <a:prstGeom prst="wedgeEllipseCallout">
            <a:avLst>
              <a:gd name="adj1" fmla="val 55536"/>
              <a:gd name="adj2" fmla="val -35139"/>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 makes me joyful.</a:t>
            </a:r>
            <a:endParaRPr lang="en-GB" dirty="0"/>
          </a:p>
        </p:txBody>
      </p:sp>
      <p:sp>
        <p:nvSpPr>
          <p:cNvPr id="10" name="Speech Bubble: Oval 2">
            <a:extLst>
              <a:ext uri="{FF2B5EF4-FFF2-40B4-BE49-F238E27FC236}">
                <a16:creationId xmlns:a16="http://schemas.microsoft.com/office/drawing/2014/main" id="{B665A1EE-FF4B-A459-9CBD-D8BAEA7BCBD2}"/>
              </a:ext>
            </a:extLst>
          </p:cNvPr>
          <p:cNvSpPr/>
          <p:nvPr/>
        </p:nvSpPr>
        <p:spPr>
          <a:xfrm>
            <a:off x="249786" y="5319543"/>
            <a:ext cx="2338688" cy="1111153"/>
          </a:xfrm>
          <a:prstGeom prst="wedgeEllipseCallout">
            <a:avLst>
              <a:gd name="adj1" fmla="val 43451"/>
              <a:gd name="adj2" fmla="val 54636"/>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 brings people together. </a:t>
            </a:r>
            <a:endParaRPr lang="en-GB" dirty="0"/>
          </a:p>
        </p:txBody>
      </p:sp>
      <p:sp>
        <p:nvSpPr>
          <p:cNvPr id="11" name="Speech Bubble: Oval 2">
            <a:extLst>
              <a:ext uri="{FF2B5EF4-FFF2-40B4-BE49-F238E27FC236}">
                <a16:creationId xmlns:a16="http://schemas.microsoft.com/office/drawing/2014/main" id="{B665A1EE-FF4B-A459-9CBD-D8BAEA7BCBD2}"/>
              </a:ext>
            </a:extLst>
          </p:cNvPr>
          <p:cNvSpPr/>
          <p:nvPr/>
        </p:nvSpPr>
        <p:spPr>
          <a:xfrm>
            <a:off x="2947442" y="2437519"/>
            <a:ext cx="2734979" cy="1408225"/>
          </a:xfrm>
          <a:prstGeom prst="wedgeEllipseCallout">
            <a:avLst>
              <a:gd name="adj1" fmla="val 11817"/>
              <a:gd name="adj2" fmla="val 59124"/>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You learn about bars, minims and time signatures. </a:t>
            </a:r>
            <a:endParaRPr lang="en-GB" dirty="0"/>
          </a:p>
        </p:txBody>
      </p:sp>
      <p:sp>
        <p:nvSpPr>
          <p:cNvPr id="12" name="Speech Bubble: Oval 2">
            <a:extLst>
              <a:ext uri="{FF2B5EF4-FFF2-40B4-BE49-F238E27FC236}">
                <a16:creationId xmlns:a16="http://schemas.microsoft.com/office/drawing/2014/main" id="{B665A1EE-FF4B-A459-9CBD-D8BAEA7BCBD2}"/>
              </a:ext>
            </a:extLst>
          </p:cNvPr>
          <p:cNvSpPr/>
          <p:nvPr/>
        </p:nvSpPr>
        <p:spPr>
          <a:xfrm>
            <a:off x="2949340" y="4321075"/>
            <a:ext cx="2959423" cy="1884839"/>
          </a:xfrm>
          <a:prstGeom prst="wedgeEllipseCallout">
            <a:avLst>
              <a:gd name="adj1" fmla="val 7421"/>
              <a:gd name="adj2" fmla="val 62613"/>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You learn about different countries and the way they make different types of music. </a:t>
            </a:r>
            <a:endParaRPr lang="en-GB" dirty="0"/>
          </a:p>
        </p:txBody>
      </p:sp>
      <p:sp>
        <p:nvSpPr>
          <p:cNvPr id="13" name="Speech Bubble: Oval 2">
            <a:extLst>
              <a:ext uri="{FF2B5EF4-FFF2-40B4-BE49-F238E27FC236}">
                <a16:creationId xmlns:a16="http://schemas.microsoft.com/office/drawing/2014/main" id="{B665A1EE-FF4B-A459-9CBD-D8BAEA7BCBD2}"/>
              </a:ext>
            </a:extLst>
          </p:cNvPr>
          <p:cNvSpPr/>
          <p:nvPr/>
        </p:nvSpPr>
        <p:spPr>
          <a:xfrm>
            <a:off x="6467029" y="2464412"/>
            <a:ext cx="2338688" cy="1111153"/>
          </a:xfrm>
          <a:prstGeom prst="wedgeEllipseCallout">
            <a:avLst>
              <a:gd name="adj1" fmla="val 17504"/>
              <a:gd name="adj2" fmla="val 65109"/>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We get to make our own music. (composing) </a:t>
            </a:r>
            <a:endParaRPr lang="en-GB" dirty="0"/>
          </a:p>
        </p:txBody>
      </p:sp>
      <p:sp>
        <p:nvSpPr>
          <p:cNvPr id="14" name="Speech Bubble: Oval 2">
            <a:extLst>
              <a:ext uri="{FF2B5EF4-FFF2-40B4-BE49-F238E27FC236}">
                <a16:creationId xmlns:a16="http://schemas.microsoft.com/office/drawing/2014/main" id="{B665A1EE-FF4B-A459-9CBD-D8BAEA7BCBD2}"/>
              </a:ext>
            </a:extLst>
          </p:cNvPr>
          <p:cNvSpPr/>
          <p:nvPr/>
        </p:nvSpPr>
        <p:spPr>
          <a:xfrm>
            <a:off x="6118076" y="4039656"/>
            <a:ext cx="2338688" cy="1111153"/>
          </a:xfrm>
          <a:prstGeom prst="wedgeEllipseCallout">
            <a:avLst>
              <a:gd name="adj1" fmla="val -11643"/>
              <a:gd name="adj2" fmla="val 76331"/>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You get to play different instruments. </a:t>
            </a:r>
            <a:endParaRPr lang="en-GB" dirty="0"/>
          </a:p>
        </p:txBody>
      </p:sp>
      <p:sp>
        <p:nvSpPr>
          <p:cNvPr id="15" name="Speech Bubble: Oval 2">
            <a:extLst>
              <a:ext uri="{FF2B5EF4-FFF2-40B4-BE49-F238E27FC236}">
                <a16:creationId xmlns:a16="http://schemas.microsoft.com/office/drawing/2014/main" id="{B665A1EE-FF4B-A459-9CBD-D8BAEA7BCBD2}"/>
              </a:ext>
            </a:extLst>
          </p:cNvPr>
          <p:cNvSpPr/>
          <p:nvPr/>
        </p:nvSpPr>
        <p:spPr>
          <a:xfrm>
            <a:off x="9318476" y="2174889"/>
            <a:ext cx="2338688" cy="1111153"/>
          </a:xfrm>
          <a:prstGeom prst="wedgeEllipseCallout">
            <a:avLst>
              <a:gd name="adj1" fmla="val -9155"/>
              <a:gd name="adj2" fmla="val 67354"/>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 like performing together. </a:t>
            </a:r>
            <a:endParaRPr lang="en-GB" dirty="0"/>
          </a:p>
        </p:txBody>
      </p:sp>
      <p:sp>
        <p:nvSpPr>
          <p:cNvPr id="16" name="Speech Bubble: Oval 2">
            <a:extLst>
              <a:ext uri="{FF2B5EF4-FFF2-40B4-BE49-F238E27FC236}">
                <a16:creationId xmlns:a16="http://schemas.microsoft.com/office/drawing/2014/main" id="{B665A1EE-FF4B-A459-9CBD-D8BAEA7BCBD2}"/>
              </a:ext>
            </a:extLst>
          </p:cNvPr>
          <p:cNvSpPr/>
          <p:nvPr/>
        </p:nvSpPr>
        <p:spPr>
          <a:xfrm>
            <a:off x="9094528" y="3652813"/>
            <a:ext cx="2338688" cy="1111153"/>
          </a:xfrm>
          <a:prstGeom prst="wedgeEllipseCallout">
            <a:avLst>
              <a:gd name="adj1" fmla="val 11817"/>
              <a:gd name="adj2" fmla="val 78575"/>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 am enjoying learning the songs. </a:t>
            </a:r>
            <a:endParaRPr lang="en-GB" dirty="0"/>
          </a:p>
        </p:txBody>
      </p:sp>
      <p:sp>
        <p:nvSpPr>
          <p:cNvPr id="17" name="Speech Bubble: Oval 2">
            <a:extLst>
              <a:ext uri="{FF2B5EF4-FFF2-40B4-BE49-F238E27FC236}">
                <a16:creationId xmlns:a16="http://schemas.microsoft.com/office/drawing/2014/main" id="{B665A1EE-FF4B-A459-9CBD-D8BAEA7BCBD2}"/>
              </a:ext>
            </a:extLst>
          </p:cNvPr>
          <p:cNvSpPr/>
          <p:nvPr/>
        </p:nvSpPr>
        <p:spPr>
          <a:xfrm>
            <a:off x="8149132" y="5263495"/>
            <a:ext cx="2338688" cy="1111153"/>
          </a:xfrm>
          <a:prstGeom prst="wedgeEllipseCallout">
            <a:avLst>
              <a:gd name="adj1" fmla="val -25149"/>
              <a:gd name="adj2" fmla="val 74087"/>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 is fun playing the glockenspiels. </a:t>
            </a:r>
            <a:endParaRPr lang="en-GB" dirty="0"/>
          </a:p>
        </p:txBody>
      </p:sp>
      <p:sp>
        <p:nvSpPr>
          <p:cNvPr id="18" name="Speech Bubble: Oval 2">
            <a:extLst>
              <a:ext uri="{FF2B5EF4-FFF2-40B4-BE49-F238E27FC236}">
                <a16:creationId xmlns:a16="http://schemas.microsoft.com/office/drawing/2014/main" id="{B665A1EE-FF4B-A459-9CBD-D8BAEA7BCBD2}"/>
              </a:ext>
            </a:extLst>
          </p:cNvPr>
          <p:cNvSpPr/>
          <p:nvPr/>
        </p:nvSpPr>
        <p:spPr>
          <a:xfrm>
            <a:off x="6228038" y="5819071"/>
            <a:ext cx="1408335" cy="745055"/>
          </a:xfrm>
          <a:prstGeom prst="wedgeEllipseCallout">
            <a:avLst>
              <a:gd name="adj1" fmla="val -28034"/>
              <a:gd name="adj2" fmla="val 61343"/>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It’s cool!</a:t>
            </a:r>
            <a:endParaRPr lang="en-GB" dirty="0"/>
          </a:p>
        </p:txBody>
      </p:sp>
    </p:spTree>
    <p:extLst>
      <p:ext uri="{BB962C8B-B14F-4D97-AF65-F5344CB8AC3E}">
        <p14:creationId xmlns:p14="http://schemas.microsoft.com/office/powerpoint/2010/main" val="4248134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440</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Hobby</dc:creator>
  <cp:lastModifiedBy>Head</cp:lastModifiedBy>
  <cp:revision>12</cp:revision>
  <dcterms:created xsi:type="dcterms:W3CDTF">2023-11-18T20:35:24Z</dcterms:created>
  <dcterms:modified xsi:type="dcterms:W3CDTF">2023-11-29T14:52:25Z</dcterms:modified>
</cp:coreProperties>
</file>