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6" r:id="rId2"/>
    <p:sldId id="269" r:id="rId3"/>
    <p:sldId id="270" r:id="rId4"/>
    <p:sldId id="271" r:id="rId5"/>
    <p:sldId id="311" r:id="rId6"/>
    <p:sldId id="308" r:id="rId7"/>
    <p:sldId id="284" r:id="rId8"/>
    <p:sldId id="274" r:id="rId9"/>
    <p:sldId id="306" r:id="rId10"/>
    <p:sldId id="275" r:id="rId11"/>
    <p:sldId id="276" r:id="rId12"/>
    <p:sldId id="277" r:id="rId13"/>
    <p:sldId id="278" r:id="rId14"/>
    <p:sldId id="279" r:id="rId15"/>
    <p:sldId id="280" r:id="rId16"/>
    <p:sldId id="281" r:id="rId17"/>
    <p:sldId id="282" r:id="rId18"/>
    <p:sldId id="283" r:id="rId19"/>
    <p:sldId id="285" r:id="rId20"/>
    <p:sldId id="286" r:id="rId21"/>
    <p:sldId id="287" r:id="rId22"/>
    <p:sldId id="288" r:id="rId23"/>
    <p:sldId id="290"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7" r:id="rId37"/>
    <p:sldId id="304" r:id="rId38"/>
    <p:sldId id="305" r:id="rId39"/>
    <p:sldId id="313" r:id="rId40"/>
    <p:sldId id="257" r:id="rId41"/>
    <p:sldId id="267" r:id="rId42"/>
    <p:sldId id="258" r:id="rId43"/>
    <p:sldId id="259" r:id="rId44"/>
    <p:sldId id="260" r:id="rId45"/>
    <p:sldId id="261" r:id="rId46"/>
    <p:sldId id="262" r:id="rId47"/>
    <p:sldId id="263" r:id="rId48"/>
    <p:sldId id="264" r:id="rId49"/>
    <p:sldId id="266" r:id="rId50"/>
    <p:sldId id="273" r:id="rId51"/>
    <p:sldId id="265" r:id="rId52"/>
    <p:sldId id="268" r:id="rId53"/>
    <p:sldId id="272" r:id="rId5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27" autoAdjust="0"/>
  </p:normalViewPr>
  <p:slideViewPr>
    <p:cSldViewPr>
      <p:cViewPr varScale="1">
        <p:scale>
          <a:sx n="105" d="100"/>
          <a:sy n="105" d="100"/>
        </p:scale>
        <p:origin x="179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DD2A054-E198-465A-B1DE-1DAD0D030330}" type="datetimeFigureOut">
              <a:rPr lang="en-GB" smtClean="0"/>
              <a:t>30/01/2019</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80BAB83-4CF5-4563-8A89-2587798A34F9}" type="slidenum">
              <a:rPr lang="en-GB" smtClean="0"/>
              <a:t>‹#›</a:t>
            </a:fld>
            <a:endParaRPr lang="en-GB"/>
          </a:p>
        </p:txBody>
      </p:sp>
    </p:spTree>
    <p:extLst>
      <p:ext uri="{BB962C8B-B14F-4D97-AF65-F5344CB8AC3E}">
        <p14:creationId xmlns:p14="http://schemas.microsoft.com/office/powerpoint/2010/main" val="3927287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D301263-6A5E-4B17-B761-92E47193CBDE}" type="datetimeFigureOut">
              <a:rPr lang="en-GB" smtClean="0"/>
              <a:t>30/01/2019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63DDB02-107F-4FDE-B145-F946BD9DD9FA}" type="slidenum">
              <a:rPr lang="en-GB" smtClean="0"/>
              <a:t>‹#›</a:t>
            </a:fld>
            <a:endParaRPr lang="en-GB"/>
          </a:p>
        </p:txBody>
      </p:sp>
    </p:spTree>
    <p:extLst>
      <p:ext uri="{BB962C8B-B14F-4D97-AF65-F5344CB8AC3E}">
        <p14:creationId xmlns:p14="http://schemas.microsoft.com/office/powerpoint/2010/main" val="217746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facebook.about.com/od/Apps/ss/What-You-Need-To-Know-About-Facebook-Messenger.htm" TargetMode="External"/><Relationship Id="rId7" Type="http://schemas.openxmlformats.org/officeDocument/2006/relationships/hyperlink" Target="http://webtrends.about.com/od/reddit/a/Funny-Gifs-Animated-Gifs.htm"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ebtrends.about.com/od/profile1/tp/Weird-Funny-Tumblr-Blogs.htm" TargetMode="External"/><Relationship Id="rId5" Type="http://schemas.openxmlformats.org/officeDocument/2006/relationships/hyperlink" Target="http://webtrends.about.com/od/Instagram/fl/s4s-Instagram-Meaning.htm" TargetMode="External"/><Relationship Id="rId4" Type="http://schemas.openxmlformats.org/officeDocument/2006/relationships/hyperlink" Target="http://voip.about.com/od/mobilevoip/fr/Whatsapp-Free-Sms-Messenger.ht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bbc.co.uk/news/uk-3760143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heguardian.com/technology/tumblr"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staff.tumblr.com/post/144263069415/we-recently-learned-that-a-third-party-had"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hinkuknow.co.uk/parents/Secondary/Tools/Parental-Control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ybermentors.org.uk/"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www.ceop.police.uk/safety-centre/" TargetMode="External"/><Relationship Id="rId5" Type="http://schemas.openxmlformats.org/officeDocument/2006/relationships/hyperlink" Target="http://support.google.com/youtube/bin/request.py?contact_type=abuse" TargetMode="External"/><Relationship Id="rId4" Type="http://schemas.openxmlformats.org/officeDocument/2006/relationships/hyperlink" Target="http://www.facebook.com/safety"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thinkuknow.co.uk/parents/Secondary/What-are-they-doing/Sharin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thinkuknow.co.uk/parents/Secondary/Tools/Parental-Control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1</a:t>
            </a:fld>
            <a:endParaRPr lang="en-GB"/>
          </a:p>
        </p:txBody>
      </p:sp>
    </p:spTree>
    <p:extLst>
      <p:ext uri="{BB962C8B-B14F-4D97-AF65-F5344CB8AC3E}">
        <p14:creationId xmlns:p14="http://schemas.microsoft.com/office/powerpoint/2010/main" val="292395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Anonymous chat – sites that allow you to talk without</a:t>
            </a:r>
            <a:r>
              <a:rPr lang="en-US" baseline="0" dirty="0"/>
              <a:t> revealing your identity allow people to pretend to be whoever they want to be and can encourage inappropriate over sharing and some very nasty behavior.  Ask.fm and Omegle are examples of anonymous chat sites but there are lots out there.</a:t>
            </a:r>
          </a:p>
          <a:p>
            <a:pPr marL="0" marR="0" indent="0" algn="l" defTabSz="457200" rtl="0" eaLnBrk="1" fontAlgn="auto" latinLnBrk="0" hangingPunct="1">
              <a:lnSpc>
                <a:spcPct val="100000"/>
              </a:lnSpc>
              <a:spcBef>
                <a:spcPts val="0"/>
              </a:spcBef>
              <a:spcAft>
                <a:spcPts val="0"/>
              </a:spcAft>
              <a:buClrTx/>
              <a:buSzTx/>
              <a:buFontTx/>
              <a:buNone/>
              <a:tabLst/>
              <a:defRPr/>
            </a:pPr>
            <a:r>
              <a:rPr lang="en-GB" b="1" dirty="0"/>
              <a:t>Yik Yak </a:t>
            </a:r>
            <a:r>
              <a:rPr lang="en-GB" dirty="0"/>
              <a:t>is an online bulletin board. It uses the GPS settings on your mobile phone or tablet to find your location and show you the most recent posts from other people around you. As well as posting your own content, you can post and vote on other people’s bulletin boards. Aimed at 17+</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b="1" dirty="0"/>
              <a:t>Omegle</a:t>
            </a:r>
            <a:r>
              <a:rPr lang="en-GB" dirty="0"/>
              <a:t> is a social networking site that randomly connects you to another person who’s on the site. It lets you talk to them in a one-to-one audio or video conversation. You can both appear as anonymous, unless you decide to share your personal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r>
              <a:rPr lang="en-US" u="none" baseline="0" dirty="0"/>
              <a:t>If you’re on social media, you’ll know there’s a difference between Facebook – which has a real name policy – and Twitter where you can use any name you like.  And if you’ve been on online dating sites (after all, one in five relationships in the UK start online) then you’ll see a difference between Match.com – where you have to register and give your bank details – and Plenty of Fish which is free and you don’t have to prove who you are, giving you the opportunity to be anonymous…. </a:t>
            </a:r>
          </a:p>
          <a:p>
            <a:endParaRPr lang="en-US" u="none" baseline="0" dirty="0"/>
          </a:p>
          <a:p>
            <a:r>
              <a:rPr lang="en-US" u="none" baseline="0" dirty="0"/>
              <a:t>Anonymity isn’t all bad. It can mean that young people feel able to ask for help when they need it. They can explore ideas that they might feel too shy to put their real name to. It can also create a space for bullies and some of the worst behavior online so it’s a really important  question to ask your children. When you’re asking </a:t>
            </a:r>
            <a:r>
              <a:rPr lang="en-US" b="1" u="none" baseline="0" dirty="0"/>
              <a:t>where they go </a:t>
            </a:r>
            <a:r>
              <a:rPr lang="en-US" u="none" baseline="0" dirty="0"/>
              <a:t>online find out if they use anonymous chat services and if they do make sure they understand the risks. </a:t>
            </a:r>
            <a:endParaRPr lang="en-US" u="none"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GB" dirty="0"/>
          </a:p>
        </p:txBody>
      </p:sp>
      <p:sp>
        <p:nvSpPr>
          <p:cNvPr id="4" name="Slide Number Placeholder 3"/>
          <p:cNvSpPr>
            <a:spLocks noGrp="1"/>
          </p:cNvSpPr>
          <p:nvPr>
            <p:ph type="sldNum" sz="quarter" idx="10"/>
          </p:nvPr>
        </p:nvSpPr>
        <p:spPr/>
        <p:txBody>
          <a:bodyPr/>
          <a:lstStyle/>
          <a:p>
            <a:fld id="{641A4F18-184A-AE4B-8AE3-4090B2B79F3F}" type="slidenum">
              <a:rPr lang="en-GB" smtClean="0"/>
              <a:pPr/>
              <a:t>11</a:t>
            </a:fld>
            <a:endParaRPr lang="en-GB" dirty="0"/>
          </a:p>
        </p:txBody>
      </p:sp>
    </p:spTree>
    <p:extLst>
      <p:ext uri="{BB962C8B-B14F-4D97-AF65-F5344CB8AC3E}">
        <p14:creationId xmlns:p14="http://schemas.microsoft.com/office/powerpoint/2010/main" val="2876780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kern="1200" dirty="0">
                <a:solidFill>
                  <a:schemeClr val="tx1"/>
                </a:solidFill>
                <a:effectLst/>
                <a:latin typeface="+mn-lt"/>
                <a:ea typeface="+mn-ea"/>
                <a:cs typeface="+mn-cs"/>
              </a:rPr>
              <a:t>Temporary Apps</a:t>
            </a:r>
            <a:endParaRPr lang="en-GB" sz="1200" kern="1200" dirty="0">
              <a:solidFill>
                <a:schemeClr val="tx1"/>
              </a:solidFill>
              <a:effectLst/>
              <a:latin typeface="+mn-lt"/>
              <a:ea typeface="+mn-ea"/>
              <a:cs typeface="+mn-cs"/>
            </a:endParaRPr>
          </a:p>
          <a:p>
            <a:pPr rtl="0"/>
            <a:r>
              <a:rPr lang="en-GB" sz="1200" kern="1200" dirty="0">
                <a:solidFill>
                  <a:schemeClr val="tx1"/>
                </a:solidFill>
                <a:effectLst/>
                <a:latin typeface="+mn-lt"/>
                <a:ea typeface="+mn-ea"/>
                <a:cs typeface="+mn-cs"/>
              </a:rPr>
              <a:t>Temporary apps allow people to send messages and images that self-destruct after a set window of time. Teens can use these apps to more carefully manage their digital trails -- so long as they don't share things they wouldn't normally send otherwise.</a:t>
            </a:r>
          </a:p>
          <a:p>
            <a:pPr rtl="0"/>
            <a:endParaRPr lang="en-GB"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b="1" dirty="0"/>
              <a:t>Snapchat</a:t>
            </a:r>
            <a:r>
              <a:rPr lang="en-GB" dirty="0"/>
              <a:t> is an app that lets you send a photo or short video to your friends. The ‘snap’ appears on screen for a matter of seconds before disappearing. There’s also a feature called Snapchat Story that lets you share lots of snaps in a sequence for up to 24 hours.</a:t>
            </a:r>
          </a:p>
          <a:p>
            <a:pPr rtl="0"/>
            <a:endParaRPr lang="en-GB" sz="1200" kern="1200" dirty="0">
              <a:solidFill>
                <a:schemeClr val="tx1"/>
              </a:solidFill>
              <a:effectLst/>
              <a:latin typeface="+mn-lt"/>
              <a:ea typeface="+mn-ea"/>
              <a:cs typeface="+mn-cs"/>
            </a:endParaRPr>
          </a:p>
          <a:p>
            <a:pPr rtl="0"/>
            <a:r>
              <a:rPr lang="en-GB" sz="1200" b="1" kern="1200" dirty="0">
                <a:solidFill>
                  <a:schemeClr val="tx1"/>
                </a:solidFill>
                <a:effectLst/>
                <a:latin typeface="+mn-lt"/>
                <a:ea typeface="+mn-ea"/>
                <a:cs typeface="+mn-cs"/>
              </a:rPr>
              <a:t>Burn Note </a:t>
            </a:r>
            <a:r>
              <a:rPr lang="en-GB" sz="1200" kern="1200" dirty="0">
                <a:solidFill>
                  <a:schemeClr val="tx1"/>
                </a:solidFill>
                <a:effectLst/>
                <a:latin typeface="+mn-lt"/>
                <a:ea typeface="+mn-ea"/>
                <a:cs typeface="+mn-cs"/>
              </a:rPr>
              <a:t>Deleted texts cannot be recovered. Burn Note claims to completely expunge deleted messages from its server. Unread messages self-destruct after 30 days.  Age 13 or</a:t>
            </a:r>
            <a:r>
              <a:rPr lang="en-GB" sz="1200" kern="1200" baseline="0" dirty="0">
                <a:solidFill>
                  <a:schemeClr val="tx1"/>
                </a:solidFill>
                <a:effectLst/>
                <a:latin typeface="+mn-lt"/>
                <a:ea typeface="+mn-ea"/>
                <a:cs typeface="+mn-cs"/>
              </a:rPr>
              <a:t> over</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41A4F18-184A-AE4B-8AE3-4090B2B79F3F}" type="slidenum">
              <a:rPr lang="en-GB" smtClean="0"/>
              <a:pPr/>
              <a:t>12</a:t>
            </a:fld>
            <a:endParaRPr lang="en-GB" dirty="0"/>
          </a:p>
        </p:txBody>
      </p:sp>
    </p:spTree>
    <p:extLst>
      <p:ext uri="{BB962C8B-B14F-4D97-AF65-F5344CB8AC3E}">
        <p14:creationId xmlns:p14="http://schemas.microsoft.com/office/powerpoint/2010/main" val="504115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 streaming by its nature has</a:t>
            </a:r>
            <a:r>
              <a:rPr lang="en-US" baseline="0" dirty="0"/>
              <a:t> no filters set on it and can be streamed from anywhere in the world from any location.</a:t>
            </a:r>
          </a:p>
          <a:p>
            <a:endParaRPr lang="en-US" baseline="0" dirty="0"/>
          </a:p>
          <a:p>
            <a:r>
              <a:rPr lang="en-US" baseline="0" dirty="0"/>
              <a:t>Periscope is becoming increasingly popular. Owned by Twitter, people broadcast themselves live for short periods of time – all you have to do is follow them and there is no editing or moderation. </a:t>
            </a:r>
          </a:p>
          <a:p>
            <a:r>
              <a:rPr lang="en-US" baseline="0" dirty="0"/>
              <a:t>Meerkat is another video streaming app.</a:t>
            </a:r>
          </a:p>
          <a:p>
            <a:endParaRPr lang="en-US" baseline="0" dirty="0"/>
          </a:p>
          <a:p>
            <a:r>
              <a:rPr lang="en-US" baseline="0" dirty="0"/>
              <a:t>Facetime, Snapchat and Facebook messenger facilitate live streaming . All of these very familiar services that are used by families to keep in touch with relatives around the world are great – but think about a child live streaming from the bathroom or bedroom and you can immediately see why they are also in the ‘more risky’ box. </a:t>
            </a:r>
          </a:p>
        </p:txBody>
      </p:sp>
      <p:sp>
        <p:nvSpPr>
          <p:cNvPr id="4" name="Slide Number Placeholder 3"/>
          <p:cNvSpPr>
            <a:spLocks noGrp="1"/>
          </p:cNvSpPr>
          <p:nvPr>
            <p:ph type="sldNum" sz="quarter" idx="10"/>
          </p:nvPr>
        </p:nvSpPr>
        <p:spPr/>
        <p:txBody>
          <a:bodyPr/>
          <a:lstStyle/>
          <a:p>
            <a:fld id="{641A4F18-184A-AE4B-8AE3-4090B2B79F3F}" type="slidenum">
              <a:rPr lang="en-GB" smtClean="0"/>
              <a:pPr/>
              <a:t>13</a:t>
            </a:fld>
            <a:endParaRPr lang="en-GB" dirty="0"/>
          </a:p>
        </p:txBody>
      </p:sp>
    </p:spTree>
    <p:extLst>
      <p:ext uri="{BB962C8B-B14F-4D97-AF65-F5344CB8AC3E}">
        <p14:creationId xmlns:p14="http://schemas.microsoft.com/office/powerpoint/2010/main" val="3190467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A lot of kids still use </a:t>
            </a:r>
            <a:r>
              <a:rPr lang="en-GB" dirty="0">
                <a:effectLst/>
                <a:hlinkClick r:id="rId3"/>
              </a:rPr>
              <a:t>Facebook Messenger</a:t>
            </a:r>
            <a:r>
              <a:rPr lang="en-GB" dirty="0">
                <a:effectLst/>
              </a:rPr>
              <a:t> on their phones to get in touch with their friends, but one of Facebook's biggest competitors is </a:t>
            </a:r>
            <a:r>
              <a:rPr lang="en-GB" dirty="0">
                <a:effectLst/>
                <a:hlinkClick r:id="rId4"/>
              </a:rPr>
              <a:t>WhatsApp</a:t>
            </a:r>
            <a:r>
              <a:rPr lang="en-GB" dirty="0">
                <a:effectLst/>
              </a:rPr>
              <a:t> -- an extremely popular alternative for individual and group text messaging on mobile. As of October 2013, WhatsApp reported having over 300 million users. It's available on all major mobile platforms, and was free until a subscription fee of 99 cents per year was implemented in 2013.</a:t>
            </a:r>
          </a:p>
          <a:p>
            <a:endParaRPr lang="en-GB" dirty="0">
              <a:effectLst/>
            </a:endParaRPr>
          </a:p>
          <a:p>
            <a:endParaRPr lang="en-GB"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a:effectLst/>
              </a:rPr>
              <a:t>Logo changed in May 2016.  If you take a look on </a:t>
            </a:r>
            <a:r>
              <a:rPr lang="en-GB" dirty="0">
                <a:effectLst/>
                <a:hlinkClick r:id="rId5"/>
              </a:rPr>
              <a:t>Instagram</a:t>
            </a:r>
            <a:r>
              <a:rPr lang="en-GB" dirty="0">
                <a:effectLst/>
              </a:rPr>
              <a:t>, you'll probably notice that a lot of profiles list their Kik usernames in their bios so that other Instagrammers have some kind of way to contact them privately.  </a:t>
            </a:r>
            <a:r>
              <a:rPr lang="en-GB" b="1" dirty="0">
                <a:effectLst/>
              </a:rPr>
              <a:t>Used by ISIL/ISIS supporters to share photosets produced by ISIL media organisations or to show life in Syria suggesting they are living a full and happy life.</a:t>
            </a:r>
            <a:endParaRPr lang="en-GB"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dirty="0">
                <a:effectLst/>
                <a:hlinkClick r:id="rId6"/>
              </a:rPr>
              <a:t>Tumblr</a:t>
            </a:r>
            <a:r>
              <a:rPr lang="en-GB" dirty="0">
                <a:effectLst/>
              </a:rPr>
              <a:t> is one of the web's most popular blogging platforms, and a lot of teens have admittedly traded in their Facebook accounts for a Tumblr blog instead. Like Snapchat, Instagram and Vine, Tumblr is largely dominated by visual content, and has become one of the number one platforms for </a:t>
            </a:r>
            <a:r>
              <a:rPr lang="en-GB" dirty="0">
                <a:effectLst/>
                <a:hlinkClick r:id="rId7"/>
              </a:rPr>
              <a:t>animated GIF sharing</a:t>
            </a:r>
            <a:r>
              <a:rPr lang="en-GB" dirty="0">
                <a:effectLst/>
              </a:rPr>
              <a:t>. Although Tumblr allows its users to create blog posts in all sorts of formats like text, audio, quote and dialogue, it's arguably the visual content -- photos, videos and GIFs -- that make Tumblr worth spending so much time on.  </a:t>
            </a:r>
            <a:r>
              <a:rPr lang="en-GB" b="1" dirty="0">
                <a:effectLst/>
              </a:rPr>
              <a:t>Used</a:t>
            </a:r>
            <a:r>
              <a:rPr lang="en-GB" b="1" baseline="0" dirty="0">
                <a:effectLst/>
              </a:rPr>
              <a:t> by ISIL/ISIS fighters to promote longer, theological arguments for travel.  Popular with female ISIL supporters.</a:t>
            </a:r>
            <a:endParaRPr lang="en-GB" dirty="0">
              <a:effectLst/>
            </a:endParaRPr>
          </a:p>
          <a:p>
            <a:endParaRPr lang="en-GB" dirty="0"/>
          </a:p>
        </p:txBody>
      </p:sp>
      <p:sp>
        <p:nvSpPr>
          <p:cNvPr id="4" name="Slide Number Placeholder 3"/>
          <p:cNvSpPr>
            <a:spLocks noGrp="1"/>
          </p:cNvSpPr>
          <p:nvPr>
            <p:ph type="sldNum" sz="quarter" idx="10"/>
          </p:nvPr>
        </p:nvSpPr>
        <p:spPr/>
        <p:txBody>
          <a:bodyPr/>
          <a:lstStyle/>
          <a:p>
            <a:fld id="{641A4F18-184A-AE4B-8AE3-4090B2B79F3F}" type="slidenum">
              <a:rPr lang="en-GB" smtClean="0"/>
              <a:pPr/>
              <a:t>14</a:t>
            </a:fld>
            <a:endParaRPr lang="en-GB" dirty="0"/>
          </a:p>
        </p:txBody>
      </p:sp>
    </p:spTree>
    <p:extLst>
      <p:ext uri="{BB962C8B-B14F-4D97-AF65-F5344CB8AC3E}">
        <p14:creationId xmlns:p14="http://schemas.microsoft.com/office/powerpoint/2010/main" val="1693615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peer to peer.</a:t>
            </a:r>
            <a:r>
              <a:rPr lang="en-US" baseline="0" dirty="0"/>
              <a:t> These </a:t>
            </a:r>
            <a:r>
              <a:rPr lang="en-US" dirty="0"/>
              <a:t>networks are by their nature risky because large amounts</a:t>
            </a:r>
            <a:r>
              <a:rPr lang="en-US" baseline="0" dirty="0"/>
              <a:t> of content is shared and it isn’t age rated or checked for accuracy or appropriateness. Peer to peer advice and support of the kind you get on Mumsnet or Netmums is great and as an adult you can read it and decide what is worth following and what isn’t. Peer to peer for children is obviously risky for lots of reasons. </a:t>
            </a:r>
            <a:endParaRPr lang="en-US" dirty="0"/>
          </a:p>
          <a:p>
            <a:endParaRPr lang="en-US" dirty="0"/>
          </a:p>
          <a:p>
            <a:pPr marL="171450" indent="-171450">
              <a:buFont typeface="Arial"/>
              <a:buChar char="•"/>
            </a:pPr>
            <a:r>
              <a:rPr lang="en-US" dirty="0"/>
              <a:t>It</a:t>
            </a:r>
            <a:r>
              <a:rPr lang="en-US" baseline="0" dirty="0"/>
              <a:t> can be used to bypass firewalls – so young people share content that they couldn’t access on other services simply by sharing it peer to peer.</a:t>
            </a:r>
          </a:p>
          <a:p>
            <a:pPr marL="171450" indent="-171450">
              <a:buFont typeface="Arial"/>
              <a:buChar char="•"/>
            </a:pPr>
            <a:r>
              <a:rPr lang="en-US" baseline="0" dirty="0"/>
              <a:t>Some peer to peer services that are designed for sharing dubious content or illegal streaming are also used to distribute malware. </a:t>
            </a:r>
          </a:p>
          <a:p>
            <a:pPr marL="171450" indent="-171450">
              <a:buFont typeface="Arial"/>
              <a:buChar char="•"/>
            </a:pPr>
            <a:r>
              <a:rPr lang="en-US" baseline="0" dirty="0"/>
              <a:t>Many peer to peer services are funded by advertising and the less scrupulous have a lot of popups including adverts for porn and gambling. </a:t>
            </a:r>
          </a:p>
          <a:p>
            <a:pPr marL="171450" indent="-171450">
              <a:buFont typeface="Arial"/>
              <a:buChar char="•"/>
            </a:pPr>
            <a:r>
              <a:rPr lang="en-US" baseline="0" dirty="0"/>
              <a:t>There is a HUGE amount of peer to peer content online. Think about YouTube and  Facebook - there is no way to moderate all of that content. </a:t>
            </a:r>
          </a:p>
          <a:p>
            <a:pPr marL="171450" indent="-171450">
              <a:buFont typeface="Arial"/>
              <a:buChar char="•"/>
            </a:pPr>
            <a:r>
              <a:rPr lang="en-US" baseline="0" dirty="0"/>
              <a:t>Peer to peer content cannot be classified so it won’t have age rating and therefore it is much more difficult to filter. It relies on self moderation – the community flagging and reporting when stuff appears that isn’t OK. </a:t>
            </a:r>
            <a:endParaRPr lang="en-US" dirty="0"/>
          </a:p>
          <a:p>
            <a:endParaRPr lang="en-GB" dirty="0"/>
          </a:p>
        </p:txBody>
      </p:sp>
      <p:sp>
        <p:nvSpPr>
          <p:cNvPr id="4" name="Slide Number Placeholder 3"/>
          <p:cNvSpPr>
            <a:spLocks noGrp="1"/>
          </p:cNvSpPr>
          <p:nvPr>
            <p:ph type="sldNum" sz="quarter" idx="10"/>
          </p:nvPr>
        </p:nvSpPr>
        <p:spPr/>
        <p:txBody>
          <a:bodyPr/>
          <a:lstStyle/>
          <a:p>
            <a:fld id="{641A4F18-184A-AE4B-8AE3-4090B2B79F3F}" type="slidenum">
              <a:rPr lang="en-GB" smtClean="0"/>
              <a:pPr/>
              <a:t>15</a:t>
            </a:fld>
            <a:endParaRPr lang="en-GB" dirty="0"/>
          </a:p>
        </p:txBody>
      </p:sp>
    </p:spTree>
    <p:extLst>
      <p:ext uri="{BB962C8B-B14F-4D97-AF65-F5344CB8AC3E}">
        <p14:creationId xmlns:p14="http://schemas.microsoft.com/office/powerpoint/2010/main" val="194626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16</a:t>
            </a:fld>
            <a:endParaRPr lang="en-GB"/>
          </a:p>
        </p:txBody>
      </p:sp>
    </p:spTree>
    <p:extLst>
      <p:ext uri="{BB962C8B-B14F-4D97-AF65-F5344CB8AC3E}">
        <p14:creationId xmlns:p14="http://schemas.microsoft.com/office/powerpoint/2010/main" val="1127860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Caliphate –</a:t>
            </a:r>
            <a:r>
              <a:rPr lang="en-GB" baseline="0" dirty="0"/>
              <a:t> the name given to the territory the group controls in Iraq and Syria</a:t>
            </a:r>
            <a:endParaRPr lang="en-GB" dirty="0"/>
          </a:p>
        </p:txBody>
      </p:sp>
      <p:sp>
        <p:nvSpPr>
          <p:cNvPr id="4" name="Slide Number Placeholder 3"/>
          <p:cNvSpPr>
            <a:spLocks noGrp="1"/>
          </p:cNvSpPr>
          <p:nvPr>
            <p:ph type="sldNum" sz="quarter" idx="10"/>
          </p:nvPr>
        </p:nvSpPr>
        <p:spPr/>
        <p:txBody>
          <a:bodyPr/>
          <a:lstStyle/>
          <a:p>
            <a:fld id="{641A4F18-184A-AE4B-8AE3-4090B2B79F3F}" type="slidenum">
              <a:rPr lang="en-GB" smtClean="0"/>
              <a:pPr/>
              <a:t>17</a:t>
            </a:fld>
            <a:endParaRPr lang="en-GB" dirty="0"/>
          </a:p>
        </p:txBody>
      </p:sp>
    </p:spTree>
    <p:extLst>
      <p:ext uri="{BB962C8B-B14F-4D97-AF65-F5344CB8AC3E}">
        <p14:creationId xmlns:p14="http://schemas.microsoft.com/office/powerpoint/2010/main" val="3125947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Private messaging – Whats App, Kik, SureSpot and Viber</a:t>
            </a:r>
          </a:p>
        </p:txBody>
      </p:sp>
      <p:sp>
        <p:nvSpPr>
          <p:cNvPr id="4" name="Slide Number Placeholder 3"/>
          <p:cNvSpPr>
            <a:spLocks noGrp="1"/>
          </p:cNvSpPr>
          <p:nvPr>
            <p:ph type="sldNum" sz="quarter" idx="10"/>
          </p:nvPr>
        </p:nvSpPr>
        <p:spPr/>
        <p:txBody>
          <a:bodyPr/>
          <a:lstStyle/>
          <a:p>
            <a:fld id="{641A4F18-184A-AE4B-8AE3-4090B2B79F3F}" type="slidenum">
              <a:rPr lang="en-GB" smtClean="0"/>
              <a:pPr/>
              <a:t>18</a:t>
            </a:fld>
            <a:endParaRPr lang="en-GB" dirty="0"/>
          </a:p>
        </p:txBody>
      </p:sp>
    </p:spTree>
    <p:extLst>
      <p:ext uri="{BB962C8B-B14F-4D97-AF65-F5344CB8AC3E}">
        <p14:creationId xmlns:p14="http://schemas.microsoft.com/office/powerpoint/2010/main" val="2572558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1A4F18-184A-AE4B-8AE3-4090B2B79F3F}" type="slidenum">
              <a:rPr lang="en-GB" smtClean="0">
                <a:solidFill>
                  <a:prstClr val="black"/>
                </a:solidFill>
              </a:rPr>
              <a:pPr/>
              <a:t>19</a:t>
            </a:fld>
            <a:endParaRPr lang="en-GB" dirty="0">
              <a:solidFill>
                <a:prstClr val="black"/>
              </a:solidFill>
            </a:endParaRPr>
          </a:p>
        </p:txBody>
      </p:sp>
    </p:spTree>
    <p:extLst>
      <p:ext uri="{BB962C8B-B14F-4D97-AF65-F5344CB8AC3E}">
        <p14:creationId xmlns:p14="http://schemas.microsoft.com/office/powerpoint/2010/main" val="2352544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20</a:t>
            </a:fld>
            <a:endParaRPr lang="en-GB"/>
          </a:p>
        </p:txBody>
      </p:sp>
    </p:spTree>
    <p:extLst>
      <p:ext uri="{BB962C8B-B14F-4D97-AF65-F5344CB8AC3E}">
        <p14:creationId xmlns:p14="http://schemas.microsoft.com/office/powerpoint/2010/main" val="147607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a:t>
            </a:r>
            <a:r>
              <a:rPr lang="en-GB" baseline="0" dirty="0"/>
              <a:t> children live in a different world.  Business studies &gt; Maslow &gt; basic needs at the bottom.</a:t>
            </a:r>
            <a:endParaRPr lang="en-GB" dirty="0"/>
          </a:p>
        </p:txBody>
      </p:sp>
      <p:sp>
        <p:nvSpPr>
          <p:cNvPr id="4" name="Slide Number Placeholder 3"/>
          <p:cNvSpPr>
            <a:spLocks noGrp="1"/>
          </p:cNvSpPr>
          <p:nvPr>
            <p:ph type="sldNum" sz="quarter" idx="10"/>
          </p:nvPr>
        </p:nvSpPr>
        <p:spPr/>
        <p:txBody>
          <a:bodyPr/>
          <a:lstStyle/>
          <a:p>
            <a:fld id="{763DDB02-107F-4FDE-B145-F946BD9DD9FA}" type="slidenum">
              <a:rPr lang="en-GB" smtClean="0"/>
              <a:t>2</a:t>
            </a:fld>
            <a:endParaRPr lang="en-GB"/>
          </a:p>
        </p:txBody>
      </p:sp>
    </p:spTree>
    <p:extLst>
      <p:ext uri="{BB962C8B-B14F-4D97-AF65-F5344CB8AC3E}">
        <p14:creationId xmlns:p14="http://schemas.microsoft.com/office/powerpoint/2010/main" val="518627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http://www.techspot.com/news/66614-doxers-trolls-abusive-hashtag-creators-more-could-now.html</a:t>
            </a:r>
          </a:p>
          <a:p>
            <a:r>
              <a:rPr lang="en-GB" dirty="0"/>
              <a:t>Doxing - the act of publicly posting a person’s information, such as their bank details and home address – will also face tougher penalties.</a:t>
            </a:r>
          </a:p>
          <a:p>
            <a:r>
              <a:rPr lang="en-GB" dirty="0"/>
              <a:t>The BBC </a:t>
            </a:r>
            <a:r>
              <a:rPr lang="en-GB" dirty="0">
                <a:hlinkClick r:id="rId3"/>
              </a:rPr>
              <a:t>reports</a:t>
            </a:r>
            <a:r>
              <a:rPr lang="en-GB" dirty="0"/>
              <a:t> that the CPS will only pursue those who create “grossly offensive” posts and that prosecutors won’t be able to “stifle free speech.” The guidelines are subject to public consultation for 13 weeks. http://www.bbc.co.uk/news/uk-37601431</a:t>
            </a:r>
          </a:p>
        </p:txBody>
      </p:sp>
      <p:sp>
        <p:nvSpPr>
          <p:cNvPr id="4" name="Slide Number Placeholder 3"/>
          <p:cNvSpPr>
            <a:spLocks noGrp="1"/>
          </p:cNvSpPr>
          <p:nvPr>
            <p:ph type="sldNum" sz="quarter" idx="10"/>
          </p:nvPr>
        </p:nvSpPr>
        <p:spPr/>
        <p:txBody>
          <a:bodyPr/>
          <a:lstStyle/>
          <a:p>
            <a:fld id="{641A4F18-184A-AE4B-8AE3-4090B2B79F3F}" type="slidenum">
              <a:rPr lang="en-GB" smtClean="0"/>
              <a:pPr/>
              <a:t>21</a:t>
            </a:fld>
            <a:endParaRPr lang="en-GB" dirty="0"/>
          </a:p>
        </p:txBody>
      </p:sp>
    </p:spTree>
    <p:extLst>
      <p:ext uri="{BB962C8B-B14F-4D97-AF65-F5344CB8AC3E}">
        <p14:creationId xmlns:p14="http://schemas.microsoft.com/office/powerpoint/2010/main" val="3992282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Guardian</a:t>
            </a:r>
            <a:r>
              <a:rPr lang="en-GB" baseline="0" dirty="0"/>
              <a:t> May 2016 - </a:t>
            </a:r>
            <a:r>
              <a:rPr lang="en-GB" dirty="0"/>
              <a:t>Personal information from more than 65m </a:t>
            </a:r>
            <a:r>
              <a:rPr lang="en-GB" dirty="0">
                <a:hlinkClick r:id="rId3"/>
              </a:rPr>
              <a:t>Tumblr</a:t>
            </a:r>
            <a:r>
              <a:rPr lang="en-GB" dirty="0"/>
              <a:t> accounts has been discovered for sale on the </a:t>
            </a:r>
            <a:r>
              <a:rPr lang="en-GB" dirty="0" err="1"/>
              <a:t>darknet</a:t>
            </a:r>
            <a:r>
              <a:rPr lang="en-GB" dirty="0"/>
              <a:t>.</a:t>
            </a:r>
          </a:p>
          <a:p>
            <a:r>
              <a:rPr lang="en-GB" dirty="0"/>
              <a:t>Tumblr disclosed the leak, </a:t>
            </a:r>
            <a:r>
              <a:rPr lang="en-GB" dirty="0">
                <a:hlinkClick r:id="rId4"/>
              </a:rPr>
              <a:t>which it says took place in early 2013</a:t>
            </a:r>
            <a:r>
              <a:rPr lang="en-GB" dirty="0"/>
              <a:t>, this month, but had not previously acknowledged the scale of the database that was compromised.</a:t>
            </a:r>
          </a:p>
          <a:p>
            <a:r>
              <a:rPr lang="en-GB" dirty="0"/>
              <a:t>The database includes email addresses and passwords, but the latter are heavily protected: Tumblr salted and hashed the passwords, a procedure which renders it practically impossible to restore the passwords to a useable state. It has since turned up for sale on </a:t>
            </a:r>
            <a:r>
              <a:rPr lang="en-GB" dirty="0" err="1"/>
              <a:t>darknet</a:t>
            </a:r>
            <a:r>
              <a:rPr lang="en-GB" dirty="0"/>
              <a:t> marketplace The Real Deal, with a sale price of just $150</a:t>
            </a:r>
          </a:p>
          <a:p>
            <a:endParaRPr lang="en-GB" dirty="0"/>
          </a:p>
        </p:txBody>
      </p:sp>
      <p:sp>
        <p:nvSpPr>
          <p:cNvPr id="4" name="Slide Number Placeholder 3"/>
          <p:cNvSpPr>
            <a:spLocks noGrp="1"/>
          </p:cNvSpPr>
          <p:nvPr>
            <p:ph type="sldNum" sz="quarter" idx="10"/>
          </p:nvPr>
        </p:nvSpPr>
        <p:spPr/>
        <p:txBody>
          <a:bodyPr/>
          <a:lstStyle/>
          <a:p>
            <a:fld id="{641A4F18-184A-AE4B-8AE3-4090B2B79F3F}" type="slidenum">
              <a:rPr lang="en-GB" smtClean="0"/>
              <a:pPr/>
              <a:t>22</a:t>
            </a:fld>
            <a:endParaRPr lang="en-GB" dirty="0"/>
          </a:p>
        </p:txBody>
      </p:sp>
    </p:spTree>
    <p:extLst>
      <p:ext uri="{BB962C8B-B14F-4D97-AF65-F5344CB8AC3E}">
        <p14:creationId xmlns:p14="http://schemas.microsoft.com/office/powerpoint/2010/main" val="3782199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selfie, normally refers to a </a:t>
            </a:r>
            <a:r>
              <a:rPr lang="en-GB" sz="1200" b="1" kern="1200" dirty="0">
                <a:solidFill>
                  <a:schemeClr val="tx1"/>
                </a:solidFill>
                <a:effectLst/>
                <a:latin typeface="+mn-lt"/>
                <a:ea typeface="+mn-ea"/>
                <a:cs typeface="+mn-cs"/>
              </a:rPr>
              <a:t>non-sexual</a:t>
            </a:r>
            <a:r>
              <a:rPr lang="en-GB" sz="1200" kern="1200" dirty="0">
                <a:solidFill>
                  <a:schemeClr val="tx1"/>
                </a:solidFill>
                <a:effectLst/>
                <a:latin typeface="+mn-lt"/>
                <a:ea typeface="+mn-ea"/>
                <a:cs typeface="+mn-cs"/>
              </a:rPr>
              <a:t> self-portrait, taken on a mobile device, either with friends or alone. It may or may not involve at least one of the people featured making a ‘duck face’ at the camera.</a:t>
            </a: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1A4F18-184A-AE4B-8AE3-4090B2B79F3F}"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64550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Harry Styles (One Direction singer)  Amy Adams (Batman vs Superman actress)</a:t>
            </a:r>
          </a:p>
          <a:p>
            <a:endParaRPr lang="en-GB" baseline="0" dirty="0"/>
          </a:p>
          <a:p>
            <a:r>
              <a:rPr lang="en-GB" baseline="0" dirty="0"/>
              <a:t>Before and after ‘photoshop’ images.  Children are exposed to perfect celebrities constantly, leading to unrealistic body image and to some young  people developing unhealthy attitudes and ideas of size and weight.</a:t>
            </a: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1A4F18-184A-AE4B-8AE3-4090B2B79F3F}"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41576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25</a:t>
            </a:fld>
            <a:endParaRPr lang="en-GB"/>
          </a:p>
        </p:txBody>
      </p:sp>
    </p:spTree>
    <p:extLst>
      <p:ext uri="{BB962C8B-B14F-4D97-AF65-F5344CB8AC3E}">
        <p14:creationId xmlns:p14="http://schemas.microsoft.com/office/powerpoint/2010/main" val="2090123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26</a:t>
            </a:fld>
            <a:endParaRPr lang="en-GB"/>
          </a:p>
        </p:txBody>
      </p:sp>
    </p:spTree>
    <p:extLst>
      <p:ext uri="{BB962C8B-B14F-4D97-AF65-F5344CB8AC3E}">
        <p14:creationId xmlns:p14="http://schemas.microsoft.com/office/powerpoint/2010/main" val="2013794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1A4F18-184A-AE4B-8AE3-4090B2B79F3F}" type="slidenum">
              <a:rPr lang="en-GB" smtClean="0"/>
              <a:pPr/>
              <a:t>27</a:t>
            </a:fld>
            <a:endParaRPr lang="en-GB" dirty="0"/>
          </a:p>
        </p:txBody>
      </p:sp>
    </p:spTree>
    <p:extLst>
      <p:ext uri="{BB962C8B-B14F-4D97-AF65-F5344CB8AC3E}">
        <p14:creationId xmlns:p14="http://schemas.microsoft.com/office/powerpoint/2010/main" val="2374820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28</a:t>
            </a:fld>
            <a:endParaRPr lang="en-GB"/>
          </a:p>
        </p:txBody>
      </p:sp>
    </p:spTree>
    <p:extLst>
      <p:ext uri="{BB962C8B-B14F-4D97-AF65-F5344CB8AC3E}">
        <p14:creationId xmlns:p14="http://schemas.microsoft.com/office/powerpoint/2010/main" val="4002717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a:t>
            </a:r>
            <a:r>
              <a:rPr lang="en-GB" baseline="0" dirty="0"/>
              <a:t> of live conversation feed on a young persons broadcast!</a:t>
            </a:r>
            <a:endParaRPr lang="en-GB" dirty="0"/>
          </a:p>
        </p:txBody>
      </p:sp>
      <p:sp>
        <p:nvSpPr>
          <p:cNvPr id="4" name="Slide Number Placeholder 3"/>
          <p:cNvSpPr>
            <a:spLocks noGrp="1"/>
          </p:cNvSpPr>
          <p:nvPr>
            <p:ph type="sldNum" sz="quarter" idx="10"/>
          </p:nvPr>
        </p:nvSpPr>
        <p:spPr/>
        <p:txBody>
          <a:bodyPr/>
          <a:lstStyle/>
          <a:p>
            <a:fld id="{641A4F18-184A-AE4B-8AE3-4090B2B79F3F}" type="slidenum">
              <a:rPr lang="en-GB" smtClean="0"/>
              <a:pPr/>
              <a:t>29</a:t>
            </a:fld>
            <a:endParaRPr lang="en-GB" dirty="0"/>
          </a:p>
        </p:txBody>
      </p:sp>
    </p:spTree>
    <p:extLst>
      <p:ext uri="{BB962C8B-B14F-4D97-AF65-F5344CB8AC3E}">
        <p14:creationId xmlns:p14="http://schemas.microsoft.com/office/powerpoint/2010/main" val="1066881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t>Breck Bednar was a 14 year old boy, from Caterham, Surrey, who loved technology and on-line gaming. He was groomed via the internet and sadly murdered on February 17th 2014 by someone he met on-line. </a:t>
            </a:r>
          </a:p>
          <a:p>
            <a:endParaRPr lang="en-GB" dirty="0"/>
          </a:p>
          <a:p>
            <a:r>
              <a:rPr lang="en-GB" dirty="0"/>
              <a:t>The Breck Foundation has been set up in his memory to help other young people to enjoy playing on-line but to be aware of some simple rules to stay safe. Remembering that the friends you make on-line are not like your real friends.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41A4F18-184A-AE4B-8AE3-4090B2B79F3F}"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GB"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79939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‘teenager’s hierarchy of needs’.</a:t>
            </a:r>
          </a:p>
        </p:txBody>
      </p:sp>
      <p:sp>
        <p:nvSpPr>
          <p:cNvPr id="4" name="Slide Number Placeholder 3"/>
          <p:cNvSpPr>
            <a:spLocks noGrp="1"/>
          </p:cNvSpPr>
          <p:nvPr>
            <p:ph type="sldNum" sz="quarter" idx="10"/>
          </p:nvPr>
        </p:nvSpPr>
        <p:spPr/>
        <p:txBody>
          <a:bodyPr/>
          <a:lstStyle/>
          <a:p>
            <a:fld id="{763DDB02-107F-4FDE-B145-F946BD9DD9FA}" type="slidenum">
              <a:rPr lang="en-GB" smtClean="0"/>
              <a:t>3</a:t>
            </a:fld>
            <a:endParaRPr lang="en-GB"/>
          </a:p>
        </p:txBody>
      </p:sp>
    </p:spTree>
    <p:extLst>
      <p:ext uri="{BB962C8B-B14F-4D97-AF65-F5344CB8AC3E}">
        <p14:creationId xmlns:p14="http://schemas.microsoft.com/office/powerpoint/2010/main" val="850255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1A4F18-184A-AE4B-8AE3-4090B2B79F3F}" type="slidenum">
              <a:rPr lang="en-GB" smtClean="0">
                <a:solidFill>
                  <a:prstClr val="black"/>
                </a:solidFill>
              </a:rPr>
              <a:pPr/>
              <a:t>31</a:t>
            </a:fld>
            <a:endParaRPr lang="en-GB" dirty="0">
              <a:solidFill>
                <a:prstClr val="black"/>
              </a:solidFill>
            </a:endParaRPr>
          </a:p>
        </p:txBody>
      </p:sp>
    </p:spTree>
    <p:extLst>
      <p:ext uri="{BB962C8B-B14F-4D97-AF65-F5344CB8AC3E}">
        <p14:creationId xmlns:p14="http://schemas.microsoft.com/office/powerpoint/2010/main" val="2352544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32</a:t>
            </a:fld>
            <a:endParaRPr lang="en-GB"/>
          </a:p>
        </p:txBody>
      </p:sp>
    </p:spTree>
    <p:extLst>
      <p:ext uri="{BB962C8B-B14F-4D97-AF65-F5344CB8AC3E}">
        <p14:creationId xmlns:p14="http://schemas.microsoft.com/office/powerpoint/2010/main" val="3417272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33</a:t>
            </a:fld>
            <a:endParaRPr lang="en-GB"/>
          </a:p>
        </p:txBody>
      </p:sp>
    </p:spTree>
    <p:extLst>
      <p:ext uri="{BB962C8B-B14F-4D97-AF65-F5344CB8AC3E}">
        <p14:creationId xmlns:p14="http://schemas.microsoft.com/office/powerpoint/2010/main" val="1415954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34</a:t>
            </a:fld>
            <a:endParaRPr lang="en-GB"/>
          </a:p>
        </p:txBody>
      </p:sp>
    </p:spTree>
    <p:extLst>
      <p:ext uri="{BB962C8B-B14F-4D97-AF65-F5344CB8AC3E}">
        <p14:creationId xmlns:p14="http://schemas.microsoft.com/office/powerpoint/2010/main" val="1359520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35</a:t>
            </a:fld>
            <a:endParaRPr lang="en-GB"/>
          </a:p>
        </p:txBody>
      </p:sp>
    </p:spTree>
    <p:extLst>
      <p:ext uri="{BB962C8B-B14F-4D97-AF65-F5344CB8AC3E}">
        <p14:creationId xmlns:p14="http://schemas.microsoft.com/office/powerpoint/2010/main" val="779103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36</a:t>
            </a:fld>
            <a:endParaRPr lang="en-GB"/>
          </a:p>
        </p:txBody>
      </p:sp>
    </p:spTree>
    <p:extLst>
      <p:ext uri="{BB962C8B-B14F-4D97-AF65-F5344CB8AC3E}">
        <p14:creationId xmlns:p14="http://schemas.microsoft.com/office/powerpoint/2010/main" val="805706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37</a:t>
            </a:fld>
            <a:endParaRPr lang="en-GB"/>
          </a:p>
        </p:txBody>
      </p:sp>
    </p:spTree>
    <p:extLst>
      <p:ext uri="{BB962C8B-B14F-4D97-AF65-F5344CB8AC3E}">
        <p14:creationId xmlns:p14="http://schemas.microsoft.com/office/powerpoint/2010/main" val="281039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38</a:t>
            </a:fld>
            <a:endParaRPr lang="en-GB"/>
          </a:p>
        </p:txBody>
      </p:sp>
    </p:spTree>
    <p:extLst>
      <p:ext uri="{BB962C8B-B14F-4D97-AF65-F5344CB8AC3E}">
        <p14:creationId xmlns:p14="http://schemas.microsoft.com/office/powerpoint/2010/main" val="2708169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Research by </a:t>
            </a:r>
            <a:r>
              <a:rPr lang="en-GB" sz="1200" b="0" i="0" kern="1200" dirty="0" err="1">
                <a:solidFill>
                  <a:schemeClr val="tx1"/>
                </a:solidFill>
                <a:effectLst/>
                <a:latin typeface="+mn-lt"/>
                <a:ea typeface="+mn-ea"/>
                <a:cs typeface="+mn-cs"/>
              </a:rPr>
              <a:t>ExecuNet</a:t>
            </a:r>
            <a:r>
              <a:rPr lang="en-GB" sz="1200" b="0" i="0" kern="1200" dirty="0">
                <a:solidFill>
                  <a:schemeClr val="tx1"/>
                </a:solidFill>
                <a:effectLst/>
                <a:latin typeface="+mn-lt"/>
                <a:ea typeface="+mn-ea"/>
                <a:cs typeface="+mn-cs"/>
              </a:rPr>
              <a:t> showed that 77% of recruiters said they used search engines to find background data on candidates. </a:t>
            </a:r>
          </a:p>
          <a:p>
            <a:r>
              <a:rPr lang="en-GB" sz="1200" b="0" i="0" kern="1200" dirty="0">
                <a:solidFill>
                  <a:schemeClr val="tx1"/>
                </a:solidFill>
                <a:effectLst/>
                <a:latin typeface="+mn-lt"/>
                <a:ea typeface="+mn-ea"/>
                <a:cs typeface="+mn-cs"/>
              </a:rPr>
              <a:t>35% admitted they eliminated a candidate because of what they found online. (2011)</a:t>
            </a:r>
          </a:p>
          <a:p>
            <a:r>
              <a:rPr lang="en-GB" sz="1200" b="0" i="0" kern="1200" dirty="0">
                <a:solidFill>
                  <a:schemeClr val="tx1"/>
                </a:solidFill>
                <a:effectLst/>
                <a:latin typeface="+mn-lt"/>
                <a:ea typeface="+mn-ea"/>
                <a:cs typeface="+mn-cs"/>
              </a:rPr>
              <a:t>The same survey quizzed job candidates, too. It found that 82% expected recruiters to check out their names on a search engine, yet only 33% bothered to search for information on themselves, to see what their prospective employer might find out.</a:t>
            </a:r>
          </a:p>
          <a:p>
            <a:endParaRPr lang="en-GB" dirty="0"/>
          </a:p>
        </p:txBody>
      </p:sp>
      <p:sp>
        <p:nvSpPr>
          <p:cNvPr id="4" name="Slide Number Placeholder 3"/>
          <p:cNvSpPr>
            <a:spLocks noGrp="1"/>
          </p:cNvSpPr>
          <p:nvPr>
            <p:ph type="sldNum" sz="quarter" idx="10"/>
          </p:nvPr>
        </p:nvSpPr>
        <p:spPr/>
        <p:txBody>
          <a:bodyPr/>
          <a:lstStyle/>
          <a:p>
            <a:fld id="{763DDB02-107F-4FDE-B145-F946BD9DD9FA}" type="slidenum">
              <a:rPr lang="en-GB" smtClean="0"/>
              <a:t>40</a:t>
            </a:fld>
            <a:endParaRPr lang="en-GB"/>
          </a:p>
        </p:txBody>
      </p:sp>
    </p:spTree>
    <p:extLst>
      <p:ext uri="{BB962C8B-B14F-4D97-AF65-F5344CB8AC3E}">
        <p14:creationId xmlns:p14="http://schemas.microsoft.com/office/powerpoint/2010/main" val="3046651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POSITIVE footprint.</a:t>
            </a:r>
          </a:p>
        </p:txBody>
      </p:sp>
      <p:sp>
        <p:nvSpPr>
          <p:cNvPr id="4" name="Slide Number Placeholder 3"/>
          <p:cNvSpPr>
            <a:spLocks noGrp="1"/>
          </p:cNvSpPr>
          <p:nvPr>
            <p:ph type="sldNum" sz="quarter" idx="10"/>
          </p:nvPr>
        </p:nvSpPr>
        <p:spPr/>
        <p:txBody>
          <a:bodyPr/>
          <a:lstStyle/>
          <a:p>
            <a:fld id="{763DDB02-107F-4FDE-B145-F946BD9DD9FA}" type="slidenum">
              <a:rPr lang="en-GB" smtClean="0"/>
              <a:t>41</a:t>
            </a:fld>
            <a:endParaRPr lang="en-GB"/>
          </a:p>
        </p:txBody>
      </p:sp>
    </p:spTree>
    <p:extLst>
      <p:ext uri="{BB962C8B-B14F-4D97-AF65-F5344CB8AC3E}">
        <p14:creationId xmlns:p14="http://schemas.microsoft.com/office/powerpoint/2010/main" val="3201188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be afraid, technology</a:t>
            </a:r>
            <a:r>
              <a:rPr lang="en-GB" baseline="0" dirty="0"/>
              <a:t> affords us some fantastic parenting opportunities too!</a:t>
            </a:r>
            <a:endParaRPr lang="en-GB" dirty="0"/>
          </a:p>
        </p:txBody>
      </p:sp>
      <p:sp>
        <p:nvSpPr>
          <p:cNvPr id="4" name="Slide Number Placeholder 3"/>
          <p:cNvSpPr>
            <a:spLocks noGrp="1"/>
          </p:cNvSpPr>
          <p:nvPr>
            <p:ph type="sldNum" sz="quarter" idx="10"/>
          </p:nvPr>
        </p:nvSpPr>
        <p:spPr/>
        <p:txBody>
          <a:bodyPr/>
          <a:lstStyle/>
          <a:p>
            <a:fld id="{763DDB02-107F-4FDE-B145-F946BD9DD9FA}" type="slidenum">
              <a:rPr lang="en-GB" smtClean="0"/>
              <a:t>4</a:t>
            </a:fld>
            <a:endParaRPr lang="en-GB"/>
          </a:p>
        </p:txBody>
      </p:sp>
    </p:spTree>
    <p:extLst>
      <p:ext uri="{BB962C8B-B14F-4D97-AF65-F5344CB8AC3E}">
        <p14:creationId xmlns:p14="http://schemas.microsoft.com/office/powerpoint/2010/main" val="2350922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63DDB02-107F-4FDE-B145-F946BD9DD9FA}" type="slidenum">
              <a:rPr lang="en-GB" smtClean="0"/>
              <a:t>42</a:t>
            </a:fld>
            <a:endParaRPr lang="en-GB"/>
          </a:p>
        </p:txBody>
      </p:sp>
    </p:spTree>
    <p:extLst>
      <p:ext uri="{BB962C8B-B14F-4D97-AF65-F5344CB8AC3E}">
        <p14:creationId xmlns:p14="http://schemas.microsoft.com/office/powerpoint/2010/main" val="3694468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Internet Service Providers (ISP’s).</a:t>
            </a:r>
            <a:r>
              <a:rPr lang="en-GB" sz="1200" b="0" i="0" kern="1200" dirty="0">
                <a:solidFill>
                  <a:schemeClr val="tx1"/>
                </a:solidFill>
                <a:effectLst/>
                <a:latin typeface="+mn-lt"/>
                <a:ea typeface="+mn-ea"/>
                <a:cs typeface="+mn-cs"/>
              </a:rPr>
              <a:t> These are the organisations that pipe the internet to your home (like Virgin Media, Talk </a:t>
            </a:r>
            <a:r>
              <a:rPr lang="en-GB" sz="1200" b="0" i="0" kern="1200" dirty="0" err="1">
                <a:solidFill>
                  <a:schemeClr val="tx1"/>
                </a:solidFill>
                <a:effectLst/>
                <a:latin typeface="+mn-lt"/>
                <a:ea typeface="+mn-ea"/>
                <a:cs typeface="+mn-cs"/>
              </a:rPr>
              <a:t>Talk</a:t>
            </a:r>
            <a:r>
              <a:rPr lang="en-GB" sz="1200" b="0" i="0" kern="1200" dirty="0">
                <a:solidFill>
                  <a:schemeClr val="tx1"/>
                </a:solidFill>
                <a:effectLst/>
                <a:latin typeface="+mn-lt"/>
                <a:ea typeface="+mn-ea"/>
                <a:cs typeface="+mn-cs"/>
              </a:rPr>
              <a:t>, Sky and BT). All of the major ISP’s provide parental control packages. These can allow you to apply controls across all of the devices that access the internet through your home connection – such as laptops or games consoles.</a:t>
            </a:r>
          </a:p>
          <a:p>
            <a:r>
              <a:rPr lang="en-GB" sz="1200" b="1" i="0" kern="1200" dirty="0">
                <a:solidFill>
                  <a:schemeClr val="tx1"/>
                </a:solidFill>
                <a:effectLst/>
                <a:latin typeface="+mn-lt"/>
                <a:ea typeface="+mn-ea"/>
                <a:cs typeface="+mn-cs"/>
              </a:rPr>
              <a:t>Devices that connect to the internet.</a:t>
            </a:r>
            <a:r>
              <a:rPr lang="en-GB" sz="1200" b="0" i="0" kern="1200" dirty="0">
                <a:solidFill>
                  <a:schemeClr val="tx1"/>
                </a:solidFill>
                <a:effectLst/>
                <a:latin typeface="+mn-lt"/>
                <a:ea typeface="+mn-ea"/>
                <a:cs typeface="+mn-cs"/>
              </a:rPr>
              <a:t> Most computers, mobiles and games consoles now come with parental controls that can be applied. For example, within Windows and the Mac operating systems, there are parental controls that can be set for individual devices.</a:t>
            </a:r>
          </a:p>
          <a:p>
            <a:r>
              <a:rPr lang="en-GB" sz="1200" b="1" i="0" kern="1200" dirty="0">
                <a:solidFill>
                  <a:schemeClr val="tx1"/>
                </a:solidFill>
                <a:effectLst/>
                <a:latin typeface="+mn-lt"/>
                <a:ea typeface="+mn-ea"/>
                <a:cs typeface="+mn-cs"/>
              </a:rPr>
              <a:t>Software.</a:t>
            </a:r>
            <a:r>
              <a:rPr lang="en-GB" sz="1200" b="0" i="0" kern="1200" dirty="0">
                <a:solidFill>
                  <a:schemeClr val="tx1"/>
                </a:solidFill>
                <a:effectLst/>
                <a:latin typeface="+mn-lt"/>
                <a:ea typeface="+mn-ea"/>
                <a:cs typeface="+mn-cs"/>
              </a:rPr>
              <a:t> There are a wide range of packages available to buy or sometimes download for free – always look for reputable companies and check out reviews online</a:t>
            </a:r>
            <a:endParaRPr lang="en-GB" b="1" dirty="0"/>
          </a:p>
          <a:p>
            <a:endParaRPr lang="en-GB" b="1" dirty="0"/>
          </a:p>
          <a:p>
            <a:r>
              <a:rPr lang="en-GB" b="1" dirty="0"/>
              <a:t>Filtering</a:t>
            </a:r>
            <a:r>
              <a:rPr lang="en-GB" dirty="0"/>
              <a:t> – content to restrict access to particular sites, such as pornographic websites.</a:t>
            </a:r>
          </a:p>
          <a:p>
            <a:r>
              <a:rPr lang="en-GB" b="1" dirty="0"/>
              <a:t>Time limits</a:t>
            </a:r>
            <a:r>
              <a:rPr lang="en-GB" dirty="0"/>
              <a:t> – restrict the amount of time your child can be online, or set periods of time where your child can access certain sites.</a:t>
            </a:r>
          </a:p>
          <a:p>
            <a:r>
              <a:rPr lang="en-GB" b="1" dirty="0"/>
              <a:t>Monitoring</a:t>
            </a:r>
            <a:r>
              <a:rPr lang="en-GB" dirty="0"/>
              <a:t> – where you are informed of certain sites that your child is attempting to gain access to.</a:t>
            </a:r>
          </a:p>
          <a:p>
            <a:r>
              <a:rPr lang="en-GB" b="1" dirty="0"/>
              <a:t>Reporting</a:t>
            </a:r>
            <a:r>
              <a:rPr lang="en-GB" dirty="0"/>
              <a:t> – where you are provided with information about what sites your child has used.</a:t>
            </a:r>
          </a:p>
          <a:p>
            <a:endParaRPr lang="en-GB" dirty="0"/>
          </a:p>
          <a:p>
            <a:r>
              <a:rPr lang="en-GB" sz="1200" b="0" i="0" kern="1200" dirty="0">
                <a:solidFill>
                  <a:schemeClr val="tx1"/>
                </a:solidFill>
                <a:effectLst/>
                <a:latin typeface="+mn-lt"/>
                <a:ea typeface="+mn-ea"/>
                <a:cs typeface="+mn-cs"/>
              </a:rPr>
              <a:t>Parental controls will never make the internet 100% ‘safe’. They should not be used as a substitute for communicating safety messages to your child. Make sure that you talk to your child about their behaviour online and remember, your home is not the only place they will be accessing the internet! (look at navigation bar).</a:t>
            </a:r>
          </a:p>
          <a:p>
            <a:r>
              <a:rPr lang="en-GB" sz="1200" b="0" i="0" kern="1200" dirty="0">
                <a:solidFill>
                  <a:schemeClr val="tx1"/>
                </a:solidFill>
                <a:effectLst/>
                <a:latin typeface="+mn-lt"/>
                <a:ea typeface="+mn-ea"/>
                <a:cs typeface="+mn-cs"/>
              </a:rPr>
              <a:t>Never ask your children to set these settings, if you are not confident in putting these in place ask a family friend or the shop assistant to help.</a:t>
            </a:r>
            <a:endParaRPr lang="en-GB" dirty="0"/>
          </a:p>
          <a:p>
            <a:endParaRPr lang="en-GB" dirty="0"/>
          </a:p>
        </p:txBody>
      </p:sp>
      <p:sp>
        <p:nvSpPr>
          <p:cNvPr id="4" name="Slide Number Placeholder 3"/>
          <p:cNvSpPr>
            <a:spLocks noGrp="1"/>
          </p:cNvSpPr>
          <p:nvPr>
            <p:ph type="sldNum" sz="quarter" idx="10"/>
          </p:nvPr>
        </p:nvSpPr>
        <p:spPr/>
        <p:txBody>
          <a:bodyPr/>
          <a:lstStyle/>
          <a:p>
            <a:fld id="{763DDB02-107F-4FDE-B145-F946BD9DD9FA}" type="slidenum">
              <a:rPr lang="en-GB" smtClean="0"/>
              <a:t>43</a:t>
            </a:fld>
            <a:endParaRPr lang="en-GB"/>
          </a:p>
        </p:txBody>
      </p:sp>
    </p:spTree>
    <p:extLst>
      <p:ext uri="{BB962C8B-B14F-4D97-AF65-F5344CB8AC3E}">
        <p14:creationId xmlns:p14="http://schemas.microsoft.com/office/powerpoint/2010/main" val="4047063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Parental controls can be used to restrict the amount of time spent playing games, limit internet access and they allow control of access to age appropriate content.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Darkened rooms, where games are played on old CRT (cathode ray tube) TV sets, have been known to trigger epilepsy issues amongst some children.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10"/>
          </p:nvPr>
        </p:nvSpPr>
        <p:spPr/>
        <p:txBody>
          <a:bodyPr/>
          <a:lstStyle/>
          <a:p>
            <a:fld id="{763DDB02-107F-4FDE-B145-F946BD9DD9FA}" type="slidenum">
              <a:rPr lang="en-GB" smtClean="0"/>
              <a:t>44</a:t>
            </a:fld>
            <a:endParaRPr lang="en-GB"/>
          </a:p>
        </p:txBody>
      </p:sp>
    </p:spTree>
    <p:extLst>
      <p:ext uri="{BB962C8B-B14F-4D97-AF65-F5344CB8AC3E}">
        <p14:creationId xmlns:p14="http://schemas.microsoft.com/office/powerpoint/2010/main" val="26391905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Instant messaging (IM) </a:t>
            </a:r>
            <a:r>
              <a:rPr lang="en-GB" sz="1200" b="0" i="0" kern="1200" dirty="0">
                <a:solidFill>
                  <a:schemeClr val="tx1"/>
                </a:solidFill>
                <a:effectLst/>
                <a:latin typeface="+mn-lt"/>
                <a:ea typeface="+mn-ea"/>
                <a:cs typeface="+mn-cs"/>
              </a:rPr>
              <a:t>is instant text chat between two or more people. This tends to be private un-moderated chat. You can build a list of ‘friends’ or ‘buddies’ that you can chat to, they can see when you are online and start conversations with you. It is important for young people to know how to manage this list, for example, blocking contacts they don’t want to talk to.</a:t>
            </a:r>
          </a:p>
          <a:p>
            <a:r>
              <a:rPr lang="en-GB" sz="1200" b="0" i="0" kern="1200" dirty="0">
                <a:solidFill>
                  <a:schemeClr val="tx1"/>
                </a:solidFill>
                <a:effectLst/>
                <a:latin typeface="+mn-lt"/>
                <a:ea typeface="+mn-ea"/>
                <a:cs typeface="+mn-cs"/>
              </a:rPr>
              <a:t>Windows Live Messenger is a popular IM service; however, many sites, including Facebook, provide instant messaging.</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Webcams</a:t>
            </a:r>
            <a:r>
              <a:rPr lang="en-GB" sz="1200" b="0" i="0" kern="1200" dirty="0">
                <a:solidFill>
                  <a:schemeClr val="tx1"/>
                </a:solidFill>
                <a:effectLst/>
                <a:latin typeface="+mn-lt"/>
                <a:ea typeface="+mn-ea"/>
                <a:cs typeface="+mn-cs"/>
              </a:rPr>
              <a:t> let you see the person you’re talking to while you’re chatting. Services like Skype are very popular and free. This can be a great way for young people to chat to each other; however, it is important to remember that what appears on webcam can be recorded and shared with other people in ways that you wouldn’t want. Young people should be aware that it is never a good idea to reveal too much of themselves on webcam; this includes engaging in sexual behaviour.  Hackers are able to gain access to a victim's computers using a piece of malicious software (malware) called a Remote-Access Trojan (Rat) which infects the victim's computer or device with a virus. These are sometimes referred to more generally as remote access tools.</a:t>
            </a:r>
          </a:p>
          <a:p>
            <a:r>
              <a:rPr lang="en-GB" sz="1200" b="0" i="0" kern="1200" dirty="0">
                <a:solidFill>
                  <a:schemeClr val="tx1"/>
                </a:solidFill>
                <a:effectLst/>
                <a:latin typeface="+mn-lt"/>
                <a:ea typeface="+mn-ea"/>
                <a:cs typeface="+mn-cs"/>
              </a:rPr>
              <a:t>Many of these 'Rats' now include a function allowing a hacker to access the victim's webcam without their knowledge.</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 chat room </a:t>
            </a:r>
            <a:r>
              <a:rPr lang="en-GB" sz="1200" b="0" i="0" kern="1200" dirty="0">
                <a:solidFill>
                  <a:schemeClr val="tx1"/>
                </a:solidFill>
                <a:effectLst/>
                <a:latin typeface="+mn-lt"/>
                <a:ea typeface="+mn-ea"/>
                <a:cs typeface="+mn-cs"/>
              </a:rPr>
              <a:t>is a forum where groups of people meet to chat online – this can sometimes be about a particular topic, or can be friends meeting to discuss something. Sometimes chat rooms are moderated; this means that someone, or a computer program, is looking out for inappropriate language or behaviour. Some chat rooms, even those aimed at young people, do contain a lot of sexual chat and online flirting. It is important for young people not to engage in sexual chat with people they do not know, or reveal too much about themselves.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These sites connect individuals at random with strangers to enable them to chat, either by text or webcam. The random element of connecting you with someone anywhere in the world is the main appeal of these sites.</a:t>
            </a:r>
          </a:p>
          <a:p>
            <a:r>
              <a:rPr lang="en-GB" sz="1200" b="0" i="0" kern="1200" dirty="0">
                <a:solidFill>
                  <a:schemeClr val="tx1"/>
                </a:solidFill>
                <a:effectLst/>
                <a:latin typeface="+mn-lt"/>
                <a:ea typeface="+mn-ea"/>
                <a:cs typeface="+mn-cs"/>
              </a:rPr>
              <a:t>This type of site is often </a:t>
            </a:r>
            <a:r>
              <a:rPr lang="en-GB" sz="1200" b="0" i="0" kern="1200" dirty="0" err="1">
                <a:solidFill>
                  <a:schemeClr val="tx1"/>
                </a:solidFill>
                <a:effectLst/>
                <a:latin typeface="+mn-lt"/>
                <a:ea typeface="+mn-ea"/>
                <a:cs typeface="+mn-cs"/>
              </a:rPr>
              <a:t>unmoderated</a:t>
            </a:r>
            <a:r>
              <a:rPr lang="en-GB" sz="1200" b="0" i="0" kern="1200" dirty="0">
                <a:solidFill>
                  <a:schemeClr val="tx1"/>
                </a:solidFill>
                <a:effectLst/>
                <a:latin typeface="+mn-lt"/>
                <a:ea typeface="+mn-ea"/>
                <a:cs typeface="+mn-cs"/>
              </a:rPr>
              <a:t> and frequently used for chat and actions of a highly sexual and inappropriate nature which can be harmful to young people.</a:t>
            </a:r>
          </a:p>
          <a:p>
            <a:r>
              <a:rPr lang="en-GB" sz="1200" b="0" i="0" kern="1200" dirty="0">
                <a:solidFill>
                  <a:schemeClr val="tx1"/>
                </a:solidFill>
                <a:effectLst/>
                <a:latin typeface="+mn-lt"/>
                <a:ea typeface="+mn-ea"/>
                <a:cs typeface="+mn-cs"/>
              </a:rPr>
              <a:t>We would recommend restricting access to any site which randomly connects users to strangers.</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63DDB02-107F-4FDE-B145-F946BD9DD9FA}" type="slidenum">
              <a:rPr lang="en-GB" smtClean="0"/>
              <a:t>45</a:t>
            </a:fld>
            <a:endParaRPr lang="en-GB"/>
          </a:p>
        </p:txBody>
      </p:sp>
    </p:spTree>
    <p:extLst>
      <p:ext uri="{BB962C8B-B14F-4D97-AF65-F5344CB8AC3E}">
        <p14:creationId xmlns:p14="http://schemas.microsoft.com/office/powerpoint/2010/main" val="1946158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It couldn’t be easier to share pictures and videos online. With cameras on every mobile phone, a picture can be posted and shared in an instant. When you can share at the click of a button, there is no time to think whether it is the right thing to do. It’s easy to make mistakes. Tell your child not to share anything online that they would be embarrassed to show you.</a:t>
            </a:r>
          </a:p>
          <a:p>
            <a:r>
              <a:rPr lang="en-GB" dirty="0">
                <a:effectLst/>
              </a:rPr>
              <a:t>Young people might be tempted to share pictures of a sexual nature of themselves – this might be with people they trust, like a boyfriend or girlfriend; however, this can easily get out of hand. </a:t>
            </a:r>
          </a:p>
          <a:p>
            <a:endParaRPr lang="en-GB" dirty="0">
              <a:effectLst/>
            </a:endParaRPr>
          </a:p>
          <a:p>
            <a:r>
              <a:rPr lang="en-GB" sz="1200" b="1" kern="1200" dirty="0">
                <a:solidFill>
                  <a:schemeClr val="tx1"/>
                </a:solidFill>
                <a:effectLst/>
                <a:latin typeface="+mn-lt"/>
                <a:ea typeface="+mn-ea"/>
                <a:cs typeface="+mn-cs"/>
              </a:rPr>
              <a:t>Personal information</a:t>
            </a:r>
          </a:p>
          <a:p>
            <a:r>
              <a:rPr lang="en-GB" dirty="0">
                <a:effectLst/>
              </a:rPr>
              <a:t>The more information you share about yourself, the easier it is for a stranger to build a picture about you. You should discuss what information your child actually needs to share.</a:t>
            </a:r>
          </a:p>
          <a:p>
            <a:r>
              <a:rPr lang="en-GB" dirty="0">
                <a:effectLst/>
              </a:rPr>
              <a:t>If your child is using social networks, like Facebook, make sure you go through the </a:t>
            </a:r>
            <a:r>
              <a:rPr lang="en-GB" sz="1200" b="1" u="none" strike="noStrike" kern="1200" dirty="0">
                <a:solidFill>
                  <a:schemeClr val="tx1"/>
                </a:solidFill>
                <a:effectLst/>
                <a:latin typeface="+mn-lt"/>
                <a:ea typeface="+mn-ea"/>
                <a:cs typeface="+mn-cs"/>
                <a:hlinkClick r:id="rId3" tooltip="Privacy Settings"/>
              </a:rPr>
              <a:t>privacy settings</a:t>
            </a:r>
            <a:r>
              <a:rPr lang="en-GB" dirty="0">
                <a:effectLst/>
              </a:rPr>
              <a:t> with them so they can control what they share, and with whom.</a:t>
            </a:r>
          </a:p>
          <a:p>
            <a:endParaRPr lang="en-GB" dirty="0">
              <a:effectLst/>
            </a:endParaRPr>
          </a:p>
          <a:p>
            <a:r>
              <a:rPr lang="en-GB" sz="1200" b="1" kern="1200" dirty="0">
                <a:solidFill>
                  <a:schemeClr val="tx1"/>
                </a:solidFill>
                <a:effectLst/>
                <a:latin typeface="+mn-lt"/>
                <a:ea typeface="+mn-ea"/>
                <a:cs typeface="+mn-cs"/>
              </a:rPr>
              <a:t>Location</a:t>
            </a:r>
          </a:p>
          <a:p>
            <a:r>
              <a:rPr lang="en-GB" dirty="0">
                <a:effectLst/>
              </a:rPr>
              <a:t>Social networking sites increasingly allow you to share your exact location with your friends through your mobile phone. Services like ‘Facebook Places’ allow you to ‘tag’ yourself – which pinpoints you on a map and tells your friends where you are.</a:t>
            </a:r>
          </a:p>
          <a:p>
            <a:r>
              <a:rPr lang="en-GB" dirty="0">
                <a:effectLst/>
              </a:rPr>
              <a:t>There are obvious risks with young people sharing this type of information. We recommend that people under 18 turn off this function on any social networks or services that they use.</a:t>
            </a:r>
          </a:p>
          <a:p>
            <a:br>
              <a:rPr lang="en-GB" sz="1200" b="0" i="0" kern="1200" dirty="0">
                <a:solidFill>
                  <a:schemeClr val="tx1"/>
                </a:solidFill>
                <a:effectLst/>
                <a:latin typeface="+mn-lt"/>
                <a:ea typeface="+mn-ea"/>
                <a:cs typeface="+mn-cs"/>
              </a:rPr>
            </a:br>
            <a:endParaRPr lang="en-GB" b="1" dirty="0"/>
          </a:p>
        </p:txBody>
      </p:sp>
      <p:sp>
        <p:nvSpPr>
          <p:cNvPr id="4" name="Slide Number Placeholder 3"/>
          <p:cNvSpPr>
            <a:spLocks noGrp="1"/>
          </p:cNvSpPr>
          <p:nvPr>
            <p:ph type="sldNum" sz="quarter" idx="10"/>
          </p:nvPr>
        </p:nvSpPr>
        <p:spPr/>
        <p:txBody>
          <a:bodyPr/>
          <a:lstStyle/>
          <a:p>
            <a:fld id="{763DDB02-107F-4FDE-B145-F946BD9DD9FA}" type="slidenum">
              <a:rPr lang="en-GB" smtClean="0"/>
              <a:t>46</a:t>
            </a:fld>
            <a:endParaRPr lang="en-GB"/>
          </a:p>
        </p:txBody>
      </p:sp>
    </p:spTree>
    <p:extLst>
      <p:ext uri="{BB962C8B-B14F-4D97-AF65-F5344CB8AC3E}">
        <p14:creationId xmlns:p14="http://schemas.microsoft.com/office/powerpoint/2010/main" val="1840199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Offer reassurance and support.</a:t>
            </a:r>
            <a:r>
              <a:rPr lang="en-GB" dirty="0"/>
              <a:t> Your child may be in need of emotional support or feel like they have nowhere to turn. It is rare that </a:t>
            </a:r>
            <a:r>
              <a:rPr lang="en-GB" dirty="0" err="1"/>
              <a:t>cyberbullying</a:t>
            </a:r>
            <a:r>
              <a:rPr lang="en-GB" dirty="0"/>
              <a:t> is only taking place online and is often someone your child knows through school or a group they attend. Their school should have policies and procedures for dealing with </a:t>
            </a:r>
            <a:r>
              <a:rPr lang="en-GB" dirty="0" err="1"/>
              <a:t>cyberbullying</a:t>
            </a:r>
            <a:r>
              <a:rPr lang="en-GB" dirty="0"/>
              <a:t>. Your child could visit </a:t>
            </a:r>
            <a:r>
              <a:rPr lang="en-GB" b="1" dirty="0" err="1">
                <a:hlinkClick r:id="rId3" tooltip="CyberMentors"/>
              </a:rPr>
              <a:t>CyberMentors</a:t>
            </a:r>
            <a:r>
              <a:rPr lang="en-GB" dirty="0"/>
              <a:t>. This is an online counselling service with a difference; the counsellors are also children and young people.  </a:t>
            </a:r>
          </a:p>
          <a:p>
            <a:r>
              <a:rPr lang="en-GB" b="1" dirty="0"/>
              <a:t>Tell your child that if they are being bullied to always keep the evidence.</a:t>
            </a:r>
            <a:r>
              <a:rPr lang="en-GB" dirty="0"/>
              <a:t> Whether it’s a text message or email, tell them not to reply to the bully or delete the comments. Ask your child if they know the bully or where the messages are coming from. Often it is someone within the school environment and can be dealt with quickly and effectively with assistance from the school.</a:t>
            </a:r>
          </a:p>
          <a:p>
            <a:r>
              <a:rPr lang="en-GB" b="1" dirty="0"/>
              <a:t>Block the bullies. </a:t>
            </a:r>
            <a:r>
              <a:rPr lang="en-GB" dirty="0"/>
              <a:t>If someone is bullying your child on a social networking or chat site encourage them to block or delete the individual so that they can’t be contacted by them anymore.</a:t>
            </a:r>
          </a:p>
          <a:p>
            <a:r>
              <a:rPr lang="en-GB" dirty="0"/>
              <a:t>Report any bullying content to the website it’s hosted on. If content has been posted, for example a video or image, which is upsetting your child you should report it to the website, for example, Facebook. Learn how you would report content on sites like </a:t>
            </a:r>
            <a:r>
              <a:rPr lang="en-GB" b="1" dirty="0">
                <a:hlinkClick r:id="rId4" tooltip="Facebook Safety Centre"/>
              </a:rPr>
              <a:t>Facebook</a:t>
            </a:r>
            <a:r>
              <a:rPr lang="en-GB" dirty="0"/>
              <a:t> and </a:t>
            </a:r>
            <a:r>
              <a:rPr lang="en-GB" b="1" dirty="0">
                <a:hlinkClick r:id="rId5" tooltip="YouTube Safety Centre"/>
              </a:rPr>
              <a:t>YouTube</a:t>
            </a:r>
            <a:r>
              <a:rPr lang="en-GB" dirty="0"/>
              <a:t>; every site is different. Contacting the website is the only way to get the offensive content removed, unless it is illegal. In cases of illegal content for example indecent images or videos of young people under 18, contact your local police or report it to </a:t>
            </a:r>
            <a:r>
              <a:rPr lang="en-GB" b="1" dirty="0">
                <a:hlinkClick r:id="rId6" tooltip="ClickCEOP Safety Centre"/>
              </a:rPr>
              <a:t>CEOP</a:t>
            </a:r>
            <a:r>
              <a:rPr lang="en-GB" dirty="0"/>
              <a:t>.</a:t>
            </a:r>
          </a:p>
          <a:p>
            <a:endParaRPr lang="en-GB" dirty="0"/>
          </a:p>
        </p:txBody>
      </p:sp>
      <p:sp>
        <p:nvSpPr>
          <p:cNvPr id="4" name="Slide Number Placeholder 3"/>
          <p:cNvSpPr>
            <a:spLocks noGrp="1"/>
          </p:cNvSpPr>
          <p:nvPr>
            <p:ph type="sldNum" sz="quarter" idx="10"/>
          </p:nvPr>
        </p:nvSpPr>
        <p:spPr/>
        <p:txBody>
          <a:bodyPr/>
          <a:lstStyle/>
          <a:p>
            <a:fld id="{763DDB02-107F-4FDE-B145-F946BD9DD9FA}" type="slidenum">
              <a:rPr lang="en-GB" smtClean="0"/>
              <a:t>47</a:t>
            </a:fld>
            <a:endParaRPr lang="en-GB"/>
          </a:p>
        </p:txBody>
      </p:sp>
    </p:spTree>
    <p:extLst>
      <p:ext uri="{BB962C8B-B14F-4D97-AF65-F5344CB8AC3E}">
        <p14:creationId xmlns:p14="http://schemas.microsoft.com/office/powerpoint/2010/main" val="40782429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Parental settings</a:t>
            </a:r>
            <a:r>
              <a:rPr lang="en-GB" dirty="0"/>
              <a:t> – some mobile phone service providers allow you to set certain controls over your child’s phone. This can include blocking access to certain sites and monitoring your child’s activities. When buying a mobile, speak to the sales representative to find out more about what services they offer. You can find out more about what controls are available by looking at ‘parents’ sections online; here are a few to get you started: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Loopholes</a:t>
            </a:r>
            <a:r>
              <a:rPr lang="en-GB" b="0" dirty="0"/>
              <a:t> </a:t>
            </a:r>
            <a:r>
              <a:rPr lang="en-GB" dirty="0"/>
              <a:t>Many phones can access the internet through </a:t>
            </a:r>
            <a:r>
              <a:rPr lang="en-GB" dirty="0" err="1"/>
              <a:t>Wifi</a:t>
            </a:r>
            <a:r>
              <a:rPr lang="en-GB" dirty="0"/>
              <a:t>, which could be available on your street and picked up for free. Accessing someone else’s </a:t>
            </a:r>
            <a:r>
              <a:rPr lang="en-GB" dirty="0" err="1"/>
              <a:t>Wifi</a:t>
            </a:r>
            <a:r>
              <a:rPr lang="en-GB" dirty="0"/>
              <a:t> may mean that your safety settings no longer apply.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Set</a:t>
            </a:r>
            <a:r>
              <a:rPr lang="en-GB" b="1" baseline="0" dirty="0"/>
              <a:t> a pin: </a:t>
            </a:r>
            <a:r>
              <a:rPr lang="en-GB" dirty="0"/>
              <a:t>Without a password, others may use your child’s phone. This could enable them to access personal information, online accounts or run up expensive bills.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Set Boundaries: </a:t>
            </a:r>
            <a:r>
              <a:rPr lang="en-GB" dirty="0"/>
              <a:t>You can set rules with them about where it is used and how long for. For example, if you don’t want your child to use their mobile at night, why not only charge it overnight in the living room?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Discuss sharing  - </a:t>
            </a:r>
            <a:r>
              <a:rPr lang="en-GB" dirty="0"/>
              <a:t>such as </a:t>
            </a:r>
            <a:r>
              <a:rPr lang="en-GB" b="1" dirty="0">
                <a:hlinkClick r:id="rId3" tooltip="Location Sharing"/>
              </a:rPr>
              <a:t>sharing their location</a:t>
            </a:r>
            <a:r>
              <a:rPr lang="en-GB"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Costs - </a:t>
            </a:r>
            <a:r>
              <a:rPr lang="en-GB" dirty="0"/>
              <a:t>As well as bills, costs can be run up through downloading apps, music or leaving data-roaming on abroad. Your child should be made aware of the financial responsibility that comes with owning a phone. There are different ways to manage costs, such having a contract or pay-as-you-go deals; make sure you discuss this in the shop.  Younger</a:t>
            </a:r>
            <a:r>
              <a:rPr lang="en-GB" baseline="0" dirty="0"/>
              <a:t> children –disable in app purchases.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Blocking - </a:t>
            </a:r>
            <a:r>
              <a:rPr lang="en-GB" dirty="0"/>
              <a:t>Every phone has a unique ‘IMEI’ number; make sure you write this down so if the phone is stolen, the police can identify the phone if they find it. You can get this by dialling *#06#.</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10"/>
          </p:nvPr>
        </p:nvSpPr>
        <p:spPr/>
        <p:txBody>
          <a:bodyPr/>
          <a:lstStyle/>
          <a:p>
            <a:fld id="{763DDB02-107F-4FDE-B145-F946BD9DD9FA}" type="slidenum">
              <a:rPr lang="en-GB" smtClean="0"/>
              <a:t>48</a:t>
            </a:fld>
            <a:endParaRPr lang="en-GB"/>
          </a:p>
        </p:txBody>
      </p:sp>
    </p:spTree>
    <p:extLst>
      <p:ext uri="{BB962C8B-B14F-4D97-AF65-F5344CB8AC3E}">
        <p14:creationId xmlns:p14="http://schemas.microsoft.com/office/powerpoint/2010/main" val="1916972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Be involved in your child’s online life.</a:t>
            </a:r>
            <a:r>
              <a:rPr lang="en-GB" dirty="0"/>
              <a:t> For many of today’s young people there is no line between the online and offline worlds. Young people use the internet to socialise and grow and, just as you guide and support them offline, you should be there for them online too. Talk to them about what they’re doing, if they know you understand they are more likely to approach you if they need support.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Keep up-to-date with your child’s development online.</a:t>
            </a:r>
            <a:r>
              <a:rPr lang="en-GB" dirty="0"/>
              <a:t> Be inquisitive and interested in the new gadgets and sites that your child is using. It’s important that as your child learns more, so do you.</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Set boundaries in the online world just as you would in the real world. </a:t>
            </a:r>
            <a:r>
              <a:rPr lang="en-GB" dirty="0"/>
              <a:t>Think about what they might see, what they share, who they talk to and how long they spend online. It is important to continue to discuss boundaries so that they evolve as your child’s use of technology does.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Know what connects to the internet and how.</a:t>
            </a:r>
            <a:r>
              <a:rPr lang="en-GB" dirty="0"/>
              <a:t> Nowadays even the TV connects to the internet. Your child will use all sorts of devices and gadgets; make sure you’re aware of which ones can connect to the internet, such as their phone or games console. Also, find out how they are accessing the internet – is it your connection or a neighbour’s </a:t>
            </a:r>
            <a:r>
              <a:rPr lang="en-GB" dirty="0" err="1"/>
              <a:t>Wifi</a:t>
            </a:r>
            <a:r>
              <a:rPr lang="en-GB" dirty="0"/>
              <a:t>? This will affect whether your safety settings are being applied.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Consider the use of parental controls on devices that link to the internet, such as the TV, laptops, computers, games consoles and mobile phones.</a:t>
            </a:r>
            <a:r>
              <a:rPr lang="en-GB" dirty="0"/>
              <a:t> Parental controls are not just about locking and blocking, they are a tool to help you set appropriate boundaries as your child grows and develops. They are not the answer to your child’s online safety, but they are a good start and are not as difficult to install as you might think. Service providers are working hard to make them simple, effective and user friendly. </a:t>
            </a:r>
            <a:r>
              <a:rPr lang="en-GB" b="1" dirty="0">
                <a:hlinkClick r:id="rId3" tooltip="Parental Controls"/>
              </a:rPr>
              <a:t>Find your service provider and learn how to set your controls</a:t>
            </a: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Emphasise that not everyone is who they say they are.</a:t>
            </a:r>
            <a:r>
              <a:rPr lang="en-GB" dirty="0"/>
              <a:t> Make sure your child knows never to meet up with someone they only know online. People might not always be who they say they are. Make sure your child understands that they should never meet up with anyone they only know online without taking a trusted adult with them.</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Know what to do if something goes wrong.</a:t>
            </a:r>
            <a:r>
              <a:rPr lang="en-GB" dirty="0"/>
              <a:t> Just as in the offline world, you want to help your child when they need it. Therefore, it is important to know when and how to report any problem.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763DDB02-107F-4FDE-B145-F946BD9DD9FA}" type="slidenum">
              <a:rPr lang="en-GB" smtClean="0"/>
              <a:t>49</a:t>
            </a:fld>
            <a:endParaRPr lang="en-GB"/>
          </a:p>
        </p:txBody>
      </p:sp>
    </p:spTree>
    <p:extLst>
      <p:ext uri="{BB962C8B-B14F-4D97-AF65-F5344CB8AC3E}">
        <p14:creationId xmlns:p14="http://schemas.microsoft.com/office/powerpoint/2010/main" val="3418559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50</a:t>
            </a:fld>
            <a:endParaRPr lang="en-GB"/>
          </a:p>
        </p:txBody>
      </p:sp>
    </p:spTree>
    <p:extLst>
      <p:ext uri="{BB962C8B-B14F-4D97-AF65-F5344CB8AC3E}">
        <p14:creationId xmlns:p14="http://schemas.microsoft.com/office/powerpoint/2010/main" val="32981556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51</a:t>
            </a:fld>
            <a:endParaRPr lang="en-GB"/>
          </a:p>
        </p:txBody>
      </p:sp>
    </p:spTree>
    <p:extLst>
      <p:ext uri="{BB962C8B-B14F-4D97-AF65-F5344CB8AC3E}">
        <p14:creationId xmlns:p14="http://schemas.microsoft.com/office/powerpoint/2010/main" val="12931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6</a:t>
            </a:fld>
            <a:endParaRPr lang="en-GB"/>
          </a:p>
        </p:txBody>
      </p:sp>
    </p:spTree>
    <p:extLst>
      <p:ext uri="{BB962C8B-B14F-4D97-AF65-F5344CB8AC3E}">
        <p14:creationId xmlns:p14="http://schemas.microsoft.com/office/powerpoint/2010/main" val="3075814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52</a:t>
            </a:fld>
            <a:endParaRPr lang="en-GB"/>
          </a:p>
        </p:txBody>
      </p:sp>
    </p:spTree>
    <p:extLst>
      <p:ext uri="{BB962C8B-B14F-4D97-AF65-F5344CB8AC3E}">
        <p14:creationId xmlns:p14="http://schemas.microsoft.com/office/powerpoint/2010/main" val="27598222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53</a:t>
            </a:fld>
            <a:endParaRPr lang="en-GB"/>
          </a:p>
        </p:txBody>
      </p:sp>
    </p:spTree>
    <p:extLst>
      <p:ext uri="{BB962C8B-B14F-4D97-AF65-F5344CB8AC3E}">
        <p14:creationId xmlns:p14="http://schemas.microsoft.com/office/powerpoint/2010/main" val="54051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7</a:t>
            </a:fld>
            <a:endParaRPr lang="en-GB"/>
          </a:p>
        </p:txBody>
      </p:sp>
    </p:spTree>
    <p:extLst>
      <p:ext uri="{BB962C8B-B14F-4D97-AF65-F5344CB8AC3E}">
        <p14:creationId xmlns:p14="http://schemas.microsoft.com/office/powerpoint/2010/main" val="4185734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8</a:t>
            </a:fld>
            <a:endParaRPr lang="en-GB"/>
          </a:p>
        </p:txBody>
      </p:sp>
    </p:spTree>
    <p:extLst>
      <p:ext uri="{BB962C8B-B14F-4D97-AF65-F5344CB8AC3E}">
        <p14:creationId xmlns:p14="http://schemas.microsoft.com/office/powerpoint/2010/main" val="6221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63DDB02-107F-4FDE-B145-F946BD9DD9FA}" type="slidenum">
              <a:rPr lang="en-GB" smtClean="0"/>
              <a:t>9</a:t>
            </a:fld>
            <a:endParaRPr lang="en-GB"/>
          </a:p>
        </p:txBody>
      </p:sp>
    </p:spTree>
    <p:extLst>
      <p:ext uri="{BB962C8B-B14F-4D97-AF65-F5344CB8AC3E}">
        <p14:creationId xmlns:p14="http://schemas.microsoft.com/office/powerpoint/2010/main" val="4223388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dirty="0"/>
              <a:t>So what makes some online spaces more risky than others?</a:t>
            </a:r>
          </a:p>
        </p:txBody>
      </p:sp>
    </p:spTree>
    <p:extLst>
      <p:ext uri="{BB962C8B-B14F-4D97-AF65-F5344CB8AC3E}">
        <p14:creationId xmlns:p14="http://schemas.microsoft.com/office/powerpoint/2010/main" val="1148084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BB4145B-E170-4E73-9A63-FF2575E2D481}"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5ECBB1-1E12-41E3-8051-8813FE9D434B}" type="slidenum">
              <a:rPr lang="en-GB" smtClean="0"/>
              <a:t>‹#›</a:t>
            </a:fld>
            <a:endParaRPr lang="en-GB"/>
          </a:p>
        </p:txBody>
      </p:sp>
    </p:spTree>
    <p:extLst>
      <p:ext uri="{BB962C8B-B14F-4D97-AF65-F5344CB8AC3E}">
        <p14:creationId xmlns:p14="http://schemas.microsoft.com/office/powerpoint/2010/main" val="3539458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B4145B-E170-4E73-9A63-FF2575E2D481}"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5ECBB1-1E12-41E3-8051-8813FE9D434B}" type="slidenum">
              <a:rPr lang="en-GB" smtClean="0"/>
              <a:t>‹#›</a:t>
            </a:fld>
            <a:endParaRPr lang="en-GB"/>
          </a:p>
        </p:txBody>
      </p:sp>
    </p:spTree>
    <p:extLst>
      <p:ext uri="{BB962C8B-B14F-4D97-AF65-F5344CB8AC3E}">
        <p14:creationId xmlns:p14="http://schemas.microsoft.com/office/powerpoint/2010/main" val="11588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B4145B-E170-4E73-9A63-FF2575E2D481}"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5ECBB1-1E12-41E3-8051-8813FE9D434B}" type="slidenum">
              <a:rPr lang="en-GB" smtClean="0"/>
              <a:t>‹#›</a:t>
            </a:fld>
            <a:endParaRPr lang="en-GB"/>
          </a:p>
        </p:txBody>
      </p:sp>
    </p:spTree>
    <p:extLst>
      <p:ext uri="{BB962C8B-B14F-4D97-AF65-F5344CB8AC3E}">
        <p14:creationId xmlns:p14="http://schemas.microsoft.com/office/powerpoint/2010/main" val="2362790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655" y="766343"/>
            <a:ext cx="5827726" cy="2333972"/>
          </a:xfrm>
        </p:spPr>
        <p:txBody>
          <a:bodyPr anchor="t"/>
          <a:lstStyle>
            <a:lvl1pPr algn="l">
              <a:lnSpc>
                <a:spcPts val="6000"/>
              </a:lnSpc>
              <a:defRPr sz="6000" b="1" cap="none">
                <a:solidFill>
                  <a:schemeClr val="bg1"/>
                </a:solidFill>
              </a:defRPr>
            </a:lvl1pPr>
          </a:lstStyle>
          <a:p>
            <a:r>
              <a:rPr lang="en-GB" dirty="0"/>
              <a:t>Click To Edit Master Title Style</a:t>
            </a:r>
          </a:p>
        </p:txBody>
      </p:sp>
      <p:sp>
        <p:nvSpPr>
          <p:cNvPr id="4" name="Date Placeholder 3"/>
          <p:cNvSpPr>
            <a:spLocks noGrp="1"/>
          </p:cNvSpPr>
          <p:nvPr>
            <p:ph type="dt" sz="half" idx="10"/>
          </p:nvPr>
        </p:nvSpPr>
        <p:spPr>
          <a:xfrm>
            <a:off x="11985823" y="6555542"/>
            <a:ext cx="2093975" cy="190201"/>
          </a:xfrm>
          <a:prstGeom prst="rect">
            <a:avLst/>
          </a:prstGeom>
        </p:spPr>
        <p:txBody>
          <a:bodyPr/>
          <a:lstStyle/>
          <a:p>
            <a:fld id="{108F1919-FC40-9842-8333-6068D7DA74C4}" type="datetimeFigureOut">
              <a:rPr lang="en-US" smtClean="0">
                <a:solidFill>
                  <a:srgbClr val="646363"/>
                </a:solidFill>
              </a:rPr>
              <a:pPr/>
              <a:t>1/30/2019</a:t>
            </a:fld>
            <a:endParaRPr lang="en-GB" dirty="0">
              <a:solidFill>
                <a:srgbClr val="646363"/>
              </a:solidFill>
            </a:endParaRPr>
          </a:p>
        </p:txBody>
      </p:sp>
      <p:sp>
        <p:nvSpPr>
          <p:cNvPr id="5" name="Footer Placeholder 4"/>
          <p:cNvSpPr>
            <a:spLocks noGrp="1"/>
          </p:cNvSpPr>
          <p:nvPr>
            <p:ph type="ftr" sz="quarter" idx="11"/>
          </p:nvPr>
        </p:nvSpPr>
        <p:spPr>
          <a:xfrm>
            <a:off x="9144000" y="6555542"/>
            <a:ext cx="2841823" cy="190201"/>
          </a:xfrm>
          <a:prstGeom prst="rect">
            <a:avLst/>
          </a:prstGeom>
        </p:spPr>
        <p:txBody>
          <a:bodyPr/>
          <a:lstStyle/>
          <a:p>
            <a:endParaRPr lang="en-GB" dirty="0">
              <a:solidFill>
                <a:srgbClr val="646363"/>
              </a:solidFill>
            </a:endParaRPr>
          </a:p>
        </p:txBody>
      </p:sp>
      <p:sp>
        <p:nvSpPr>
          <p:cNvPr id="6" name="Slide Number Placeholder 5"/>
          <p:cNvSpPr>
            <a:spLocks noGrp="1"/>
          </p:cNvSpPr>
          <p:nvPr>
            <p:ph type="sldNum" sz="quarter" idx="12"/>
          </p:nvPr>
        </p:nvSpPr>
        <p:spPr>
          <a:xfrm>
            <a:off x="457200" y="6555542"/>
            <a:ext cx="541641" cy="190201"/>
          </a:xfrm>
          <a:prstGeom prst="rect">
            <a:avLst/>
          </a:prstGeom>
        </p:spPr>
        <p:txBody>
          <a:bodyPr/>
          <a:lstStyle>
            <a:lvl1pPr>
              <a:defRPr>
                <a:solidFill>
                  <a:srgbClr val="FFFFFF"/>
                </a:solidFill>
              </a:defRPr>
            </a:lvl1pPr>
          </a:lstStyle>
          <a:p>
            <a:fld id="{9DF0AECC-CCFE-A746-81F5-3D6D8F79316F}" type="slidenum">
              <a:rPr lang="en-GB" smtClean="0"/>
              <a:pPr/>
              <a:t>‹#›</a:t>
            </a:fld>
            <a:endParaRPr lang="en-GB" dirty="0"/>
          </a:p>
        </p:txBody>
      </p:sp>
      <p:cxnSp>
        <p:nvCxnSpPr>
          <p:cNvPr id="8" name="Straight Connector 7"/>
          <p:cNvCxnSpPr/>
          <p:nvPr userDrawn="1"/>
        </p:nvCxnSpPr>
        <p:spPr>
          <a:xfrm>
            <a:off x="457200" y="456517"/>
            <a:ext cx="82296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457200" y="6397093"/>
            <a:ext cx="82296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77133" y="6546551"/>
            <a:ext cx="715519" cy="168510"/>
          </a:xfrm>
          <a:prstGeom prst="rect">
            <a:avLst/>
          </a:prstGeom>
        </p:spPr>
      </p:pic>
      <p:pic>
        <p:nvPicPr>
          <p:cNvPr id="12" name="Picture 11" descr="Divider_white_arrow.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9870" y="2192099"/>
            <a:ext cx="3709540" cy="3874137"/>
          </a:xfrm>
          <a:prstGeom prst="rect">
            <a:avLst/>
          </a:prstGeom>
        </p:spPr>
      </p:pic>
    </p:spTree>
    <p:extLst>
      <p:ext uri="{BB962C8B-B14F-4D97-AF65-F5344CB8AC3E}">
        <p14:creationId xmlns:p14="http://schemas.microsoft.com/office/powerpoint/2010/main" val="184668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5655" y="766343"/>
            <a:ext cx="5827726" cy="2333972"/>
          </a:xfrm>
        </p:spPr>
        <p:txBody>
          <a:bodyPr anchor="t"/>
          <a:lstStyle>
            <a:lvl1pPr algn="l">
              <a:lnSpc>
                <a:spcPts val="6000"/>
              </a:lnSpc>
              <a:defRPr sz="6000" b="1" cap="none">
                <a:solidFill>
                  <a:schemeClr val="bg1"/>
                </a:solidFill>
              </a:defRPr>
            </a:lvl1pPr>
          </a:lstStyle>
          <a:p>
            <a:r>
              <a:rPr lang="en-GB" dirty="0"/>
              <a:t>Click To Edit Master Title Style</a:t>
            </a:r>
          </a:p>
        </p:txBody>
      </p:sp>
      <p:sp>
        <p:nvSpPr>
          <p:cNvPr id="4" name="Date Placeholder 3"/>
          <p:cNvSpPr>
            <a:spLocks noGrp="1"/>
          </p:cNvSpPr>
          <p:nvPr>
            <p:ph type="dt" sz="half" idx="10"/>
          </p:nvPr>
        </p:nvSpPr>
        <p:spPr>
          <a:xfrm>
            <a:off x="11985823" y="6555542"/>
            <a:ext cx="2093975" cy="190201"/>
          </a:xfrm>
          <a:prstGeom prst="rect">
            <a:avLst/>
          </a:prstGeom>
        </p:spPr>
        <p:txBody>
          <a:bodyPr/>
          <a:lstStyle/>
          <a:p>
            <a:fld id="{108F1919-FC40-9842-8333-6068D7DA74C4}" type="datetimeFigureOut">
              <a:rPr lang="en-US" smtClean="0">
                <a:solidFill>
                  <a:srgbClr val="646363"/>
                </a:solidFill>
              </a:rPr>
              <a:pPr/>
              <a:t>1/30/2019</a:t>
            </a:fld>
            <a:endParaRPr lang="en-GB" dirty="0">
              <a:solidFill>
                <a:srgbClr val="646363"/>
              </a:solidFill>
            </a:endParaRPr>
          </a:p>
        </p:txBody>
      </p:sp>
      <p:sp>
        <p:nvSpPr>
          <p:cNvPr id="5" name="Footer Placeholder 4"/>
          <p:cNvSpPr>
            <a:spLocks noGrp="1"/>
          </p:cNvSpPr>
          <p:nvPr>
            <p:ph type="ftr" sz="quarter" idx="11"/>
          </p:nvPr>
        </p:nvSpPr>
        <p:spPr>
          <a:xfrm>
            <a:off x="9144000" y="6555542"/>
            <a:ext cx="2841823" cy="190201"/>
          </a:xfrm>
          <a:prstGeom prst="rect">
            <a:avLst/>
          </a:prstGeom>
        </p:spPr>
        <p:txBody>
          <a:bodyPr/>
          <a:lstStyle/>
          <a:p>
            <a:endParaRPr lang="en-GB" dirty="0">
              <a:solidFill>
                <a:srgbClr val="646363"/>
              </a:solidFill>
            </a:endParaRPr>
          </a:p>
        </p:txBody>
      </p:sp>
      <p:sp>
        <p:nvSpPr>
          <p:cNvPr id="6" name="Slide Number Placeholder 5"/>
          <p:cNvSpPr>
            <a:spLocks noGrp="1"/>
          </p:cNvSpPr>
          <p:nvPr>
            <p:ph type="sldNum" sz="quarter" idx="12"/>
          </p:nvPr>
        </p:nvSpPr>
        <p:spPr>
          <a:xfrm>
            <a:off x="457200" y="6555542"/>
            <a:ext cx="541641" cy="190201"/>
          </a:xfrm>
          <a:prstGeom prst="rect">
            <a:avLst/>
          </a:prstGeom>
        </p:spPr>
        <p:txBody>
          <a:bodyPr/>
          <a:lstStyle>
            <a:lvl1pPr>
              <a:defRPr>
                <a:solidFill>
                  <a:srgbClr val="FFFFFF"/>
                </a:solidFill>
              </a:defRPr>
            </a:lvl1pPr>
          </a:lstStyle>
          <a:p>
            <a:fld id="{9DF0AECC-CCFE-A746-81F5-3D6D8F79316F}" type="slidenum">
              <a:rPr lang="en-GB" smtClean="0"/>
              <a:pPr/>
              <a:t>‹#›</a:t>
            </a:fld>
            <a:endParaRPr lang="en-GB" dirty="0"/>
          </a:p>
        </p:txBody>
      </p:sp>
      <p:cxnSp>
        <p:nvCxnSpPr>
          <p:cNvPr id="8" name="Straight Connector 7"/>
          <p:cNvCxnSpPr/>
          <p:nvPr userDrawn="1"/>
        </p:nvCxnSpPr>
        <p:spPr>
          <a:xfrm>
            <a:off x="457200" y="456517"/>
            <a:ext cx="82296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457200" y="6397093"/>
            <a:ext cx="82296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77133" y="6546551"/>
            <a:ext cx="715519" cy="168510"/>
          </a:xfrm>
          <a:prstGeom prst="rect">
            <a:avLst/>
          </a:prstGeom>
        </p:spPr>
      </p:pic>
      <p:pic>
        <p:nvPicPr>
          <p:cNvPr id="12" name="Picture 11" descr="Divider_white_arrow.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59870" y="2192099"/>
            <a:ext cx="3709540" cy="3874137"/>
          </a:xfrm>
          <a:prstGeom prst="rect">
            <a:avLst/>
          </a:prstGeom>
        </p:spPr>
      </p:pic>
    </p:spTree>
    <p:extLst>
      <p:ext uri="{BB962C8B-B14F-4D97-AF65-F5344CB8AC3E}">
        <p14:creationId xmlns:p14="http://schemas.microsoft.com/office/powerpoint/2010/main" val="255305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B4145B-E170-4E73-9A63-FF2575E2D481}"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5ECBB1-1E12-41E3-8051-8813FE9D434B}" type="slidenum">
              <a:rPr lang="en-GB" smtClean="0"/>
              <a:t>‹#›</a:t>
            </a:fld>
            <a:endParaRPr lang="en-GB"/>
          </a:p>
        </p:txBody>
      </p:sp>
    </p:spTree>
    <p:extLst>
      <p:ext uri="{BB962C8B-B14F-4D97-AF65-F5344CB8AC3E}">
        <p14:creationId xmlns:p14="http://schemas.microsoft.com/office/powerpoint/2010/main" val="3554295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B4145B-E170-4E73-9A63-FF2575E2D481}" type="datetimeFigureOut">
              <a:rPr lang="en-GB" smtClean="0"/>
              <a:t>30/01/2019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05ECBB1-1E12-41E3-8051-8813FE9D434B}" type="slidenum">
              <a:rPr lang="en-GB" smtClean="0"/>
              <a:t>‹#›</a:t>
            </a:fld>
            <a:endParaRPr lang="en-GB"/>
          </a:p>
        </p:txBody>
      </p:sp>
    </p:spTree>
    <p:extLst>
      <p:ext uri="{BB962C8B-B14F-4D97-AF65-F5344CB8AC3E}">
        <p14:creationId xmlns:p14="http://schemas.microsoft.com/office/powerpoint/2010/main" val="1504474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BB4145B-E170-4E73-9A63-FF2575E2D481}" type="datetimeFigureOut">
              <a:rPr lang="en-GB" smtClean="0"/>
              <a:t>30/01/2019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5ECBB1-1E12-41E3-8051-8813FE9D434B}" type="slidenum">
              <a:rPr lang="en-GB" smtClean="0"/>
              <a:t>‹#›</a:t>
            </a:fld>
            <a:endParaRPr lang="en-GB"/>
          </a:p>
        </p:txBody>
      </p:sp>
    </p:spTree>
    <p:extLst>
      <p:ext uri="{BB962C8B-B14F-4D97-AF65-F5344CB8AC3E}">
        <p14:creationId xmlns:p14="http://schemas.microsoft.com/office/powerpoint/2010/main" val="3524435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BB4145B-E170-4E73-9A63-FF2575E2D481}" type="datetimeFigureOut">
              <a:rPr lang="en-GB" smtClean="0"/>
              <a:t>30/01/2019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05ECBB1-1E12-41E3-8051-8813FE9D434B}" type="slidenum">
              <a:rPr lang="en-GB" smtClean="0"/>
              <a:t>‹#›</a:t>
            </a:fld>
            <a:endParaRPr lang="en-GB"/>
          </a:p>
        </p:txBody>
      </p:sp>
    </p:spTree>
    <p:extLst>
      <p:ext uri="{BB962C8B-B14F-4D97-AF65-F5344CB8AC3E}">
        <p14:creationId xmlns:p14="http://schemas.microsoft.com/office/powerpoint/2010/main" val="2670488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BB4145B-E170-4E73-9A63-FF2575E2D481}" type="datetimeFigureOut">
              <a:rPr lang="en-GB" smtClean="0"/>
              <a:t>30/01/2019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05ECBB1-1E12-41E3-8051-8813FE9D434B}" type="slidenum">
              <a:rPr lang="en-GB" smtClean="0"/>
              <a:t>‹#›</a:t>
            </a:fld>
            <a:endParaRPr lang="en-GB"/>
          </a:p>
        </p:txBody>
      </p:sp>
    </p:spTree>
    <p:extLst>
      <p:ext uri="{BB962C8B-B14F-4D97-AF65-F5344CB8AC3E}">
        <p14:creationId xmlns:p14="http://schemas.microsoft.com/office/powerpoint/2010/main" val="171668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4145B-E170-4E73-9A63-FF2575E2D481}" type="datetimeFigureOut">
              <a:rPr lang="en-GB" smtClean="0"/>
              <a:t>30/01/2019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05ECBB1-1E12-41E3-8051-8813FE9D434B}" type="slidenum">
              <a:rPr lang="en-GB" smtClean="0"/>
              <a:t>‹#›</a:t>
            </a:fld>
            <a:endParaRPr lang="en-GB"/>
          </a:p>
        </p:txBody>
      </p:sp>
    </p:spTree>
    <p:extLst>
      <p:ext uri="{BB962C8B-B14F-4D97-AF65-F5344CB8AC3E}">
        <p14:creationId xmlns:p14="http://schemas.microsoft.com/office/powerpoint/2010/main" val="655968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B4145B-E170-4E73-9A63-FF2575E2D481}" type="datetimeFigureOut">
              <a:rPr lang="en-GB" smtClean="0"/>
              <a:t>30/01/2019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5ECBB1-1E12-41E3-8051-8813FE9D434B}" type="slidenum">
              <a:rPr lang="en-GB" smtClean="0"/>
              <a:t>‹#›</a:t>
            </a:fld>
            <a:endParaRPr lang="en-GB"/>
          </a:p>
        </p:txBody>
      </p:sp>
    </p:spTree>
    <p:extLst>
      <p:ext uri="{BB962C8B-B14F-4D97-AF65-F5344CB8AC3E}">
        <p14:creationId xmlns:p14="http://schemas.microsoft.com/office/powerpoint/2010/main" val="402177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B4145B-E170-4E73-9A63-FF2575E2D481}" type="datetimeFigureOut">
              <a:rPr lang="en-GB" smtClean="0"/>
              <a:t>30/01/2019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05ECBB1-1E12-41E3-8051-8813FE9D434B}" type="slidenum">
              <a:rPr lang="en-GB" smtClean="0"/>
              <a:t>‹#›</a:t>
            </a:fld>
            <a:endParaRPr lang="en-GB"/>
          </a:p>
        </p:txBody>
      </p:sp>
    </p:spTree>
    <p:extLst>
      <p:ext uri="{BB962C8B-B14F-4D97-AF65-F5344CB8AC3E}">
        <p14:creationId xmlns:p14="http://schemas.microsoft.com/office/powerpoint/2010/main" val="255863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7744" y="0"/>
            <a:ext cx="6876256" cy="706090"/>
          </a:xfrm>
          <a:prstGeom prst="rect">
            <a:avLst/>
          </a:prstGeom>
          <a:solidFill>
            <a:schemeClr val="tx2">
              <a:lumMod val="40000"/>
              <a:lumOff val="60000"/>
              <a:alpha val="87000"/>
            </a:schemeClr>
          </a:solidFill>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a:solidFill>
            <a:schemeClr val="accent1">
              <a:lumMod val="40000"/>
              <a:lumOff val="60000"/>
              <a:alpha val="83000"/>
            </a:schemeClr>
          </a:solid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4145B-E170-4E73-9A63-FF2575E2D481}" type="datetimeFigureOut">
              <a:rPr lang="en-GB" smtClean="0"/>
              <a:t>30/01/2019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ECBB1-1E12-41E3-8051-8813FE9D434B}" type="slidenum">
              <a:rPr lang="en-GB" smtClean="0"/>
              <a:t>‹#›</a:t>
            </a:fld>
            <a:endParaRPr lang="en-GB"/>
          </a:p>
        </p:txBody>
      </p:sp>
    </p:spTree>
    <p:extLst>
      <p:ext uri="{BB962C8B-B14F-4D97-AF65-F5344CB8AC3E}">
        <p14:creationId xmlns:p14="http://schemas.microsoft.com/office/powerpoint/2010/main" val="968968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Arial Rounded MT Bold"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Rounded MT Bold"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Rounded MT Bold"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Rounded MT Bold"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30.png"/><Relationship Id="rId3" Type="http://schemas.openxmlformats.org/officeDocument/2006/relationships/image" Target="../media/image38.png"/><Relationship Id="rId7" Type="http://schemas.openxmlformats.org/officeDocument/2006/relationships/image" Target="../media/image39.jpeg"/><Relationship Id="rId12"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43.png"/><Relationship Id="rId5" Type="http://schemas.openxmlformats.org/officeDocument/2006/relationships/image" Target="../media/image29.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earchwindevelopment.techtarget.com/definition/IP-address"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www.reddit.com/r/RoastM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reddit.com/message/compose?to=/r/roastme&amp;subject=Post%20Not%20Approved&amp;message=Hello,%20I%20don't%20believe%20my%20post%20has%20been%20approved%20yet.%20Could%20you%20please%20approve%20my%20post?%20Add%20link%20to%20post%20here:%20(Make%20sure%20you%20link%20to%20the%20reddit%20post,%20not%20the%20imgur!)" TargetMode="External"/><Relationship Id="rId4" Type="http://schemas.openxmlformats.org/officeDocument/2006/relationships/hyperlink" Target="http://www.roastme.co.u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hyperlink" Target="http://www.stewardship.com/articles/10-dos-and-don-ts-for-a-positive-social-media-experienc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www.thetechpartnership.com/tech-future-career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bigambition.co.uk/secure-futures/resourc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www.cybersecuritychallenge.org.uk/education/school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saferinternet.org.uk/advice-and-resources/parents-and-carers/parental-control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www.saferinternet.org.uk/advice-and-resources/parents-and-carers/parental-control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manuals.playstation.net/document/en/ps3/current/basicoperations/parentallock.html" TargetMode="External"/><Relationship Id="rId3" Type="http://schemas.openxmlformats.org/officeDocument/2006/relationships/hyperlink" Target="http://www.pegi.info/en/index/" TargetMode="External"/><Relationship Id="rId7" Type="http://schemas.openxmlformats.org/officeDocument/2006/relationships/hyperlink" Target="http://support.xbox.com/en-GB/xbox-360/security/xbox-live-parental-contro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slide" Target="slide42.xml"/><Relationship Id="rId5" Type="http://schemas.openxmlformats.org/officeDocument/2006/relationships/hyperlink" Target="http://www.askaboutgames.com/" TargetMode="External"/><Relationship Id="rId4" Type="http://schemas.openxmlformats.org/officeDocument/2006/relationships/hyperlink" Target="http://www.askaboutgames.com/AskAboutGames/parental-controls/" TargetMode="External"/><Relationship Id="rId9" Type="http://schemas.openxmlformats.org/officeDocument/2006/relationships/hyperlink" Target="http://www.nintendo.com/consumer/systems/wii/en_na/ht_settings.jsp?menu=pc" TargetMode="External"/></Relationships>
</file>

<file path=ppt/slides/_rels/slide4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bewebsmart.com/internet-safety/is-snapchat-okay-for-kid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bewebsmart.com/internet-safety/ask-fm-settings-for-safety-and-privacy/" TargetMode="External"/></Relationships>
</file>

<file path=ppt/slides/_rels/slide4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ceop.police.uk/" TargetMode="External"/><Relationship Id="rId4" Type="http://schemas.openxmlformats.org/officeDocument/2006/relationships/hyperlink" Target="http://www.beatbullying.org/" TargetMode="External"/></Relationships>
</file>

<file path=ppt/slides/_rels/slide48.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hyperlink" Target="http://www.t-mobile.co.uk/help-and-advice/phone-support/content-lock/"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help.ee.co.uk/system/selfservice.controller?ARTICLE_ID=723006&amp;CONFIGURATION=1016&amp;PARTITION_ID=1&amp;TIMEZONE_OFFSET=&amp;segment=Consumer&amp;isSecure=false&amp;CMD=VIEW_ARTICLE" TargetMode="External"/><Relationship Id="rId5" Type="http://schemas.openxmlformats.org/officeDocument/2006/relationships/hyperlink" Target="http://www.o2.co.uk/support/generalhelp/howdoi/safetycontrolandaccess/parentalcontrol" TargetMode="External"/><Relationship Id="rId4" Type="http://schemas.openxmlformats.org/officeDocument/2006/relationships/hyperlink" Target="http://www.vodafone.com/content/parents.html"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sackville.w-sussex.sch.uk/new/"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saferinternet.org.uk/advice-and-resources/parents-and-carers/parents-guide-to-technology/smartphones" TargetMode="External"/><Relationship Id="rId7" Type="http://schemas.openxmlformats.org/officeDocument/2006/relationships/hyperlink" Target="http://www.bbc.co.uk/cbbc/clips/p01g2pt6"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www.saferinternet.org.uk/ufiles/Sexting%20Toolkit.pdf" TargetMode="External"/><Relationship Id="rId5" Type="http://schemas.openxmlformats.org/officeDocument/2006/relationships/hyperlink" Target="http://www.saferinternet.org.uk/advice-and-resources/parents-and-carers/parents-guide-to-technology/internet-enabled-devices" TargetMode="External"/><Relationship Id="rId4" Type="http://schemas.openxmlformats.org/officeDocument/2006/relationships/hyperlink" Target="http://www.saferinternet.org.uk/advice-and-resources/parents-and-carers/parents-guide-to-technology/gaming-device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techradar.com/news/software/applications/best-free-parental-control-software-9-programs-to-keep-your-kids-safe-1140315"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upload.wikimedia.org/wikipedia/commons/9/92/Inside_the_Swimming_Pool,_21st_Century_Museum_of_Contemporary_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798" y="0"/>
            <a:ext cx="7128792" cy="707886"/>
          </a:xfrm>
          <a:prstGeom prst="rect">
            <a:avLst/>
          </a:prstGeom>
          <a:solidFill>
            <a:schemeClr val="tx2">
              <a:lumMod val="40000"/>
              <a:lumOff val="60000"/>
              <a:alpha val="84000"/>
            </a:schemeClr>
          </a:solidFill>
        </p:spPr>
        <p:txBody>
          <a:bodyPr wrap="square" rtlCol="0">
            <a:spAutoFit/>
          </a:bodyPr>
          <a:lstStyle/>
          <a:p>
            <a:pPr algn="ctr"/>
            <a:r>
              <a:rPr lang="en-GB" sz="4000" dirty="0">
                <a:latin typeface="Arial Rounded MT Bold" pitchFamily="34" charset="0"/>
              </a:rPr>
              <a:t>Internet Safety for Parents</a:t>
            </a:r>
          </a:p>
        </p:txBody>
      </p:sp>
    </p:spTree>
    <p:extLst>
      <p:ext uri="{BB962C8B-B14F-4D97-AF65-F5344CB8AC3E}">
        <p14:creationId xmlns:p14="http://schemas.microsoft.com/office/powerpoint/2010/main" val="3693393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15655" y="766343"/>
            <a:ext cx="5827726" cy="1538883"/>
          </a:xfrm>
        </p:spPr>
        <p:txBody>
          <a:bodyPr>
            <a:normAutofit fontScale="90000"/>
          </a:bodyPr>
          <a:lstStyle/>
          <a:p>
            <a:pPr eaLnBrk="1" hangingPunct="1"/>
            <a:r>
              <a:rPr lang="en-GB" dirty="0"/>
              <a:t>There's an app for that…</a:t>
            </a:r>
          </a:p>
        </p:txBody>
      </p:sp>
      <p:sp>
        <p:nvSpPr>
          <p:cNvPr id="15362" name="Slide Number Placeholder 3"/>
          <p:cNvSpPr>
            <a:spLocks noGrp="1"/>
          </p:cNvSpPr>
          <p:nvPr>
            <p:ph type="sldNum" sz="quarter" idx="12"/>
          </p:nvPr>
        </p:nvSpPr>
        <p:spPr bwMode="auto">
          <a:prstGeom prst="rect">
            <a:avLst/>
          </a:prstGeom>
          <a:ln>
            <a:miter lim="800000"/>
            <a:headEnd/>
            <a:tailEnd/>
          </a:ln>
        </p:spPr>
        <p:txBody>
          <a:bodyPr wrap="square" numCol="1" compatLnSpc="1">
            <a:prstTxWarp prst="textNoShape">
              <a:avLst/>
            </a:prstTxWarp>
          </a:bodyPr>
          <a:lstStyle/>
          <a:p>
            <a:pPr fontAlgn="base">
              <a:spcBef>
                <a:spcPct val="0"/>
              </a:spcBef>
              <a:spcAft>
                <a:spcPct val="0"/>
              </a:spcAft>
              <a:defRPr/>
            </a:pPr>
            <a:fld id="{FADC7FF8-6AC1-4E52-AE89-D22CCB1DECD0}" type="slidenum">
              <a:rPr lang="en-GB">
                <a:cs typeface="Arial" charset="0"/>
              </a:rPr>
              <a:pPr fontAlgn="base">
                <a:spcBef>
                  <a:spcPct val="0"/>
                </a:spcBef>
                <a:spcAft>
                  <a:spcPct val="0"/>
                </a:spcAft>
                <a:defRPr/>
              </a:pPr>
              <a:t>10</a:t>
            </a:fld>
            <a:endParaRPr lang="en-GB" dirty="0">
              <a:cs typeface="Arial" charset="0"/>
            </a:endParaRPr>
          </a:p>
        </p:txBody>
      </p:sp>
    </p:spTree>
    <p:extLst>
      <p:ext uri="{BB962C8B-B14F-4D97-AF65-F5344CB8AC3E}">
        <p14:creationId xmlns:p14="http://schemas.microsoft.com/office/powerpoint/2010/main" val="474029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ular Callout 26"/>
          <p:cNvSpPr/>
          <p:nvPr/>
        </p:nvSpPr>
        <p:spPr>
          <a:xfrm flipV="1">
            <a:off x="568400" y="4440129"/>
            <a:ext cx="7360950" cy="1496311"/>
          </a:xfrm>
          <a:custGeom>
            <a:avLst/>
            <a:gdLst>
              <a:gd name="connsiteX0" fmla="*/ 0 w 7704993"/>
              <a:gd name="connsiteY0" fmla="*/ 203409 h 1220432"/>
              <a:gd name="connsiteX1" fmla="*/ 203409 w 7704993"/>
              <a:gd name="connsiteY1" fmla="*/ 0 h 1220432"/>
              <a:gd name="connsiteX2" fmla="*/ 1284166 w 7704993"/>
              <a:gd name="connsiteY2" fmla="*/ 0 h 1220432"/>
              <a:gd name="connsiteX3" fmla="*/ 1284166 w 7704993"/>
              <a:gd name="connsiteY3" fmla="*/ 0 h 1220432"/>
              <a:gd name="connsiteX4" fmla="*/ 3210414 w 7704993"/>
              <a:gd name="connsiteY4" fmla="*/ 0 h 1220432"/>
              <a:gd name="connsiteX5" fmla="*/ 7501584 w 7704993"/>
              <a:gd name="connsiteY5" fmla="*/ 0 h 1220432"/>
              <a:gd name="connsiteX6" fmla="*/ 7704993 w 7704993"/>
              <a:gd name="connsiteY6" fmla="*/ 203409 h 1220432"/>
              <a:gd name="connsiteX7" fmla="*/ 7704993 w 7704993"/>
              <a:gd name="connsiteY7" fmla="*/ 711919 h 1220432"/>
              <a:gd name="connsiteX8" fmla="*/ 7704993 w 7704993"/>
              <a:gd name="connsiteY8" fmla="*/ 711919 h 1220432"/>
              <a:gd name="connsiteX9" fmla="*/ 7704993 w 7704993"/>
              <a:gd name="connsiteY9" fmla="*/ 1017027 h 1220432"/>
              <a:gd name="connsiteX10" fmla="*/ 7704993 w 7704993"/>
              <a:gd name="connsiteY10" fmla="*/ 1017023 h 1220432"/>
              <a:gd name="connsiteX11" fmla="*/ 7501584 w 7704993"/>
              <a:gd name="connsiteY11" fmla="*/ 1220432 h 1220432"/>
              <a:gd name="connsiteX12" fmla="*/ 3210414 w 7704993"/>
              <a:gd name="connsiteY12" fmla="*/ 1220432 h 1220432"/>
              <a:gd name="connsiteX13" fmla="*/ 2840215 w 7704993"/>
              <a:gd name="connsiteY13" fmla="*/ 1496311 h 1220432"/>
              <a:gd name="connsiteX14" fmla="*/ 1284166 w 7704993"/>
              <a:gd name="connsiteY14" fmla="*/ 1220432 h 1220432"/>
              <a:gd name="connsiteX15" fmla="*/ 203409 w 7704993"/>
              <a:gd name="connsiteY15" fmla="*/ 1220432 h 1220432"/>
              <a:gd name="connsiteX16" fmla="*/ 0 w 7704993"/>
              <a:gd name="connsiteY16" fmla="*/ 1017023 h 1220432"/>
              <a:gd name="connsiteX17" fmla="*/ 0 w 7704993"/>
              <a:gd name="connsiteY17" fmla="*/ 1017027 h 1220432"/>
              <a:gd name="connsiteX18" fmla="*/ 0 w 7704993"/>
              <a:gd name="connsiteY18" fmla="*/ 711919 h 1220432"/>
              <a:gd name="connsiteX19" fmla="*/ 0 w 7704993"/>
              <a:gd name="connsiteY19" fmla="*/ 711919 h 1220432"/>
              <a:gd name="connsiteX20" fmla="*/ 0 w 7704993"/>
              <a:gd name="connsiteY20" fmla="*/ 203409 h 1220432"/>
              <a:gd name="connsiteX0" fmla="*/ 0 w 7704993"/>
              <a:gd name="connsiteY0" fmla="*/ 203409 h 1496311"/>
              <a:gd name="connsiteX1" fmla="*/ 203409 w 7704993"/>
              <a:gd name="connsiteY1" fmla="*/ 0 h 1496311"/>
              <a:gd name="connsiteX2" fmla="*/ 1284166 w 7704993"/>
              <a:gd name="connsiteY2" fmla="*/ 0 h 1496311"/>
              <a:gd name="connsiteX3" fmla="*/ 1284166 w 7704993"/>
              <a:gd name="connsiteY3" fmla="*/ 0 h 1496311"/>
              <a:gd name="connsiteX4" fmla="*/ 3210414 w 7704993"/>
              <a:gd name="connsiteY4" fmla="*/ 0 h 1496311"/>
              <a:gd name="connsiteX5" fmla="*/ 7501584 w 7704993"/>
              <a:gd name="connsiteY5" fmla="*/ 0 h 1496311"/>
              <a:gd name="connsiteX6" fmla="*/ 7704993 w 7704993"/>
              <a:gd name="connsiteY6" fmla="*/ 203409 h 1496311"/>
              <a:gd name="connsiteX7" fmla="*/ 7704993 w 7704993"/>
              <a:gd name="connsiteY7" fmla="*/ 711919 h 1496311"/>
              <a:gd name="connsiteX8" fmla="*/ 7704993 w 7704993"/>
              <a:gd name="connsiteY8" fmla="*/ 711919 h 1496311"/>
              <a:gd name="connsiteX9" fmla="*/ 7704993 w 7704993"/>
              <a:gd name="connsiteY9" fmla="*/ 1017027 h 1496311"/>
              <a:gd name="connsiteX10" fmla="*/ 7704993 w 7704993"/>
              <a:gd name="connsiteY10" fmla="*/ 1017023 h 1496311"/>
              <a:gd name="connsiteX11" fmla="*/ 7501584 w 7704993"/>
              <a:gd name="connsiteY11" fmla="*/ 1220432 h 1496311"/>
              <a:gd name="connsiteX12" fmla="*/ 3210414 w 7704993"/>
              <a:gd name="connsiteY12" fmla="*/ 1220432 h 1496311"/>
              <a:gd name="connsiteX13" fmla="*/ 2840215 w 7704993"/>
              <a:gd name="connsiteY13" fmla="*/ 1496311 h 1496311"/>
              <a:gd name="connsiteX14" fmla="*/ 1284166 w 7704993"/>
              <a:gd name="connsiteY14" fmla="*/ 1220432 h 1496311"/>
              <a:gd name="connsiteX15" fmla="*/ 203409 w 7704993"/>
              <a:gd name="connsiteY15" fmla="*/ 1220432 h 1496311"/>
              <a:gd name="connsiteX16" fmla="*/ 0 w 7704993"/>
              <a:gd name="connsiteY16" fmla="*/ 1017023 h 1496311"/>
              <a:gd name="connsiteX17" fmla="*/ 0 w 7704993"/>
              <a:gd name="connsiteY17" fmla="*/ 1017027 h 1496311"/>
              <a:gd name="connsiteX18" fmla="*/ 0 w 7704993"/>
              <a:gd name="connsiteY18" fmla="*/ 711919 h 1496311"/>
              <a:gd name="connsiteX19" fmla="*/ 0 w 7704993"/>
              <a:gd name="connsiteY19" fmla="*/ 711919 h 1496311"/>
              <a:gd name="connsiteX20" fmla="*/ 0 w 7704993"/>
              <a:gd name="connsiteY20" fmla="*/ 203409 h 1496311"/>
              <a:gd name="connsiteX0" fmla="*/ 0 w 7704993"/>
              <a:gd name="connsiteY0" fmla="*/ 203409 h 1496311"/>
              <a:gd name="connsiteX1" fmla="*/ 203409 w 7704993"/>
              <a:gd name="connsiteY1" fmla="*/ 0 h 1496311"/>
              <a:gd name="connsiteX2" fmla="*/ 1284166 w 7704993"/>
              <a:gd name="connsiteY2" fmla="*/ 0 h 1496311"/>
              <a:gd name="connsiteX3" fmla="*/ 1284166 w 7704993"/>
              <a:gd name="connsiteY3" fmla="*/ 0 h 1496311"/>
              <a:gd name="connsiteX4" fmla="*/ 3210414 w 7704993"/>
              <a:gd name="connsiteY4" fmla="*/ 0 h 1496311"/>
              <a:gd name="connsiteX5" fmla="*/ 7501584 w 7704993"/>
              <a:gd name="connsiteY5" fmla="*/ 0 h 1496311"/>
              <a:gd name="connsiteX6" fmla="*/ 7704993 w 7704993"/>
              <a:gd name="connsiteY6" fmla="*/ 203409 h 1496311"/>
              <a:gd name="connsiteX7" fmla="*/ 7704993 w 7704993"/>
              <a:gd name="connsiteY7" fmla="*/ 711919 h 1496311"/>
              <a:gd name="connsiteX8" fmla="*/ 7704993 w 7704993"/>
              <a:gd name="connsiteY8" fmla="*/ 711919 h 1496311"/>
              <a:gd name="connsiteX9" fmla="*/ 7704993 w 7704993"/>
              <a:gd name="connsiteY9" fmla="*/ 1017027 h 1496311"/>
              <a:gd name="connsiteX10" fmla="*/ 7704993 w 7704993"/>
              <a:gd name="connsiteY10" fmla="*/ 1017023 h 1496311"/>
              <a:gd name="connsiteX11" fmla="*/ 7501584 w 7704993"/>
              <a:gd name="connsiteY11" fmla="*/ 1220432 h 1496311"/>
              <a:gd name="connsiteX12" fmla="*/ 2514378 w 7704993"/>
              <a:gd name="connsiteY12" fmla="*/ 1220432 h 1496311"/>
              <a:gd name="connsiteX13" fmla="*/ 2840215 w 7704993"/>
              <a:gd name="connsiteY13" fmla="*/ 1496311 h 1496311"/>
              <a:gd name="connsiteX14" fmla="*/ 1284166 w 7704993"/>
              <a:gd name="connsiteY14" fmla="*/ 1220432 h 1496311"/>
              <a:gd name="connsiteX15" fmla="*/ 203409 w 7704993"/>
              <a:gd name="connsiteY15" fmla="*/ 1220432 h 1496311"/>
              <a:gd name="connsiteX16" fmla="*/ 0 w 7704993"/>
              <a:gd name="connsiteY16" fmla="*/ 1017023 h 1496311"/>
              <a:gd name="connsiteX17" fmla="*/ 0 w 7704993"/>
              <a:gd name="connsiteY17" fmla="*/ 1017027 h 1496311"/>
              <a:gd name="connsiteX18" fmla="*/ 0 w 7704993"/>
              <a:gd name="connsiteY18" fmla="*/ 711919 h 1496311"/>
              <a:gd name="connsiteX19" fmla="*/ 0 w 7704993"/>
              <a:gd name="connsiteY19" fmla="*/ 711919 h 1496311"/>
              <a:gd name="connsiteX20" fmla="*/ 0 w 7704993"/>
              <a:gd name="connsiteY20" fmla="*/ 203409 h 149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04993" h="1496311">
                <a:moveTo>
                  <a:pt x="0" y="203409"/>
                </a:moveTo>
                <a:cubicBezTo>
                  <a:pt x="0" y="91069"/>
                  <a:pt x="91069" y="0"/>
                  <a:pt x="203409" y="0"/>
                </a:cubicBezTo>
                <a:lnTo>
                  <a:pt x="1284166" y="0"/>
                </a:lnTo>
                <a:lnTo>
                  <a:pt x="1284166" y="0"/>
                </a:lnTo>
                <a:lnTo>
                  <a:pt x="3210414" y="0"/>
                </a:lnTo>
                <a:lnTo>
                  <a:pt x="7501584" y="0"/>
                </a:lnTo>
                <a:cubicBezTo>
                  <a:pt x="7613924" y="0"/>
                  <a:pt x="7704993" y="91069"/>
                  <a:pt x="7704993" y="203409"/>
                </a:cubicBezTo>
                <a:lnTo>
                  <a:pt x="7704993" y="711919"/>
                </a:lnTo>
                <a:lnTo>
                  <a:pt x="7704993" y="711919"/>
                </a:lnTo>
                <a:lnTo>
                  <a:pt x="7704993" y="1017027"/>
                </a:lnTo>
                <a:lnTo>
                  <a:pt x="7704993" y="1017023"/>
                </a:lnTo>
                <a:cubicBezTo>
                  <a:pt x="7704993" y="1129363"/>
                  <a:pt x="7613924" y="1220432"/>
                  <a:pt x="7501584" y="1220432"/>
                </a:cubicBezTo>
                <a:lnTo>
                  <a:pt x="2514378" y="1220432"/>
                </a:lnTo>
                <a:lnTo>
                  <a:pt x="2840215" y="1496311"/>
                </a:lnTo>
                <a:lnTo>
                  <a:pt x="1284166" y="1220432"/>
                </a:lnTo>
                <a:lnTo>
                  <a:pt x="203409" y="1220432"/>
                </a:lnTo>
                <a:cubicBezTo>
                  <a:pt x="91069" y="1220432"/>
                  <a:pt x="0" y="1129363"/>
                  <a:pt x="0" y="1017023"/>
                </a:cubicBezTo>
                <a:lnTo>
                  <a:pt x="0" y="1017027"/>
                </a:lnTo>
                <a:lnTo>
                  <a:pt x="0" y="711919"/>
                </a:lnTo>
                <a:lnTo>
                  <a:pt x="0" y="711919"/>
                </a:lnTo>
                <a:lnTo>
                  <a:pt x="0" y="203409"/>
                </a:lnTo>
                <a:close/>
              </a:path>
            </a:pathLst>
          </a:cu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6" name="Rounded Rectangular Callout 25"/>
          <p:cNvSpPr/>
          <p:nvPr/>
        </p:nvSpPr>
        <p:spPr>
          <a:xfrm rot="5400000">
            <a:off x="6351433" y="2238146"/>
            <a:ext cx="1999940" cy="2670791"/>
          </a:xfrm>
          <a:prstGeom prst="wedgeRoundRectCallout">
            <a:avLst>
              <a:gd name="adj1" fmla="val -34276"/>
              <a:gd name="adj2" fmla="val 59868"/>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5" name="Rounded Rectangular Callout 24"/>
          <p:cNvSpPr/>
          <p:nvPr/>
        </p:nvSpPr>
        <p:spPr>
          <a:xfrm>
            <a:off x="554752" y="1559993"/>
            <a:ext cx="2324926" cy="2131467"/>
          </a:xfrm>
          <a:prstGeom prst="wedgeRoundRectCallout">
            <a:avLst>
              <a:gd name="adj1" fmla="val -1461"/>
              <a:gd name="adj2" fmla="val 63781"/>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4" name="Rounded Rectangular Callout 23"/>
          <p:cNvSpPr/>
          <p:nvPr/>
        </p:nvSpPr>
        <p:spPr>
          <a:xfrm>
            <a:off x="5404367" y="909053"/>
            <a:ext cx="3070893" cy="1301883"/>
          </a:xfrm>
          <a:prstGeom prst="wedgeRoundRectCallout">
            <a:avLst>
              <a:gd name="adj1" fmla="val -35499"/>
              <a:gd name="adj2" fmla="val 71935"/>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344" y="4811549"/>
            <a:ext cx="972000" cy="961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57200" y="683165"/>
            <a:ext cx="8229600" cy="615553"/>
          </a:xfrm>
          <a:prstGeom prst="rect">
            <a:avLst/>
          </a:prstGeom>
        </p:spPr>
        <p:txBody>
          <a:bodyPr/>
          <a:lstStyle>
            <a:lvl1pPr algn="l" defTabSz="457200" rtl="0" eaLnBrk="1" latinLnBrk="0" hangingPunct="1">
              <a:spcBef>
                <a:spcPct val="0"/>
              </a:spcBef>
              <a:buNone/>
              <a:defRPr sz="4000" b="1" kern="1200">
                <a:solidFill>
                  <a:schemeClr val="accent1"/>
                </a:solidFill>
                <a:latin typeface="+mj-lt"/>
                <a:ea typeface="+mj-ea"/>
                <a:cs typeface="+mj-cs"/>
              </a:defRPr>
            </a:lvl1pPr>
          </a:lstStyle>
          <a:p>
            <a:r>
              <a:rPr lang="en-GB" dirty="0"/>
              <a:t>Anonymous chat</a:t>
            </a:r>
          </a:p>
        </p:txBody>
      </p:sp>
      <p:sp>
        <p:nvSpPr>
          <p:cNvPr id="7" name="Content Placeholder 2"/>
          <p:cNvSpPr txBox="1">
            <a:spLocks/>
          </p:cNvSpPr>
          <p:nvPr/>
        </p:nvSpPr>
        <p:spPr>
          <a:xfrm>
            <a:off x="6500826" y="990941"/>
            <a:ext cx="2185974" cy="1118109"/>
          </a:xfrm>
          <a:prstGeom prst="rect">
            <a:avLst/>
          </a:prstGeom>
        </p:spPr>
        <p:txBody>
          <a:bodyPr/>
          <a:lstStyle>
            <a:lvl1pPr marL="180975" indent="-180975" algn="l" defTabSz="457200" rtl="0" eaLnBrk="1" latinLnBrk="0" hangingPunct="1">
              <a:spcBef>
                <a:spcPct val="20000"/>
              </a:spcBef>
              <a:buFont typeface="Arial"/>
              <a:buChar char="•"/>
              <a:defRPr sz="2800" kern="1200">
                <a:solidFill>
                  <a:schemeClr val="tx1"/>
                </a:solidFill>
                <a:latin typeface="+mn-lt"/>
                <a:ea typeface="+mn-ea"/>
                <a:cs typeface="+mn-cs"/>
              </a:defRPr>
            </a:lvl1pPr>
            <a:lvl2pPr marL="468313" indent="-280988" algn="l" defTabSz="457200" rtl="0" eaLnBrk="1" latinLnBrk="0" hangingPunct="1">
              <a:spcBef>
                <a:spcPct val="20000"/>
              </a:spcBef>
              <a:buFont typeface="Arial"/>
              <a:buChar char="–"/>
              <a:defRPr sz="2800" kern="1200">
                <a:solidFill>
                  <a:schemeClr val="tx1"/>
                </a:solidFill>
                <a:latin typeface="+mn-lt"/>
                <a:ea typeface="+mn-ea"/>
                <a:cs typeface="+mn-cs"/>
              </a:defRPr>
            </a:lvl2pPr>
            <a:lvl3pPr marL="679450" indent="-200025" algn="l" defTabSz="457200" rtl="0" eaLnBrk="1" latinLnBrk="0" hangingPunct="1">
              <a:spcBef>
                <a:spcPct val="20000"/>
              </a:spcBef>
              <a:buFont typeface="Arial"/>
              <a:buChar char="•"/>
              <a:defRPr sz="2400" kern="1200">
                <a:solidFill>
                  <a:schemeClr val="tx1"/>
                </a:solidFill>
                <a:latin typeface="+mn-lt"/>
                <a:ea typeface="+mn-ea"/>
                <a:cs typeface="+mn-cs"/>
              </a:defRPr>
            </a:lvl3pPr>
            <a:lvl4pPr marL="906463" indent="-250825" algn="l" defTabSz="457200" rtl="0" eaLnBrk="1" latinLnBrk="0" hangingPunct="1">
              <a:spcBef>
                <a:spcPct val="20000"/>
              </a:spcBef>
              <a:buFont typeface="Arial"/>
              <a:buChar char="•"/>
              <a:defRPr sz="2000" kern="1200">
                <a:solidFill>
                  <a:schemeClr val="tx1"/>
                </a:solidFill>
                <a:latin typeface="+mn-lt"/>
                <a:ea typeface="+mn-ea"/>
                <a:cs typeface="+mn-cs"/>
              </a:defRPr>
            </a:lvl4pPr>
            <a:lvl5pPr marL="1152525" indent="-239713"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t>Ask.fm</a:t>
            </a:r>
            <a:r>
              <a:rPr lang="en-GB" sz="1800" dirty="0"/>
              <a:t> – post selfies  and talk about themselves </a:t>
            </a:r>
          </a:p>
        </p:txBody>
      </p:sp>
      <p:sp>
        <p:nvSpPr>
          <p:cNvPr id="8" name="Content Placeholder 2"/>
          <p:cNvSpPr txBox="1">
            <a:spLocks/>
          </p:cNvSpPr>
          <p:nvPr/>
        </p:nvSpPr>
        <p:spPr>
          <a:xfrm>
            <a:off x="6016008" y="2635067"/>
            <a:ext cx="2404660" cy="1186306"/>
          </a:xfrm>
          <a:prstGeom prst="rect">
            <a:avLst/>
          </a:prstGeom>
        </p:spPr>
        <p:txBody>
          <a:bodyPr/>
          <a:lstStyle>
            <a:lvl1pPr marL="180975" indent="-180975" algn="l" defTabSz="457200" rtl="0" eaLnBrk="1" latinLnBrk="0" hangingPunct="1">
              <a:spcBef>
                <a:spcPct val="20000"/>
              </a:spcBef>
              <a:buFont typeface="Arial"/>
              <a:buChar char="•"/>
              <a:defRPr sz="2800" kern="1200">
                <a:solidFill>
                  <a:schemeClr val="tx1"/>
                </a:solidFill>
                <a:latin typeface="+mn-lt"/>
                <a:ea typeface="+mn-ea"/>
                <a:cs typeface="+mn-cs"/>
              </a:defRPr>
            </a:lvl1pPr>
            <a:lvl2pPr marL="468313" indent="-280988" algn="l" defTabSz="457200" rtl="0" eaLnBrk="1" latinLnBrk="0" hangingPunct="1">
              <a:spcBef>
                <a:spcPct val="20000"/>
              </a:spcBef>
              <a:buFont typeface="Arial"/>
              <a:buChar char="–"/>
              <a:defRPr sz="2800" kern="1200">
                <a:solidFill>
                  <a:schemeClr val="tx1"/>
                </a:solidFill>
                <a:latin typeface="+mn-lt"/>
                <a:ea typeface="+mn-ea"/>
                <a:cs typeface="+mn-cs"/>
              </a:defRPr>
            </a:lvl2pPr>
            <a:lvl3pPr marL="679450" indent="-200025" algn="l" defTabSz="457200" rtl="0" eaLnBrk="1" latinLnBrk="0" hangingPunct="1">
              <a:spcBef>
                <a:spcPct val="20000"/>
              </a:spcBef>
              <a:buFont typeface="Arial"/>
              <a:buChar char="•"/>
              <a:defRPr sz="2400" kern="1200">
                <a:solidFill>
                  <a:schemeClr val="tx1"/>
                </a:solidFill>
                <a:latin typeface="+mn-lt"/>
                <a:ea typeface="+mn-ea"/>
                <a:cs typeface="+mn-cs"/>
              </a:defRPr>
            </a:lvl3pPr>
            <a:lvl4pPr marL="906463" indent="-250825" algn="l" defTabSz="457200" rtl="0" eaLnBrk="1" latinLnBrk="0" hangingPunct="1">
              <a:spcBef>
                <a:spcPct val="20000"/>
              </a:spcBef>
              <a:buFont typeface="Arial"/>
              <a:buChar char="•"/>
              <a:defRPr sz="2000" kern="1200">
                <a:solidFill>
                  <a:schemeClr val="tx1"/>
                </a:solidFill>
                <a:latin typeface="+mn-lt"/>
                <a:ea typeface="+mn-ea"/>
                <a:cs typeface="+mn-cs"/>
              </a:defRPr>
            </a:lvl4pPr>
            <a:lvl5pPr marL="1152525" indent="-239713"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t>Omegele</a:t>
            </a:r>
            <a:r>
              <a:rPr lang="en-GB" sz="1800" dirty="0"/>
              <a:t> –linking strangers together anonymously in chat or video rooms</a:t>
            </a:r>
          </a:p>
          <a:p>
            <a:pPr marL="0" indent="0">
              <a:buNone/>
            </a:pPr>
            <a:endParaRPr lang="en-GB" sz="2400" dirty="0"/>
          </a:p>
        </p:txBody>
      </p:sp>
      <p:sp>
        <p:nvSpPr>
          <p:cNvPr id="10" name="Content Placeholder 2"/>
          <p:cNvSpPr txBox="1">
            <a:spLocks/>
          </p:cNvSpPr>
          <p:nvPr/>
        </p:nvSpPr>
        <p:spPr>
          <a:xfrm>
            <a:off x="656082" y="1670052"/>
            <a:ext cx="2122266" cy="965014"/>
          </a:xfrm>
          <a:prstGeom prst="rect">
            <a:avLst/>
          </a:prstGeom>
        </p:spPr>
        <p:txBody>
          <a:bodyPr/>
          <a:lstStyle>
            <a:lvl1pPr marL="180975" indent="-180975" algn="l" defTabSz="457200" rtl="0" eaLnBrk="1" latinLnBrk="0" hangingPunct="1">
              <a:spcBef>
                <a:spcPct val="20000"/>
              </a:spcBef>
              <a:buFont typeface="Arial"/>
              <a:buChar char="•"/>
              <a:defRPr sz="2800" kern="1200">
                <a:solidFill>
                  <a:schemeClr val="tx1"/>
                </a:solidFill>
                <a:latin typeface="+mn-lt"/>
                <a:ea typeface="+mn-ea"/>
                <a:cs typeface="+mn-cs"/>
              </a:defRPr>
            </a:lvl1pPr>
            <a:lvl2pPr marL="468313" indent="-280988" algn="l" defTabSz="457200" rtl="0" eaLnBrk="1" latinLnBrk="0" hangingPunct="1">
              <a:spcBef>
                <a:spcPct val="20000"/>
              </a:spcBef>
              <a:buFont typeface="Arial"/>
              <a:buChar char="–"/>
              <a:defRPr sz="2800" kern="1200">
                <a:solidFill>
                  <a:schemeClr val="tx1"/>
                </a:solidFill>
                <a:latin typeface="+mn-lt"/>
                <a:ea typeface="+mn-ea"/>
                <a:cs typeface="+mn-cs"/>
              </a:defRPr>
            </a:lvl2pPr>
            <a:lvl3pPr marL="679450" indent="-200025" algn="l" defTabSz="457200" rtl="0" eaLnBrk="1" latinLnBrk="0" hangingPunct="1">
              <a:spcBef>
                <a:spcPct val="20000"/>
              </a:spcBef>
              <a:buFont typeface="Arial"/>
              <a:buChar char="•"/>
              <a:defRPr sz="2400" kern="1200">
                <a:solidFill>
                  <a:schemeClr val="tx1"/>
                </a:solidFill>
                <a:latin typeface="+mn-lt"/>
                <a:ea typeface="+mn-ea"/>
                <a:cs typeface="+mn-cs"/>
              </a:defRPr>
            </a:lvl3pPr>
            <a:lvl4pPr marL="906463" indent="-250825" algn="l" defTabSz="457200" rtl="0" eaLnBrk="1" latinLnBrk="0" hangingPunct="1">
              <a:spcBef>
                <a:spcPct val="20000"/>
              </a:spcBef>
              <a:buFont typeface="Arial"/>
              <a:buChar char="•"/>
              <a:defRPr sz="2000" kern="1200">
                <a:solidFill>
                  <a:schemeClr val="tx1"/>
                </a:solidFill>
                <a:latin typeface="+mn-lt"/>
                <a:ea typeface="+mn-ea"/>
                <a:cs typeface="+mn-cs"/>
              </a:defRPr>
            </a:lvl4pPr>
            <a:lvl5pPr marL="1152525" indent="-239713"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t>YikYak</a:t>
            </a:r>
            <a:r>
              <a:rPr lang="en-GB" sz="1800" dirty="0"/>
              <a:t> – location aware for contact within a 5 mile radius</a:t>
            </a:r>
          </a:p>
          <a:p>
            <a:endParaRPr lang="en-GB" dirty="0"/>
          </a:p>
        </p:txBody>
      </p:sp>
      <p:sp>
        <p:nvSpPr>
          <p:cNvPr id="13" name="Content Placeholder 2"/>
          <p:cNvSpPr txBox="1">
            <a:spLocks/>
          </p:cNvSpPr>
          <p:nvPr/>
        </p:nvSpPr>
        <p:spPr>
          <a:xfrm>
            <a:off x="1563469" y="4948940"/>
            <a:ext cx="6761665" cy="1128514"/>
          </a:xfrm>
          <a:prstGeom prst="rect">
            <a:avLst/>
          </a:prstGeom>
        </p:spPr>
        <p:txBody>
          <a:bodyPr/>
          <a:lstStyle>
            <a:lvl1pPr marL="180975" indent="-180975" algn="l" defTabSz="457200" rtl="0" eaLnBrk="1" latinLnBrk="0" hangingPunct="1">
              <a:spcBef>
                <a:spcPct val="20000"/>
              </a:spcBef>
              <a:buFont typeface="Arial"/>
              <a:buChar char="•"/>
              <a:defRPr sz="2800" kern="1200">
                <a:solidFill>
                  <a:schemeClr val="tx1"/>
                </a:solidFill>
                <a:latin typeface="+mn-lt"/>
                <a:ea typeface="+mn-ea"/>
                <a:cs typeface="+mn-cs"/>
              </a:defRPr>
            </a:lvl1pPr>
            <a:lvl2pPr marL="468313" indent="-280988" algn="l" defTabSz="457200" rtl="0" eaLnBrk="1" latinLnBrk="0" hangingPunct="1">
              <a:spcBef>
                <a:spcPct val="20000"/>
              </a:spcBef>
              <a:buFont typeface="Arial"/>
              <a:buChar char="–"/>
              <a:defRPr sz="2800" kern="1200">
                <a:solidFill>
                  <a:schemeClr val="tx1"/>
                </a:solidFill>
                <a:latin typeface="+mn-lt"/>
                <a:ea typeface="+mn-ea"/>
                <a:cs typeface="+mn-cs"/>
              </a:defRPr>
            </a:lvl2pPr>
            <a:lvl3pPr marL="679450" indent="-200025" algn="l" defTabSz="457200" rtl="0" eaLnBrk="1" latinLnBrk="0" hangingPunct="1">
              <a:spcBef>
                <a:spcPct val="20000"/>
              </a:spcBef>
              <a:buFont typeface="Arial"/>
              <a:buChar char="•"/>
              <a:defRPr sz="2400" kern="1200">
                <a:solidFill>
                  <a:schemeClr val="tx1"/>
                </a:solidFill>
                <a:latin typeface="+mn-lt"/>
                <a:ea typeface="+mn-ea"/>
                <a:cs typeface="+mn-cs"/>
              </a:defRPr>
            </a:lvl3pPr>
            <a:lvl4pPr marL="906463" indent="-250825" algn="l" defTabSz="457200" rtl="0" eaLnBrk="1" latinLnBrk="0" hangingPunct="1">
              <a:spcBef>
                <a:spcPct val="20000"/>
              </a:spcBef>
              <a:buFont typeface="Arial"/>
              <a:buChar char="•"/>
              <a:defRPr sz="2000" kern="1200">
                <a:solidFill>
                  <a:schemeClr val="tx1"/>
                </a:solidFill>
                <a:latin typeface="+mn-lt"/>
                <a:ea typeface="+mn-ea"/>
                <a:cs typeface="+mn-cs"/>
              </a:defRPr>
            </a:lvl4pPr>
            <a:lvl5pPr marL="1152525" indent="-239713"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dirty="0"/>
              <a:t>Whisper: A social "confessional" app users type a confession, add a background image and share it with the Whisper community. Intended for users age 17 and older.</a:t>
            </a:r>
          </a:p>
          <a:p>
            <a:endParaRPr lang="en-GB" sz="1800" dirty="0"/>
          </a:p>
        </p:txBody>
      </p:sp>
      <p:pic>
        <p:nvPicPr>
          <p:cNvPr id="3" name="Picture 2" descr="anonymous chat.png"/>
          <p:cNvPicPr>
            <a:picLocks noChangeAspect="1"/>
          </p:cNvPicPr>
          <p:nvPr/>
        </p:nvPicPr>
        <p:blipFill rotWithShape="1">
          <a:blip r:embed="rId4">
            <a:extLst>
              <a:ext uri="{28A0092B-C50C-407E-A947-70E740481C1C}">
                <a14:useLocalDpi xmlns:a14="http://schemas.microsoft.com/office/drawing/2010/main" val="0"/>
              </a:ext>
            </a:extLst>
          </a:blip>
          <a:srcRect l="1143" t="9534" r="1137" b="36290"/>
          <a:stretch/>
        </p:blipFill>
        <p:spPr>
          <a:xfrm>
            <a:off x="3093299" y="2210937"/>
            <a:ext cx="2232000" cy="2062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8826" y="990941"/>
            <a:ext cx="972000" cy="101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www.omeglewebcam.org/wp-content/uploads/2014/03/omegle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1616" y="3569269"/>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ite.cisternyard.com/wp-content/uploads/2014/02/Yik-Yak-ICON-LARGE-600x6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7215" y="2573572"/>
            <a:ext cx="972000" cy="972000"/>
          </a:xfrm>
          <a:prstGeom prst="rect">
            <a:avLst/>
          </a:prstGeom>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284527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ular Callout 11"/>
          <p:cNvSpPr/>
          <p:nvPr/>
        </p:nvSpPr>
        <p:spPr>
          <a:xfrm>
            <a:off x="5745710" y="1583479"/>
            <a:ext cx="2879678" cy="2715566"/>
          </a:xfrm>
          <a:prstGeom prst="wedgeRoundRectCallout">
            <a:avLst>
              <a:gd name="adj1" fmla="val -44309"/>
              <a:gd name="adj2" fmla="val 60490"/>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9" name="Rounded Rectangular Callout 8"/>
          <p:cNvSpPr/>
          <p:nvPr/>
        </p:nvSpPr>
        <p:spPr>
          <a:xfrm flipH="1">
            <a:off x="782006" y="1583478"/>
            <a:ext cx="2859776" cy="2715567"/>
          </a:xfrm>
          <a:prstGeom prst="wedgeRoundRectCallout">
            <a:avLst>
              <a:gd name="adj1" fmla="val -42308"/>
              <a:gd name="adj2" fmla="val 65642"/>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p:cNvSpPr>
            <a:spLocks noGrp="1"/>
          </p:cNvSpPr>
          <p:nvPr>
            <p:ph type="title"/>
          </p:nvPr>
        </p:nvSpPr>
        <p:spPr/>
        <p:txBody>
          <a:bodyPr>
            <a:normAutofit fontScale="90000"/>
          </a:bodyPr>
          <a:lstStyle/>
          <a:p>
            <a:r>
              <a:rPr lang="en-GB" dirty="0"/>
              <a:t>No moderation or reporting </a:t>
            </a:r>
          </a:p>
        </p:txBody>
      </p:sp>
      <p:pic>
        <p:nvPicPr>
          <p:cNvPr id="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2203" y="3132215"/>
            <a:ext cx="1044000" cy="10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745709" y="1777540"/>
            <a:ext cx="2879678" cy="1754326"/>
          </a:xfrm>
          <a:prstGeom prst="rect">
            <a:avLst/>
          </a:prstGeom>
        </p:spPr>
        <p:txBody>
          <a:bodyPr wrap="square">
            <a:spAutoFit/>
          </a:bodyPr>
          <a:lstStyle/>
          <a:p>
            <a:r>
              <a:rPr lang="en-GB" b="1" dirty="0"/>
              <a:t>Burn Note</a:t>
            </a:r>
            <a:r>
              <a:rPr lang="en-GB" dirty="0"/>
              <a:t> -  texting-only app that erases messages after a set period of time. Messages are stored until first view and then deleted.</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9758" y="3531866"/>
            <a:ext cx="1800000" cy="2100000"/>
          </a:xfrm>
          <a:prstGeom prst="rect">
            <a:avLst/>
          </a:prstGeom>
        </p:spPr>
      </p:pic>
      <p:pic>
        <p:nvPicPr>
          <p:cNvPr id="11"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11990" y="3187091"/>
            <a:ext cx="1080000" cy="109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805218" y="1777540"/>
            <a:ext cx="2836564" cy="2303479"/>
          </a:xfrm>
          <a:custGeom>
            <a:avLst/>
            <a:gdLst>
              <a:gd name="connsiteX0" fmla="*/ 0 w 2702257"/>
              <a:gd name="connsiteY0" fmla="*/ 0 h 2255122"/>
              <a:gd name="connsiteX1" fmla="*/ 2702257 w 2702257"/>
              <a:gd name="connsiteY1" fmla="*/ 0 h 2255122"/>
              <a:gd name="connsiteX2" fmla="*/ 2702257 w 2702257"/>
              <a:gd name="connsiteY2" fmla="*/ 2255122 h 2255122"/>
              <a:gd name="connsiteX3" fmla="*/ 0 w 2702257"/>
              <a:gd name="connsiteY3" fmla="*/ 2255122 h 2255122"/>
              <a:gd name="connsiteX4" fmla="*/ 0 w 2702257"/>
              <a:gd name="connsiteY4" fmla="*/ 0 h 2255122"/>
              <a:gd name="connsiteX0" fmla="*/ 1105469 w 2702257"/>
              <a:gd name="connsiteY0" fmla="*/ 1160059 h 2255122"/>
              <a:gd name="connsiteX1" fmla="*/ 2702257 w 2702257"/>
              <a:gd name="connsiteY1" fmla="*/ 0 h 2255122"/>
              <a:gd name="connsiteX2" fmla="*/ 2702257 w 2702257"/>
              <a:gd name="connsiteY2" fmla="*/ 2255122 h 2255122"/>
              <a:gd name="connsiteX3" fmla="*/ 0 w 2702257"/>
              <a:gd name="connsiteY3" fmla="*/ 2255122 h 2255122"/>
              <a:gd name="connsiteX4" fmla="*/ 1105469 w 2702257"/>
              <a:gd name="connsiteY4" fmla="*/ 1160059 h 2255122"/>
              <a:gd name="connsiteX0" fmla="*/ 1105469 w 2702257"/>
              <a:gd name="connsiteY0" fmla="*/ 1160059 h 2255122"/>
              <a:gd name="connsiteX1" fmla="*/ 2702257 w 2702257"/>
              <a:gd name="connsiteY1" fmla="*/ 0 h 2255122"/>
              <a:gd name="connsiteX2" fmla="*/ 2702257 w 2702257"/>
              <a:gd name="connsiteY2" fmla="*/ 2255122 h 2255122"/>
              <a:gd name="connsiteX3" fmla="*/ 0 w 2702257"/>
              <a:gd name="connsiteY3" fmla="*/ 2255122 h 2255122"/>
              <a:gd name="connsiteX4" fmla="*/ 1105469 w 2702257"/>
              <a:gd name="connsiteY4" fmla="*/ 1160059 h 2255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2257" h="2255122">
                <a:moveTo>
                  <a:pt x="1105469" y="1160059"/>
                </a:moveTo>
                <a:cubicBezTo>
                  <a:pt x="1050878" y="-4549"/>
                  <a:pt x="2169994" y="386686"/>
                  <a:pt x="2702257" y="0"/>
                </a:cubicBezTo>
                <a:lnTo>
                  <a:pt x="2702257" y="2255122"/>
                </a:lnTo>
                <a:lnTo>
                  <a:pt x="0" y="2255122"/>
                </a:lnTo>
                <a:lnTo>
                  <a:pt x="1105469" y="1160059"/>
                </a:lnTo>
                <a:close/>
              </a:path>
            </a:pathLst>
          </a:custGeom>
        </p:spPr>
        <p:txBody>
          <a:bodyPr/>
          <a:lstStyle>
            <a:lvl1pPr marL="180975" indent="-180975" algn="l" defTabSz="457200" rtl="0" eaLnBrk="1" latinLnBrk="0" hangingPunct="1">
              <a:spcBef>
                <a:spcPct val="20000"/>
              </a:spcBef>
              <a:buFont typeface="Arial"/>
              <a:buChar char="•"/>
              <a:defRPr sz="2800" kern="1200">
                <a:solidFill>
                  <a:schemeClr val="tx1"/>
                </a:solidFill>
                <a:latin typeface="+mn-lt"/>
                <a:ea typeface="+mn-ea"/>
                <a:cs typeface="+mn-cs"/>
              </a:defRPr>
            </a:lvl1pPr>
            <a:lvl2pPr marL="468313" indent="-280988" algn="l" defTabSz="457200" rtl="0" eaLnBrk="1" latinLnBrk="0" hangingPunct="1">
              <a:spcBef>
                <a:spcPct val="20000"/>
              </a:spcBef>
              <a:buFont typeface="Arial"/>
              <a:buChar char="–"/>
              <a:defRPr sz="2800" kern="1200">
                <a:solidFill>
                  <a:schemeClr val="tx1"/>
                </a:solidFill>
                <a:latin typeface="+mn-lt"/>
                <a:ea typeface="+mn-ea"/>
                <a:cs typeface="+mn-cs"/>
              </a:defRPr>
            </a:lvl2pPr>
            <a:lvl3pPr marL="679450" indent="-200025" algn="l" defTabSz="457200" rtl="0" eaLnBrk="1" latinLnBrk="0" hangingPunct="1">
              <a:spcBef>
                <a:spcPct val="20000"/>
              </a:spcBef>
              <a:buFont typeface="Arial"/>
              <a:buChar char="•"/>
              <a:defRPr sz="2400" kern="1200">
                <a:solidFill>
                  <a:schemeClr val="tx1"/>
                </a:solidFill>
                <a:latin typeface="+mn-lt"/>
                <a:ea typeface="+mn-ea"/>
                <a:cs typeface="+mn-cs"/>
              </a:defRPr>
            </a:lvl3pPr>
            <a:lvl4pPr marL="906463" indent="-250825" algn="l" defTabSz="457200" rtl="0" eaLnBrk="1" latinLnBrk="0" hangingPunct="1">
              <a:spcBef>
                <a:spcPct val="20000"/>
              </a:spcBef>
              <a:buFont typeface="Arial"/>
              <a:buChar char="•"/>
              <a:defRPr sz="2000" kern="1200">
                <a:solidFill>
                  <a:schemeClr val="tx1"/>
                </a:solidFill>
                <a:latin typeface="+mn-lt"/>
                <a:ea typeface="+mn-ea"/>
                <a:cs typeface="+mn-cs"/>
              </a:defRPr>
            </a:lvl4pPr>
            <a:lvl5pPr marL="1152525" indent="-239713"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dirty="0"/>
              <a:t>Snapchat</a:t>
            </a:r>
            <a:r>
              <a:rPr lang="en-GB" sz="1800" dirty="0"/>
              <a:t> -  messaging app that lets users put a time limit on the pictures and videos they send before they disappear.</a:t>
            </a:r>
          </a:p>
          <a:p>
            <a:pPr marL="0" indent="0">
              <a:buNone/>
            </a:pPr>
            <a:endParaRPr lang="en-GB" sz="1800" dirty="0"/>
          </a:p>
        </p:txBody>
      </p:sp>
      <p:sp>
        <p:nvSpPr>
          <p:cNvPr id="3" name="TextBox 2"/>
          <p:cNvSpPr txBox="1"/>
          <p:nvPr/>
        </p:nvSpPr>
        <p:spPr>
          <a:xfrm>
            <a:off x="5609224" y="5577274"/>
            <a:ext cx="3108608" cy="369332"/>
          </a:xfrm>
          <a:prstGeom prst="rect">
            <a:avLst/>
          </a:prstGeom>
          <a:ln>
            <a:solidFill>
              <a:srgbClr val="21A654"/>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a:t>http://www.net-aware.org.uk/</a:t>
            </a:r>
          </a:p>
        </p:txBody>
      </p:sp>
    </p:spTree>
    <p:extLst>
      <p:ext uri="{BB962C8B-B14F-4D97-AF65-F5344CB8AC3E}">
        <p14:creationId xmlns:p14="http://schemas.microsoft.com/office/powerpoint/2010/main" val="1093343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ular Callout 14"/>
          <p:cNvSpPr/>
          <p:nvPr/>
        </p:nvSpPr>
        <p:spPr>
          <a:xfrm flipV="1">
            <a:off x="5650173" y="3932949"/>
            <a:ext cx="3207223" cy="1744517"/>
          </a:xfrm>
          <a:prstGeom prst="wedgeRoundRectCallout">
            <a:avLst>
              <a:gd name="adj1" fmla="val -44935"/>
              <a:gd name="adj2" fmla="val 67976"/>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4" name="Rounded Rectangular Callout 13"/>
          <p:cNvSpPr/>
          <p:nvPr/>
        </p:nvSpPr>
        <p:spPr>
          <a:xfrm flipH="1" flipV="1">
            <a:off x="192684" y="3266742"/>
            <a:ext cx="2790965" cy="1375132"/>
          </a:xfrm>
          <a:prstGeom prst="wedgeRoundRectCallout">
            <a:avLst>
              <a:gd name="adj1" fmla="val -62047"/>
              <a:gd name="adj2" fmla="val 32312"/>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3" name="Rounded Rectangular Callout 12"/>
          <p:cNvSpPr/>
          <p:nvPr/>
        </p:nvSpPr>
        <p:spPr>
          <a:xfrm>
            <a:off x="5773703" y="1411441"/>
            <a:ext cx="3083693" cy="1855301"/>
          </a:xfrm>
          <a:prstGeom prst="wedgeRoundRectCallout">
            <a:avLst>
              <a:gd name="adj1" fmla="val -38888"/>
              <a:gd name="adj2" fmla="val 65442"/>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2" name="Rounded Rectangular Callout 11"/>
          <p:cNvSpPr/>
          <p:nvPr/>
        </p:nvSpPr>
        <p:spPr>
          <a:xfrm flipH="1">
            <a:off x="471994" y="1307569"/>
            <a:ext cx="3020325" cy="1576273"/>
          </a:xfrm>
          <a:prstGeom prst="wedgeRoundRectCallout">
            <a:avLst>
              <a:gd name="adj1" fmla="val -43068"/>
              <a:gd name="adj2" fmla="val 78964"/>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p:cNvSpPr>
            <a:spLocks noGrp="1"/>
          </p:cNvSpPr>
          <p:nvPr>
            <p:ph type="title"/>
          </p:nvPr>
        </p:nvSpPr>
        <p:spPr/>
        <p:txBody>
          <a:bodyPr>
            <a:normAutofit fontScale="90000"/>
          </a:bodyPr>
          <a:lstStyle/>
          <a:p>
            <a:r>
              <a:rPr lang="en-GB" dirty="0"/>
              <a:t>Live streaming</a:t>
            </a:r>
          </a:p>
        </p:txBody>
      </p:sp>
      <p:pic>
        <p:nvPicPr>
          <p:cNvPr id="3" name="Picture 2" descr="live-stream.jpg"/>
          <p:cNvPicPr>
            <a:picLocks noChangeAspect="1"/>
          </p:cNvPicPr>
          <p:nvPr/>
        </p:nvPicPr>
        <p:blipFill rotWithShape="1">
          <a:blip r:embed="rId3">
            <a:extLst>
              <a:ext uri="{28A0092B-C50C-407E-A947-70E740481C1C}">
                <a14:useLocalDpi xmlns:a14="http://schemas.microsoft.com/office/drawing/2010/main" val="0"/>
              </a:ext>
            </a:extLst>
          </a:blip>
          <a:srcRect l="2129" t="2821" r="-189" b="6001"/>
          <a:stretch/>
        </p:blipFill>
        <p:spPr>
          <a:xfrm>
            <a:off x="3662917" y="2583711"/>
            <a:ext cx="1818167" cy="1690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604226" y="1406514"/>
            <a:ext cx="1700158" cy="1477328"/>
          </a:xfrm>
          <a:prstGeom prst="rect">
            <a:avLst/>
          </a:prstGeom>
          <a:noFill/>
        </p:spPr>
        <p:txBody>
          <a:bodyPr wrap="square" rtlCol="0">
            <a:spAutoFit/>
          </a:bodyPr>
          <a:lstStyle/>
          <a:p>
            <a:r>
              <a:rPr lang="en-GB" b="1" dirty="0"/>
              <a:t>Periscope</a:t>
            </a:r>
            <a:r>
              <a:rPr lang="en-GB" dirty="0"/>
              <a:t> - </a:t>
            </a:r>
            <a:r>
              <a:rPr lang="en-US" dirty="0"/>
              <a:t>broadcast themselves live for short periods of time </a:t>
            </a:r>
            <a:endParaRPr lang="en-GB" dirty="0"/>
          </a:p>
        </p:txBody>
      </p:sp>
      <p:sp>
        <p:nvSpPr>
          <p:cNvPr id="6" name="TextBox 5"/>
          <p:cNvSpPr txBox="1"/>
          <p:nvPr/>
        </p:nvSpPr>
        <p:spPr>
          <a:xfrm>
            <a:off x="263126" y="3354143"/>
            <a:ext cx="1528305" cy="1200329"/>
          </a:xfrm>
          <a:prstGeom prst="rect">
            <a:avLst/>
          </a:prstGeom>
          <a:noFill/>
        </p:spPr>
        <p:txBody>
          <a:bodyPr wrap="square" rtlCol="0">
            <a:spAutoFit/>
          </a:bodyPr>
          <a:lstStyle/>
          <a:p>
            <a:r>
              <a:rPr lang="en-GB" b="1" dirty="0"/>
              <a:t>Facetime</a:t>
            </a:r>
            <a:r>
              <a:rPr lang="en-GB" dirty="0"/>
              <a:t> –</a:t>
            </a:r>
          </a:p>
          <a:p>
            <a:r>
              <a:rPr lang="en-GB" dirty="0"/>
              <a:t>iOS app built in to Apple devices</a:t>
            </a:r>
          </a:p>
        </p:txBody>
      </p:sp>
      <p:sp>
        <p:nvSpPr>
          <p:cNvPr id="7" name="TextBox 6"/>
          <p:cNvSpPr txBox="1"/>
          <p:nvPr/>
        </p:nvSpPr>
        <p:spPr>
          <a:xfrm>
            <a:off x="6857487" y="4410068"/>
            <a:ext cx="1903862" cy="923330"/>
          </a:xfrm>
          <a:prstGeom prst="rect">
            <a:avLst/>
          </a:prstGeom>
          <a:noFill/>
        </p:spPr>
        <p:txBody>
          <a:bodyPr wrap="square" rtlCol="0">
            <a:spAutoFit/>
          </a:bodyPr>
          <a:lstStyle/>
          <a:p>
            <a:r>
              <a:rPr lang="en-GB" dirty="0"/>
              <a:t>available to all Facebook account holders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720" t="1423" r="12287"/>
          <a:stretch/>
        </p:blipFill>
        <p:spPr>
          <a:xfrm>
            <a:off x="1755939" y="3392949"/>
            <a:ext cx="1070445" cy="10800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985" t="5246" r="5729" b="3800"/>
          <a:stretch/>
        </p:blipFill>
        <p:spPr>
          <a:xfrm>
            <a:off x="5819592" y="4418330"/>
            <a:ext cx="1080000" cy="107704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592" y="1853107"/>
            <a:ext cx="1044000" cy="1044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4384" y="1553256"/>
            <a:ext cx="1044000" cy="1044000"/>
          </a:xfrm>
          <a:prstGeom prst="rect">
            <a:avLst/>
          </a:prstGeom>
        </p:spPr>
      </p:pic>
      <p:sp>
        <p:nvSpPr>
          <p:cNvPr id="4" name="TextBox 3"/>
          <p:cNvSpPr txBox="1"/>
          <p:nvPr/>
        </p:nvSpPr>
        <p:spPr>
          <a:xfrm>
            <a:off x="6932037" y="1532991"/>
            <a:ext cx="1754763" cy="1477328"/>
          </a:xfrm>
          <a:prstGeom prst="rect">
            <a:avLst/>
          </a:prstGeom>
          <a:noFill/>
        </p:spPr>
        <p:txBody>
          <a:bodyPr wrap="square" rtlCol="0">
            <a:spAutoFit/>
          </a:bodyPr>
          <a:lstStyle/>
          <a:p>
            <a:r>
              <a:rPr lang="en-GB" b="1" dirty="0"/>
              <a:t>Meerkat</a:t>
            </a:r>
            <a:r>
              <a:rPr lang="en-GB" dirty="0"/>
              <a:t> – </a:t>
            </a:r>
            <a:r>
              <a:rPr lang="en-US" dirty="0"/>
              <a:t>additional tools allow saving of live stream and live chat</a:t>
            </a:r>
            <a:endParaRPr lang="en-GB" dirty="0"/>
          </a:p>
        </p:txBody>
      </p:sp>
      <p:sp>
        <p:nvSpPr>
          <p:cNvPr id="16" name="Rectangle 15"/>
          <p:cNvSpPr/>
          <p:nvPr/>
        </p:nvSpPr>
        <p:spPr>
          <a:xfrm>
            <a:off x="5985698" y="4048998"/>
            <a:ext cx="2787943" cy="369332"/>
          </a:xfrm>
          <a:prstGeom prst="rect">
            <a:avLst/>
          </a:prstGeom>
        </p:spPr>
        <p:txBody>
          <a:bodyPr wrap="none">
            <a:spAutoFit/>
          </a:bodyPr>
          <a:lstStyle/>
          <a:p>
            <a:r>
              <a:rPr lang="en-GB" b="1" dirty="0"/>
              <a:t>Facebook Messenger </a:t>
            </a:r>
            <a:r>
              <a:rPr lang="en-GB" dirty="0"/>
              <a:t>– </a:t>
            </a:r>
          </a:p>
        </p:txBody>
      </p:sp>
      <p:sp>
        <p:nvSpPr>
          <p:cNvPr id="17" name="Rounded Rectangular Callout 16"/>
          <p:cNvSpPr/>
          <p:nvPr/>
        </p:nvSpPr>
        <p:spPr>
          <a:xfrm flipH="1" flipV="1">
            <a:off x="263126" y="4712401"/>
            <a:ext cx="3897394" cy="1248925"/>
          </a:xfrm>
          <a:prstGeom prst="wedgeRoundRectCallout">
            <a:avLst>
              <a:gd name="adj1" fmla="val -65059"/>
              <a:gd name="adj2" fmla="val 81311"/>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8" name="TextBox 17"/>
          <p:cNvSpPr txBox="1"/>
          <p:nvPr/>
        </p:nvSpPr>
        <p:spPr>
          <a:xfrm>
            <a:off x="290215" y="4712402"/>
            <a:ext cx="3347319" cy="1200329"/>
          </a:xfrm>
          <a:prstGeom prst="rect">
            <a:avLst/>
          </a:prstGeom>
          <a:noFill/>
        </p:spPr>
        <p:txBody>
          <a:bodyPr wrap="square" rtlCol="0">
            <a:spAutoFit/>
          </a:bodyPr>
          <a:lstStyle/>
          <a:p>
            <a:r>
              <a:rPr lang="en-GB" b="1" dirty="0" err="1"/>
              <a:t>ooVoo</a:t>
            </a:r>
            <a:r>
              <a:rPr lang="en-GB" dirty="0"/>
              <a:t> –</a:t>
            </a:r>
          </a:p>
          <a:p>
            <a:r>
              <a:rPr lang="en-GB" dirty="0"/>
              <a:t>video chat and instant message app.  Can group video chat with up to 12 people</a:t>
            </a:r>
          </a:p>
        </p:txBody>
      </p:sp>
      <p:pic>
        <p:nvPicPr>
          <p:cNvPr id="2050" name="Picture 2" descr="https://lh3.googleusercontent.com/7xv3opta1nUsuuqaZxZUE5tjOGVUvN0szmqJGBMMYXQCTTUmAmKFEpwGHtjk_D_J4QQ=w3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3113795" y="4712402"/>
            <a:ext cx="958945" cy="95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092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flipH="1">
            <a:off x="457191" y="1535377"/>
            <a:ext cx="3882795" cy="1468408"/>
          </a:xfrm>
          <a:prstGeom prst="wedgeRoundRectCallout">
            <a:avLst>
              <a:gd name="adj1" fmla="val -35145"/>
              <a:gd name="adj2" fmla="val 65504"/>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 name="Title 1"/>
          <p:cNvSpPr>
            <a:spLocks noGrp="1"/>
          </p:cNvSpPr>
          <p:nvPr>
            <p:ph type="title"/>
          </p:nvPr>
        </p:nvSpPr>
        <p:spPr/>
        <p:txBody>
          <a:bodyPr>
            <a:normAutofit fontScale="90000"/>
          </a:bodyPr>
          <a:lstStyle/>
          <a:p>
            <a:r>
              <a:rPr lang="en-GB" dirty="0"/>
              <a:t>Photo sharing</a:t>
            </a:r>
          </a:p>
        </p:txBody>
      </p:sp>
      <p:pic>
        <p:nvPicPr>
          <p:cNvPr id="3" name="Picture 2" descr="photo-sharing.jpg"/>
          <p:cNvPicPr>
            <a:picLocks noChangeAspect="1"/>
          </p:cNvPicPr>
          <p:nvPr/>
        </p:nvPicPr>
        <p:blipFill rotWithShape="1">
          <a:blip r:embed="rId3" cstate="print">
            <a:extLst>
              <a:ext uri="{28A0092B-C50C-407E-A947-70E740481C1C}">
                <a14:useLocalDpi xmlns:a14="http://schemas.microsoft.com/office/drawing/2010/main" val="0"/>
              </a:ext>
            </a:extLst>
          </a:blip>
          <a:srcRect t="4499" b="6860"/>
          <a:stretch/>
        </p:blipFill>
        <p:spPr>
          <a:xfrm>
            <a:off x="4155259" y="3364646"/>
            <a:ext cx="2265233" cy="2124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72727" y="1552140"/>
            <a:ext cx="2804261" cy="1754326"/>
          </a:xfrm>
          <a:prstGeom prst="rect">
            <a:avLst/>
          </a:prstGeom>
          <a:noFill/>
        </p:spPr>
        <p:txBody>
          <a:bodyPr wrap="square" rtlCol="0">
            <a:spAutoFit/>
          </a:bodyPr>
          <a:lstStyle/>
          <a:p>
            <a:r>
              <a:rPr lang="en-GB" b="1" dirty="0"/>
              <a:t>Instagram</a:t>
            </a:r>
            <a:r>
              <a:rPr lang="en-GB" dirty="0"/>
              <a:t> -  users often list their Kik usernames in their bios so that other have some kind of way to contact them privately</a:t>
            </a:r>
          </a:p>
          <a:p>
            <a:endParaRPr lang="en-GB" dirty="0"/>
          </a:p>
        </p:txBody>
      </p:sp>
      <p:sp>
        <p:nvSpPr>
          <p:cNvPr id="7" name="Rounded Rectangular Callout 6"/>
          <p:cNvSpPr/>
          <p:nvPr/>
        </p:nvSpPr>
        <p:spPr>
          <a:xfrm>
            <a:off x="5827595" y="1314576"/>
            <a:ext cx="2988860" cy="1689209"/>
          </a:xfrm>
          <a:prstGeom prst="wedgeRoundRectCallout">
            <a:avLst>
              <a:gd name="adj1" fmla="val -36815"/>
              <a:gd name="adj2" fmla="val 64116"/>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492" y="1770730"/>
            <a:ext cx="936000" cy="1000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888492" y="1420516"/>
            <a:ext cx="1927963" cy="1477328"/>
          </a:xfrm>
          <a:prstGeom prst="rect">
            <a:avLst/>
          </a:prstGeom>
          <a:noFill/>
        </p:spPr>
        <p:txBody>
          <a:bodyPr wrap="square" rtlCol="0">
            <a:spAutoFit/>
          </a:bodyPr>
          <a:lstStyle/>
          <a:p>
            <a:r>
              <a:rPr lang="en-GB" b="1" dirty="0"/>
              <a:t>Tumblr</a:t>
            </a:r>
            <a:r>
              <a:rPr lang="en-GB" dirty="0"/>
              <a:t> – </a:t>
            </a:r>
          </a:p>
          <a:p>
            <a:r>
              <a:rPr lang="en-GB" dirty="0"/>
              <a:t>popular blogging platform largely dominated by visual content</a:t>
            </a:r>
          </a:p>
        </p:txBody>
      </p:sp>
      <p:sp>
        <p:nvSpPr>
          <p:cNvPr id="11" name="Rounded Rectangular Callout 10"/>
          <p:cNvSpPr/>
          <p:nvPr/>
        </p:nvSpPr>
        <p:spPr>
          <a:xfrm rot="5400000" flipV="1">
            <a:off x="751592" y="3127608"/>
            <a:ext cx="2548425" cy="2906150"/>
          </a:xfrm>
          <a:prstGeom prst="wedgeRoundRectCallout">
            <a:avLst>
              <a:gd name="adj1" fmla="val -32900"/>
              <a:gd name="adj2" fmla="val 63439"/>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endParaRPr lang="en-GB" dirty="0"/>
          </a:p>
        </p:txBody>
      </p:sp>
      <p:pic>
        <p:nvPicPr>
          <p:cNvPr id="12"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7438" y="4862190"/>
            <a:ext cx="955902" cy="94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23739" y="3440424"/>
            <a:ext cx="2855141" cy="1754326"/>
          </a:xfrm>
          <a:prstGeom prst="rect">
            <a:avLst/>
          </a:prstGeom>
          <a:noFill/>
        </p:spPr>
        <p:txBody>
          <a:bodyPr wrap="square" rtlCol="0">
            <a:spAutoFit/>
          </a:bodyPr>
          <a:lstStyle/>
          <a:p>
            <a:r>
              <a:rPr lang="en-GB" b="1" dirty="0"/>
              <a:t>WhatsApp</a:t>
            </a:r>
            <a:r>
              <a:rPr lang="en-GB" dirty="0"/>
              <a:t> -  extremely popular app for individual and group messaging.  Groups of up to 256 people can be contacted at the same time</a:t>
            </a:r>
          </a:p>
        </p:txBody>
      </p:sp>
      <p:sp>
        <p:nvSpPr>
          <p:cNvPr id="14" name="TextBox 13"/>
          <p:cNvSpPr txBox="1"/>
          <p:nvPr/>
        </p:nvSpPr>
        <p:spPr>
          <a:xfrm>
            <a:off x="5595576" y="5590922"/>
            <a:ext cx="3108608" cy="369332"/>
          </a:xfrm>
          <a:prstGeom prst="rect">
            <a:avLst/>
          </a:prstGeom>
          <a:ln>
            <a:solidFill>
              <a:srgbClr val="21A654"/>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a:t>http://www.net-aware.org.uk/</a:t>
            </a:r>
          </a:p>
        </p:txBody>
      </p:sp>
      <p:pic>
        <p:nvPicPr>
          <p:cNvPr id="10" name="Picture 9"/>
          <p:cNvPicPr>
            <a:picLocks noChangeAspect="1"/>
          </p:cNvPicPr>
          <p:nvPr/>
        </p:nvPicPr>
        <p:blipFill rotWithShape="1">
          <a:blip r:embed="rId6"/>
          <a:srcRect l="27277" t="59375" r="63587" b="24031"/>
          <a:stretch/>
        </p:blipFill>
        <p:spPr>
          <a:xfrm>
            <a:off x="3324556" y="1739831"/>
            <a:ext cx="988432" cy="1009373"/>
          </a:xfrm>
          <a:prstGeom prst="rect">
            <a:avLst/>
          </a:prstGeom>
        </p:spPr>
      </p:pic>
    </p:spTree>
    <p:extLst>
      <p:ext uri="{BB962C8B-B14F-4D97-AF65-F5344CB8AC3E}">
        <p14:creationId xmlns:p14="http://schemas.microsoft.com/office/powerpoint/2010/main" val="485031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p:cNvSpPr/>
          <p:nvPr/>
        </p:nvSpPr>
        <p:spPr>
          <a:xfrm>
            <a:off x="5827594" y="3399263"/>
            <a:ext cx="2859206" cy="1827830"/>
          </a:xfrm>
          <a:prstGeom prst="wedgeRoundRectCallout">
            <a:avLst>
              <a:gd name="adj1" fmla="val -40881"/>
              <a:gd name="adj2" fmla="val 69120"/>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7" name="Rounded Rectangular Callout 6"/>
          <p:cNvSpPr/>
          <p:nvPr/>
        </p:nvSpPr>
        <p:spPr>
          <a:xfrm flipH="1">
            <a:off x="627791" y="1390048"/>
            <a:ext cx="2838735" cy="2608746"/>
          </a:xfrm>
          <a:custGeom>
            <a:avLst/>
            <a:gdLst>
              <a:gd name="connsiteX0" fmla="*/ 0 w 2838735"/>
              <a:gd name="connsiteY0" fmla="*/ 300257 h 1801504"/>
              <a:gd name="connsiteX1" fmla="*/ 300257 w 2838735"/>
              <a:gd name="connsiteY1" fmla="*/ 0 h 1801504"/>
              <a:gd name="connsiteX2" fmla="*/ 473123 w 2838735"/>
              <a:gd name="connsiteY2" fmla="*/ 0 h 1801504"/>
              <a:gd name="connsiteX3" fmla="*/ 473123 w 2838735"/>
              <a:gd name="connsiteY3" fmla="*/ 0 h 1801504"/>
              <a:gd name="connsiteX4" fmla="*/ 1182806 w 2838735"/>
              <a:gd name="connsiteY4" fmla="*/ 0 h 1801504"/>
              <a:gd name="connsiteX5" fmla="*/ 2538478 w 2838735"/>
              <a:gd name="connsiteY5" fmla="*/ 0 h 1801504"/>
              <a:gd name="connsiteX6" fmla="*/ 2838735 w 2838735"/>
              <a:gd name="connsiteY6" fmla="*/ 300257 h 1801504"/>
              <a:gd name="connsiteX7" fmla="*/ 2838735 w 2838735"/>
              <a:gd name="connsiteY7" fmla="*/ 1050877 h 1801504"/>
              <a:gd name="connsiteX8" fmla="*/ 2838735 w 2838735"/>
              <a:gd name="connsiteY8" fmla="*/ 1050877 h 1801504"/>
              <a:gd name="connsiteX9" fmla="*/ 2838735 w 2838735"/>
              <a:gd name="connsiteY9" fmla="*/ 1501253 h 1801504"/>
              <a:gd name="connsiteX10" fmla="*/ 2838735 w 2838735"/>
              <a:gd name="connsiteY10" fmla="*/ 1501247 h 1801504"/>
              <a:gd name="connsiteX11" fmla="*/ 2538478 w 2838735"/>
              <a:gd name="connsiteY11" fmla="*/ 1801504 h 1801504"/>
              <a:gd name="connsiteX12" fmla="*/ 1182806 w 2838735"/>
              <a:gd name="connsiteY12" fmla="*/ 1801504 h 1801504"/>
              <a:gd name="connsiteX13" fmla="*/ 213814 w 2838735"/>
              <a:gd name="connsiteY13" fmla="*/ 2327543 h 1801504"/>
              <a:gd name="connsiteX14" fmla="*/ 473123 w 2838735"/>
              <a:gd name="connsiteY14" fmla="*/ 1801504 h 1801504"/>
              <a:gd name="connsiteX15" fmla="*/ 300257 w 2838735"/>
              <a:gd name="connsiteY15" fmla="*/ 1801504 h 1801504"/>
              <a:gd name="connsiteX16" fmla="*/ 0 w 2838735"/>
              <a:gd name="connsiteY16" fmla="*/ 1501247 h 1801504"/>
              <a:gd name="connsiteX17" fmla="*/ 0 w 2838735"/>
              <a:gd name="connsiteY17" fmla="*/ 1501253 h 1801504"/>
              <a:gd name="connsiteX18" fmla="*/ 0 w 2838735"/>
              <a:gd name="connsiteY18" fmla="*/ 1050877 h 1801504"/>
              <a:gd name="connsiteX19" fmla="*/ 0 w 2838735"/>
              <a:gd name="connsiteY19" fmla="*/ 1050877 h 1801504"/>
              <a:gd name="connsiteX20" fmla="*/ 0 w 2838735"/>
              <a:gd name="connsiteY20" fmla="*/ 300257 h 1801504"/>
              <a:gd name="connsiteX0" fmla="*/ 0 w 2838735"/>
              <a:gd name="connsiteY0" fmla="*/ 300257 h 2327543"/>
              <a:gd name="connsiteX1" fmla="*/ 300257 w 2838735"/>
              <a:gd name="connsiteY1" fmla="*/ 0 h 2327543"/>
              <a:gd name="connsiteX2" fmla="*/ 473123 w 2838735"/>
              <a:gd name="connsiteY2" fmla="*/ 0 h 2327543"/>
              <a:gd name="connsiteX3" fmla="*/ 473123 w 2838735"/>
              <a:gd name="connsiteY3" fmla="*/ 0 h 2327543"/>
              <a:gd name="connsiteX4" fmla="*/ 1182806 w 2838735"/>
              <a:gd name="connsiteY4" fmla="*/ 0 h 2327543"/>
              <a:gd name="connsiteX5" fmla="*/ 2538478 w 2838735"/>
              <a:gd name="connsiteY5" fmla="*/ 0 h 2327543"/>
              <a:gd name="connsiteX6" fmla="*/ 2838735 w 2838735"/>
              <a:gd name="connsiteY6" fmla="*/ 300257 h 2327543"/>
              <a:gd name="connsiteX7" fmla="*/ 2838735 w 2838735"/>
              <a:gd name="connsiteY7" fmla="*/ 1050877 h 2327543"/>
              <a:gd name="connsiteX8" fmla="*/ 2838735 w 2838735"/>
              <a:gd name="connsiteY8" fmla="*/ 1050877 h 2327543"/>
              <a:gd name="connsiteX9" fmla="*/ 2838735 w 2838735"/>
              <a:gd name="connsiteY9" fmla="*/ 1501253 h 2327543"/>
              <a:gd name="connsiteX10" fmla="*/ 2838735 w 2838735"/>
              <a:gd name="connsiteY10" fmla="*/ 1501247 h 2327543"/>
              <a:gd name="connsiteX11" fmla="*/ 2538478 w 2838735"/>
              <a:gd name="connsiteY11" fmla="*/ 1801504 h 2327543"/>
              <a:gd name="connsiteX12" fmla="*/ 1674125 w 2838735"/>
              <a:gd name="connsiteY12" fmla="*/ 1774208 h 2327543"/>
              <a:gd name="connsiteX13" fmla="*/ 213814 w 2838735"/>
              <a:gd name="connsiteY13" fmla="*/ 2327543 h 2327543"/>
              <a:gd name="connsiteX14" fmla="*/ 473123 w 2838735"/>
              <a:gd name="connsiteY14" fmla="*/ 1801504 h 2327543"/>
              <a:gd name="connsiteX15" fmla="*/ 300257 w 2838735"/>
              <a:gd name="connsiteY15" fmla="*/ 1801504 h 2327543"/>
              <a:gd name="connsiteX16" fmla="*/ 0 w 2838735"/>
              <a:gd name="connsiteY16" fmla="*/ 1501247 h 2327543"/>
              <a:gd name="connsiteX17" fmla="*/ 0 w 2838735"/>
              <a:gd name="connsiteY17" fmla="*/ 1501253 h 2327543"/>
              <a:gd name="connsiteX18" fmla="*/ 0 w 2838735"/>
              <a:gd name="connsiteY18" fmla="*/ 1050877 h 2327543"/>
              <a:gd name="connsiteX19" fmla="*/ 0 w 2838735"/>
              <a:gd name="connsiteY19" fmla="*/ 1050877 h 2327543"/>
              <a:gd name="connsiteX20" fmla="*/ 0 w 2838735"/>
              <a:gd name="connsiteY20" fmla="*/ 300257 h 2327543"/>
              <a:gd name="connsiteX0" fmla="*/ 0 w 2838735"/>
              <a:gd name="connsiteY0" fmla="*/ 300257 h 2327543"/>
              <a:gd name="connsiteX1" fmla="*/ 300257 w 2838735"/>
              <a:gd name="connsiteY1" fmla="*/ 0 h 2327543"/>
              <a:gd name="connsiteX2" fmla="*/ 473123 w 2838735"/>
              <a:gd name="connsiteY2" fmla="*/ 0 h 2327543"/>
              <a:gd name="connsiteX3" fmla="*/ 473123 w 2838735"/>
              <a:gd name="connsiteY3" fmla="*/ 0 h 2327543"/>
              <a:gd name="connsiteX4" fmla="*/ 1182806 w 2838735"/>
              <a:gd name="connsiteY4" fmla="*/ 0 h 2327543"/>
              <a:gd name="connsiteX5" fmla="*/ 2538478 w 2838735"/>
              <a:gd name="connsiteY5" fmla="*/ 0 h 2327543"/>
              <a:gd name="connsiteX6" fmla="*/ 2838735 w 2838735"/>
              <a:gd name="connsiteY6" fmla="*/ 300257 h 2327543"/>
              <a:gd name="connsiteX7" fmla="*/ 2838735 w 2838735"/>
              <a:gd name="connsiteY7" fmla="*/ 1050877 h 2327543"/>
              <a:gd name="connsiteX8" fmla="*/ 2838735 w 2838735"/>
              <a:gd name="connsiteY8" fmla="*/ 1050877 h 2327543"/>
              <a:gd name="connsiteX9" fmla="*/ 2838735 w 2838735"/>
              <a:gd name="connsiteY9" fmla="*/ 1501253 h 2327543"/>
              <a:gd name="connsiteX10" fmla="*/ 2838735 w 2838735"/>
              <a:gd name="connsiteY10" fmla="*/ 1501247 h 2327543"/>
              <a:gd name="connsiteX11" fmla="*/ 2538478 w 2838735"/>
              <a:gd name="connsiteY11" fmla="*/ 1801504 h 2327543"/>
              <a:gd name="connsiteX12" fmla="*/ 1674125 w 2838735"/>
              <a:gd name="connsiteY12" fmla="*/ 1774208 h 2327543"/>
              <a:gd name="connsiteX13" fmla="*/ 213814 w 2838735"/>
              <a:gd name="connsiteY13" fmla="*/ 2327543 h 2327543"/>
              <a:gd name="connsiteX14" fmla="*/ 800669 w 2838735"/>
              <a:gd name="connsiteY14" fmla="*/ 1787856 h 2327543"/>
              <a:gd name="connsiteX15" fmla="*/ 300257 w 2838735"/>
              <a:gd name="connsiteY15" fmla="*/ 1801504 h 2327543"/>
              <a:gd name="connsiteX16" fmla="*/ 0 w 2838735"/>
              <a:gd name="connsiteY16" fmla="*/ 1501247 h 2327543"/>
              <a:gd name="connsiteX17" fmla="*/ 0 w 2838735"/>
              <a:gd name="connsiteY17" fmla="*/ 1501253 h 2327543"/>
              <a:gd name="connsiteX18" fmla="*/ 0 w 2838735"/>
              <a:gd name="connsiteY18" fmla="*/ 1050877 h 2327543"/>
              <a:gd name="connsiteX19" fmla="*/ 0 w 2838735"/>
              <a:gd name="connsiteY19" fmla="*/ 1050877 h 2327543"/>
              <a:gd name="connsiteX20" fmla="*/ 0 w 2838735"/>
              <a:gd name="connsiteY20" fmla="*/ 300257 h 2327543"/>
              <a:gd name="connsiteX0" fmla="*/ 0 w 2838735"/>
              <a:gd name="connsiteY0" fmla="*/ 300257 h 2245656"/>
              <a:gd name="connsiteX1" fmla="*/ 300257 w 2838735"/>
              <a:gd name="connsiteY1" fmla="*/ 0 h 2245656"/>
              <a:gd name="connsiteX2" fmla="*/ 473123 w 2838735"/>
              <a:gd name="connsiteY2" fmla="*/ 0 h 2245656"/>
              <a:gd name="connsiteX3" fmla="*/ 473123 w 2838735"/>
              <a:gd name="connsiteY3" fmla="*/ 0 h 2245656"/>
              <a:gd name="connsiteX4" fmla="*/ 1182806 w 2838735"/>
              <a:gd name="connsiteY4" fmla="*/ 0 h 2245656"/>
              <a:gd name="connsiteX5" fmla="*/ 2538478 w 2838735"/>
              <a:gd name="connsiteY5" fmla="*/ 0 h 2245656"/>
              <a:gd name="connsiteX6" fmla="*/ 2838735 w 2838735"/>
              <a:gd name="connsiteY6" fmla="*/ 300257 h 2245656"/>
              <a:gd name="connsiteX7" fmla="*/ 2838735 w 2838735"/>
              <a:gd name="connsiteY7" fmla="*/ 1050877 h 2245656"/>
              <a:gd name="connsiteX8" fmla="*/ 2838735 w 2838735"/>
              <a:gd name="connsiteY8" fmla="*/ 1050877 h 2245656"/>
              <a:gd name="connsiteX9" fmla="*/ 2838735 w 2838735"/>
              <a:gd name="connsiteY9" fmla="*/ 1501253 h 2245656"/>
              <a:gd name="connsiteX10" fmla="*/ 2838735 w 2838735"/>
              <a:gd name="connsiteY10" fmla="*/ 1501247 h 2245656"/>
              <a:gd name="connsiteX11" fmla="*/ 2538478 w 2838735"/>
              <a:gd name="connsiteY11" fmla="*/ 1801504 h 2245656"/>
              <a:gd name="connsiteX12" fmla="*/ 1674125 w 2838735"/>
              <a:gd name="connsiteY12" fmla="*/ 1774208 h 2245656"/>
              <a:gd name="connsiteX13" fmla="*/ 377587 w 2838735"/>
              <a:gd name="connsiteY13" fmla="*/ 2245656 h 2245656"/>
              <a:gd name="connsiteX14" fmla="*/ 800669 w 2838735"/>
              <a:gd name="connsiteY14" fmla="*/ 1787856 h 2245656"/>
              <a:gd name="connsiteX15" fmla="*/ 300257 w 2838735"/>
              <a:gd name="connsiteY15" fmla="*/ 1801504 h 2245656"/>
              <a:gd name="connsiteX16" fmla="*/ 0 w 2838735"/>
              <a:gd name="connsiteY16" fmla="*/ 1501247 h 2245656"/>
              <a:gd name="connsiteX17" fmla="*/ 0 w 2838735"/>
              <a:gd name="connsiteY17" fmla="*/ 1501253 h 2245656"/>
              <a:gd name="connsiteX18" fmla="*/ 0 w 2838735"/>
              <a:gd name="connsiteY18" fmla="*/ 1050877 h 2245656"/>
              <a:gd name="connsiteX19" fmla="*/ 0 w 2838735"/>
              <a:gd name="connsiteY19" fmla="*/ 1050877 h 2245656"/>
              <a:gd name="connsiteX20" fmla="*/ 0 w 2838735"/>
              <a:gd name="connsiteY20" fmla="*/ 300257 h 224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8735" h="2245656">
                <a:moveTo>
                  <a:pt x="0" y="300257"/>
                </a:moveTo>
                <a:cubicBezTo>
                  <a:pt x="0" y="134430"/>
                  <a:pt x="134430" y="0"/>
                  <a:pt x="300257" y="0"/>
                </a:cubicBezTo>
                <a:lnTo>
                  <a:pt x="473123" y="0"/>
                </a:lnTo>
                <a:lnTo>
                  <a:pt x="473123" y="0"/>
                </a:lnTo>
                <a:lnTo>
                  <a:pt x="1182806" y="0"/>
                </a:lnTo>
                <a:lnTo>
                  <a:pt x="2538478" y="0"/>
                </a:lnTo>
                <a:cubicBezTo>
                  <a:pt x="2704305" y="0"/>
                  <a:pt x="2838735" y="134430"/>
                  <a:pt x="2838735" y="300257"/>
                </a:cubicBezTo>
                <a:lnTo>
                  <a:pt x="2838735" y="1050877"/>
                </a:lnTo>
                <a:lnTo>
                  <a:pt x="2838735" y="1050877"/>
                </a:lnTo>
                <a:lnTo>
                  <a:pt x="2838735" y="1501253"/>
                </a:lnTo>
                <a:lnTo>
                  <a:pt x="2838735" y="1501247"/>
                </a:lnTo>
                <a:cubicBezTo>
                  <a:pt x="2838735" y="1667074"/>
                  <a:pt x="2704305" y="1801504"/>
                  <a:pt x="2538478" y="1801504"/>
                </a:cubicBezTo>
                <a:lnTo>
                  <a:pt x="1674125" y="1774208"/>
                </a:lnTo>
                <a:lnTo>
                  <a:pt x="377587" y="2245656"/>
                </a:lnTo>
                <a:lnTo>
                  <a:pt x="800669" y="1787856"/>
                </a:lnTo>
                <a:lnTo>
                  <a:pt x="300257" y="1801504"/>
                </a:lnTo>
                <a:cubicBezTo>
                  <a:pt x="134430" y="1801504"/>
                  <a:pt x="0" y="1667074"/>
                  <a:pt x="0" y="1501247"/>
                </a:cubicBezTo>
                <a:lnTo>
                  <a:pt x="0" y="1501253"/>
                </a:lnTo>
                <a:lnTo>
                  <a:pt x="0" y="1050877"/>
                </a:lnTo>
                <a:lnTo>
                  <a:pt x="0" y="1050877"/>
                </a:lnTo>
                <a:lnTo>
                  <a:pt x="0" y="300257"/>
                </a:lnTo>
                <a:close/>
              </a:path>
            </a:pathLst>
          </a:cu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itle 1"/>
          <p:cNvSpPr>
            <a:spLocks noGrp="1"/>
          </p:cNvSpPr>
          <p:nvPr>
            <p:ph type="title"/>
          </p:nvPr>
        </p:nvSpPr>
        <p:spPr/>
        <p:txBody>
          <a:bodyPr>
            <a:normAutofit fontScale="90000"/>
          </a:bodyPr>
          <a:lstStyle/>
          <a:p>
            <a:r>
              <a:rPr lang="en-GB" dirty="0"/>
              <a:t>Peer to peer</a:t>
            </a:r>
          </a:p>
        </p:txBody>
      </p:sp>
      <p:pic>
        <p:nvPicPr>
          <p:cNvPr id="3" name="Picture 2" descr="peer to peer.jpg"/>
          <p:cNvPicPr>
            <a:picLocks noChangeAspect="1"/>
          </p:cNvPicPr>
          <p:nvPr/>
        </p:nvPicPr>
        <p:blipFill rotWithShape="1">
          <a:blip r:embed="rId3" cstate="print">
            <a:extLst>
              <a:ext uri="{28A0092B-C50C-407E-A947-70E740481C1C}">
                <a14:useLocalDpi xmlns:a14="http://schemas.microsoft.com/office/drawing/2010/main" val="0"/>
              </a:ext>
            </a:extLst>
          </a:blip>
          <a:srcRect l="57330" t="8023" r="3107" b="21517"/>
          <a:stretch/>
        </p:blipFill>
        <p:spPr>
          <a:xfrm>
            <a:off x="3343697" y="3590336"/>
            <a:ext cx="2267534" cy="2086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703007" y="2707491"/>
            <a:ext cx="1108425" cy="97200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5929" y="4344259"/>
            <a:ext cx="1080000" cy="704347"/>
          </a:xfrm>
          <a:prstGeom prst="rect">
            <a:avLst/>
          </a:prstGeom>
        </p:spPr>
      </p:pic>
      <p:sp>
        <p:nvSpPr>
          <p:cNvPr id="9" name="TextBox 8"/>
          <p:cNvSpPr txBox="1"/>
          <p:nvPr/>
        </p:nvSpPr>
        <p:spPr>
          <a:xfrm>
            <a:off x="5850271" y="3496103"/>
            <a:ext cx="2836529" cy="1200329"/>
          </a:xfrm>
          <a:prstGeom prst="rect">
            <a:avLst/>
          </a:prstGeom>
          <a:noFill/>
        </p:spPr>
        <p:txBody>
          <a:bodyPr wrap="square" rtlCol="0">
            <a:spAutoFit/>
          </a:bodyPr>
          <a:lstStyle/>
          <a:p>
            <a:r>
              <a:rPr lang="en-GB" b="1" dirty="0"/>
              <a:t>KCeasy</a:t>
            </a:r>
            <a:r>
              <a:rPr lang="en-GB" dirty="0"/>
              <a:t> – free to download software making it easier to access and share files</a:t>
            </a:r>
          </a:p>
        </p:txBody>
      </p:sp>
      <p:sp>
        <p:nvSpPr>
          <p:cNvPr id="10" name="TextBox 9"/>
          <p:cNvSpPr txBox="1"/>
          <p:nvPr/>
        </p:nvSpPr>
        <p:spPr>
          <a:xfrm>
            <a:off x="762267" y="1526862"/>
            <a:ext cx="2704259" cy="1200329"/>
          </a:xfrm>
          <a:prstGeom prst="rect">
            <a:avLst/>
          </a:prstGeom>
          <a:noFill/>
        </p:spPr>
        <p:txBody>
          <a:bodyPr wrap="square" rtlCol="0">
            <a:spAutoFit/>
          </a:bodyPr>
          <a:lstStyle/>
          <a:p>
            <a:r>
              <a:rPr lang="en-GB" b="1" dirty="0"/>
              <a:t>BearShare</a:t>
            </a:r>
            <a:r>
              <a:rPr lang="en-GB" dirty="0"/>
              <a:t> – beware! Known for installing malware and other nasties on computers </a:t>
            </a:r>
          </a:p>
        </p:txBody>
      </p:sp>
      <p:sp>
        <p:nvSpPr>
          <p:cNvPr id="11" name="Rounded Rectangular Callout 10"/>
          <p:cNvSpPr/>
          <p:nvPr/>
        </p:nvSpPr>
        <p:spPr>
          <a:xfrm>
            <a:off x="4749419" y="849329"/>
            <a:ext cx="3286510" cy="2087332"/>
          </a:xfrm>
          <a:prstGeom prst="wedgeRoundRectCallout">
            <a:avLst>
              <a:gd name="adj1" fmla="val -29235"/>
              <a:gd name="adj2" fmla="val 63808"/>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2" name="TextBox 11"/>
          <p:cNvSpPr txBox="1"/>
          <p:nvPr/>
        </p:nvSpPr>
        <p:spPr>
          <a:xfrm>
            <a:off x="5798363" y="1016600"/>
            <a:ext cx="2237566" cy="1754326"/>
          </a:xfrm>
          <a:prstGeom prst="rect">
            <a:avLst/>
          </a:prstGeom>
          <a:noFill/>
        </p:spPr>
        <p:txBody>
          <a:bodyPr wrap="square" rtlCol="0">
            <a:spAutoFit/>
          </a:bodyPr>
          <a:lstStyle/>
          <a:p>
            <a:r>
              <a:rPr lang="en-GB" b="1" dirty="0"/>
              <a:t>eMule</a:t>
            </a:r>
            <a:r>
              <a:rPr lang="en-GB" dirty="0"/>
              <a:t> – used to find ‘rare content’. Fake versions ask for credit card details and distribute malware</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0363" y="1083264"/>
            <a:ext cx="1008000" cy="1344000"/>
          </a:xfrm>
          <a:prstGeom prst="rect">
            <a:avLst/>
          </a:prstGeom>
        </p:spPr>
      </p:pic>
    </p:spTree>
    <p:extLst>
      <p:ext uri="{BB962C8B-B14F-4D97-AF65-F5344CB8AC3E}">
        <p14:creationId xmlns:p14="http://schemas.microsoft.com/office/powerpoint/2010/main" val="3692231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Behaviour Vs Risk</a:t>
            </a:r>
          </a:p>
        </p:txBody>
      </p:sp>
      <p:sp>
        <p:nvSpPr>
          <p:cNvPr id="3" name="Content Placeholder 2"/>
          <p:cNvSpPr>
            <a:spLocks noGrp="1"/>
          </p:cNvSpPr>
          <p:nvPr>
            <p:ph idx="1"/>
          </p:nvPr>
        </p:nvSpPr>
        <p:spPr>
          <a:xfrm>
            <a:off x="457200" y="1563687"/>
            <a:ext cx="8229600" cy="2179058"/>
          </a:xfrm>
        </p:spPr>
        <p:txBody>
          <a:bodyPr/>
          <a:lstStyle/>
          <a:p>
            <a:pPr marL="0" indent="0">
              <a:buNone/>
            </a:pPr>
            <a:r>
              <a:rPr lang="en-GB" sz="2000" dirty="0"/>
              <a:t>Most young people do know the theory of what to do.  But the theory is very different in practice.</a:t>
            </a:r>
          </a:p>
          <a:p>
            <a:pPr marL="0" indent="0">
              <a:buNone/>
            </a:pPr>
            <a:endParaRPr lang="en-GB" sz="2000" dirty="0"/>
          </a:p>
          <a:p>
            <a:pPr marL="0" indent="0">
              <a:buNone/>
            </a:pPr>
            <a:r>
              <a:rPr lang="en-GB" sz="2000" dirty="0"/>
              <a:t>We must understand that for many children and young people, risk-taking behaviour is a part of growing up…</a:t>
            </a:r>
          </a:p>
          <a:p>
            <a:pPr marL="0" indent="0">
              <a:buNone/>
            </a:pPr>
            <a:endParaRPr lang="en-GB" dirty="0"/>
          </a:p>
        </p:txBody>
      </p:sp>
      <p:pic>
        <p:nvPicPr>
          <p:cNvPr id="2050" name="Picture 2" descr="http://i.dailymail.co.uk/i/pix/2012/02/21/article-2104515-05D9384E0000044D-202_233x357.jpg"/>
          <p:cNvPicPr>
            <a:picLocks noChangeAspect="1" noChangeArrowheads="1"/>
          </p:cNvPicPr>
          <p:nvPr/>
        </p:nvPicPr>
        <p:blipFill rotWithShape="1">
          <a:blip r:embed="rId3">
            <a:extLst>
              <a:ext uri="{28A0092B-C50C-407E-A947-70E740481C1C}">
                <a14:useLocalDpi xmlns:a14="http://schemas.microsoft.com/office/drawing/2010/main" val="0"/>
              </a:ext>
            </a:extLst>
          </a:blip>
          <a:srcRect b="43688"/>
          <a:stretch/>
        </p:blipFill>
        <p:spPr bwMode="auto">
          <a:xfrm>
            <a:off x="259080" y="3571887"/>
            <a:ext cx="2542539" cy="21937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wissinfo.ch/media/cms/images/null/2009/04/sriimg20090414_10572305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629" y="3571887"/>
            <a:ext cx="2862580" cy="21701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thumbs.dreamstime.com/x/social-media-icons-smart-phone-screen-belchatow-poland-april-41535887.jpg"/>
          <p:cNvPicPr>
            <a:picLocks noChangeAspect="1" noChangeArrowheads="1"/>
          </p:cNvPicPr>
          <p:nvPr/>
        </p:nvPicPr>
        <p:blipFill rotWithShape="1">
          <a:blip r:embed="rId5">
            <a:extLst>
              <a:ext uri="{28A0092B-C50C-407E-A947-70E740481C1C}">
                <a14:useLocalDpi xmlns:a14="http://schemas.microsoft.com/office/drawing/2010/main" val="0"/>
              </a:ext>
            </a:extLst>
          </a:blip>
          <a:srcRect l="10196"/>
          <a:stretch/>
        </p:blipFill>
        <p:spPr bwMode="auto">
          <a:xfrm>
            <a:off x="5824219" y="3571887"/>
            <a:ext cx="2919736" cy="217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349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Social Media use by ISIL</a:t>
            </a:r>
          </a:p>
        </p:txBody>
      </p:sp>
      <p:sp>
        <p:nvSpPr>
          <p:cNvPr id="3" name="Content Placeholder 2"/>
          <p:cNvSpPr>
            <a:spLocks noGrp="1"/>
          </p:cNvSpPr>
          <p:nvPr>
            <p:ph idx="1"/>
          </p:nvPr>
        </p:nvSpPr>
        <p:spPr>
          <a:xfrm>
            <a:off x="388620" y="836712"/>
            <a:ext cx="8229600" cy="861774"/>
          </a:xfrm>
        </p:spPr>
        <p:txBody>
          <a:bodyPr>
            <a:normAutofit fontScale="77500" lnSpcReduction="20000"/>
          </a:bodyPr>
          <a:lstStyle/>
          <a:p>
            <a:pPr marL="0" indent="0">
              <a:buNone/>
            </a:pPr>
            <a:r>
              <a:rPr lang="en-GB" dirty="0"/>
              <a:t>ISIL propaganda uses </a:t>
            </a:r>
            <a:r>
              <a:rPr lang="en-GB" b="1" dirty="0"/>
              <a:t>four main </a:t>
            </a:r>
            <a:r>
              <a:rPr lang="en-GB" dirty="0"/>
              <a:t>themes to encourage young people to travel to Syria and Iraq:</a:t>
            </a:r>
          </a:p>
        </p:txBody>
      </p:sp>
      <p:sp>
        <p:nvSpPr>
          <p:cNvPr id="4" name="TextBox 3"/>
          <p:cNvSpPr txBox="1"/>
          <p:nvPr/>
        </p:nvSpPr>
        <p:spPr>
          <a:xfrm>
            <a:off x="457200" y="2504643"/>
            <a:ext cx="8229600" cy="646331"/>
          </a:xfrm>
          <a:prstGeom prst="rect">
            <a:avLst/>
          </a:prstGeom>
          <a:noFill/>
        </p:spPr>
        <p:txBody>
          <a:bodyPr wrap="square" rtlCol="0">
            <a:spAutoFit/>
          </a:bodyPr>
          <a:lstStyle/>
          <a:p>
            <a:r>
              <a:rPr lang="en-GB" dirty="0"/>
              <a:t>1. Celebrates and promotes an </a:t>
            </a:r>
            <a:r>
              <a:rPr lang="en-GB" b="1" dirty="0"/>
              <a:t>image of success</a:t>
            </a:r>
            <a:r>
              <a:rPr lang="en-GB" dirty="0"/>
              <a:t> to attract young people.  </a:t>
            </a:r>
            <a:r>
              <a:rPr lang="en-GB" i="1" dirty="0"/>
              <a:t>‘ISIL are the winning side and can offer them an exciting life.’</a:t>
            </a:r>
          </a:p>
        </p:txBody>
      </p:sp>
      <p:sp>
        <p:nvSpPr>
          <p:cNvPr id="5" name="TextBox 4"/>
          <p:cNvSpPr txBox="1"/>
          <p:nvPr/>
        </p:nvSpPr>
        <p:spPr>
          <a:xfrm>
            <a:off x="457200" y="3225552"/>
            <a:ext cx="8229600" cy="1200329"/>
          </a:xfrm>
          <a:prstGeom prst="rect">
            <a:avLst/>
          </a:prstGeom>
          <a:noFill/>
        </p:spPr>
        <p:txBody>
          <a:bodyPr wrap="square" rtlCol="0">
            <a:spAutoFit/>
          </a:bodyPr>
          <a:lstStyle/>
          <a:p>
            <a:r>
              <a:rPr lang="en-GB" dirty="0"/>
              <a:t>2. Portrays their ‘Caliphate’ as an ideal, utopian state where Muslims will find </a:t>
            </a:r>
            <a:r>
              <a:rPr lang="en-GB" b="1" dirty="0"/>
              <a:t>status and belonging</a:t>
            </a:r>
            <a:r>
              <a:rPr lang="en-GB" dirty="0"/>
              <a:t>.  Claims that it is the duty of Muslim men and women in the West to travel there.</a:t>
            </a:r>
          </a:p>
          <a:p>
            <a:r>
              <a:rPr lang="en-GB" i="1" dirty="0"/>
              <a:t>‘Real struggles need real men’</a:t>
            </a:r>
          </a:p>
        </p:txBody>
      </p:sp>
      <p:sp>
        <p:nvSpPr>
          <p:cNvPr id="6" name="TextBox 5"/>
          <p:cNvSpPr txBox="1"/>
          <p:nvPr/>
        </p:nvSpPr>
        <p:spPr>
          <a:xfrm>
            <a:off x="457200" y="4447728"/>
            <a:ext cx="8229600" cy="646331"/>
          </a:xfrm>
          <a:prstGeom prst="rect">
            <a:avLst/>
          </a:prstGeom>
          <a:noFill/>
        </p:spPr>
        <p:txBody>
          <a:bodyPr wrap="square" rtlCol="0">
            <a:spAutoFit/>
          </a:bodyPr>
          <a:lstStyle/>
          <a:p>
            <a:r>
              <a:rPr lang="en-GB" dirty="0"/>
              <a:t>3. Insist that it is the </a:t>
            </a:r>
            <a:r>
              <a:rPr lang="en-GB" b="1" dirty="0"/>
              <a:t>personal duty</a:t>
            </a:r>
            <a:r>
              <a:rPr lang="en-GB" dirty="0"/>
              <a:t> of Muslims to support them and travel to the ‘Caliphate’</a:t>
            </a:r>
          </a:p>
        </p:txBody>
      </p:sp>
      <p:sp>
        <p:nvSpPr>
          <p:cNvPr id="7" name="TextBox 6"/>
          <p:cNvSpPr txBox="1"/>
          <p:nvPr/>
        </p:nvSpPr>
        <p:spPr>
          <a:xfrm>
            <a:off x="457200" y="5146386"/>
            <a:ext cx="8092440" cy="646331"/>
          </a:xfrm>
          <a:prstGeom prst="rect">
            <a:avLst/>
          </a:prstGeom>
          <a:noFill/>
        </p:spPr>
        <p:txBody>
          <a:bodyPr wrap="square" rtlCol="0">
            <a:spAutoFit/>
          </a:bodyPr>
          <a:lstStyle/>
          <a:p>
            <a:r>
              <a:rPr lang="en-GB" dirty="0"/>
              <a:t>4. Portray ISIL as the only group able to </a:t>
            </a:r>
            <a:r>
              <a:rPr lang="en-GB" b="1" dirty="0"/>
              <a:t>defend Sunnis</a:t>
            </a:r>
            <a:r>
              <a:rPr lang="en-GB" dirty="0"/>
              <a:t> from the Assad regime.</a:t>
            </a:r>
          </a:p>
        </p:txBody>
      </p:sp>
    </p:spTree>
    <p:extLst>
      <p:ext uri="{BB962C8B-B14F-4D97-AF65-F5344CB8AC3E}">
        <p14:creationId xmlns:p14="http://schemas.microsoft.com/office/powerpoint/2010/main" val="381144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3266" t="15417" r="50204" b="28977"/>
          <a:stretch/>
        </p:blipFill>
        <p:spPr>
          <a:xfrm>
            <a:off x="1417321" y="2646710"/>
            <a:ext cx="2926080" cy="1965960"/>
          </a:xfrm>
          <a:prstGeom prst="rect">
            <a:avLst/>
          </a:prstGeom>
        </p:spPr>
      </p:pic>
      <p:sp>
        <p:nvSpPr>
          <p:cNvPr id="2" name="Title 1"/>
          <p:cNvSpPr>
            <a:spLocks noGrp="1"/>
          </p:cNvSpPr>
          <p:nvPr>
            <p:ph type="title"/>
          </p:nvPr>
        </p:nvSpPr>
        <p:spPr/>
        <p:txBody>
          <a:bodyPr>
            <a:normAutofit fontScale="90000"/>
          </a:bodyPr>
          <a:lstStyle/>
          <a:p>
            <a:r>
              <a:rPr lang="en-GB" dirty="0"/>
              <a:t>Platforms used by ISIL</a:t>
            </a:r>
          </a:p>
        </p:txBody>
      </p:sp>
      <p:pic>
        <p:nvPicPr>
          <p:cNvPr id="4" name="Content Placeholder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121987" y="2001800"/>
            <a:ext cx="1098194" cy="114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1212" y="3394537"/>
            <a:ext cx="1102559" cy="1093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874" y="2091341"/>
            <a:ext cx="996948" cy="106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blog.caf71.fr/wp-content/uploads/2013/07/facebook-log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377" r="17568"/>
          <a:stretch/>
        </p:blipFill>
        <p:spPr bwMode="auto">
          <a:xfrm>
            <a:off x="513338" y="4045451"/>
            <a:ext cx="996870" cy="10204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huskypress.com/wp-content/uploads/2013/04/304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974" r="18430"/>
          <a:stretch/>
        </p:blipFill>
        <p:spPr bwMode="auto">
          <a:xfrm>
            <a:off x="3932168" y="3949474"/>
            <a:ext cx="1216152" cy="12185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mertainmentmonthly.com/wp-content/uploads/2015/10/youtube_service_video_website_white_red_31019_2048x115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3849" y="4966836"/>
            <a:ext cx="1867733" cy="10509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techraze.com/wp-content/uploads/2014/11/Kik.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821" t="17151" r="6047" b="13399"/>
          <a:stretch/>
        </p:blipFill>
        <p:spPr bwMode="auto">
          <a:xfrm>
            <a:off x="6918981" y="3395857"/>
            <a:ext cx="1234440" cy="9839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surespot.me/images/LogoHom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5734" y="4717098"/>
            <a:ext cx="1131820" cy="11318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ssandupdate.com/wp-content/uploads/2013/12/Viber.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08140" y="4716745"/>
            <a:ext cx="1701843" cy="10636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01212" y="2745643"/>
            <a:ext cx="2645508" cy="400110"/>
          </a:xfrm>
          <a:prstGeom prst="rect">
            <a:avLst/>
          </a:prstGeom>
          <a:noFill/>
        </p:spPr>
        <p:txBody>
          <a:bodyPr wrap="square" rtlCol="0">
            <a:spAutoFit/>
          </a:bodyPr>
          <a:lstStyle/>
          <a:p>
            <a:pPr algn="ctr"/>
            <a:r>
              <a:rPr lang="en-GB" sz="2000" dirty="0"/>
              <a:t>Private messaging</a:t>
            </a:r>
          </a:p>
        </p:txBody>
      </p:sp>
      <p:pic>
        <p:nvPicPr>
          <p:cNvPr id="15" name="Picture 14"/>
          <p:cNvPicPr>
            <a:picLocks noChangeAspect="1"/>
          </p:cNvPicPr>
          <p:nvPr/>
        </p:nvPicPr>
        <p:blipFill rotWithShape="1">
          <a:blip r:embed="rId13"/>
          <a:srcRect l="27277" t="59375" r="63587" b="24031"/>
          <a:stretch/>
        </p:blipFill>
        <p:spPr>
          <a:xfrm>
            <a:off x="2386145" y="1460254"/>
            <a:ext cx="988432" cy="1009373"/>
          </a:xfrm>
          <a:prstGeom prst="rect">
            <a:avLst/>
          </a:prstGeom>
        </p:spPr>
      </p:pic>
    </p:spTree>
    <p:extLst>
      <p:ext uri="{BB962C8B-B14F-4D97-AF65-F5344CB8AC3E}">
        <p14:creationId xmlns:p14="http://schemas.microsoft.com/office/powerpoint/2010/main" val="3736495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55" y="766343"/>
            <a:ext cx="6730212" cy="1538883"/>
          </a:xfrm>
        </p:spPr>
        <p:txBody>
          <a:bodyPr>
            <a:normAutofit fontScale="90000"/>
          </a:bodyPr>
          <a:lstStyle/>
          <a:p>
            <a:r>
              <a:rPr lang="en-GB" dirty="0"/>
              <a:t>What's Trending?</a:t>
            </a:r>
            <a:br>
              <a:rPr lang="en-GB" dirty="0"/>
            </a:br>
            <a:r>
              <a:rPr lang="en-GB" dirty="0"/>
              <a:t> </a:t>
            </a:r>
            <a:r>
              <a:rPr lang="en-GB" sz="3600" dirty="0"/>
              <a:t>and what to look out for</a:t>
            </a:r>
            <a:endParaRPr lang="en-GB" dirty="0"/>
          </a:p>
        </p:txBody>
      </p:sp>
    </p:spTree>
    <p:extLst>
      <p:ext uri="{BB962C8B-B14F-4D97-AF65-F5344CB8AC3E}">
        <p14:creationId xmlns:p14="http://schemas.microsoft.com/office/powerpoint/2010/main" val="688672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ommunicationtheory.org/wp-content/uploads/2011/01/maslow-hierarchy-of-needs-diagr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41"/>
            <a:ext cx="9144000" cy="714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300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pic>
        <p:nvPicPr>
          <p:cNvPr id="4" name="Picture 3"/>
          <p:cNvPicPr>
            <a:picLocks noChangeAspect="1"/>
          </p:cNvPicPr>
          <p:nvPr/>
        </p:nvPicPr>
        <p:blipFill>
          <a:blip r:embed="rId3"/>
          <a:stretch>
            <a:fillRect/>
          </a:stretch>
        </p:blipFill>
        <p:spPr>
          <a:xfrm>
            <a:off x="1115616" y="908720"/>
            <a:ext cx="6003607" cy="5834617"/>
          </a:xfrm>
          <a:prstGeom prst="rect">
            <a:avLst/>
          </a:prstGeom>
        </p:spPr>
      </p:pic>
    </p:spTree>
    <p:extLst>
      <p:ext uri="{BB962C8B-B14F-4D97-AF65-F5344CB8AC3E}">
        <p14:creationId xmlns:p14="http://schemas.microsoft.com/office/powerpoint/2010/main" val="1906042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752475" y="586645"/>
            <a:ext cx="7639050" cy="2123658"/>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1E2833"/>
                </a:solidFill>
                <a:effectLst/>
              </a:rPr>
              <a:t>Doxers</a:t>
            </a:r>
            <a:r>
              <a:rPr kumimoji="0" lang="en-US" altLang="en-US" b="0" i="0" u="none" strike="noStrike" cap="none" normalizeH="0" baseline="0" dirty="0">
                <a:ln>
                  <a:noFill/>
                </a:ln>
                <a:solidFill>
                  <a:srgbClr val="1E2833"/>
                </a:solidFill>
                <a:effectLst/>
              </a:rPr>
              <a:t>, trolls, abusive hashtag creators, and more could now face prosecution in the UK</a:t>
            </a:r>
            <a:endParaRPr kumimoji="0" lang="en-US" altLang="en-US" b="0" i="0" u="none" strike="noStrike" cap="none" normalizeH="0" baseline="0" dirty="0">
              <a:ln>
                <a:noFill/>
              </a:ln>
              <a:solidFill>
                <a:srgbClr val="1E2833"/>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p:cNvSpPr txBox="1"/>
          <p:nvPr/>
        </p:nvSpPr>
        <p:spPr>
          <a:xfrm>
            <a:off x="752475" y="2952750"/>
            <a:ext cx="7267575" cy="1938992"/>
          </a:xfrm>
          <a:prstGeom prst="rect">
            <a:avLst/>
          </a:prstGeom>
          <a:noFill/>
        </p:spPr>
        <p:txBody>
          <a:bodyPr wrap="square" rtlCol="0">
            <a:spAutoFit/>
          </a:bodyPr>
          <a:lstStyle/>
          <a:p>
            <a:r>
              <a:rPr lang="en-GB" sz="2400" dirty="0"/>
              <a:t>The UK is clamping down on Internet trolls and their toxic online </a:t>
            </a:r>
            <a:r>
              <a:rPr lang="en-GB" sz="2400" dirty="0" err="1"/>
              <a:t>behavior</a:t>
            </a:r>
            <a:r>
              <a:rPr lang="en-GB" sz="2400" dirty="0"/>
              <a:t>. The Crown Prosecution Service (CPS) has published guidelines that could result in severe punishments for offensive hashtags, doxing, revenge porn, and other similar activities.</a:t>
            </a:r>
          </a:p>
        </p:txBody>
      </p:sp>
    </p:spTree>
    <p:extLst>
      <p:ext uri="{BB962C8B-B14F-4D97-AF65-F5344CB8AC3E}">
        <p14:creationId xmlns:p14="http://schemas.microsoft.com/office/powerpoint/2010/main" val="3660340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Dark Net</a:t>
            </a:r>
          </a:p>
        </p:txBody>
      </p:sp>
      <p:pic>
        <p:nvPicPr>
          <p:cNvPr id="4098" name="Picture 2" descr="Y:\Entrust LT\03. Sales\Education Team\04 esafety\01 Staff Training\presentations 2016\Deep net\deep ne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686" y="1382514"/>
            <a:ext cx="6981372" cy="445411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421" y="2714624"/>
            <a:ext cx="75247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421" y="5150830"/>
            <a:ext cx="7239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9552" y="1389658"/>
            <a:ext cx="2160240" cy="1200329"/>
          </a:xfrm>
          <a:prstGeom prst="rect">
            <a:avLst/>
          </a:prstGeom>
          <a:solidFill>
            <a:schemeClr val="tx2">
              <a:lumMod val="20000"/>
              <a:lumOff val="80000"/>
            </a:schemeClr>
          </a:solidFill>
        </p:spPr>
        <p:txBody>
          <a:bodyPr wrap="square">
            <a:spAutoFit/>
          </a:bodyPr>
          <a:lstStyle/>
          <a:p>
            <a:r>
              <a:rPr lang="en-GB" dirty="0"/>
              <a:t>Technically, a </a:t>
            </a:r>
            <a:r>
              <a:rPr lang="en-GB" dirty="0" err="1"/>
              <a:t>darknet</a:t>
            </a:r>
            <a:r>
              <a:rPr lang="en-GB" dirty="0"/>
              <a:t> is a variation on a virtual private network</a:t>
            </a:r>
          </a:p>
        </p:txBody>
      </p:sp>
      <p:sp>
        <p:nvSpPr>
          <p:cNvPr id="4" name="Rectangle 3"/>
          <p:cNvSpPr/>
          <p:nvPr/>
        </p:nvSpPr>
        <p:spPr>
          <a:xfrm>
            <a:off x="2286000" y="2690336"/>
            <a:ext cx="4572000" cy="1477328"/>
          </a:xfrm>
          <a:prstGeom prst="rect">
            <a:avLst/>
          </a:prstGeom>
          <a:solidFill>
            <a:schemeClr val="tx2">
              <a:lumMod val="20000"/>
              <a:lumOff val="80000"/>
            </a:schemeClr>
          </a:solidFill>
        </p:spPr>
        <p:txBody>
          <a:bodyPr>
            <a:spAutoFit/>
          </a:bodyPr>
          <a:lstStyle/>
          <a:p>
            <a:r>
              <a:rPr lang="en-GB" dirty="0"/>
              <a:t>Additional measures in place to ensure that the network and </a:t>
            </a:r>
            <a:r>
              <a:rPr lang="en-GB" u="sng" dirty="0">
                <a:hlinkClick r:id="rId6"/>
              </a:rPr>
              <a:t>IP addresses</a:t>
            </a:r>
            <a:r>
              <a:rPr lang="en-GB" u="sng" dirty="0"/>
              <a:t> </a:t>
            </a:r>
            <a:r>
              <a:rPr lang="en-GB" dirty="0"/>
              <a:t>of members are not discoverable. The purpose is to hide not only the communications themselves but the fact that information is being exchanged. </a:t>
            </a:r>
          </a:p>
        </p:txBody>
      </p:sp>
      <p:sp>
        <p:nvSpPr>
          <p:cNvPr id="5" name="Rectangle 4"/>
          <p:cNvSpPr/>
          <p:nvPr/>
        </p:nvSpPr>
        <p:spPr>
          <a:xfrm>
            <a:off x="827584" y="4914136"/>
            <a:ext cx="4572000" cy="923330"/>
          </a:xfrm>
          <a:prstGeom prst="rect">
            <a:avLst/>
          </a:prstGeom>
          <a:solidFill>
            <a:schemeClr val="tx2">
              <a:lumMod val="20000"/>
              <a:lumOff val="80000"/>
            </a:schemeClr>
          </a:solidFill>
        </p:spPr>
        <p:txBody>
          <a:bodyPr>
            <a:spAutoFit/>
          </a:bodyPr>
          <a:lstStyle/>
          <a:p>
            <a:r>
              <a:rPr lang="en-GB" dirty="0"/>
              <a:t>Members join with the expectation of being able to share information and/or files with little risk of detection.</a:t>
            </a:r>
          </a:p>
        </p:txBody>
      </p:sp>
    </p:spTree>
    <p:extLst>
      <p:ext uri="{BB962C8B-B14F-4D97-AF65-F5344CB8AC3E}">
        <p14:creationId xmlns:p14="http://schemas.microsoft.com/office/powerpoint/2010/main" val="194945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0862"/>
            <a:ext cx="8229600" cy="1231106"/>
          </a:xfrm>
        </p:spPr>
        <p:txBody>
          <a:bodyPr>
            <a:normAutofit fontScale="90000"/>
          </a:bodyPr>
          <a:lstStyle/>
          <a:p>
            <a:r>
              <a:rPr lang="en-GB" dirty="0"/>
              <a:t>Selfie </a:t>
            </a:r>
            <a:r>
              <a:rPr lang="en-GB" sz="2400" dirty="0"/>
              <a:t>(n): a picture of person taken by that person</a:t>
            </a:r>
            <a:br>
              <a:rPr lang="en-GB" sz="2400" dirty="0"/>
            </a:br>
            <a:endParaRPr lang="en-GB" dirty="0"/>
          </a:p>
        </p:txBody>
      </p:sp>
      <p:sp>
        <p:nvSpPr>
          <p:cNvPr id="6" name="TextBox 5"/>
          <p:cNvSpPr txBox="1"/>
          <p:nvPr/>
        </p:nvSpPr>
        <p:spPr>
          <a:xfrm>
            <a:off x="457200" y="1187322"/>
            <a:ext cx="8042564" cy="2369880"/>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GB" sz="1800" b="1" i="0" u="none" strike="noStrike" kern="0" cap="none" spc="0" normalizeH="0" baseline="0" noProof="0" dirty="0">
                <a:ln>
                  <a:noFill/>
                </a:ln>
                <a:solidFill>
                  <a:sysClr val="windowText" lastClr="000000"/>
                </a:solidFill>
                <a:effectLst/>
                <a:uLnTx/>
                <a:uFillTx/>
              </a:rPr>
              <a:t>Selfies are everywhere. </a:t>
            </a:r>
          </a:p>
          <a:p>
            <a:pPr marL="0" marR="0" lvl="0" indent="0" defTabSz="914400" eaLnBrk="1" fontAlgn="auto" latinLnBrk="0" hangingPunct="1">
              <a:lnSpc>
                <a:spcPct val="100000"/>
              </a:lnSpc>
              <a:spcBef>
                <a:spcPts val="600"/>
              </a:spcBef>
              <a:spcAft>
                <a:spcPts val="60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In 2013 it was named word of the year by Oxford Dictionaries</a:t>
            </a:r>
          </a:p>
          <a:p>
            <a:pPr marL="0" marR="0" lvl="0" indent="0" defTabSz="914400" eaLnBrk="1" fontAlgn="auto" latinLnBrk="0" hangingPunct="1">
              <a:lnSpc>
                <a:spcPct val="100000"/>
              </a:lnSpc>
              <a:spcBef>
                <a:spcPts val="600"/>
              </a:spcBef>
              <a:spcAft>
                <a:spcPts val="60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In 2014 a song was released called #selfie</a:t>
            </a:r>
          </a:p>
          <a:p>
            <a:pPr marL="0" marR="0" lvl="0" indent="0" defTabSz="914400" eaLnBrk="1" fontAlgn="auto" latinLnBrk="0" hangingPunct="1">
              <a:lnSpc>
                <a:spcPct val="100000"/>
              </a:lnSpc>
              <a:spcBef>
                <a:spcPts val="600"/>
              </a:spcBef>
              <a:spcAft>
                <a:spcPts val="60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In July 2015 selfie sticks were banned in Disneyland</a:t>
            </a:r>
          </a:p>
          <a:p>
            <a:pPr marL="0" marR="0" lvl="0" indent="0" defTabSz="914400" eaLnBrk="1" fontAlgn="auto" latinLnBrk="0" hangingPunct="1">
              <a:lnSpc>
                <a:spcPct val="100000"/>
              </a:lnSpc>
              <a:spcBef>
                <a:spcPts val="600"/>
              </a:spcBef>
              <a:spcAft>
                <a:spcPts val="60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Recent figures show that 91% of teens have taken a selfie and over 1 million are taken each day</a:t>
            </a:r>
          </a:p>
        </p:txBody>
      </p:sp>
      <p:sp>
        <p:nvSpPr>
          <p:cNvPr id="7" name="TextBox 6"/>
          <p:cNvSpPr txBox="1"/>
          <p:nvPr/>
        </p:nvSpPr>
        <p:spPr>
          <a:xfrm>
            <a:off x="457199" y="3656002"/>
            <a:ext cx="8323385"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Young people sometimes forget that this isn’t real and compare themselves, (complete with flaws and bad days) to others perfected online versions of themselves, they can start to feel inferior and not as good as everyone else.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a:ln>
                  <a:noFill/>
                </a:ln>
                <a:solidFill>
                  <a:sysClr val="windowText" lastClr="000000"/>
                </a:solidFill>
                <a:effectLst/>
                <a:uLnTx/>
                <a:uFillTx/>
              </a:rPr>
              <a:t>Remind young people that comparing themselves to others on social media is unhelpful, they’re comparing themselves to something which may be impossible and unattainable - nobody looks fantastic all the time and everyone has bad days.</a:t>
            </a:r>
            <a:endParaRPr kumimoji="0" lang="en-GB"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30468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594426"/>
            <a:ext cx="8229600" cy="615553"/>
          </a:xfrm>
          <a:prstGeom prst="rect">
            <a:avLst/>
          </a:prstGeom>
        </p:spPr>
        <p:txBody>
          <a:bodyPr vert="horz" lIns="0" tIns="0" rIns="0" bIns="0" rtlCol="0" anchor="t" anchorCtr="0">
            <a:spAutoFit/>
          </a:bodyPr>
          <a:lstStyle>
            <a:lvl1pPr algn="l" defTabSz="457200" rtl="0" eaLnBrk="1" latinLnBrk="0" hangingPunct="1">
              <a:spcBef>
                <a:spcPct val="0"/>
              </a:spcBef>
              <a:buNone/>
              <a:defRPr sz="4000" b="1" kern="1200">
                <a:solidFill>
                  <a:schemeClr val="accent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sz="4000" b="1" i="0" u="none" strike="noStrike" kern="1200" cap="none" spc="0" normalizeH="0" baseline="0" noProof="0" dirty="0">
                <a:ln>
                  <a:noFill/>
                </a:ln>
                <a:solidFill>
                  <a:schemeClr val="accent1"/>
                </a:solidFill>
                <a:effectLst/>
                <a:uLnTx/>
                <a:uFillTx/>
                <a:latin typeface="+mj-lt"/>
                <a:ea typeface="+mj-ea"/>
                <a:cs typeface="+mj-cs"/>
              </a:rPr>
              <a:t>Online Image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940" y="2466513"/>
            <a:ext cx="2736000" cy="3076780"/>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49032" y="1531516"/>
            <a:ext cx="1983682" cy="2556000"/>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175825" y="1531516"/>
            <a:ext cx="1972569" cy="2556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69872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6686"/>
            <a:ext cx="8229600" cy="615553"/>
          </a:xfrm>
        </p:spPr>
        <p:txBody>
          <a:bodyPr>
            <a:normAutofit fontScale="90000"/>
          </a:bodyPr>
          <a:lstStyle/>
          <a:p>
            <a:r>
              <a:rPr lang="en-GB" dirty="0"/>
              <a:t>Media and Body Image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361" y="1268201"/>
            <a:ext cx="6441743" cy="4366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1445" y="5689389"/>
            <a:ext cx="796519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ysClr val="windowText" lastClr="000000"/>
                </a:solidFill>
                <a:effectLst/>
                <a:uLnTx/>
                <a:uFillTx/>
              </a:rPr>
              <a:t>https://www.commonsensemedia.org/blog/research-what-parents-need-to-know-about-kids-media-and-body-image</a:t>
            </a:r>
          </a:p>
        </p:txBody>
      </p:sp>
    </p:spTree>
    <p:extLst>
      <p:ext uri="{BB962C8B-B14F-4D97-AF65-F5344CB8AC3E}">
        <p14:creationId xmlns:p14="http://schemas.microsoft.com/office/powerpoint/2010/main" val="3834051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7260"/>
            <a:ext cx="8229600" cy="307777"/>
          </a:xfrm>
        </p:spPr>
        <p:txBody>
          <a:bodyPr>
            <a:normAutofit fontScale="85000" lnSpcReduction="20000"/>
          </a:bodyPr>
          <a:lstStyle/>
          <a:p>
            <a:pPr marL="0" indent="0">
              <a:buNone/>
            </a:pPr>
            <a:r>
              <a:rPr lang="en-GB" sz="2000" i="1" dirty="0">
                <a:hlinkClick r:id="rId3"/>
              </a:rPr>
              <a:t>https://</a:t>
            </a:r>
            <a:r>
              <a:rPr lang="en-GB" sz="2000" b="1" i="1" dirty="0">
                <a:hlinkClick r:id="rId3"/>
              </a:rPr>
              <a:t>www.reddit.com</a:t>
            </a:r>
            <a:r>
              <a:rPr lang="en-GB" sz="2000" i="1" dirty="0">
                <a:hlinkClick r:id="rId3"/>
              </a:rPr>
              <a:t>/r/</a:t>
            </a:r>
            <a:r>
              <a:rPr lang="en-GB" sz="2000" b="1" i="1" dirty="0">
                <a:hlinkClick r:id="rId3"/>
              </a:rPr>
              <a:t>RoastMe</a:t>
            </a:r>
            <a:r>
              <a:rPr lang="en-GB" sz="2000" b="1" i="1" dirty="0"/>
              <a:t> and </a:t>
            </a:r>
            <a:r>
              <a:rPr lang="en-GB" sz="2000" i="1" dirty="0">
                <a:hlinkClick r:id="rId4"/>
              </a:rPr>
              <a:t>www.</a:t>
            </a:r>
            <a:r>
              <a:rPr lang="en-GB" sz="2000" b="1" i="1" dirty="0">
                <a:hlinkClick r:id="rId4"/>
              </a:rPr>
              <a:t>roastme</a:t>
            </a:r>
            <a:r>
              <a:rPr lang="en-GB" sz="2000" i="1" dirty="0">
                <a:hlinkClick r:id="rId4"/>
              </a:rPr>
              <a:t>.co.uk</a:t>
            </a:r>
            <a:r>
              <a:rPr lang="en-GB" sz="2000" i="1" dirty="0"/>
              <a:t> </a:t>
            </a:r>
            <a:endParaRPr lang="en-GB" sz="2000" dirty="0"/>
          </a:p>
        </p:txBody>
      </p:sp>
      <p:sp>
        <p:nvSpPr>
          <p:cNvPr id="4" name="TextBox 3"/>
          <p:cNvSpPr txBox="1"/>
          <p:nvPr/>
        </p:nvSpPr>
        <p:spPr>
          <a:xfrm>
            <a:off x="304800" y="1969233"/>
            <a:ext cx="8229600" cy="646331"/>
          </a:xfrm>
          <a:prstGeom prst="rect">
            <a:avLst/>
          </a:prstGeom>
          <a:noFill/>
        </p:spPr>
        <p:txBody>
          <a:bodyPr wrap="square" rtlCol="0">
            <a:spAutoFit/>
          </a:bodyPr>
          <a:lstStyle/>
          <a:p>
            <a:r>
              <a:rPr lang="en-GB" b="1" dirty="0"/>
              <a:t>Roast</a:t>
            </a:r>
            <a:r>
              <a:rPr lang="en-GB" dirty="0"/>
              <a:t> brave victims or post a picture to be </a:t>
            </a:r>
            <a:r>
              <a:rPr lang="en-GB" b="1" dirty="0"/>
              <a:t>roasted</a:t>
            </a:r>
            <a:r>
              <a:rPr lang="en-GB" dirty="0"/>
              <a:t> if you dare! Do you have what it takes to </a:t>
            </a:r>
            <a:r>
              <a:rPr lang="en-GB" b="1" dirty="0"/>
              <a:t>Roast</a:t>
            </a:r>
            <a:r>
              <a:rPr lang="en-GB" dirty="0"/>
              <a:t>?</a:t>
            </a:r>
          </a:p>
        </p:txBody>
      </p:sp>
      <p:sp>
        <p:nvSpPr>
          <p:cNvPr id="5" name="TextBox 4"/>
          <p:cNvSpPr txBox="1"/>
          <p:nvPr/>
        </p:nvSpPr>
        <p:spPr>
          <a:xfrm>
            <a:off x="304800" y="2649911"/>
            <a:ext cx="4373880" cy="3570208"/>
          </a:xfrm>
          <a:prstGeom prst="rect">
            <a:avLst/>
          </a:prstGeom>
          <a:noFill/>
        </p:spPr>
        <p:txBody>
          <a:bodyPr wrap="square" rtlCol="0">
            <a:spAutoFit/>
          </a:bodyPr>
          <a:lstStyle/>
          <a:p>
            <a:r>
              <a:rPr lang="en-GB" sz="1600" b="1" dirty="0"/>
              <a:t>Roastees:</a:t>
            </a:r>
          </a:p>
          <a:p>
            <a:r>
              <a:rPr lang="en-GB" sz="1600" dirty="0"/>
              <a:t>You must provide at least one high-quality picture of the roastee holding a sign with the text </a:t>
            </a:r>
            <a:r>
              <a:rPr lang="en-GB" sz="1600" dirty="0">
                <a:hlinkClick r:id="rId3"/>
              </a:rPr>
              <a:t>/r/RoastMe</a:t>
            </a:r>
            <a:endParaRPr lang="en-GB" sz="1600" dirty="0"/>
          </a:p>
          <a:p>
            <a:r>
              <a:rPr lang="en-GB" sz="1600" dirty="0"/>
              <a:t>You may post on behalf of other people, provided that everyone appears in the verification photo described in rule #1.</a:t>
            </a:r>
          </a:p>
          <a:p>
            <a:r>
              <a:rPr lang="en-GB" sz="1600" dirty="0"/>
              <a:t>Your post will not appear until after it has been approved by a moderator. Please send </a:t>
            </a:r>
            <a:r>
              <a:rPr lang="en-GB" sz="1600" dirty="0">
                <a:hlinkClick r:id="rId5"/>
              </a:rPr>
              <a:t>this message</a:t>
            </a:r>
            <a:r>
              <a:rPr lang="en-GB" sz="1600" dirty="0"/>
              <a:t> if it takes longer than 30 minutes.</a:t>
            </a:r>
          </a:p>
          <a:p>
            <a:r>
              <a:rPr lang="en-GB" sz="1600" dirty="0"/>
              <a:t>The minimum posting age is thirteen-years-old, your post will be rejected if you look younger.</a:t>
            </a:r>
          </a:p>
          <a:p>
            <a:endParaRPr lang="en-GB" dirty="0"/>
          </a:p>
        </p:txBody>
      </p:sp>
      <p:sp>
        <p:nvSpPr>
          <p:cNvPr id="6" name="TextBox 5"/>
          <p:cNvSpPr txBox="1"/>
          <p:nvPr/>
        </p:nvSpPr>
        <p:spPr>
          <a:xfrm>
            <a:off x="4846320" y="2619133"/>
            <a:ext cx="3992880" cy="3631763"/>
          </a:xfrm>
          <a:prstGeom prst="rect">
            <a:avLst/>
          </a:prstGeom>
          <a:noFill/>
        </p:spPr>
        <p:txBody>
          <a:bodyPr wrap="square" rtlCol="0">
            <a:spAutoFit/>
          </a:bodyPr>
          <a:lstStyle/>
          <a:p>
            <a:r>
              <a:rPr lang="en-GB" sz="1600" b="1" dirty="0"/>
              <a:t>Roasters:</a:t>
            </a:r>
          </a:p>
          <a:p>
            <a:r>
              <a:rPr lang="en-GB" sz="1600" dirty="0"/>
              <a:t>This is a comedy subreddit, not a hate subreddit. Act as though you are trying to make an audience laugh.</a:t>
            </a:r>
          </a:p>
          <a:p>
            <a:r>
              <a:rPr lang="en-GB" sz="1600" dirty="0"/>
              <a:t>We rely on user reports to manage the subreddit, please report all rule violations.</a:t>
            </a:r>
          </a:p>
          <a:p>
            <a:r>
              <a:rPr lang="en-GB" sz="1600" dirty="0"/>
              <a:t>You are allowed to look through the roastee's post history.</a:t>
            </a:r>
          </a:p>
          <a:p>
            <a:r>
              <a:rPr lang="en-GB" sz="1600" dirty="0"/>
              <a:t>Never post another user's personal information, referred to as 'doxxing'. We will always report violations to the admins.</a:t>
            </a:r>
          </a:p>
          <a:p>
            <a:r>
              <a:rPr lang="en-GB" sz="1600" dirty="0"/>
              <a:t>Please don't use link shorteners in comments (bit.ly, tinyurl, etc.)</a:t>
            </a:r>
          </a:p>
          <a:p>
            <a:endParaRPr lang="en-GB" dirty="0"/>
          </a:p>
        </p:txBody>
      </p:sp>
      <p:sp>
        <p:nvSpPr>
          <p:cNvPr id="7" name="Title 1"/>
          <p:cNvSpPr>
            <a:spLocks noGrp="1"/>
          </p:cNvSpPr>
          <p:nvPr>
            <p:ph type="title"/>
          </p:nvPr>
        </p:nvSpPr>
        <p:spPr>
          <a:xfrm>
            <a:off x="457200" y="683166"/>
            <a:ext cx="8229600" cy="615553"/>
          </a:xfrm>
        </p:spPr>
        <p:txBody>
          <a:bodyPr>
            <a:normAutofit fontScale="90000"/>
          </a:bodyPr>
          <a:lstStyle/>
          <a:p>
            <a:r>
              <a:rPr lang="en-GB" dirty="0"/>
              <a:t>Roast Me</a:t>
            </a:r>
          </a:p>
        </p:txBody>
      </p:sp>
    </p:spTree>
    <p:extLst>
      <p:ext uri="{BB962C8B-B14F-4D97-AF65-F5344CB8AC3E}">
        <p14:creationId xmlns:p14="http://schemas.microsoft.com/office/powerpoint/2010/main" val="4039846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32708" r="45432" b="17917"/>
          <a:stretch/>
        </p:blipFill>
        <p:spPr>
          <a:xfrm>
            <a:off x="435288" y="1310640"/>
            <a:ext cx="8627769" cy="4389120"/>
          </a:xfrm>
          <a:prstGeom prst="rect">
            <a:avLst/>
          </a:prstGeom>
        </p:spPr>
      </p:pic>
      <p:pic>
        <p:nvPicPr>
          <p:cNvPr id="5" name="Picture 4"/>
          <p:cNvPicPr>
            <a:picLocks noChangeAspect="1"/>
          </p:cNvPicPr>
          <p:nvPr/>
        </p:nvPicPr>
        <p:blipFill rotWithShape="1">
          <a:blip r:embed="rId4"/>
          <a:srcRect l="38756" t="27500" r="40044" b="36458"/>
          <a:stretch/>
        </p:blipFill>
        <p:spPr>
          <a:xfrm rot="20529007">
            <a:off x="609600" y="609599"/>
            <a:ext cx="3688080" cy="3525071"/>
          </a:xfrm>
          <a:prstGeom prst="rect">
            <a:avLst/>
          </a:prstGeom>
        </p:spPr>
      </p:pic>
      <p:pic>
        <p:nvPicPr>
          <p:cNvPr id="7" name="Picture 6"/>
          <p:cNvPicPr>
            <a:picLocks noChangeAspect="1"/>
          </p:cNvPicPr>
          <p:nvPr/>
        </p:nvPicPr>
        <p:blipFill rotWithShape="1">
          <a:blip r:embed="rId5"/>
          <a:srcRect l="35476" t="23542" r="37584" b="30208"/>
          <a:stretch/>
        </p:blipFill>
        <p:spPr>
          <a:xfrm>
            <a:off x="2453640" y="482374"/>
            <a:ext cx="3915719" cy="3779520"/>
          </a:xfrm>
          <a:prstGeom prst="rect">
            <a:avLst/>
          </a:prstGeom>
        </p:spPr>
      </p:pic>
      <p:pic>
        <p:nvPicPr>
          <p:cNvPr id="8" name="Picture 7"/>
          <p:cNvPicPr>
            <a:picLocks noChangeAspect="1"/>
          </p:cNvPicPr>
          <p:nvPr/>
        </p:nvPicPr>
        <p:blipFill rotWithShape="1">
          <a:blip r:embed="rId6"/>
          <a:srcRect l="31494" t="23333" r="33485" b="29792"/>
          <a:stretch/>
        </p:blipFill>
        <p:spPr>
          <a:xfrm rot="853299">
            <a:off x="3830904" y="809193"/>
            <a:ext cx="4892041" cy="3681301"/>
          </a:xfrm>
          <a:prstGeom prst="rect">
            <a:avLst/>
          </a:prstGeom>
        </p:spPr>
      </p:pic>
    </p:spTree>
    <p:extLst>
      <p:ext uri="{BB962C8B-B14F-4D97-AF65-F5344CB8AC3E}">
        <p14:creationId xmlns:p14="http://schemas.microsoft.com/office/powerpoint/2010/main" val="47076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166"/>
            <a:ext cx="8229600" cy="553998"/>
          </a:xfrm>
        </p:spPr>
        <p:txBody>
          <a:bodyPr>
            <a:normAutofit fontScale="90000"/>
          </a:bodyPr>
          <a:lstStyle/>
          <a:p>
            <a:r>
              <a:rPr lang="en-GB" sz="3600" dirty="0"/>
              <a:t>‘Nation of deeply depressed children’</a:t>
            </a:r>
          </a:p>
        </p:txBody>
      </p:sp>
      <p:sp>
        <p:nvSpPr>
          <p:cNvPr id="3" name="Content Placeholder 2"/>
          <p:cNvSpPr>
            <a:spLocks noGrp="1"/>
          </p:cNvSpPr>
          <p:nvPr>
            <p:ph idx="1"/>
          </p:nvPr>
        </p:nvSpPr>
        <p:spPr>
          <a:xfrm>
            <a:off x="457200" y="1394477"/>
            <a:ext cx="8229600" cy="1477328"/>
          </a:xfrm>
        </p:spPr>
        <p:txBody>
          <a:bodyPr>
            <a:normAutofit lnSpcReduction="10000"/>
          </a:bodyPr>
          <a:lstStyle/>
          <a:p>
            <a:pPr marL="0" indent="0">
              <a:buNone/>
            </a:pPr>
            <a:r>
              <a:rPr lang="en-GB" sz="2400" dirty="0"/>
              <a:t>NSPCC chief executive Peter </a:t>
            </a:r>
            <a:r>
              <a:rPr lang="en-GB" sz="2400" dirty="0" err="1"/>
              <a:t>Wanless</a:t>
            </a:r>
            <a:r>
              <a:rPr lang="en-GB" sz="2400" dirty="0"/>
              <a:t> - "The pressure to keep up with friends and have the perfect life online is adding to the sadness that many young people feel on a daily basis."</a:t>
            </a:r>
          </a:p>
        </p:txBody>
      </p:sp>
      <p:sp>
        <p:nvSpPr>
          <p:cNvPr id="4" name="Rounded Rectangular Callout 3"/>
          <p:cNvSpPr/>
          <p:nvPr/>
        </p:nvSpPr>
        <p:spPr>
          <a:xfrm>
            <a:off x="4293235" y="1405219"/>
            <a:ext cx="4572000" cy="1706880"/>
          </a:xfrm>
          <a:prstGeom prst="wedgeRoundRectCallout">
            <a:avLst>
              <a:gd name="adj1" fmla="val -71832"/>
              <a:gd name="adj2" fmla="val -4464"/>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dirty="0"/>
              <a:t>"I hate myself. When I look at other girls online posting photos of themselves it makes me feel really worthless and ugly. I'm struggling to cope with these feelings and stay in my bedroom most of the time.”                                     13 year old</a:t>
            </a:r>
          </a:p>
        </p:txBody>
      </p:sp>
      <p:sp>
        <p:nvSpPr>
          <p:cNvPr id="5" name="Rounded Rectangular Callout 4"/>
          <p:cNvSpPr/>
          <p:nvPr/>
        </p:nvSpPr>
        <p:spPr>
          <a:xfrm>
            <a:off x="348933" y="3210224"/>
            <a:ext cx="6187440" cy="1938107"/>
          </a:xfrm>
          <a:prstGeom prst="wedgeRoundRectCallout">
            <a:avLst>
              <a:gd name="adj1" fmla="val -8764"/>
              <a:gd name="adj2" fmla="val -106562"/>
              <a:gd name="adj3" fmla="val 16667"/>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dirty="0"/>
              <a:t>"I feel like crying all the time. I'm constantly worried about what other people are thinking of me and it's really getting me down. I use social media sometimes but that just makes me more depressed as I hardly have any friends online and no one likes my posts/photos.”                                     										12 year old</a:t>
            </a:r>
          </a:p>
        </p:txBody>
      </p:sp>
      <p:sp>
        <p:nvSpPr>
          <p:cNvPr id="8" name="Rectangle 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6"/>
          <p:cNvSpPr>
            <a:spLocks noChangeArrowheads="1"/>
          </p:cNvSpPr>
          <p:nvPr/>
        </p:nvSpPr>
        <p:spPr bwMode="auto">
          <a:xfrm>
            <a:off x="152400" y="609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13" name="Group 12"/>
          <p:cNvGrpSpPr/>
          <p:nvPr/>
        </p:nvGrpSpPr>
        <p:grpSpPr>
          <a:xfrm>
            <a:off x="394970" y="2909384"/>
            <a:ext cx="8373110" cy="3570208"/>
            <a:chOff x="323850" y="2969371"/>
            <a:chExt cx="8373110" cy="3570208"/>
          </a:xfrm>
        </p:grpSpPr>
        <p:sp>
          <p:nvSpPr>
            <p:cNvPr id="7" name="TextBox 6"/>
            <p:cNvSpPr txBox="1"/>
            <p:nvPr/>
          </p:nvSpPr>
          <p:spPr>
            <a:xfrm>
              <a:off x="323850" y="2969371"/>
              <a:ext cx="8016240" cy="3570208"/>
            </a:xfrm>
            <a:prstGeom prst="rect">
              <a:avLst/>
            </a:prstGeom>
            <a:noFill/>
          </p:spPr>
          <p:txBody>
            <a:bodyPr wrap="square" rtlCol="0">
              <a:spAutoFit/>
            </a:bodyPr>
            <a:lstStyle/>
            <a:p>
              <a:pPr marL="342900" indent="-342900">
                <a:buFont typeface="Arial" panose="020B0604020202020204" pitchFamily="34" charset="0"/>
                <a:buChar char="•"/>
              </a:pPr>
              <a:r>
                <a:rPr lang="en-GB" sz="2000" dirty="0"/>
                <a:t>Promote positive posting in general – </a:t>
              </a:r>
              <a:r>
                <a:rPr lang="en-GB" sz="2000" dirty="0">
                  <a:hlinkClick r:id="rId3"/>
                </a:rPr>
                <a:t>do’s and don’ts</a:t>
              </a:r>
              <a:endParaRPr lang="en-GB" sz="2000" dirty="0"/>
            </a:p>
            <a:p>
              <a:pPr marL="342900" indent="-342900">
                <a:buFont typeface="Arial" panose="020B0604020202020204" pitchFamily="34" charset="0"/>
                <a:buChar char="•"/>
              </a:pPr>
              <a:r>
                <a:rPr lang="en-GB" sz="2000" dirty="0"/>
                <a:t>Promote posting supportive comments and emoji’s to others</a:t>
              </a:r>
            </a:p>
            <a:p>
              <a:r>
                <a:rPr lang="en-GB" sz="2000" b="1" dirty="0"/>
                <a:t>Be Strong </a:t>
              </a:r>
              <a:r>
                <a:rPr lang="en-GB" sz="2000" dirty="0"/>
                <a:t>emoji’s – </a:t>
              </a:r>
              <a:r>
                <a:rPr lang="en-GB" sz="2000" dirty="0" err="1"/>
                <a:t>Vodaphone</a:t>
              </a:r>
              <a:r>
                <a:rPr lang="en-GB" sz="2000" dirty="0"/>
                <a:t> – A virtual hug</a:t>
              </a:r>
            </a:p>
            <a:p>
              <a:endParaRPr lang="en-GB" dirty="0"/>
            </a:p>
            <a:p>
              <a:endParaRPr lang="en-GB" dirty="0"/>
            </a:p>
            <a:p>
              <a:endParaRPr lang="en-GB" dirty="0"/>
            </a:p>
            <a:p>
              <a:endParaRPr lang="en-GB" sz="800" dirty="0"/>
            </a:p>
            <a:p>
              <a:r>
                <a:rPr lang="en-GB" sz="2000" b="1" dirty="0"/>
                <a:t>I am a witness </a:t>
              </a:r>
              <a:r>
                <a:rPr lang="en-GB" sz="2000" dirty="0"/>
                <a:t>emoji – Apple </a:t>
              </a:r>
            </a:p>
            <a:p>
              <a:endParaRPr lang="en-GB" dirty="0"/>
            </a:p>
            <a:p>
              <a:pPr marL="342900" indent="-342900">
                <a:buFont typeface="Arial" panose="020B0604020202020204" pitchFamily="34" charset="0"/>
                <a:buChar char="•"/>
              </a:pPr>
              <a:r>
                <a:rPr lang="en-GB" sz="2000" dirty="0"/>
                <a:t>Encourage looking out for others and reporting cyberbullying and other risky behaviour their friends may be involved with.</a:t>
              </a:r>
            </a:p>
            <a:p>
              <a:endParaRPr lang="en-GB" dirty="0"/>
            </a:p>
          </p:txBody>
        </p:sp>
        <p:pic>
          <p:nvPicPr>
            <p:cNvPr id="1026" name="Picture 2" descr="https://www.wired.com/wp-content/uploads/2015/10/anti-bully-emoji-120x1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8260" y="4794333"/>
              <a:ext cx="784860" cy="65405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457200" y="3964851"/>
              <a:ext cx="8239760" cy="652345"/>
              <a:chOff x="515620" y="4504907"/>
              <a:chExt cx="8239760" cy="652345"/>
            </a:xfrm>
          </p:grpSpPr>
          <p:pic>
            <p:nvPicPr>
              <p:cNvPr id="1029" name="Picture 5" descr="emojis 2"/>
              <p:cNvPicPr>
                <a:picLocks noChangeAspect="1" noChangeArrowheads="1"/>
              </p:cNvPicPr>
              <p:nvPr/>
            </p:nvPicPr>
            <p:blipFill rotWithShape="1">
              <a:blip r:embed="rId5">
                <a:extLst>
                  <a:ext uri="{28A0092B-C50C-407E-A947-70E740481C1C}">
                    <a14:useLocalDpi xmlns:a14="http://schemas.microsoft.com/office/drawing/2010/main" val="0"/>
                  </a:ext>
                </a:extLst>
              </a:blip>
              <a:srcRect l="1398" t="17706" b="54170"/>
              <a:stretch/>
            </p:blipFill>
            <p:spPr bwMode="auto">
              <a:xfrm>
                <a:off x="515620" y="4525786"/>
                <a:ext cx="4121150" cy="6314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emojis 2"/>
              <p:cNvPicPr>
                <a:picLocks noChangeAspect="1" noChangeArrowheads="1"/>
              </p:cNvPicPr>
              <p:nvPr/>
            </p:nvPicPr>
            <p:blipFill rotWithShape="1">
              <a:blip r:embed="rId5">
                <a:extLst>
                  <a:ext uri="{28A0092B-C50C-407E-A947-70E740481C1C}">
                    <a14:useLocalDpi xmlns:a14="http://schemas.microsoft.com/office/drawing/2010/main" val="0"/>
                  </a:ext>
                </a:extLst>
              </a:blip>
              <a:srcRect t="51303" b="19670"/>
              <a:stretch/>
            </p:blipFill>
            <p:spPr bwMode="auto">
              <a:xfrm>
                <a:off x="4572000" y="4504907"/>
                <a:ext cx="4183380" cy="6523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92578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You Now</a:t>
            </a:r>
          </a:p>
        </p:txBody>
      </p:sp>
      <p:sp>
        <p:nvSpPr>
          <p:cNvPr id="3" name="Content Placeholder 2"/>
          <p:cNvSpPr>
            <a:spLocks noGrp="1"/>
          </p:cNvSpPr>
          <p:nvPr>
            <p:ph idx="1"/>
          </p:nvPr>
        </p:nvSpPr>
        <p:spPr>
          <a:xfrm>
            <a:off x="457200" y="1600200"/>
            <a:ext cx="8229600" cy="615553"/>
          </a:xfrm>
        </p:spPr>
        <p:txBody>
          <a:bodyPr>
            <a:normAutofit fontScale="92500" lnSpcReduction="10000"/>
          </a:bodyPr>
          <a:lstStyle/>
          <a:p>
            <a:pPr marL="0" indent="0">
              <a:buNone/>
            </a:pPr>
            <a:r>
              <a:rPr lang="en-GB" sz="2000" b="1" dirty="0"/>
              <a:t>YouNow</a:t>
            </a:r>
            <a:r>
              <a:rPr lang="en-GB" sz="2000" dirty="0"/>
              <a:t> is the best way to discover talented broadcasters, watch live streams and video chat live with people from around the world.</a:t>
            </a:r>
          </a:p>
        </p:txBody>
      </p:sp>
      <p:pic>
        <p:nvPicPr>
          <p:cNvPr id="4" name="Picture 3"/>
          <p:cNvPicPr>
            <a:picLocks noChangeAspect="1"/>
          </p:cNvPicPr>
          <p:nvPr/>
        </p:nvPicPr>
        <p:blipFill rotWithShape="1">
          <a:blip r:embed="rId3"/>
          <a:srcRect l="29033" t="19374" r="53280" b="32918"/>
          <a:stretch/>
        </p:blipFill>
        <p:spPr>
          <a:xfrm>
            <a:off x="457200" y="2215753"/>
            <a:ext cx="2468880" cy="3744195"/>
          </a:xfrm>
          <a:prstGeom prst="rect">
            <a:avLst/>
          </a:prstGeom>
        </p:spPr>
      </p:pic>
      <p:pic>
        <p:nvPicPr>
          <p:cNvPr id="5" name="Picture 4"/>
          <p:cNvPicPr>
            <a:picLocks noChangeAspect="1"/>
          </p:cNvPicPr>
          <p:nvPr/>
        </p:nvPicPr>
        <p:blipFill rotWithShape="1">
          <a:blip r:embed="rId4"/>
          <a:srcRect l="27628" t="22708" r="51991" b="36458"/>
          <a:stretch/>
        </p:blipFill>
        <p:spPr>
          <a:xfrm>
            <a:off x="2545079" y="2215753"/>
            <a:ext cx="2933539" cy="3304446"/>
          </a:xfrm>
          <a:prstGeom prst="rect">
            <a:avLst/>
          </a:prstGeom>
        </p:spPr>
      </p:pic>
      <p:pic>
        <p:nvPicPr>
          <p:cNvPr id="6" name="Picture 5"/>
          <p:cNvPicPr>
            <a:picLocks noChangeAspect="1"/>
          </p:cNvPicPr>
          <p:nvPr/>
        </p:nvPicPr>
        <p:blipFill rotWithShape="1">
          <a:blip r:embed="rId5"/>
          <a:srcRect l="28917" t="25000" r="52694" b="37292"/>
          <a:stretch/>
        </p:blipFill>
        <p:spPr>
          <a:xfrm>
            <a:off x="5318760" y="2356983"/>
            <a:ext cx="2621280" cy="3021985"/>
          </a:xfrm>
          <a:prstGeom prst="rect">
            <a:avLst/>
          </a:prstGeom>
        </p:spPr>
      </p:pic>
    </p:spTree>
    <p:extLst>
      <p:ext uri="{BB962C8B-B14F-4D97-AF65-F5344CB8AC3E}">
        <p14:creationId xmlns:p14="http://schemas.microsoft.com/office/powerpoint/2010/main" val="274978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pandawhale.com/75824-Maslow-WiFi-4S8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535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9584"/>
          <a:stretch/>
        </p:blipFill>
        <p:spPr>
          <a:xfrm>
            <a:off x="3811062" y="504674"/>
            <a:ext cx="4887376" cy="5472000"/>
          </a:xfrm>
          <a:prstGeom prst="rect">
            <a:avLst/>
          </a:prstGeom>
        </p:spPr>
      </p:pic>
      <p:sp>
        <p:nvSpPr>
          <p:cNvPr id="5" name="Rectangle 4"/>
          <p:cNvSpPr/>
          <p:nvPr/>
        </p:nvSpPr>
        <p:spPr>
          <a:xfrm>
            <a:off x="416316" y="531970"/>
            <a:ext cx="3312858" cy="215443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1" i="0" u="none" strike="noStrike" kern="0" cap="none" spc="0" normalizeH="0" baseline="0" noProof="0" dirty="0">
                <a:ln>
                  <a:noFill/>
                </a:ln>
                <a:solidFill>
                  <a:schemeClr val="accent1"/>
                </a:solidFill>
                <a:effectLst/>
                <a:uLnTx/>
                <a:uFillTx/>
                <a:latin typeface="+mj-lt"/>
                <a:ea typeface="+mj-ea"/>
                <a:cs typeface="+mj-cs"/>
              </a:rPr>
              <a:t>Play Virtual Live Real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8" name="TextBox 7"/>
          <p:cNvSpPr txBox="1"/>
          <p:nvPr/>
        </p:nvSpPr>
        <p:spPr>
          <a:xfrm>
            <a:off x="243840" y="5622878"/>
            <a:ext cx="356722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ysClr val="windowText" lastClr="000000"/>
                </a:solidFill>
                <a:effectLst/>
                <a:uLnTx/>
                <a:uFillTx/>
              </a:rPr>
              <a:t>http://www.breckfoundation.org/</a:t>
            </a:r>
          </a:p>
        </p:txBody>
      </p:sp>
    </p:spTree>
    <p:extLst>
      <p:ext uri="{BB962C8B-B14F-4D97-AF65-F5344CB8AC3E}">
        <p14:creationId xmlns:p14="http://schemas.microsoft.com/office/powerpoint/2010/main" val="1341133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55" y="766343"/>
            <a:ext cx="6730212" cy="1538883"/>
          </a:xfrm>
        </p:spPr>
        <p:txBody>
          <a:bodyPr>
            <a:normAutofit/>
          </a:bodyPr>
          <a:lstStyle/>
          <a:p>
            <a:r>
              <a:rPr lang="en-GB" dirty="0"/>
              <a:t>It’s not all bad…</a:t>
            </a:r>
          </a:p>
        </p:txBody>
      </p:sp>
    </p:spTree>
    <p:extLst>
      <p:ext uri="{BB962C8B-B14F-4D97-AF65-F5344CB8AC3E}">
        <p14:creationId xmlns:p14="http://schemas.microsoft.com/office/powerpoint/2010/main" val="355438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Cyber security</a:t>
            </a:r>
          </a:p>
        </p:txBody>
      </p:sp>
      <p:sp>
        <p:nvSpPr>
          <p:cNvPr id="3" name="Content Placeholder 2"/>
          <p:cNvSpPr>
            <a:spLocks noGrp="1"/>
          </p:cNvSpPr>
          <p:nvPr>
            <p:ph idx="1"/>
          </p:nvPr>
        </p:nvSpPr>
        <p:spPr>
          <a:xfrm>
            <a:off x="457200" y="1600200"/>
            <a:ext cx="8229600" cy="3360920"/>
          </a:xfrm>
        </p:spPr>
        <p:txBody>
          <a:bodyPr/>
          <a:lstStyle/>
          <a:p>
            <a:r>
              <a:rPr lang="en-GB" dirty="0">
                <a:hlinkClick r:id="rId3"/>
              </a:rPr>
              <a:t>https://www.thetechpartnership.com/tech-future-careers/</a:t>
            </a:r>
            <a:endParaRPr lang="en-GB" dirty="0"/>
          </a:p>
          <a:p>
            <a:endParaRPr lang="en-GB" dirty="0"/>
          </a:p>
          <a:p>
            <a:r>
              <a:rPr lang="en-GB" dirty="0">
                <a:hlinkClick r:id="rId4"/>
              </a:rPr>
              <a:t>http://www.bigambition.co.uk/secure-futures/resources/</a:t>
            </a:r>
            <a:endParaRPr lang="en-GB" dirty="0"/>
          </a:p>
          <a:p>
            <a:endParaRPr lang="en-GB" dirty="0"/>
          </a:p>
          <a:p>
            <a:endParaRPr lang="en-GB" dirty="0"/>
          </a:p>
        </p:txBody>
      </p:sp>
    </p:spTree>
    <p:extLst>
      <p:ext uri="{BB962C8B-B14F-4D97-AF65-F5344CB8AC3E}">
        <p14:creationId xmlns:p14="http://schemas.microsoft.com/office/powerpoint/2010/main" val="932453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658" y="1298719"/>
            <a:ext cx="5653314" cy="4800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083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166"/>
            <a:ext cx="8229600" cy="615553"/>
          </a:xfrm>
        </p:spPr>
        <p:txBody>
          <a:bodyPr>
            <a:normAutofit fontScale="90000"/>
          </a:bodyPr>
          <a:lstStyle/>
          <a:p>
            <a:r>
              <a:rPr lang="en-GB" b="0" dirty="0"/>
              <a:t>TechFuture Girls </a:t>
            </a:r>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73" y="1298719"/>
            <a:ext cx="8302427" cy="4386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14800" y="6211669"/>
            <a:ext cx="4572000" cy="646331"/>
          </a:xfrm>
          <a:prstGeom prst="rect">
            <a:avLst/>
          </a:prstGeom>
        </p:spPr>
        <p:txBody>
          <a:bodyPr>
            <a:spAutoFit/>
          </a:bodyPr>
          <a:lstStyle/>
          <a:p>
            <a:r>
              <a:rPr lang="en-GB" b="1" dirty="0"/>
              <a:t>Aimed at </a:t>
            </a:r>
            <a:endParaRPr lang="en-GB" dirty="0"/>
          </a:p>
          <a:p>
            <a:r>
              <a:rPr lang="en-GB" dirty="0"/>
              <a:t>Girls aged 9 to 14. </a:t>
            </a:r>
          </a:p>
        </p:txBody>
      </p:sp>
    </p:spTree>
    <p:extLst>
      <p:ext uri="{BB962C8B-B14F-4D97-AF65-F5344CB8AC3E}">
        <p14:creationId xmlns:p14="http://schemas.microsoft.com/office/powerpoint/2010/main" val="2453515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Key Stage 3 and 4</a:t>
            </a: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38350" y="1909762"/>
            <a:ext cx="50673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68513" y="4266977"/>
            <a:ext cx="6974115" cy="646331"/>
          </a:xfrm>
          <a:prstGeom prst="rect">
            <a:avLst/>
          </a:prstGeom>
        </p:spPr>
        <p:txBody>
          <a:bodyPr wrap="square">
            <a:spAutoFit/>
          </a:bodyPr>
          <a:lstStyle/>
          <a:p>
            <a:r>
              <a:rPr lang="en-GB" dirty="0">
                <a:hlinkClick r:id="rId4"/>
              </a:rPr>
              <a:t>www.cybersecuritychallenge.org.uk/education/schools/</a:t>
            </a:r>
            <a:endParaRPr lang="en-GB" dirty="0"/>
          </a:p>
          <a:p>
            <a:r>
              <a:rPr lang="en-GB" dirty="0"/>
              <a:t> </a:t>
            </a:r>
          </a:p>
        </p:txBody>
      </p:sp>
    </p:spTree>
    <p:extLst>
      <p:ext uri="{BB962C8B-B14F-4D97-AF65-F5344CB8AC3E}">
        <p14:creationId xmlns:p14="http://schemas.microsoft.com/office/powerpoint/2010/main" val="2098471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0"/>
            <a:ext cx="6876256" cy="1124744"/>
          </a:xfrm>
        </p:spPr>
        <p:txBody>
          <a:bodyPr>
            <a:normAutofit fontScale="90000"/>
          </a:bodyPr>
          <a:lstStyle/>
          <a:p>
            <a:r>
              <a:rPr lang="en-GB" dirty="0"/>
              <a:t>Robots/automation taking jobs</a:t>
            </a:r>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53" y="1052736"/>
            <a:ext cx="71913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7117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Learn to be a spy!</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9441" y="1662112"/>
            <a:ext cx="8063360" cy="2991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1763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future is tech!</a:t>
            </a:r>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4" y="1268760"/>
            <a:ext cx="6518101" cy="5378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730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Activity 3 – break!</a:t>
            </a:r>
          </a:p>
        </p:txBody>
      </p:sp>
      <p:sp>
        <p:nvSpPr>
          <p:cNvPr id="3" name="Content Placeholder 2"/>
          <p:cNvSpPr>
            <a:spLocks noGrp="1"/>
          </p:cNvSpPr>
          <p:nvPr>
            <p:ph idx="1"/>
          </p:nvPr>
        </p:nvSpPr>
        <p:spPr/>
        <p:txBody>
          <a:bodyPr>
            <a:normAutofit lnSpcReduction="10000"/>
          </a:bodyPr>
          <a:lstStyle/>
          <a:p>
            <a:r>
              <a:rPr lang="en-GB" dirty="0"/>
              <a:t>Have a chat on your table…</a:t>
            </a:r>
          </a:p>
          <a:p>
            <a:endParaRPr lang="en-GB" dirty="0"/>
          </a:p>
          <a:p>
            <a:r>
              <a:rPr lang="en-GB" dirty="0"/>
              <a:t>Are you any wiser?</a:t>
            </a:r>
          </a:p>
          <a:p>
            <a:endParaRPr lang="en-GB" dirty="0"/>
          </a:p>
          <a:p>
            <a:r>
              <a:rPr lang="en-GB" dirty="0"/>
              <a:t>Questions?</a:t>
            </a:r>
          </a:p>
          <a:p>
            <a:endParaRPr lang="en-GB" dirty="0"/>
          </a:p>
          <a:p>
            <a:r>
              <a:rPr lang="en-GB" dirty="0"/>
              <a:t>What strategies are you going to use with your son/daughter?</a:t>
            </a:r>
          </a:p>
          <a:p>
            <a:endParaRPr lang="en-GB" dirty="0"/>
          </a:p>
          <a:p>
            <a:endParaRPr lang="en-GB" dirty="0"/>
          </a:p>
        </p:txBody>
      </p:sp>
    </p:spTree>
    <p:extLst>
      <p:ext uri="{BB962C8B-B14F-4D97-AF65-F5344CB8AC3E}">
        <p14:creationId xmlns:p14="http://schemas.microsoft.com/office/powerpoint/2010/main" val="70838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atic4.businessinsider.com/image/5016c7fa6bb3f7aa65000005-620-/parenting-tri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10"/>
            <a:ext cx="8984109" cy="6738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176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996" y="0"/>
            <a:ext cx="9170996" cy="6878247"/>
          </a:xfrm>
        </p:spPr>
      </p:pic>
    </p:spTree>
    <p:extLst>
      <p:ext uri="{BB962C8B-B14F-4D97-AF65-F5344CB8AC3E}">
        <p14:creationId xmlns:p14="http://schemas.microsoft.com/office/powerpoint/2010/main" val="4246014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farm1.staticflickr.com/150/410340190_c12231f832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397793"/>
            <a:ext cx="9143999" cy="8255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420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414" y="0"/>
            <a:ext cx="8229600" cy="692696"/>
          </a:xfrm>
        </p:spPr>
        <p:txBody>
          <a:bodyPr>
            <a:normAutofit fontScale="90000"/>
          </a:bodyPr>
          <a:lstStyle/>
          <a:p>
            <a:r>
              <a:rPr lang="en-GB" dirty="0"/>
              <a:t>Topics</a:t>
            </a:r>
          </a:p>
        </p:txBody>
      </p:sp>
      <p:sp>
        <p:nvSpPr>
          <p:cNvPr id="4" name="Rounded Rectangle 3"/>
          <p:cNvSpPr/>
          <p:nvPr/>
        </p:nvSpPr>
        <p:spPr>
          <a:xfrm>
            <a:off x="899592" y="836712"/>
            <a:ext cx="2232248" cy="1728192"/>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Arial Rounded MT Bold" pitchFamily="34" charset="0"/>
              </a:rPr>
              <a:t>Parental Controls</a:t>
            </a:r>
          </a:p>
        </p:txBody>
      </p:sp>
      <p:sp>
        <p:nvSpPr>
          <p:cNvPr id="5" name="Rounded Rectangle 4"/>
          <p:cNvSpPr/>
          <p:nvPr/>
        </p:nvSpPr>
        <p:spPr>
          <a:xfrm>
            <a:off x="6372200" y="814224"/>
            <a:ext cx="2232248" cy="1728192"/>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Arial Rounded MT Bold" pitchFamily="34" charset="0"/>
              </a:rPr>
              <a:t>Messaging &amp; Chat</a:t>
            </a:r>
          </a:p>
        </p:txBody>
      </p:sp>
      <p:sp>
        <p:nvSpPr>
          <p:cNvPr id="6" name="Rounded Rectangle 5"/>
          <p:cNvSpPr/>
          <p:nvPr/>
        </p:nvSpPr>
        <p:spPr>
          <a:xfrm>
            <a:off x="3646895" y="2665968"/>
            <a:ext cx="2232248" cy="1728192"/>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Arial Rounded MT Bold" pitchFamily="34" charset="0"/>
              </a:rPr>
              <a:t>Talking to your child about online activity</a:t>
            </a:r>
          </a:p>
        </p:txBody>
      </p:sp>
      <p:sp>
        <p:nvSpPr>
          <p:cNvPr id="7" name="Rounded Rectangle 6"/>
          <p:cNvSpPr/>
          <p:nvPr/>
        </p:nvSpPr>
        <p:spPr>
          <a:xfrm>
            <a:off x="3635896" y="814224"/>
            <a:ext cx="2232248" cy="1728192"/>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Gaming</a:t>
            </a:r>
          </a:p>
        </p:txBody>
      </p:sp>
      <p:sp>
        <p:nvSpPr>
          <p:cNvPr id="8" name="Rounded Rectangle 7"/>
          <p:cNvSpPr/>
          <p:nvPr/>
        </p:nvSpPr>
        <p:spPr>
          <a:xfrm>
            <a:off x="6383199" y="2665968"/>
            <a:ext cx="2232248" cy="1728192"/>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Using a Phone</a:t>
            </a:r>
          </a:p>
        </p:txBody>
      </p:sp>
      <p:sp>
        <p:nvSpPr>
          <p:cNvPr id="9" name="Rounded Rectangle 8"/>
          <p:cNvSpPr/>
          <p:nvPr/>
        </p:nvSpPr>
        <p:spPr>
          <a:xfrm>
            <a:off x="910591" y="2714830"/>
            <a:ext cx="2232248" cy="1728192"/>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Sharing (images video etc.)</a:t>
            </a:r>
          </a:p>
        </p:txBody>
      </p:sp>
      <p:sp>
        <p:nvSpPr>
          <p:cNvPr id="10" name="Rounded Rectangle 9"/>
          <p:cNvSpPr/>
          <p:nvPr/>
        </p:nvSpPr>
        <p:spPr>
          <a:xfrm>
            <a:off x="3646895" y="4797152"/>
            <a:ext cx="2232248" cy="1728192"/>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Arial Rounded MT Bold" pitchFamily="34" charset="0"/>
              </a:rPr>
              <a:t>Bullying</a:t>
            </a:r>
          </a:p>
        </p:txBody>
      </p:sp>
      <p:sp>
        <p:nvSpPr>
          <p:cNvPr id="11" name="Rounded Rectangle 10">
            <a:hlinkClick r:id="rId3"/>
          </p:cNvPr>
          <p:cNvSpPr/>
          <p:nvPr/>
        </p:nvSpPr>
        <p:spPr>
          <a:xfrm>
            <a:off x="910590" y="6231430"/>
            <a:ext cx="2232249"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General Top Tips</a:t>
            </a:r>
          </a:p>
        </p:txBody>
      </p:sp>
      <p:sp>
        <p:nvSpPr>
          <p:cNvPr id="12" name="Rounded Rectangle 11">
            <a:hlinkClick r:id="rId3"/>
          </p:cNvPr>
          <p:cNvSpPr/>
          <p:nvPr/>
        </p:nvSpPr>
        <p:spPr>
          <a:xfrm>
            <a:off x="6383199" y="6231430"/>
            <a:ext cx="2232248"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Great Resources</a:t>
            </a:r>
          </a:p>
        </p:txBody>
      </p:sp>
    </p:spTree>
    <p:extLst>
      <p:ext uri="{BB962C8B-B14F-4D97-AF65-F5344CB8AC3E}">
        <p14:creationId xmlns:p14="http://schemas.microsoft.com/office/powerpoint/2010/main" val="265956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Parental Controls</a:t>
            </a:r>
          </a:p>
        </p:txBody>
      </p:sp>
      <p:sp>
        <p:nvSpPr>
          <p:cNvPr id="3" name="Content Placeholder 2"/>
          <p:cNvSpPr>
            <a:spLocks noGrp="1"/>
          </p:cNvSpPr>
          <p:nvPr>
            <p:ph idx="1"/>
          </p:nvPr>
        </p:nvSpPr>
        <p:spPr>
          <a:xfrm>
            <a:off x="256388" y="3645024"/>
            <a:ext cx="8229600" cy="2620888"/>
          </a:xfrm>
        </p:spPr>
        <p:txBody>
          <a:bodyPr>
            <a:normAutofit fontScale="92500" lnSpcReduction="10000"/>
          </a:bodyPr>
          <a:lstStyle/>
          <a:p>
            <a:pPr marL="0" indent="0" algn="ctr">
              <a:buNone/>
            </a:pPr>
            <a:r>
              <a:rPr lang="en-GB" b="1" dirty="0"/>
              <a:t>Type of Control</a:t>
            </a:r>
          </a:p>
          <a:p>
            <a:r>
              <a:rPr lang="en-GB" b="1" dirty="0"/>
              <a:t>Filtering</a:t>
            </a:r>
            <a:r>
              <a:rPr lang="en-GB" dirty="0"/>
              <a:t> </a:t>
            </a:r>
          </a:p>
          <a:p>
            <a:r>
              <a:rPr lang="en-GB" b="1" dirty="0"/>
              <a:t>Time limits</a:t>
            </a:r>
          </a:p>
          <a:p>
            <a:r>
              <a:rPr lang="en-GB" b="1" dirty="0"/>
              <a:t>Monitoring</a:t>
            </a:r>
            <a:r>
              <a:rPr lang="en-GB" dirty="0"/>
              <a:t> </a:t>
            </a:r>
          </a:p>
          <a:p>
            <a:r>
              <a:rPr lang="en-GB" b="1" dirty="0"/>
              <a:t>Reporting</a:t>
            </a:r>
            <a:r>
              <a:rPr lang="en-GB" dirty="0"/>
              <a:t> </a:t>
            </a:r>
          </a:p>
        </p:txBody>
      </p:sp>
      <p:sp>
        <p:nvSpPr>
          <p:cNvPr id="4" name="Rounded Rectangle 3">
            <a:hlinkClick r:id="rId3" action="ppaction://hlinksldjump"/>
          </p:cNvPr>
          <p:cNvSpPr/>
          <p:nvPr/>
        </p:nvSpPr>
        <p:spPr>
          <a:xfrm>
            <a:off x="-31576" y="0"/>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Main Menu</a:t>
            </a:r>
          </a:p>
        </p:txBody>
      </p:sp>
      <p:sp>
        <p:nvSpPr>
          <p:cNvPr id="5" name="Content Placeholder 2"/>
          <p:cNvSpPr txBox="1">
            <a:spLocks/>
          </p:cNvSpPr>
          <p:nvPr/>
        </p:nvSpPr>
        <p:spPr>
          <a:xfrm>
            <a:off x="251520" y="836712"/>
            <a:ext cx="8229600" cy="2620888"/>
          </a:xfrm>
          <a:prstGeom prst="rect">
            <a:avLst/>
          </a:prstGeom>
          <a:solidFill>
            <a:schemeClr val="accent1">
              <a:lumMod val="40000"/>
              <a:lumOff val="60000"/>
              <a:alpha val="83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Rounded MT Bold"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Rounded MT Bold"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Rounded MT Bold"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b="1" dirty="0"/>
              <a:t>Type of Service</a:t>
            </a:r>
          </a:p>
          <a:p>
            <a:r>
              <a:rPr lang="en-GB" b="1" dirty="0"/>
              <a:t>Internet Service Providers (ISP’s).</a:t>
            </a:r>
            <a:r>
              <a:rPr lang="en-GB" dirty="0"/>
              <a:t> </a:t>
            </a:r>
          </a:p>
          <a:p>
            <a:r>
              <a:rPr lang="en-GB" b="1" dirty="0"/>
              <a:t>Devices that connect to the internet.</a:t>
            </a:r>
            <a:r>
              <a:rPr lang="en-GB" dirty="0"/>
              <a:t> </a:t>
            </a:r>
          </a:p>
          <a:p>
            <a:r>
              <a:rPr lang="en-GB" b="1" dirty="0"/>
              <a:t>Software.</a:t>
            </a:r>
            <a:r>
              <a:rPr lang="en-GB" dirty="0"/>
              <a:t> </a:t>
            </a:r>
          </a:p>
        </p:txBody>
      </p:sp>
      <p:sp>
        <p:nvSpPr>
          <p:cNvPr id="6" name="Rounded Rectangle 5">
            <a:hlinkClick r:id="rId4"/>
          </p:cNvPr>
          <p:cNvSpPr/>
          <p:nvPr/>
        </p:nvSpPr>
        <p:spPr>
          <a:xfrm>
            <a:off x="5652121" y="6231430"/>
            <a:ext cx="3491880"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How to set ISP parental controls </a:t>
            </a:r>
          </a:p>
        </p:txBody>
      </p:sp>
    </p:spTree>
    <p:extLst>
      <p:ext uri="{BB962C8B-B14F-4D97-AF65-F5344CB8AC3E}">
        <p14:creationId xmlns:p14="http://schemas.microsoft.com/office/powerpoint/2010/main" val="20542998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Gaming</a:t>
            </a:r>
          </a:p>
        </p:txBody>
      </p:sp>
      <p:sp>
        <p:nvSpPr>
          <p:cNvPr id="3" name="Content Placeholder 2"/>
          <p:cNvSpPr>
            <a:spLocks noGrp="1"/>
          </p:cNvSpPr>
          <p:nvPr>
            <p:ph idx="1"/>
          </p:nvPr>
        </p:nvSpPr>
        <p:spPr>
          <a:xfrm>
            <a:off x="-31576" y="836712"/>
            <a:ext cx="9225304" cy="5106686"/>
          </a:xfrm>
        </p:spPr>
        <p:txBody>
          <a:bodyPr>
            <a:noAutofit/>
          </a:bodyPr>
          <a:lstStyle/>
          <a:p>
            <a:pPr marL="0" indent="0">
              <a:buNone/>
            </a:pPr>
            <a:r>
              <a:rPr lang="en-GB" sz="2200" dirty="0">
                <a:hlinkClick r:id="rId3"/>
              </a:rPr>
              <a:t>PEGI</a:t>
            </a:r>
            <a:r>
              <a:rPr lang="en-GB" sz="2200" dirty="0"/>
              <a:t> – age ratings for games</a:t>
            </a:r>
          </a:p>
          <a:p>
            <a:pPr marL="0" indent="0">
              <a:buNone/>
            </a:pPr>
            <a:endParaRPr lang="en-GB" sz="2200" dirty="0"/>
          </a:p>
          <a:p>
            <a:pPr marL="0" indent="0">
              <a:buNone/>
            </a:pPr>
            <a:r>
              <a:rPr lang="en-GB" sz="2200" b="1" dirty="0"/>
              <a:t>Engage:</a:t>
            </a:r>
            <a:r>
              <a:rPr lang="en-GB" sz="2200" dirty="0"/>
              <a:t> Find out what your children are playing and take an interest. Better still, join in the fun and play alongside them yourself!</a:t>
            </a:r>
          </a:p>
          <a:p>
            <a:pPr marL="0" indent="0">
              <a:buNone/>
            </a:pPr>
            <a:r>
              <a:rPr lang="en-GB" sz="2200" b="1" dirty="0"/>
              <a:t>Lighten up: </a:t>
            </a:r>
            <a:r>
              <a:rPr lang="en-GB" sz="2200" dirty="0"/>
              <a:t>Games should be played in well-lit rooms. </a:t>
            </a:r>
          </a:p>
          <a:p>
            <a:pPr marL="0" indent="0">
              <a:buNone/>
            </a:pPr>
            <a:r>
              <a:rPr lang="en-GB" sz="2200" b="1" dirty="0"/>
              <a:t>Take breaks:</a:t>
            </a:r>
            <a:r>
              <a:rPr lang="en-GB" sz="2200" dirty="0"/>
              <a:t> Encourage your children to take regular breaks – at least five minutes every 45-60 minutes as a rule of thumb.</a:t>
            </a:r>
          </a:p>
          <a:p>
            <a:pPr marL="0" indent="0">
              <a:buNone/>
            </a:pPr>
            <a:r>
              <a:rPr lang="en-GB" sz="2200" b="1" dirty="0"/>
              <a:t>Use parental controls:</a:t>
            </a:r>
            <a:r>
              <a:rPr lang="en-GB" sz="2200" dirty="0"/>
              <a:t> In addition to clear age rating symbols and descriptor icons, all of today’s consoles offer </a:t>
            </a:r>
            <a:r>
              <a:rPr lang="en-GB" sz="2200" dirty="0">
                <a:hlinkClick r:id="rId4"/>
              </a:rPr>
              <a:t>parental controls</a:t>
            </a:r>
            <a:r>
              <a:rPr lang="en-GB" sz="2200" dirty="0"/>
              <a:t>. </a:t>
            </a:r>
          </a:p>
          <a:p>
            <a:pPr marL="0" indent="0">
              <a:buNone/>
            </a:pPr>
            <a:endParaRPr lang="en-GB" sz="2200" dirty="0"/>
          </a:p>
          <a:p>
            <a:pPr marL="0" indent="0">
              <a:buNone/>
            </a:pPr>
            <a:r>
              <a:rPr lang="en-GB" sz="2200" dirty="0"/>
              <a:t>More information available at the </a:t>
            </a:r>
            <a:r>
              <a:rPr lang="en-GB" sz="2200" dirty="0">
                <a:hlinkClick r:id="rId5"/>
              </a:rPr>
              <a:t>ask about games </a:t>
            </a:r>
            <a:r>
              <a:rPr lang="en-GB" sz="2200" dirty="0"/>
              <a:t>site.</a:t>
            </a:r>
          </a:p>
        </p:txBody>
      </p:sp>
      <p:sp>
        <p:nvSpPr>
          <p:cNvPr id="4" name="Rounded Rectangle 3">
            <a:hlinkClick r:id="rId6" action="ppaction://hlinksldjump"/>
          </p:cNvPr>
          <p:cNvSpPr/>
          <p:nvPr/>
        </p:nvSpPr>
        <p:spPr>
          <a:xfrm>
            <a:off x="-31576" y="0"/>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Main Menu</a:t>
            </a:r>
          </a:p>
        </p:txBody>
      </p:sp>
      <p:sp>
        <p:nvSpPr>
          <p:cNvPr id="5" name="Rounded Rectangle 4">
            <a:hlinkClick r:id="rId7"/>
          </p:cNvPr>
          <p:cNvSpPr/>
          <p:nvPr/>
        </p:nvSpPr>
        <p:spPr>
          <a:xfrm>
            <a:off x="8586" y="6093296"/>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Arial Rounded MT Bold" pitchFamily="34" charset="0"/>
              </a:rPr>
              <a:t>Xbox parental controls</a:t>
            </a:r>
          </a:p>
        </p:txBody>
      </p:sp>
      <p:sp>
        <p:nvSpPr>
          <p:cNvPr id="6" name="Rounded Rectangle 5">
            <a:hlinkClick r:id="rId8"/>
          </p:cNvPr>
          <p:cNvSpPr/>
          <p:nvPr/>
        </p:nvSpPr>
        <p:spPr>
          <a:xfrm>
            <a:off x="3203848" y="6093296"/>
            <a:ext cx="2664296"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Arial Rounded MT Bold" pitchFamily="34" charset="0"/>
              </a:rPr>
              <a:t>PlayStation parental controls</a:t>
            </a:r>
          </a:p>
        </p:txBody>
      </p:sp>
      <p:sp>
        <p:nvSpPr>
          <p:cNvPr id="7" name="Rounded Rectangle 6">
            <a:hlinkClick r:id="rId9"/>
          </p:cNvPr>
          <p:cNvSpPr/>
          <p:nvPr/>
        </p:nvSpPr>
        <p:spPr>
          <a:xfrm>
            <a:off x="6876256" y="6093296"/>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Arial Rounded MT Bold" pitchFamily="34" charset="0"/>
              </a:rPr>
              <a:t>Wii parental controls</a:t>
            </a:r>
          </a:p>
        </p:txBody>
      </p:sp>
    </p:spTree>
    <p:extLst>
      <p:ext uri="{BB962C8B-B14F-4D97-AF65-F5344CB8AC3E}">
        <p14:creationId xmlns:p14="http://schemas.microsoft.com/office/powerpoint/2010/main" val="3600065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Talking to People</a:t>
            </a:r>
          </a:p>
        </p:txBody>
      </p:sp>
      <p:sp>
        <p:nvSpPr>
          <p:cNvPr id="3" name="Content Placeholder 2"/>
          <p:cNvSpPr>
            <a:spLocks noGrp="1"/>
          </p:cNvSpPr>
          <p:nvPr>
            <p:ph idx="1"/>
          </p:nvPr>
        </p:nvSpPr>
        <p:spPr>
          <a:xfrm>
            <a:off x="457200" y="1600201"/>
            <a:ext cx="8229600" cy="3412976"/>
          </a:xfrm>
        </p:spPr>
        <p:txBody>
          <a:bodyPr/>
          <a:lstStyle/>
          <a:p>
            <a:r>
              <a:rPr lang="en-GB" dirty="0"/>
              <a:t>Instant Messaging – (Windows Live Messenger, Facebook Chat etc.)</a:t>
            </a:r>
          </a:p>
          <a:p>
            <a:r>
              <a:rPr lang="en-GB" dirty="0"/>
              <a:t>Webcams</a:t>
            </a:r>
          </a:p>
          <a:p>
            <a:pPr lvl="1"/>
            <a:r>
              <a:rPr lang="en-GB" dirty="0"/>
              <a:t>Ratting(malware)</a:t>
            </a:r>
          </a:p>
          <a:p>
            <a:r>
              <a:rPr lang="en-GB" dirty="0"/>
              <a:t>Chat Rooms(forums)</a:t>
            </a:r>
          </a:p>
          <a:p>
            <a:r>
              <a:rPr lang="en-GB" dirty="0"/>
              <a:t>Random Chat (Chat Roulette)</a:t>
            </a:r>
          </a:p>
        </p:txBody>
      </p:sp>
      <p:sp>
        <p:nvSpPr>
          <p:cNvPr id="4" name="Rounded Rectangle 3">
            <a:hlinkClick r:id="rId3" action="ppaction://hlinksldjump"/>
          </p:cNvPr>
          <p:cNvSpPr/>
          <p:nvPr/>
        </p:nvSpPr>
        <p:spPr>
          <a:xfrm>
            <a:off x="-31576" y="0"/>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Main Menu</a:t>
            </a:r>
          </a:p>
        </p:txBody>
      </p:sp>
    </p:spTree>
    <p:extLst>
      <p:ext uri="{BB962C8B-B14F-4D97-AF65-F5344CB8AC3E}">
        <p14:creationId xmlns:p14="http://schemas.microsoft.com/office/powerpoint/2010/main" val="107096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Sharing</a:t>
            </a:r>
          </a:p>
        </p:txBody>
      </p:sp>
      <p:sp>
        <p:nvSpPr>
          <p:cNvPr id="3" name="Content Placeholder 2"/>
          <p:cNvSpPr>
            <a:spLocks noGrp="1"/>
          </p:cNvSpPr>
          <p:nvPr>
            <p:ph idx="1"/>
          </p:nvPr>
        </p:nvSpPr>
        <p:spPr>
          <a:xfrm>
            <a:off x="457200" y="1600201"/>
            <a:ext cx="8229600" cy="2620888"/>
          </a:xfrm>
        </p:spPr>
        <p:txBody>
          <a:bodyPr/>
          <a:lstStyle/>
          <a:p>
            <a:r>
              <a:rPr lang="en-GB" dirty="0"/>
              <a:t>Pictures &amp; Videos (Facebook, Twitter, </a:t>
            </a:r>
            <a:r>
              <a:rPr lang="en-GB" dirty="0" err="1"/>
              <a:t>Instagram</a:t>
            </a:r>
            <a:r>
              <a:rPr lang="en-GB" dirty="0"/>
              <a:t>, </a:t>
            </a:r>
            <a:r>
              <a:rPr lang="en-GB" dirty="0" err="1"/>
              <a:t>Snapchat</a:t>
            </a:r>
            <a:r>
              <a:rPr lang="en-GB" dirty="0"/>
              <a:t>……)</a:t>
            </a:r>
          </a:p>
          <a:p>
            <a:r>
              <a:rPr lang="en-GB" dirty="0"/>
              <a:t>Personal information</a:t>
            </a:r>
          </a:p>
          <a:p>
            <a:r>
              <a:rPr lang="en-GB" dirty="0"/>
              <a:t>Location</a:t>
            </a:r>
          </a:p>
          <a:p>
            <a:endParaRPr lang="en-GB" dirty="0"/>
          </a:p>
        </p:txBody>
      </p:sp>
      <p:sp>
        <p:nvSpPr>
          <p:cNvPr id="4" name="Rounded Rectangle 3"/>
          <p:cNvSpPr/>
          <p:nvPr/>
        </p:nvSpPr>
        <p:spPr>
          <a:xfrm>
            <a:off x="-31576" y="0"/>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Main Menu</a:t>
            </a:r>
          </a:p>
        </p:txBody>
      </p:sp>
      <p:sp>
        <p:nvSpPr>
          <p:cNvPr id="5" name="Rounded Rectangle 4">
            <a:hlinkClick r:id="rId3"/>
          </p:cNvPr>
          <p:cNvSpPr/>
          <p:nvPr/>
        </p:nvSpPr>
        <p:spPr>
          <a:xfrm>
            <a:off x="23664" y="5988597"/>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Arial Rounded MT Bold" pitchFamily="34" charset="0"/>
              </a:rPr>
              <a:t>Snapchat</a:t>
            </a:r>
            <a:r>
              <a:rPr lang="en-GB" sz="2400" b="1" dirty="0">
                <a:solidFill>
                  <a:schemeClr val="tx1"/>
                </a:solidFill>
                <a:latin typeface="Arial Rounded MT Bold" pitchFamily="34" charset="0"/>
              </a:rPr>
              <a:t> guide</a:t>
            </a:r>
          </a:p>
        </p:txBody>
      </p:sp>
      <p:sp>
        <p:nvSpPr>
          <p:cNvPr id="6" name="Rounded Rectangle 5">
            <a:hlinkClick r:id="rId4"/>
          </p:cNvPr>
          <p:cNvSpPr/>
          <p:nvPr/>
        </p:nvSpPr>
        <p:spPr>
          <a:xfrm>
            <a:off x="2555776" y="5988597"/>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Ask.fm guide</a:t>
            </a:r>
          </a:p>
        </p:txBody>
      </p:sp>
    </p:spTree>
    <p:extLst>
      <p:ext uri="{BB962C8B-B14F-4D97-AF65-F5344CB8AC3E}">
        <p14:creationId xmlns:p14="http://schemas.microsoft.com/office/powerpoint/2010/main" val="15476585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Bullying</a:t>
            </a:r>
          </a:p>
        </p:txBody>
      </p:sp>
      <p:sp>
        <p:nvSpPr>
          <p:cNvPr id="3" name="Content Placeholder 2"/>
          <p:cNvSpPr>
            <a:spLocks noGrp="1"/>
          </p:cNvSpPr>
          <p:nvPr>
            <p:ph idx="1"/>
          </p:nvPr>
        </p:nvSpPr>
        <p:spPr>
          <a:xfrm>
            <a:off x="-31576" y="908720"/>
            <a:ext cx="9144000" cy="1396752"/>
          </a:xfrm>
          <a:solidFill>
            <a:srgbClr val="FFFF00">
              <a:alpha val="83000"/>
            </a:srgbClr>
          </a:solidFill>
        </p:spPr>
        <p:txBody>
          <a:bodyPr/>
          <a:lstStyle/>
          <a:p>
            <a:pPr marL="0" indent="0" algn="ctr">
              <a:buNone/>
            </a:pPr>
            <a:r>
              <a:rPr lang="en-GB" sz="2000" b="1" dirty="0"/>
              <a:t>28% of 11 – to 16 year olds</a:t>
            </a:r>
            <a:r>
              <a:rPr lang="en-GB" sz="2000" dirty="0"/>
              <a:t> have been deliberately targeted, threatened or humiliated by an individual or group through the use of mobile phone or the internet.</a:t>
            </a:r>
          </a:p>
          <a:p>
            <a:pPr marL="0" indent="0" algn="ctr">
              <a:buNone/>
            </a:pPr>
            <a:r>
              <a:rPr lang="en-GB" sz="2000" i="1" dirty="0" err="1"/>
              <a:t>Beatbullying</a:t>
            </a:r>
            <a:r>
              <a:rPr lang="en-GB" sz="2000" i="1" dirty="0"/>
              <a:t>, Virtual Violence II.</a:t>
            </a:r>
            <a:endParaRPr lang="en-GB" sz="2000" dirty="0"/>
          </a:p>
          <a:p>
            <a:pPr marL="0" indent="0">
              <a:buNone/>
            </a:pPr>
            <a:endParaRPr lang="en-GB" dirty="0"/>
          </a:p>
        </p:txBody>
      </p:sp>
      <p:sp>
        <p:nvSpPr>
          <p:cNvPr id="4" name="Rounded Rectangle 3">
            <a:hlinkClick r:id="rId3" action="ppaction://hlinksldjump"/>
          </p:cNvPr>
          <p:cNvSpPr/>
          <p:nvPr/>
        </p:nvSpPr>
        <p:spPr>
          <a:xfrm>
            <a:off x="-31576" y="0"/>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Main Menu</a:t>
            </a:r>
          </a:p>
        </p:txBody>
      </p:sp>
      <p:sp>
        <p:nvSpPr>
          <p:cNvPr id="5" name="Content Placeholder 2"/>
          <p:cNvSpPr txBox="1">
            <a:spLocks/>
          </p:cNvSpPr>
          <p:nvPr/>
        </p:nvSpPr>
        <p:spPr>
          <a:xfrm>
            <a:off x="-36511" y="2636912"/>
            <a:ext cx="9180512" cy="2620888"/>
          </a:xfrm>
          <a:prstGeom prst="rect">
            <a:avLst/>
          </a:prstGeom>
          <a:solidFill>
            <a:schemeClr val="accent1">
              <a:lumMod val="40000"/>
              <a:lumOff val="60000"/>
              <a:alpha val="83000"/>
            </a:schemeClr>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Rounded MT Bold"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Rounded MT Bold"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Rounded MT Bold"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Rounded MT Bold"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dirty="0"/>
              <a:t>Offer reassurance and support.</a:t>
            </a:r>
          </a:p>
          <a:p>
            <a:r>
              <a:rPr lang="en-GB" b="1" dirty="0"/>
              <a:t>Tell your child that if they are being bullied to always keep the evidence.</a:t>
            </a:r>
          </a:p>
          <a:p>
            <a:r>
              <a:rPr lang="en-GB" b="1" dirty="0"/>
              <a:t>Block the bullies.</a:t>
            </a:r>
          </a:p>
          <a:p>
            <a:r>
              <a:rPr lang="en-GB" b="1" dirty="0"/>
              <a:t>Report any bullying content to the website it’s hosted on. </a:t>
            </a:r>
          </a:p>
          <a:p>
            <a:endParaRPr lang="en-GB" b="1" dirty="0"/>
          </a:p>
          <a:p>
            <a:endParaRPr lang="en-GB" dirty="0"/>
          </a:p>
        </p:txBody>
      </p:sp>
      <p:sp>
        <p:nvSpPr>
          <p:cNvPr id="6" name="Rounded Rectangle 5">
            <a:hlinkClick r:id="rId4"/>
          </p:cNvPr>
          <p:cNvSpPr/>
          <p:nvPr/>
        </p:nvSpPr>
        <p:spPr>
          <a:xfrm>
            <a:off x="120823" y="6202326"/>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Beat Bullying Site</a:t>
            </a:r>
          </a:p>
        </p:txBody>
      </p:sp>
      <p:sp>
        <p:nvSpPr>
          <p:cNvPr id="7" name="Rounded Rectangle 6">
            <a:hlinkClick r:id="rId5"/>
          </p:cNvPr>
          <p:cNvSpPr/>
          <p:nvPr/>
        </p:nvSpPr>
        <p:spPr>
          <a:xfrm>
            <a:off x="2699792" y="6202326"/>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CEOP</a:t>
            </a:r>
          </a:p>
        </p:txBody>
      </p:sp>
    </p:spTree>
    <p:extLst>
      <p:ext uri="{BB962C8B-B14F-4D97-AF65-F5344CB8AC3E}">
        <p14:creationId xmlns:p14="http://schemas.microsoft.com/office/powerpoint/2010/main" val="277903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Using a Phone</a:t>
            </a:r>
          </a:p>
        </p:txBody>
      </p:sp>
      <p:sp>
        <p:nvSpPr>
          <p:cNvPr id="3" name="Content Placeholder 2"/>
          <p:cNvSpPr>
            <a:spLocks noGrp="1"/>
          </p:cNvSpPr>
          <p:nvPr>
            <p:ph idx="1"/>
          </p:nvPr>
        </p:nvSpPr>
        <p:spPr>
          <a:xfrm>
            <a:off x="107504" y="908720"/>
            <a:ext cx="8568952" cy="4248472"/>
          </a:xfrm>
        </p:spPr>
        <p:txBody>
          <a:bodyPr>
            <a:noAutofit/>
          </a:bodyPr>
          <a:lstStyle/>
          <a:p>
            <a:r>
              <a:rPr lang="en-GB" sz="2400" b="1" dirty="0"/>
              <a:t>Parental settings</a:t>
            </a:r>
            <a:r>
              <a:rPr lang="en-GB" sz="2400" dirty="0"/>
              <a:t> </a:t>
            </a:r>
          </a:p>
          <a:p>
            <a:r>
              <a:rPr lang="en-GB" sz="2400" b="1" dirty="0"/>
              <a:t>Understand what your child’s phone can do</a:t>
            </a:r>
            <a:r>
              <a:rPr lang="en-GB" sz="2400" dirty="0"/>
              <a:t> </a:t>
            </a:r>
          </a:p>
          <a:p>
            <a:r>
              <a:rPr lang="en-GB" sz="2400" b="1" dirty="0"/>
              <a:t>Set a pin code on your child’s phone</a:t>
            </a:r>
            <a:r>
              <a:rPr lang="en-GB" sz="2400" dirty="0"/>
              <a:t> </a:t>
            </a:r>
          </a:p>
          <a:p>
            <a:r>
              <a:rPr lang="en-GB" sz="2400" b="1" dirty="0"/>
              <a:t>Set boundaries and monitor usage</a:t>
            </a:r>
            <a:r>
              <a:rPr lang="en-GB" sz="2400" dirty="0"/>
              <a:t>  </a:t>
            </a:r>
          </a:p>
          <a:p>
            <a:r>
              <a:rPr lang="en-GB" sz="2400" b="1" dirty="0"/>
              <a:t>Discuss what they can share</a:t>
            </a:r>
            <a:r>
              <a:rPr lang="en-GB" sz="2400" dirty="0"/>
              <a:t> </a:t>
            </a:r>
          </a:p>
          <a:p>
            <a:r>
              <a:rPr lang="en-GB" sz="2400" b="1" dirty="0"/>
              <a:t>Discuss and monitor costs</a:t>
            </a:r>
            <a:r>
              <a:rPr lang="en-GB" sz="2400" dirty="0"/>
              <a:t> </a:t>
            </a:r>
          </a:p>
          <a:p>
            <a:r>
              <a:rPr lang="en-GB" sz="2400" b="1" dirty="0"/>
              <a:t>Keep their mobile number private</a:t>
            </a:r>
            <a:r>
              <a:rPr lang="en-GB" sz="2400" dirty="0"/>
              <a:t> </a:t>
            </a:r>
          </a:p>
          <a:p>
            <a:r>
              <a:rPr lang="en-GB" sz="2400" b="1" dirty="0"/>
              <a:t>Be prepared in case the phone is lost or stolen</a:t>
            </a:r>
            <a:r>
              <a:rPr lang="en-GB" sz="2400" dirty="0"/>
              <a:t> </a:t>
            </a:r>
          </a:p>
        </p:txBody>
      </p:sp>
      <p:sp>
        <p:nvSpPr>
          <p:cNvPr id="4" name="Rounded Rectangle 3">
            <a:hlinkClick r:id="rId3" action="ppaction://hlinksldjump"/>
          </p:cNvPr>
          <p:cNvSpPr/>
          <p:nvPr/>
        </p:nvSpPr>
        <p:spPr>
          <a:xfrm>
            <a:off x="-31576" y="0"/>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Rounded MT Bold" pitchFamily="34" charset="0"/>
              </a:rPr>
              <a:t>Main Menu</a:t>
            </a:r>
          </a:p>
        </p:txBody>
      </p:sp>
      <p:sp>
        <p:nvSpPr>
          <p:cNvPr id="5" name="Rounded Rectangle 4">
            <a:hlinkClick r:id="rId4"/>
          </p:cNvPr>
          <p:cNvSpPr/>
          <p:nvPr/>
        </p:nvSpPr>
        <p:spPr>
          <a:xfrm>
            <a:off x="0" y="6231430"/>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Arial Rounded MT Bold" pitchFamily="34" charset="0"/>
              </a:rPr>
              <a:t>Vodafone parental settings</a:t>
            </a:r>
          </a:p>
        </p:txBody>
      </p:sp>
      <p:sp>
        <p:nvSpPr>
          <p:cNvPr id="6" name="Rounded Rectangle 5">
            <a:hlinkClick r:id="rId5"/>
          </p:cNvPr>
          <p:cNvSpPr/>
          <p:nvPr/>
        </p:nvSpPr>
        <p:spPr>
          <a:xfrm>
            <a:off x="2275032" y="6231430"/>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Arial Rounded MT Bold" pitchFamily="34" charset="0"/>
              </a:rPr>
              <a:t>O2 parental settings</a:t>
            </a:r>
          </a:p>
        </p:txBody>
      </p:sp>
      <p:sp>
        <p:nvSpPr>
          <p:cNvPr id="7" name="Rounded Rectangle 6">
            <a:hlinkClick r:id="rId6"/>
          </p:cNvPr>
          <p:cNvSpPr/>
          <p:nvPr/>
        </p:nvSpPr>
        <p:spPr>
          <a:xfrm>
            <a:off x="4644008" y="6231430"/>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Arial Rounded MT Bold" pitchFamily="34" charset="0"/>
              </a:rPr>
              <a:t>Orange/EE parental settings</a:t>
            </a:r>
          </a:p>
        </p:txBody>
      </p:sp>
      <p:sp>
        <p:nvSpPr>
          <p:cNvPr id="8" name="Rounded Rectangle 7">
            <a:hlinkClick r:id="rId7"/>
          </p:cNvPr>
          <p:cNvSpPr/>
          <p:nvPr/>
        </p:nvSpPr>
        <p:spPr>
          <a:xfrm>
            <a:off x="7018735" y="6231430"/>
            <a:ext cx="2107523" cy="626570"/>
          </a:xfrm>
          <a:prstGeom prst="roundRect">
            <a:avLst/>
          </a:prstGeom>
          <a:solidFill>
            <a:srgbClr val="00B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tx1"/>
                </a:solidFill>
                <a:latin typeface="Arial Rounded MT Bold" pitchFamily="34" charset="0"/>
              </a:rPr>
              <a:t>T-mobile</a:t>
            </a:r>
            <a:r>
              <a:rPr lang="en-GB" sz="1600" b="1" dirty="0">
                <a:solidFill>
                  <a:schemeClr val="tx1"/>
                </a:solidFill>
                <a:latin typeface="Arial Rounded MT Bold" pitchFamily="34" charset="0"/>
              </a:rPr>
              <a:t> parental settings</a:t>
            </a:r>
          </a:p>
        </p:txBody>
      </p:sp>
    </p:spTree>
    <p:extLst>
      <p:ext uri="{BB962C8B-B14F-4D97-AF65-F5344CB8AC3E}">
        <p14:creationId xmlns:p14="http://schemas.microsoft.com/office/powerpoint/2010/main" val="1489463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Top Tips</a:t>
            </a:r>
          </a:p>
        </p:txBody>
      </p:sp>
      <p:sp>
        <p:nvSpPr>
          <p:cNvPr id="3" name="Content Placeholder 2"/>
          <p:cNvSpPr>
            <a:spLocks noGrp="1"/>
          </p:cNvSpPr>
          <p:nvPr>
            <p:ph idx="1"/>
          </p:nvPr>
        </p:nvSpPr>
        <p:spPr>
          <a:xfrm>
            <a:off x="0" y="1196752"/>
            <a:ext cx="9144000" cy="5661248"/>
          </a:xfrm>
        </p:spPr>
        <p:txBody>
          <a:bodyPr>
            <a:normAutofit fontScale="77500" lnSpcReduction="20000"/>
          </a:bodyPr>
          <a:lstStyle/>
          <a:p>
            <a:pPr marL="0" indent="0">
              <a:buNone/>
            </a:pPr>
            <a:r>
              <a:rPr lang="en-GB" b="1" dirty="0"/>
              <a:t>Be involved in your child’s online life.</a:t>
            </a:r>
            <a:r>
              <a:rPr lang="en-GB" dirty="0"/>
              <a:t> </a:t>
            </a:r>
          </a:p>
          <a:p>
            <a:pPr marL="0" indent="0">
              <a:buNone/>
            </a:pPr>
            <a:endParaRPr lang="en-GB" dirty="0"/>
          </a:p>
          <a:p>
            <a:pPr marL="0" indent="0">
              <a:buNone/>
            </a:pPr>
            <a:r>
              <a:rPr lang="en-GB" b="1" dirty="0"/>
              <a:t>Keep up-to-date with your child’s development online.</a:t>
            </a:r>
            <a:r>
              <a:rPr lang="en-GB" dirty="0"/>
              <a:t> </a:t>
            </a:r>
          </a:p>
          <a:p>
            <a:pPr marL="0" indent="0">
              <a:buNone/>
            </a:pPr>
            <a:endParaRPr lang="en-GB" dirty="0"/>
          </a:p>
          <a:p>
            <a:pPr marL="0" indent="0">
              <a:buNone/>
            </a:pPr>
            <a:r>
              <a:rPr lang="en-GB" b="1" dirty="0"/>
              <a:t>Set boundaries in the online world just as you would in the real world. </a:t>
            </a:r>
          </a:p>
          <a:p>
            <a:pPr marL="0" indent="0">
              <a:buNone/>
            </a:pPr>
            <a:endParaRPr lang="en-GB" b="1" dirty="0"/>
          </a:p>
          <a:p>
            <a:pPr marL="0" indent="0">
              <a:buNone/>
            </a:pPr>
            <a:r>
              <a:rPr lang="en-GB" b="1" dirty="0"/>
              <a:t>Know what connects to the internet and how.</a:t>
            </a:r>
            <a:r>
              <a:rPr lang="en-GB" dirty="0"/>
              <a:t> </a:t>
            </a:r>
          </a:p>
          <a:p>
            <a:pPr marL="0" indent="0">
              <a:buNone/>
            </a:pPr>
            <a:endParaRPr lang="en-GB" dirty="0"/>
          </a:p>
          <a:p>
            <a:pPr marL="0" indent="0">
              <a:buNone/>
            </a:pPr>
            <a:r>
              <a:rPr lang="en-GB" b="1" dirty="0"/>
              <a:t>Consider the use of parental controls on devices that link to the internet, such as the TV, laptops, computers, games consoles and mobile phones.</a:t>
            </a:r>
            <a:r>
              <a:rPr lang="en-GB" dirty="0"/>
              <a:t> </a:t>
            </a:r>
          </a:p>
          <a:p>
            <a:pPr marL="0" indent="0">
              <a:buNone/>
            </a:pPr>
            <a:endParaRPr lang="en-GB" dirty="0"/>
          </a:p>
          <a:p>
            <a:pPr marL="0" indent="0">
              <a:buNone/>
            </a:pPr>
            <a:r>
              <a:rPr lang="en-GB" b="1" dirty="0"/>
              <a:t>Emphasise that not everyone is who they say they are.</a:t>
            </a:r>
            <a:r>
              <a:rPr lang="en-GB" dirty="0"/>
              <a:t> </a:t>
            </a:r>
          </a:p>
          <a:p>
            <a:pPr marL="0" indent="0">
              <a:buNone/>
            </a:pPr>
            <a:r>
              <a:rPr lang="en-GB" b="1" dirty="0"/>
              <a:t>Know what to do if something goes wrong.</a:t>
            </a:r>
            <a:r>
              <a:rPr lang="en-GB" dirty="0"/>
              <a:t> </a:t>
            </a:r>
          </a:p>
        </p:txBody>
      </p:sp>
    </p:spTree>
    <p:extLst>
      <p:ext uri="{BB962C8B-B14F-4D97-AF65-F5344CB8AC3E}">
        <p14:creationId xmlns:p14="http://schemas.microsoft.com/office/powerpoint/2010/main" val="1601174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Useful site! (</a:t>
            </a:r>
            <a:r>
              <a:rPr lang="en-GB" dirty="0" err="1"/>
              <a:t>Childnet</a:t>
            </a:r>
            <a:r>
              <a:rPr lang="en-GB" dirty="0"/>
              <a:t>)</a:t>
            </a:r>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7776864" cy="488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18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Resources from tonight</a:t>
            </a:r>
          </a:p>
        </p:txBody>
      </p:sp>
      <p:sp>
        <p:nvSpPr>
          <p:cNvPr id="3" name="Content Placeholder 2"/>
          <p:cNvSpPr>
            <a:spLocks noGrp="1"/>
          </p:cNvSpPr>
          <p:nvPr>
            <p:ph idx="1"/>
          </p:nvPr>
        </p:nvSpPr>
        <p:spPr>
          <a:xfrm>
            <a:off x="457200" y="1600201"/>
            <a:ext cx="8229600" cy="1396751"/>
          </a:xfrm>
        </p:spPr>
        <p:txBody>
          <a:bodyPr/>
          <a:lstStyle/>
          <a:p>
            <a:pPr marL="0" indent="0" algn="ctr">
              <a:buNone/>
            </a:pPr>
            <a:r>
              <a:rPr lang="en-GB" dirty="0"/>
              <a:t>Available at </a:t>
            </a:r>
            <a:r>
              <a:rPr lang="en-GB" dirty="0">
                <a:hlinkClick r:id="rId3"/>
              </a:rPr>
              <a:t>http://www.sackville.w-sussex.sch.uk/new/</a:t>
            </a:r>
            <a:r>
              <a:rPr lang="en-GB" dirty="0"/>
              <a:t> </a:t>
            </a:r>
          </a:p>
        </p:txBody>
      </p:sp>
    </p:spTree>
    <p:extLst>
      <p:ext uri="{BB962C8B-B14F-4D97-AF65-F5344CB8AC3E}">
        <p14:creationId xmlns:p14="http://schemas.microsoft.com/office/powerpoint/2010/main" val="4035540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414" y="0"/>
            <a:ext cx="8229600" cy="548680"/>
          </a:xfrm>
        </p:spPr>
        <p:txBody>
          <a:bodyPr>
            <a:normAutofit fontScale="90000"/>
          </a:bodyPr>
          <a:lstStyle/>
          <a:p>
            <a:r>
              <a:rPr lang="en-GB" dirty="0"/>
              <a:t>Credits/Useful sites</a:t>
            </a:r>
          </a:p>
        </p:txBody>
      </p:sp>
      <p:graphicFrame>
        <p:nvGraphicFramePr>
          <p:cNvPr id="3" name="Table 2"/>
          <p:cNvGraphicFramePr>
            <a:graphicFrameLocks noGrp="1"/>
          </p:cNvGraphicFramePr>
          <p:nvPr>
            <p:extLst>
              <p:ext uri="{D42A27DB-BD31-4B8C-83A1-F6EECF244321}">
                <p14:modId xmlns:p14="http://schemas.microsoft.com/office/powerpoint/2010/main" val="3492712731"/>
              </p:ext>
            </p:extLst>
          </p:nvPr>
        </p:nvGraphicFramePr>
        <p:xfrm>
          <a:off x="0" y="548680"/>
          <a:ext cx="9144000" cy="6339840"/>
        </p:xfrm>
        <a:graphic>
          <a:graphicData uri="http://schemas.openxmlformats.org/drawingml/2006/table">
            <a:tbl>
              <a:tblPr firstRow="1" bandRow="1">
                <a:tableStyleId>{5C22544A-7EE6-4342-B048-85BDC9FD1C3A}</a:tableStyleId>
              </a:tblPr>
              <a:tblGrid>
                <a:gridCol w="2699792">
                  <a:extLst>
                    <a:ext uri="{9D8B030D-6E8A-4147-A177-3AD203B41FA5}">
                      <a16:colId xmlns:a16="http://schemas.microsoft.com/office/drawing/2014/main" val="20000"/>
                    </a:ext>
                  </a:extLst>
                </a:gridCol>
                <a:gridCol w="6444208">
                  <a:extLst>
                    <a:ext uri="{9D8B030D-6E8A-4147-A177-3AD203B41FA5}">
                      <a16:colId xmlns:a16="http://schemas.microsoft.com/office/drawing/2014/main" val="20001"/>
                    </a:ext>
                  </a:extLst>
                </a:gridCol>
              </a:tblGrid>
              <a:tr h="353941">
                <a:tc>
                  <a:txBody>
                    <a:bodyPr/>
                    <a:lstStyle/>
                    <a:p>
                      <a:r>
                        <a:rPr lang="en-GB" b="0" dirty="0">
                          <a:solidFill>
                            <a:schemeClr val="tx1"/>
                          </a:solidFill>
                        </a:rPr>
                        <a:t>CEOP – for reporting online abuse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b="0" dirty="0">
                          <a:solidFill>
                            <a:schemeClr val="tx1"/>
                          </a:solidFill>
                        </a:rPr>
                        <a:t>www.CEOP.police.uk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2730">
                <a:tc>
                  <a:txBody>
                    <a:bodyPr/>
                    <a:lstStyle/>
                    <a:p>
                      <a:r>
                        <a:rPr lang="en-GB" sz="1600" dirty="0">
                          <a:solidFill>
                            <a:schemeClr val="tx1"/>
                          </a:solidFill>
                        </a:rPr>
                        <a:t>Think u Know – advice for parents</a:t>
                      </a:r>
                      <a:r>
                        <a:rPr lang="en-GB" sz="1600" baseline="0" dirty="0">
                          <a:solidFill>
                            <a:schemeClr val="tx1"/>
                          </a:solidFill>
                        </a:rPr>
                        <a:t> and children</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www.thinkuknow.co.uk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52730">
                <a:tc>
                  <a:txBody>
                    <a:bodyPr/>
                    <a:lstStyle/>
                    <a:p>
                      <a:r>
                        <a:rPr lang="en-GB" sz="1600" dirty="0">
                          <a:solidFill>
                            <a:schemeClr val="tx1"/>
                          </a:solidFill>
                        </a:rPr>
                        <a:t>Parents’ guide to smartphones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hlinkClick r:id="rId3"/>
                        </a:rPr>
                        <a:t>http://www.saferinternet.org.uk/advice-and-resources/parents-and-carers/parents-guide-to-technology/smartphones</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52730">
                <a:tc>
                  <a:txBody>
                    <a:bodyPr/>
                    <a:lstStyle/>
                    <a:p>
                      <a:r>
                        <a:rPr lang="en-GB" sz="1600" dirty="0">
                          <a:solidFill>
                            <a:schemeClr val="tx1"/>
                          </a:solidFill>
                        </a:rPr>
                        <a:t>Parents’ guide to gaming devices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hlinkClick r:id="rId4"/>
                        </a:rPr>
                        <a:t>http://www.saferinternet.org.uk/advice-and-resources/parents-and-carers/parents-guide-to-technology/gaming-devices</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52730">
                <a:tc>
                  <a:txBody>
                    <a:bodyPr/>
                    <a:lstStyle/>
                    <a:p>
                      <a:r>
                        <a:rPr lang="en-GB" sz="1600" dirty="0">
                          <a:solidFill>
                            <a:schemeClr val="tx1"/>
                          </a:solidFill>
                        </a:rPr>
                        <a:t>Parents’ guide to Internet enabled devices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hlinkClick r:id="rId5"/>
                        </a:rPr>
                        <a:t>http://www.saferinternet.org.uk/advice-and-resources/parents-and-carers/parents-guide-to-technology/internet-enabled-devices</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85459">
                <a:tc>
                  <a:txBody>
                    <a:bodyPr/>
                    <a:lstStyle/>
                    <a:p>
                      <a:r>
                        <a:rPr lang="en-GB" sz="1600" dirty="0">
                          <a:solidFill>
                            <a:schemeClr val="tx1"/>
                          </a:solidFill>
                        </a:rPr>
                        <a:t>‘So You Got Naked Online’ – Advice about dealing with the</a:t>
                      </a:r>
                      <a:r>
                        <a:rPr lang="en-GB" sz="1600" baseline="0" dirty="0">
                          <a:solidFill>
                            <a:schemeClr val="tx1"/>
                          </a:solidFill>
                        </a:rPr>
                        <a:t> consequences of sexting.</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hlinkClick r:id="rId6"/>
                        </a:rPr>
                        <a:t>http://www.saferinternet.org.uk/ufiles/Sexting%20Toolkit.pdf</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52730">
                <a:tc>
                  <a:txBody>
                    <a:bodyPr/>
                    <a:lstStyle/>
                    <a:p>
                      <a:r>
                        <a:rPr lang="en-GB" sz="1600" dirty="0">
                          <a:solidFill>
                            <a:schemeClr val="tx1"/>
                          </a:solidFill>
                        </a:rPr>
                        <a:t>The parents’ guide to dealing with sexting.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http://www.saferinternet.org.uk/ufiles/A-Parents-Guide-to-Dealing-with-Sexting-26SEP13.pdf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854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The ‘Accidental Outlaw’ test – do you know if you’re</a:t>
                      </a:r>
                      <a:r>
                        <a:rPr lang="en-GB" sz="1600" baseline="0" dirty="0">
                          <a:solidFill>
                            <a:schemeClr val="tx1"/>
                          </a:solidFill>
                        </a:rPr>
                        <a:t> breaking the law online?</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http://accidentaloutlaw.knowthenet.org.uk/</a:t>
                      </a:r>
                    </a:p>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070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Horrible histories guide</a:t>
                      </a:r>
                      <a:r>
                        <a:rPr lang="en-GB" sz="1600" baseline="0" dirty="0">
                          <a:solidFill>
                            <a:schemeClr val="tx1"/>
                          </a:solidFill>
                        </a:rPr>
                        <a:t> to Internet privacy settings.</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hlinkClick r:id="rId7"/>
                        </a:rPr>
                        <a:t>http://www.bbc.co.uk/cbbc/clips/p01g2pt6</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293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The digital universe</a:t>
                      </a:r>
                      <a:r>
                        <a:rPr lang="en-GB" sz="1600" baseline="0" dirty="0">
                          <a:solidFill>
                            <a:schemeClr val="tx1"/>
                          </a:solidFill>
                        </a:rPr>
                        <a:t> of your children</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http://www.saferinternet.org/digitaluniverse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656016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414" y="0"/>
            <a:ext cx="8229600" cy="548680"/>
          </a:xfrm>
        </p:spPr>
        <p:txBody>
          <a:bodyPr>
            <a:normAutofit fontScale="90000"/>
          </a:bodyPr>
          <a:lstStyle/>
          <a:p>
            <a:r>
              <a:rPr lang="en-GB" dirty="0"/>
              <a:t>Credits/Useful sites</a:t>
            </a:r>
          </a:p>
        </p:txBody>
      </p:sp>
      <p:graphicFrame>
        <p:nvGraphicFramePr>
          <p:cNvPr id="3" name="Table 2"/>
          <p:cNvGraphicFramePr>
            <a:graphicFrameLocks noGrp="1"/>
          </p:cNvGraphicFramePr>
          <p:nvPr>
            <p:extLst>
              <p:ext uri="{D42A27DB-BD31-4B8C-83A1-F6EECF244321}">
                <p14:modId xmlns:p14="http://schemas.microsoft.com/office/powerpoint/2010/main" val="419460971"/>
              </p:ext>
            </p:extLst>
          </p:nvPr>
        </p:nvGraphicFramePr>
        <p:xfrm>
          <a:off x="0" y="692696"/>
          <a:ext cx="9144000" cy="5913952"/>
        </p:xfrm>
        <a:graphic>
          <a:graphicData uri="http://schemas.openxmlformats.org/drawingml/2006/table">
            <a:tbl>
              <a:tblPr firstRow="1" bandRow="1">
                <a:tableStyleId>{5C22544A-7EE6-4342-B048-85BDC9FD1C3A}</a:tableStyleId>
              </a:tblPr>
              <a:tblGrid>
                <a:gridCol w="2483768">
                  <a:extLst>
                    <a:ext uri="{9D8B030D-6E8A-4147-A177-3AD203B41FA5}">
                      <a16:colId xmlns:a16="http://schemas.microsoft.com/office/drawing/2014/main" val="20000"/>
                    </a:ext>
                  </a:extLst>
                </a:gridCol>
                <a:gridCol w="6660232">
                  <a:extLst>
                    <a:ext uri="{9D8B030D-6E8A-4147-A177-3AD203B41FA5}">
                      <a16:colId xmlns:a16="http://schemas.microsoft.com/office/drawing/2014/main" val="20001"/>
                    </a:ext>
                  </a:extLst>
                </a:gridCol>
              </a:tblGrid>
              <a:tr h="552730">
                <a:tc>
                  <a:txBody>
                    <a:bodyPr/>
                    <a:lstStyle/>
                    <a:p>
                      <a:r>
                        <a:rPr lang="en-GB" sz="1600" dirty="0">
                          <a:solidFill>
                            <a:schemeClr val="tx1"/>
                          </a:solidFill>
                        </a:rPr>
                        <a:t>9 useful parental control programs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hlinkClick r:id="rId3"/>
                        </a:rPr>
                        <a:t>http://www.techradar.com/news/software/applications/best-free-parental-control-software-9-programs-to-keep-your-kids-safe-1140315</a:t>
                      </a: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2730">
                <a:tc>
                  <a:txBody>
                    <a:bodyPr/>
                    <a:lstStyle/>
                    <a:p>
                      <a:r>
                        <a:rPr lang="en-GB" sz="1600" dirty="0">
                          <a:solidFill>
                            <a:schemeClr val="tx1"/>
                          </a:solidFill>
                        </a:rPr>
                        <a:t>Guide to parental controls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http://www.bbc.co.uk/webwise/0/25917527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52730">
                <a:tc>
                  <a:txBody>
                    <a:bodyPr/>
                    <a:lstStyle/>
                    <a:p>
                      <a:r>
                        <a:rPr lang="en-GB" sz="1600" dirty="0">
                          <a:solidFill>
                            <a:schemeClr val="tx1"/>
                          </a:solidFill>
                        </a:rPr>
                        <a:t>Top 10 tips for online safety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http://www.bbc.co.uk/webwise/0/21259413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52730">
                <a:tc>
                  <a:txBody>
                    <a:bodyPr/>
                    <a:lstStyle/>
                    <a:p>
                      <a:r>
                        <a:rPr lang="en-GB" sz="1600" dirty="0">
                          <a:solidFill>
                            <a:schemeClr val="tx1"/>
                          </a:solidFill>
                        </a:rPr>
                        <a:t>Webcam safety advice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http://www.bbc.co.uk/webwise/0/25812110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52730">
                <a:tc>
                  <a:txBody>
                    <a:bodyPr/>
                    <a:lstStyle/>
                    <a:p>
                      <a:r>
                        <a:rPr lang="en-GB" sz="1600" dirty="0" err="1">
                          <a:solidFill>
                            <a:schemeClr val="tx1"/>
                          </a:solidFill>
                        </a:rPr>
                        <a:t>Iplayer</a:t>
                      </a:r>
                      <a:r>
                        <a:rPr lang="en-GB" sz="1600" dirty="0">
                          <a:solidFill>
                            <a:schemeClr val="tx1"/>
                          </a:solidFill>
                        </a:rPr>
                        <a:t> parental controls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http://iplayerhelp.external.bbc.co.uk/help/using_bbc_iplayer/downloads_guidance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6114">
                <a:tc>
                  <a:txBody>
                    <a:bodyPr/>
                    <a:lstStyle/>
                    <a:p>
                      <a:r>
                        <a:rPr lang="en-GB" sz="1600" dirty="0">
                          <a:solidFill>
                            <a:schemeClr val="tx1"/>
                          </a:solidFill>
                        </a:rPr>
                        <a:t>ITV parental controls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https://www.itv.com/itvplayer/help/faq/10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52730">
                <a:tc>
                  <a:txBody>
                    <a:bodyPr/>
                    <a:lstStyle/>
                    <a:p>
                      <a:r>
                        <a:rPr lang="en-GB" sz="1600" dirty="0">
                          <a:solidFill>
                            <a:schemeClr val="tx1"/>
                          </a:solidFill>
                        </a:rPr>
                        <a:t>C4 Parental Controls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http://www.channel4.com/static/global/html/parentalContent.html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854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C5 Parental Controls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http://www.channel5.com/help/can-i-restrict-which-programmes-my-children-have-access-to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784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Sky parental controls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http://help.sky.com/tv/set-up-your-sky-tv/set-up-parental-controls-on-your-tv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293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Sky Go Parental controls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dirty="0">
                          <a:solidFill>
                            <a:schemeClr val="tx1"/>
                          </a:solidFill>
                        </a:rPr>
                        <a:t>http://help.sky.com/tv/sky-tv-on-other-devices/set-up-parental-controls-for-sky-go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574742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414" y="0"/>
            <a:ext cx="8229600" cy="548680"/>
          </a:xfrm>
        </p:spPr>
        <p:txBody>
          <a:bodyPr>
            <a:normAutofit fontScale="90000"/>
          </a:bodyPr>
          <a:lstStyle/>
          <a:p>
            <a:r>
              <a:rPr lang="en-GB" dirty="0"/>
              <a:t>Credits/Useful sites</a:t>
            </a:r>
          </a:p>
        </p:txBody>
      </p:sp>
      <p:graphicFrame>
        <p:nvGraphicFramePr>
          <p:cNvPr id="3" name="Table 2"/>
          <p:cNvGraphicFramePr>
            <a:graphicFrameLocks noGrp="1"/>
          </p:cNvGraphicFramePr>
          <p:nvPr>
            <p:extLst>
              <p:ext uri="{D42A27DB-BD31-4B8C-83A1-F6EECF244321}">
                <p14:modId xmlns:p14="http://schemas.microsoft.com/office/powerpoint/2010/main" val="4062010389"/>
              </p:ext>
            </p:extLst>
          </p:nvPr>
        </p:nvGraphicFramePr>
        <p:xfrm>
          <a:off x="0" y="692696"/>
          <a:ext cx="9144000" cy="5737743"/>
        </p:xfrm>
        <a:graphic>
          <a:graphicData uri="http://schemas.openxmlformats.org/drawingml/2006/table">
            <a:tbl>
              <a:tblPr firstRow="1" bandRow="1">
                <a:tableStyleId>{5C22544A-7EE6-4342-B048-85BDC9FD1C3A}</a:tableStyleId>
              </a:tblPr>
              <a:tblGrid>
                <a:gridCol w="2483768">
                  <a:extLst>
                    <a:ext uri="{9D8B030D-6E8A-4147-A177-3AD203B41FA5}">
                      <a16:colId xmlns:a16="http://schemas.microsoft.com/office/drawing/2014/main" val="20000"/>
                    </a:ext>
                  </a:extLst>
                </a:gridCol>
                <a:gridCol w="6660232">
                  <a:extLst>
                    <a:ext uri="{9D8B030D-6E8A-4147-A177-3AD203B41FA5}">
                      <a16:colId xmlns:a16="http://schemas.microsoft.com/office/drawing/2014/main" val="20001"/>
                    </a:ext>
                  </a:extLst>
                </a:gridCol>
              </a:tblGrid>
              <a:tr h="552730">
                <a:tc>
                  <a:txBody>
                    <a:bodyPr/>
                    <a:lstStyle/>
                    <a:p>
                      <a:r>
                        <a:rPr lang="en-GB" sz="1600" b="0" dirty="0">
                          <a:solidFill>
                            <a:schemeClr val="tx1"/>
                          </a:solidFill>
                        </a:rPr>
                        <a:t>Internet</a:t>
                      </a:r>
                      <a:r>
                        <a:rPr lang="en-GB" sz="1600" b="0" baseline="0" dirty="0">
                          <a:solidFill>
                            <a:schemeClr val="tx1"/>
                          </a:solidFill>
                        </a:rPr>
                        <a:t> provider parental controls</a:t>
                      </a:r>
                      <a:endParaRPr lang="en-GB"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600" b="0" dirty="0">
                          <a:solidFill>
                            <a:schemeClr val="tx1"/>
                          </a:solidFill>
                        </a:rPr>
                        <a:t>http://www.saferinternet.org.uk/advice-and-resources/parents-and-carers/parental-controls/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52730">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52730">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52730">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52730">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6114">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52730">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7854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7840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293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17662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Learning from adults??</a:t>
            </a:r>
          </a:p>
        </p:txBody>
      </p:sp>
      <p:sp>
        <p:nvSpPr>
          <p:cNvPr id="3" name="Content Placeholder 2"/>
          <p:cNvSpPr>
            <a:spLocks noGrp="1"/>
          </p:cNvSpPr>
          <p:nvPr>
            <p:ph idx="1"/>
          </p:nvPr>
        </p:nvSpPr>
        <p:spPr/>
        <p:txBody>
          <a:bodyPr/>
          <a:lstStyle/>
          <a:p>
            <a:endParaRPr lang="en-GB" dirty="0"/>
          </a:p>
        </p:txBody>
      </p:sp>
      <p:pic>
        <p:nvPicPr>
          <p:cNvPr id="1026" name="Picture 2" descr="Image result for brexit social media ab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556792"/>
            <a:ext cx="5143500" cy="4924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onald trump twi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2420888"/>
            <a:ext cx="5905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dults cyberbullying"/>
          <p:cNvPicPr>
            <a:picLocks noChangeAspect="1" noChangeArrowheads="1"/>
          </p:cNvPicPr>
          <p:nvPr/>
        </p:nvPicPr>
        <p:blipFill rotWithShape="1">
          <a:blip r:embed="rId5">
            <a:extLst>
              <a:ext uri="{28A0092B-C50C-407E-A947-70E740481C1C}">
                <a14:useLocalDpi xmlns:a14="http://schemas.microsoft.com/office/drawing/2010/main" val="0"/>
              </a:ext>
            </a:extLst>
          </a:blip>
          <a:srcRect t="27500" r="35495" b="18284"/>
          <a:stretch/>
        </p:blipFill>
        <p:spPr bwMode="auto">
          <a:xfrm>
            <a:off x="1552198" y="1556792"/>
            <a:ext cx="6328480" cy="4141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ocial media h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2083837"/>
            <a:ext cx="6191250" cy="41243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tripadvisor abu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2198" y="980728"/>
            <a:ext cx="56197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4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Overview of the session</a:t>
            </a:r>
          </a:p>
        </p:txBody>
      </p:sp>
      <p:sp>
        <p:nvSpPr>
          <p:cNvPr id="3" name="Content Placeholder 2"/>
          <p:cNvSpPr>
            <a:spLocks noGrp="1"/>
          </p:cNvSpPr>
          <p:nvPr>
            <p:ph idx="1"/>
          </p:nvPr>
        </p:nvSpPr>
        <p:spPr/>
        <p:txBody>
          <a:bodyPr/>
          <a:lstStyle/>
          <a:p>
            <a:r>
              <a:rPr lang="en-GB" dirty="0"/>
              <a:t>The world of apps</a:t>
            </a:r>
          </a:p>
          <a:p>
            <a:r>
              <a:rPr lang="en-GB" dirty="0"/>
              <a:t>What’s trending</a:t>
            </a:r>
          </a:p>
          <a:p>
            <a:r>
              <a:rPr lang="en-GB" dirty="0"/>
              <a:t>Parental strategies</a:t>
            </a:r>
          </a:p>
          <a:p>
            <a:r>
              <a:rPr lang="en-GB" dirty="0"/>
              <a:t>Where to look for information</a:t>
            </a:r>
          </a:p>
          <a:p>
            <a:endParaRPr lang="en-GB" dirty="0"/>
          </a:p>
          <a:p>
            <a:endParaRPr lang="en-GB" dirty="0"/>
          </a:p>
        </p:txBody>
      </p:sp>
    </p:spTree>
    <p:extLst>
      <p:ext uri="{BB962C8B-B14F-4D97-AF65-F5344CB8AC3E}">
        <p14:creationId xmlns:p14="http://schemas.microsoft.com/office/powerpoint/2010/main" val="29714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Activity 1</a:t>
            </a:r>
          </a:p>
        </p:txBody>
      </p:sp>
      <p:sp>
        <p:nvSpPr>
          <p:cNvPr id="3" name="Content Placeholder 2"/>
          <p:cNvSpPr>
            <a:spLocks noGrp="1"/>
          </p:cNvSpPr>
          <p:nvPr>
            <p:ph idx="1"/>
          </p:nvPr>
        </p:nvSpPr>
        <p:spPr/>
        <p:txBody>
          <a:bodyPr>
            <a:normAutofit fontScale="92500" lnSpcReduction="10000"/>
          </a:bodyPr>
          <a:lstStyle/>
          <a:p>
            <a:r>
              <a:rPr lang="en-GB" dirty="0"/>
              <a:t>How many devices do you have at home (in total) that contain your personal data?</a:t>
            </a:r>
          </a:p>
          <a:p>
            <a:endParaRPr lang="en-GB" dirty="0"/>
          </a:p>
          <a:p>
            <a:r>
              <a:rPr lang="en-GB" dirty="0"/>
              <a:t>Talk to a partner!</a:t>
            </a:r>
          </a:p>
          <a:p>
            <a:endParaRPr lang="en-GB" dirty="0"/>
          </a:p>
          <a:p>
            <a:r>
              <a:rPr lang="en-GB" dirty="0"/>
              <a:t>5 </a:t>
            </a:r>
            <a:r>
              <a:rPr lang="en-GB" dirty="0" err="1"/>
              <a:t>mins</a:t>
            </a:r>
            <a:endParaRPr lang="en-GB" dirty="0"/>
          </a:p>
          <a:p>
            <a:endParaRPr lang="en-GB" dirty="0"/>
          </a:p>
          <a:p>
            <a:endParaRPr lang="en-GB" dirty="0"/>
          </a:p>
          <a:p>
            <a:r>
              <a:rPr lang="en-GB" dirty="0"/>
              <a:t>Average number per household: 7</a:t>
            </a:r>
          </a:p>
        </p:txBody>
      </p:sp>
    </p:spTree>
    <p:extLst>
      <p:ext uri="{BB962C8B-B14F-4D97-AF65-F5344CB8AC3E}">
        <p14:creationId xmlns:p14="http://schemas.microsoft.com/office/powerpoint/2010/main" val="69054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Activity 2</a:t>
            </a:r>
          </a:p>
        </p:txBody>
      </p:sp>
      <p:sp>
        <p:nvSpPr>
          <p:cNvPr id="3" name="Content Placeholder 2"/>
          <p:cNvSpPr>
            <a:spLocks noGrp="1"/>
          </p:cNvSpPr>
          <p:nvPr>
            <p:ph idx="1"/>
          </p:nvPr>
        </p:nvSpPr>
        <p:spPr/>
        <p:txBody>
          <a:bodyPr/>
          <a:lstStyle/>
          <a:p>
            <a:r>
              <a:rPr lang="en-GB" dirty="0"/>
              <a:t>How do you monitor your child's internet usage at home?</a:t>
            </a:r>
          </a:p>
          <a:p>
            <a:endParaRPr lang="en-GB" dirty="0"/>
          </a:p>
          <a:p>
            <a:r>
              <a:rPr lang="en-GB" dirty="0"/>
              <a:t>Do you know what sites they are using?</a:t>
            </a:r>
          </a:p>
          <a:p>
            <a:endParaRPr lang="en-GB" dirty="0"/>
          </a:p>
          <a:p>
            <a:r>
              <a:rPr lang="en-GB" dirty="0"/>
              <a:t>Do you know the current trends in terms of apps/websites?</a:t>
            </a:r>
          </a:p>
        </p:txBody>
      </p:sp>
    </p:spTree>
    <p:extLst>
      <p:ext uri="{BB962C8B-B14F-4D97-AF65-F5344CB8AC3E}">
        <p14:creationId xmlns:p14="http://schemas.microsoft.com/office/powerpoint/2010/main" val="3352000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1501</TotalTime>
  <Words>4489</Words>
  <Application>Microsoft Office PowerPoint</Application>
  <PresentationFormat>On-screen Show (4:3)</PresentationFormat>
  <Paragraphs>459</Paragraphs>
  <Slides>53</Slides>
  <Notes>51</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Arial</vt:lpstr>
      <vt:lpstr>Arial Rounded MT Bold</vt:lpstr>
      <vt:lpstr>Calibri</vt:lpstr>
      <vt:lpstr>Office Theme</vt:lpstr>
      <vt:lpstr>PowerPoint Presentation</vt:lpstr>
      <vt:lpstr>PowerPoint Presentation</vt:lpstr>
      <vt:lpstr>PowerPoint Presentation</vt:lpstr>
      <vt:lpstr>PowerPoint Presentation</vt:lpstr>
      <vt:lpstr>Useful site! (Childnet)</vt:lpstr>
      <vt:lpstr>Learning from adults??</vt:lpstr>
      <vt:lpstr>Overview of the session</vt:lpstr>
      <vt:lpstr>Activity 1</vt:lpstr>
      <vt:lpstr>Activity 2</vt:lpstr>
      <vt:lpstr>There's an app for that…</vt:lpstr>
      <vt:lpstr>PowerPoint Presentation</vt:lpstr>
      <vt:lpstr>No moderation or reporting </vt:lpstr>
      <vt:lpstr>Live streaming</vt:lpstr>
      <vt:lpstr>Photo sharing</vt:lpstr>
      <vt:lpstr>Peer to peer</vt:lpstr>
      <vt:lpstr>Behaviour Vs Risk</vt:lpstr>
      <vt:lpstr>Social Media use by ISIL</vt:lpstr>
      <vt:lpstr>Platforms used by ISIL</vt:lpstr>
      <vt:lpstr>What's Trending?  and what to look out for</vt:lpstr>
      <vt:lpstr>PowerPoint Presentation</vt:lpstr>
      <vt:lpstr>Doxers, trolls, abusive hashtag creators, and more could now face prosecution in the UK </vt:lpstr>
      <vt:lpstr>The Dark Net</vt:lpstr>
      <vt:lpstr>Selfie (n): a picture of person taken by that person </vt:lpstr>
      <vt:lpstr>PowerPoint Presentation</vt:lpstr>
      <vt:lpstr>Media and Body Image </vt:lpstr>
      <vt:lpstr>Roast Me</vt:lpstr>
      <vt:lpstr>PowerPoint Presentation</vt:lpstr>
      <vt:lpstr>‘Nation of deeply depressed children’</vt:lpstr>
      <vt:lpstr>You Now</vt:lpstr>
      <vt:lpstr>PowerPoint Presentation</vt:lpstr>
      <vt:lpstr>It’s not all bad…</vt:lpstr>
      <vt:lpstr>Cyber security</vt:lpstr>
      <vt:lpstr>PowerPoint Presentation</vt:lpstr>
      <vt:lpstr>TechFuture Girls </vt:lpstr>
      <vt:lpstr>Key Stage 3 and 4</vt:lpstr>
      <vt:lpstr>Robots/automation taking jobs</vt:lpstr>
      <vt:lpstr>Learn to be a spy!</vt:lpstr>
      <vt:lpstr>The future is tech!</vt:lpstr>
      <vt:lpstr>Activity 3 – break!</vt:lpstr>
      <vt:lpstr>PowerPoint Presentation</vt:lpstr>
      <vt:lpstr>PowerPoint Presentation</vt:lpstr>
      <vt:lpstr>Topics</vt:lpstr>
      <vt:lpstr>Parental Controls</vt:lpstr>
      <vt:lpstr>Gaming</vt:lpstr>
      <vt:lpstr>Talking to People</vt:lpstr>
      <vt:lpstr>Sharing</vt:lpstr>
      <vt:lpstr>Bullying</vt:lpstr>
      <vt:lpstr>Using a Phone</vt:lpstr>
      <vt:lpstr>Top Tips</vt:lpstr>
      <vt:lpstr>Resources from tonight</vt:lpstr>
      <vt:lpstr>Credits/Useful sites</vt:lpstr>
      <vt:lpstr>Credits/Useful sites</vt:lpstr>
      <vt:lpstr>Credits/Useful sites</vt:lpstr>
    </vt:vector>
  </TitlesOfParts>
  <Company>St. Mary's Catholic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Colley</dc:creator>
  <cp:lastModifiedBy>Lisa Hobby</cp:lastModifiedBy>
  <cp:revision>58</cp:revision>
  <cp:lastPrinted>2016-11-17T16:02:08Z</cp:lastPrinted>
  <dcterms:created xsi:type="dcterms:W3CDTF">2014-01-09T10:31:21Z</dcterms:created>
  <dcterms:modified xsi:type="dcterms:W3CDTF">2019-01-30T19:54:47Z</dcterms:modified>
</cp:coreProperties>
</file>