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2DA7-526A-45CB-8049-58207FF84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D56216-BF4F-86A9-9293-06AC32BAF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248F99-C233-C46B-5D68-7D4B00F0F754}"/>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2F1BBB11-E143-8B39-DC8C-82AC7A64A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5857C-DA67-1878-8CE9-018C3571C57E}"/>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2726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B17D-8E9C-1113-CA09-7628C452A8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9C2511-7038-3A53-2072-B9D93DC21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45AB0C-29EA-1E2D-8A66-56BAE1A6488D}"/>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624B967A-A27C-AAE9-4CF8-BF0FDB428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1AD44-2504-EFF5-2D22-BEECADE87172}"/>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149015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F35AA-10E6-BEEE-583F-E843FD74F9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A3E246-209D-2EC3-0EDD-692E1578B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CE8B8A-C550-69EB-9FEC-D7D161FA15D6}"/>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3FCD797F-3967-F02C-40F0-7D7399454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0112C9-D3BF-3A25-4878-7579ED2FC6FE}"/>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276429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5C67-B1F6-8E2C-7D12-8AD10D24FB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28162C-C1D0-7D73-87E5-60E9619EF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C291FB-D363-6DF4-EF5F-D3FED8E25680}"/>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0B5DF41A-2288-33F5-90CB-109CDD89C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F9A6F-2A5C-B066-3CAB-B99A9B0C03DE}"/>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246836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F365-E6C5-035D-E25C-B43729355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91F149-7C1F-860E-C21A-84B4EC191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C1024-6BB3-59BE-14DA-AC881ACBF7BD}"/>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F61B6AC2-199D-B71B-5127-E165EE905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EE7D2-DADB-AF22-8F31-E7E43E9B6704}"/>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296764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E7A1-9192-C244-6A23-6C551651CE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E76A3-C1A4-F628-77F3-3577834B9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A86193-02FE-3DA6-48FB-4690D8E7A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F3F4F3-F80D-4AC3-E1F9-41179E197612}"/>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6" name="Footer Placeholder 5">
            <a:extLst>
              <a:ext uri="{FF2B5EF4-FFF2-40B4-BE49-F238E27FC236}">
                <a16:creationId xmlns:a16="http://schemas.microsoft.com/office/drawing/2014/main" id="{F13C8AC6-5976-3D56-B686-2B8E59B441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AD1799-CAFC-7A4E-9F81-1EDE56AC23C1}"/>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252224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421B-2C4E-DF82-352C-BD4C7A0D94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470898-6B55-A527-98A1-3B6DEF0CB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820E6-9F03-04DB-1012-F9555A7D1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531B6A-3855-06F4-8923-F8B5EEB17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743ED-7A5C-4606-BDD0-45C75C9720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A67B9E-4A89-2BE7-582C-5B0BAB0D814F}"/>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8" name="Footer Placeholder 7">
            <a:extLst>
              <a:ext uri="{FF2B5EF4-FFF2-40B4-BE49-F238E27FC236}">
                <a16:creationId xmlns:a16="http://schemas.microsoft.com/office/drawing/2014/main" id="{691DDAE5-332D-836D-CA9B-EE9DC3A0B3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C189EC-33A1-837B-E35D-E21849F0B4B1}"/>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157966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B4E3-E6E1-8A7A-C58F-0A2957EC38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3757DF-D41C-6E65-C5A6-DA9DB4F450E5}"/>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4" name="Footer Placeholder 3">
            <a:extLst>
              <a:ext uri="{FF2B5EF4-FFF2-40B4-BE49-F238E27FC236}">
                <a16:creationId xmlns:a16="http://schemas.microsoft.com/office/drawing/2014/main" id="{4A6E5B53-FF9A-FE1B-19E8-E6C7EF8D58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F2B53A-7C97-45AB-6E14-9AF0B15DE472}"/>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198334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85B6-8A5C-DFA7-6111-768C80205A48}"/>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3" name="Footer Placeholder 2">
            <a:extLst>
              <a:ext uri="{FF2B5EF4-FFF2-40B4-BE49-F238E27FC236}">
                <a16:creationId xmlns:a16="http://schemas.microsoft.com/office/drawing/2014/main" id="{4D71596D-49DA-0305-27BF-C5C329523C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218DF2-2883-54FA-2A3D-04B1EA7962D9}"/>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393657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E75E-C2BC-3F95-898A-5D3F0E52B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504D08-63D0-B66D-3C8A-DD7AE9EA6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2AD7A7-7E72-55EF-1940-7DE761634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2F6F5-E4FE-2902-C69B-186676AB0A98}"/>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6" name="Footer Placeholder 5">
            <a:extLst>
              <a:ext uri="{FF2B5EF4-FFF2-40B4-BE49-F238E27FC236}">
                <a16:creationId xmlns:a16="http://schemas.microsoft.com/office/drawing/2014/main" id="{C1EB94B2-F47D-18A1-B2C2-1872CD9FA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46A2C-3063-D3B0-3F92-84360903921C}"/>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333085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4FFC-FE77-6864-E756-4D1584CDC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A8A3E7-E01C-E539-2ED5-21F8C468D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404F85-D6D2-D46B-6295-B3CD9AE7F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EE4EE-E4D5-9DE0-6B73-7F245C37474F}"/>
              </a:ext>
            </a:extLst>
          </p:cNvPr>
          <p:cNvSpPr>
            <a:spLocks noGrp="1"/>
          </p:cNvSpPr>
          <p:nvPr>
            <p:ph type="dt" sz="half" idx="10"/>
          </p:nvPr>
        </p:nvSpPr>
        <p:spPr/>
        <p:txBody>
          <a:bodyPr/>
          <a:lstStyle/>
          <a:p>
            <a:fld id="{4279D7CB-9557-43CB-BF6A-EA8B204E1DCB}" type="datetimeFigureOut">
              <a:rPr lang="en-GB" smtClean="0"/>
              <a:t>29/02/2024</a:t>
            </a:fld>
            <a:endParaRPr lang="en-GB"/>
          </a:p>
        </p:txBody>
      </p:sp>
      <p:sp>
        <p:nvSpPr>
          <p:cNvPr id="6" name="Footer Placeholder 5">
            <a:extLst>
              <a:ext uri="{FF2B5EF4-FFF2-40B4-BE49-F238E27FC236}">
                <a16:creationId xmlns:a16="http://schemas.microsoft.com/office/drawing/2014/main" id="{EDBD36A4-3631-EAE2-A7D5-42A56A1DE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C5CAA0-0AD9-6D1C-2257-05BC2939DDE9}"/>
              </a:ext>
            </a:extLst>
          </p:cNvPr>
          <p:cNvSpPr>
            <a:spLocks noGrp="1"/>
          </p:cNvSpPr>
          <p:nvPr>
            <p:ph type="sldNum" sz="quarter" idx="12"/>
          </p:nvPr>
        </p:nvSpPr>
        <p:spPr/>
        <p:txBody>
          <a:bodyPr/>
          <a:lstStyle/>
          <a:p>
            <a:fld id="{99181E8F-2EB8-4D30-9624-9D4AD6772D8E}" type="slidenum">
              <a:rPr lang="en-GB" smtClean="0"/>
              <a:t>‹#›</a:t>
            </a:fld>
            <a:endParaRPr lang="en-GB"/>
          </a:p>
        </p:txBody>
      </p:sp>
    </p:spTree>
    <p:extLst>
      <p:ext uri="{BB962C8B-B14F-4D97-AF65-F5344CB8AC3E}">
        <p14:creationId xmlns:p14="http://schemas.microsoft.com/office/powerpoint/2010/main" val="158799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91F74-93A0-1639-A29E-034FAE581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6D8FA-5504-0839-BED0-01C42FEAD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0D3BE-6E5A-AD27-6945-D9C52CD7F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9D7CB-9557-43CB-BF6A-EA8B204E1DCB}" type="datetimeFigureOut">
              <a:rPr lang="en-GB" smtClean="0"/>
              <a:t>29/02/2024</a:t>
            </a:fld>
            <a:endParaRPr lang="en-GB"/>
          </a:p>
        </p:txBody>
      </p:sp>
      <p:sp>
        <p:nvSpPr>
          <p:cNvPr id="5" name="Footer Placeholder 4">
            <a:extLst>
              <a:ext uri="{FF2B5EF4-FFF2-40B4-BE49-F238E27FC236}">
                <a16:creationId xmlns:a16="http://schemas.microsoft.com/office/drawing/2014/main" id="{FA4ABBA3-57C2-72F4-D771-CA9056C9E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EF776-875C-3AD5-7278-FEC56263C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81E8F-2EB8-4D30-9624-9D4AD6772D8E}" type="slidenum">
              <a:rPr lang="en-GB" smtClean="0"/>
              <a:t>‹#›</a:t>
            </a:fld>
            <a:endParaRPr lang="en-GB"/>
          </a:p>
        </p:txBody>
      </p:sp>
    </p:spTree>
    <p:extLst>
      <p:ext uri="{BB962C8B-B14F-4D97-AF65-F5344CB8AC3E}">
        <p14:creationId xmlns:p14="http://schemas.microsoft.com/office/powerpoint/2010/main" val="337722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co-schools.org.uk/about/what-is-eco-school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3E71823-764F-3407-2DF7-3E0CC352E449}"/>
              </a:ext>
            </a:extLst>
          </p:cNvPr>
          <p:cNvSpPr/>
          <p:nvPr/>
        </p:nvSpPr>
        <p:spPr>
          <a:xfrm>
            <a:off x="151002" y="2288817"/>
            <a:ext cx="3951215" cy="1140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1D887CB-19AE-A937-1351-355F6EBCA407}"/>
              </a:ext>
            </a:extLst>
          </p:cNvPr>
          <p:cNvPicPr>
            <a:picLocks noChangeAspect="1"/>
          </p:cNvPicPr>
          <p:nvPr/>
        </p:nvPicPr>
        <p:blipFill>
          <a:blip r:embed="rId3"/>
          <a:stretch>
            <a:fillRect/>
          </a:stretch>
        </p:blipFill>
        <p:spPr>
          <a:xfrm>
            <a:off x="1949830" y="2407376"/>
            <a:ext cx="9115250" cy="42500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080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9" name="Picture 8">
            <a:extLst>
              <a:ext uri="{FF2B5EF4-FFF2-40B4-BE49-F238E27FC236}">
                <a16:creationId xmlns:a16="http://schemas.microsoft.com/office/drawing/2014/main" id="{0DAA08F7-234F-32D3-6DD9-550BD8F7A523}"/>
              </a:ext>
            </a:extLst>
          </p:cNvPr>
          <p:cNvPicPr>
            <a:picLocks noChangeAspect="1"/>
          </p:cNvPicPr>
          <p:nvPr/>
        </p:nvPicPr>
        <p:blipFill>
          <a:blip r:embed="rId2"/>
          <a:stretch>
            <a:fillRect/>
          </a:stretch>
        </p:blipFill>
        <p:spPr>
          <a:xfrm>
            <a:off x="0" y="1966448"/>
            <a:ext cx="12192000" cy="4627298"/>
          </a:xfrm>
          <a:prstGeom prst="rect">
            <a:avLst/>
          </a:prstGeom>
        </p:spPr>
      </p:pic>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1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6085AE-3134-94C4-57C7-E28C394913C4}"/>
              </a:ext>
            </a:extLst>
          </p:cNvPr>
          <p:cNvSpPr txBox="1"/>
          <p:nvPr/>
        </p:nvSpPr>
        <p:spPr>
          <a:xfrm>
            <a:off x="327171" y="2267736"/>
            <a:ext cx="11610363" cy="4247317"/>
          </a:xfrm>
          <a:prstGeom prst="rect">
            <a:avLst/>
          </a:prstGeom>
          <a:solidFill>
            <a:schemeClr val="bg1"/>
          </a:solidFill>
        </p:spPr>
        <p:txBody>
          <a:bodyPr wrap="square">
            <a:spAutoFit/>
          </a:bodyPr>
          <a:lstStyle/>
          <a:p>
            <a:r>
              <a:rPr lang="en-GB" dirty="0">
                <a:latin typeface="Verdana" panose="020B0604030504040204" pitchFamily="34" charset="0"/>
                <a:ea typeface="Verdana" panose="020B0604030504040204" pitchFamily="34" charset="0"/>
              </a:rPr>
              <a:t>The national curriculum for geography aims to ensure that all pupils:</a:t>
            </a:r>
          </a:p>
          <a:p>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Develop contextual knowledge of the location of globally significant places – both terrestrial and marine – including their defining physical and human characteristics and how these provide a geographical context for understanding the actions of processes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Understand the processes that give rise to key physical and human geographical features of the world, how these are interdependent and how they bring about spatial variation and change over time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Are competent in the geographical skills needed to: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Collect, analyse and communicate with a range of data gathered through experiences of fieldwork that deepen their understanding of geographical processes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Interpret a range of sources of geographical information, including maps, diagrams, globes, aerial photographs and Geographical Information Systems (GIS)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Communicate geographical information in a variety of ways, including through maps, numerical and quantitative skills and writing at length. </a:t>
            </a:r>
          </a:p>
        </p:txBody>
      </p:sp>
    </p:spTree>
    <p:extLst>
      <p:ext uri="{BB962C8B-B14F-4D97-AF65-F5344CB8AC3E}">
        <p14:creationId xmlns:p14="http://schemas.microsoft.com/office/powerpoint/2010/main" val="252226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90894B-DAA9-881B-5D31-4CA17B7E5E82}"/>
              </a:ext>
            </a:extLst>
          </p:cNvPr>
          <p:cNvSpPr txBox="1"/>
          <p:nvPr/>
        </p:nvSpPr>
        <p:spPr>
          <a:xfrm>
            <a:off x="151003" y="2323750"/>
            <a:ext cx="2431408" cy="2462213"/>
          </a:xfrm>
          <a:prstGeom prst="rect">
            <a:avLst/>
          </a:prstGeom>
          <a:solidFill>
            <a:schemeClr val="bg1"/>
          </a:solidFill>
        </p:spPr>
        <p:txBody>
          <a:bodyPr wrap="square" rtlCol="0">
            <a:spAutoFit/>
          </a:bodyPr>
          <a:lstStyle/>
          <a:p>
            <a:r>
              <a:rPr lang="en-GB" sz="1400" dirty="0">
                <a:latin typeface="Verdana" panose="020B0604030504040204" pitchFamily="34" charset="0"/>
                <a:ea typeface="Verdana" panose="020B0604030504040204" pitchFamily="34" charset="0"/>
              </a:rPr>
              <a:t>At Ashurst Wood we have developed a two-year rolling programme to ensure the national curriculum is covered as well underpinning our eco work. </a:t>
            </a:r>
          </a:p>
          <a:p>
            <a:endParaRPr lang="en-GB" sz="1400"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We are very proud to be an </a:t>
            </a:r>
            <a:r>
              <a:rPr lang="en-GB" sz="1400" dirty="0">
                <a:latin typeface="Verdana" panose="020B0604030504040204" pitchFamily="34" charset="0"/>
                <a:ea typeface="Verdana" panose="020B0604030504040204" pitchFamily="34" charset="0"/>
                <a:hlinkClick r:id="rId3"/>
              </a:rPr>
              <a:t>Eco Schools green flag holder. </a:t>
            </a:r>
            <a:endParaRPr lang="en-GB" sz="1400"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E3E9B483-5D25-4A08-BDB9-57F788D409DC}"/>
              </a:ext>
            </a:extLst>
          </p:cNvPr>
          <p:cNvPicPr>
            <a:picLocks noChangeAspect="1"/>
          </p:cNvPicPr>
          <p:nvPr/>
        </p:nvPicPr>
        <p:blipFill>
          <a:blip r:embed="rId4"/>
          <a:stretch>
            <a:fillRect/>
          </a:stretch>
        </p:blipFill>
        <p:spPr>
          <a:xfrm>
            <a:off x="2582411" y="2198635"/>
            <a:ext cx="9609589" cy="3872845"/>
          </a:xfrm>
          <a:prstGeom prst="rect">
            <a:avLst/>
          </a:prstGeom>
        </p:spPr>
      </p:pic>
      <p:pic>
        <p:nvPicPr>
          <p:cNvPr id="2050" name="Picture 2" descr="Eco-Schools Green Flag Award — British School Haileybury Almaty">
            <a:extLst>
              <a:ext uri="{FF2B5EF4-FFF2-40B4-BE49-F238E27FC236}">
                <a16:creationId xmlns:a16="http://schemas.microsoft.com/office/drawing/2014/main" id="{E1F17058-49E3-03B2-4366-55E2C96DC17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0" y="4911078"/>
            <a:ext cx="2582411" cy="145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3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54DCCE-8004-4C1F-2803-E5D635E0A8E1}"/>
              </a:ext>
            </a:extLst>
          </p:cNvPr>
          <p:cNvSpPr txBox="1"/>
          <p:nvPr/>
        </p:nvSpPr>
        <p:spPr>
          <a:xfrm>
            <a:off x="308819" y="2241417"/>
            <a:ext cx="8053431" cy="923330"/>
          </a:xfrm>
          <a:prstGeom prst="rect">
            <a:avLst/>
          </a:prstGeom>
          <a:solidFill>
            <a:schemeClr val="bg1"/>
          </a:solidFill>
        </p:spPr>
        <p:txBody>
          <a:bodyPr wrap="square" rtlCol="0">
            <a:spAutoFit/>
          </a:bodyPr>
          <a:lstStyle/>
          <a:p>
            <a:r>
              <a:rPr lang="en-GB" dirty="0"/>
              <a:t>We start every academic year with a two-week local Geography project. </a:t>
            </a:r>
          </a:p>
          <a:p>
            <a:r>
              <a:rPr lang="en-GB" dirty="0"/>
              <a:t>KS1 study the area around the school and the village of Ashurst Wood. </a:t>
            </a:r>
          </a:p>
          <a:p>
            <a:r>
              <a:rPr lang="en-GB" dirty="0"/>
              <a:t>KS2 travel into East Grinstead on the bus and study different aspects of the town. </a:t>
            </a:r>
          </a:p>
        </p:txBody>
      </p:sp>
      <p:sp>
        <p:nvSpPr>
          <p:cNvPr id="6" name="AutoShape 2">
            <a:extLst>
              <a:ext uri="{FF2B5EF4-FFF2-40B4-BE49-F238E27FC236}">
                <a16:creationId xmlns:a16="http://schemas.microsoft.com/office/drawing/2014/main" id="{82348A3B-5142-D841-4180-D48AEEDECC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804875DB-955C-AA0C-87F5-E8BF21B5D7F5}"/>
              </a:ext>
            </a:extLst>
          </p:cNvPr>
          <p:cNvPicPr>
            <a:picLocks noChangeAspect="1"/>
          </p:cNvPicPr>
          <p:nvPr/>
        </p:nvPicPr>
        <p:blipFill>
          <a:blip r:embed="rId3"/>
          <a:stretch>
            <a:fillRect/>
          </a:stretch>
        </p:blipFill>
        <p:spPr>
          <a:xfrm>
            <a:off x="391818" y="3429000"/>
            <a:ext cx="4323032" cy="2991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1BC4D002-C68E-ABE0-C990-F7A5CBD8499D}"/>
              </a:ext>
            </a:extLst>
          </p:cNvPr>
          <p:cNvPicPr>
            <a:picLocks noChangeAspect="1"/>
          </p:cNvPicPr>
          <p:nvPr/>
        </p:nvPicPr>
        <p:blipFill>
          <a:blip r:embed="rId4"/>
          <a:stretch>
            <a:fillRect/>
          </a:stretch>
        </p:blipFill>
        <p:spPr>
          <a:xfrm>
            <a:off x="9849158" y="2594084"/>
            <a:ext cx="2034023" cy="3826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D6D15BC8-831A-322F-24B0-986D82021642}"/>
              </a:ext>
            </a:extLst>
          </p:cNvPr>
          <p:cNvPicPr>
            <a:picLocks noChangeAspect="1"/>
          </p:cNvPicPr>
          <p:nvPr/>
        </p:nvPicPr>
        <p:blipFill>
          <a:blip r:embed="rId5"/>
          <a:stretch>
            <a:fillRect/>
          </a:stretch>
        </p:blipFill>
        <p:spPr>
          <a:xfrm>
            <a:off x="5116700" y="3429000"/>
            <a:ext cx="4330608" cy="307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695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133474"/>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81406" y="162052"/>
            <a:ext cx="10016455" cy="764778"/>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Geography at Ashurst Wood Primary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44" y="0"/>
            <a:ext cx="2459285" cy="17215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54DCCE-8004-4C1F-2803-E5D635E0A8E1}"/>
              </a:ext>
            </a:extLst>
          </p:cNvPr>
          <p:cNvSpPr txBox="1"/>
          <p:nvPr/>
        </p:nvSpPr>
        <p:spPr>
          <a:xfrm>
            <a:off x="2858251" y="1133475"/>
            <a:ext cx="9039610" cy="307777"/>
          </a:xfrm>
          <a:prstGeom prst="rect">
            <a:avLst/>
          </a:prstGeom>
          <a:solidFill>
            <a:schemeClr val="bg1"/>
          </a:solidFill>
        </p:spPr>
        <p:txBody>
          <a:bodyPr wrap="square" rtlCol="0">
            <a:spAutoFit/>
          </a:bodyPr>
          <a:lstStyle/>
          <a:p>
            <a:r>
              <a:rPr lang="en-GB" sz="1400" dirty="0"/>
              <a:t>Through the regular Forest School sessions our children are immersed in geographical learning.  </a:t>
            </a:r>
          </a:p>
        </p:txBody>
      </p:sp>
      <p:sp>
        <p:nvSpPr>
          <p:cNvPr id="6" name="AutoShape 2">
            <a:extLst>
              <a:ext uri="{FF2B5EF4-FFF2-40B4-BE49-F238E27FC236}">
                <a16:creationId xmlns:a16="http://schemas.microsoft.com/office/drawing/2014/main" id="{82348A3B-5142-D841-4180-D48AEEDECC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B509E87E-7867-11FD-A764-0B06503C3872}"/>
              </a:ext>
            </a:extLst>
          </p:cNvPr>
          <p:cNvSpPr txBox="1"/>
          <p:nvPr/>
        </p:nvSpPr>
        <p:spPr>
          <a:xfrm>
            <a:off x="2858251" y="1453754"/>
            <a:ext cx="6014419" cy="307777"/>
          </a:xfrm>
          <a:prstGeom prst="rect">
            <a:avLst/>
          </a:prstGeom>
          <a:solidFill>
            <a:schemeClr val="bg1"/>
          </a:solidFill>
        </p:spPr>
        <p:txBody>
          <a:bodyPr wrap="square" rtlCol="0">
            <a:spAutoFit/>
          </a:bodyPr>
          <a:lstStyle/>
          <a:p>
            <a:r>
              <a:rPr lang="en-GB" sz="1400" dirty="0"/>
              <a:t>Key geographical learning that is covered in the sessions are:</a:t>
            </a:r>
          </a:p>
        </p:txBody>
      </p:sp>
      <p:sp>
        <p:nvSpPr>
          <p:cNvPr id="7" name="TextBox 6">
            <a:extLst>
              <a:ext uri="{FF2B5EF4-FFF2-40B4-BE49-F238E27FC236}">
                <a16:creationId xmlns:a16="http://schemas.microsoft.com/office/drawing/2014/main" id="{513163BF-939A-21C6-4492-DB3FC97C5AD8}"/>
              </a:ext>
            </a:extLst>
          </p:cNvPr>
          <p:cNvSpPr txBox="1"/>
          <p:nvPr/>
        </p:nvSpPr>
        <p:spPr>
          <a:xfrm>
            <a:off x="177329" y="1871745"/>
            <a:ext cx="3554660" cy="4947508"/>
          </a:xfrm>
          <a:prstGeom prst="rect">
            <a:avLst/>
          </a:prstGeom>
          <a:solidFill>
            <a:schemeClr val="accent5">
              <a:lumMod val="20000"/>
              <a:lumOff val="80000"/>
            </a:schemeClr>
          </a:solidFill>
        </p:spPr>
        <p:txBody>
          <a:bodyPr wrap="square" rtlCol="0">
            <a:spAutoFit/>
          </a:bodyPr>
          <a:lstStyle/>
          <a:p>
            <a:r>
              <a:rPr lang="en-GB" sz="1100" b="1" dirty="0">
                <a:latin typeface="Verdana" panose="020B0604030504040204" pitchFamily="34" charset="0"/>
                <a:ea typeface="Verdana" panose="020B0604030504040204" pitchFamily="34" charset="0"/>
              </a:rPr>
              <a:t>Reception</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Follow rules and boundaries</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Promote free exploration</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Talk about some of the things they have observed.</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Respect the plants and animals that live in our forest school area.</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Have some knowledge about the wildlife within our FS site and how to look after them.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 Describe where they live and the surrounding area – shops, roads, parks etc.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that the weather changes with the seasons. (linked to walks in school/local area)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Make observations of plants and weather in their environment and talk about changes.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 Describe vegetation in a variety of different photographs from around the world and comment on sizes, shapes and weather</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Walk around the local area noticing features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Describe their immediate environment using knowledge from observation, discussion, stories, non-fiction texts and maps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Devise simple maps and sketches-not to scale- and create own symbols to represent features on the map</a:t>
            </a:r>
          </a:p>
          <a:p>
            <a:pPr marL="285750" indent="-285750">
              <a:buFont typeface="Arial" panose="020B0604020202020204" pitchFamily="34" charset="0"/>
              <a:buChar char="•"/>
            </a:pPr>
            <a:r>
              <a:rPr lang="en-GB" sz="1050" dirty="0">
                <a:solidFill>
                  <a:srgbClr val="000000"/>
                </a:solidFill>
                <a:latin typeface="Verdana" panose="020B0604030504040204" pitchFamily="34" charset="0"/>
                <a:ea typeface="Verdana" panose="020B0604030504040204" pitchFamily="34" charset="0"/>
              </a:rPr>
              <a:t>Use a magnifying glass.  </a:t>
            </a:r>
          </a:p>
          <a:p>
            <a:pPr marL="285750" indent="-285750">
              <a:buFont typeface="Arial" panose="020B0604020202020204" pitchFamily="34" charset="0"/>
              <a:buChar char="•"/>
            </a:pPr>
            <a:r>
              <a:rPr lang="en-GB" sz="1050" dirty="0">
                <a:solidFill>
                  <a:srgbClr val="000000"/>
                </a:solidFill>
                <a:latin typeface="Verdana" panose="020B0604030504040204" pitchFamily="34" charset="0"/>
                <a:ea typeface="Verdana" panose="020B0604030504040204" pitchFamily="34" charset="0"/>
              </a:rPr>
              <a:t>Use a camera to take still and moving images </a:t>
            </a:r>
            <a:r>
              <a:rPr lang="en-GB" sz="1050" dirty="0">
                <a:solidFill>
                  <a:srgbClr val="000000"/>
                </a:solidFill>
                <a:latin typeface="Verdana" panose="020B0604030504040204" pitchFamily="34" charset="0"/>
              </a:rPr>
              <a:t> </a:t>
            </a:r>
            <a:endParaRPr lang="en-GB" sz="1050" b="0" i="0" dirty="0">
              <a:solidFill>
                <a:srgbClr val="000000"/>
              </a:solidFill>
              <a:effectLst/>
              <a:latin typeface="Verdana" panose="020B0604030504040204" pitchFamily="34" charset="0"/>
            </a:endParaRPr>
          </a:p>
        </p:txBody>
      </p:sp>
      <p:sp>
        <p:nvSpPr>
          <p:cNvPr id="8" name="TextBox 7">
            <a:extLst>
              <a:ext uri="{FF2B5EF4-FFF2-40B4-BE49-F238E27FC236}">
                <a16:creationId xmlns:a16="http://schemas.microsoft.com/office/drawing/2014/main" id="{7B9DACC5-991B-C1A1-04CD-64568AE5A6EA}"/>
              </a:ext>
            </a:extLst>
          </p:cNvPr>
          <p:cNvSpPr txBox="1"/>
          <p:nvPr/>
        </p:nvSpPr>
        <p:spPr>
          <a:xfrm>
            <a:off x="3735161" y="1871745"/>
            <a:ext cx="3341688" cy="4947508"/>
          </a:xfrm>
          <a:prstGeom prst="rect">
            <a:avLst/>
          </a:prstGeom>
          <a:solidFill>
            <a:schemeClr val="accent6">
              <a:lumMod val="20000"/>
              <a:lumOff val="80000"/>
            </a:schemeClr>
          </a:solidFill>
        </p:spPr>
        <p:txBody>
          <a:bodyPr wrap="square" rtlCol="0">
            <a:spAutoFit/>
          </a:bodyPr>
          <a:lstStyle/>
          <a:p>
            <a:r>
              <a:rPr lang="en-GB" sz="1100" b="1" dirty="0">
                <a:latin typeface="Verdana" panose="020B0604030504040204" pitchFamily="34" charset="0"/>
                <a:ea typeface="Verdana" panose="020B0604030504040204" pitchFamily="34" charset="0"/>
              </a:rPr>
              <a:t>Key Stage One</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Using simple compass directions (North, South, East and West). </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Using directional language (near and far; left and right) Describing the location of features and routes on a map.</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Recognise landmarks and human and physical features.</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Understanding the signs of wildlife within our FS site (droppings, nests, burrows etc.) creating habitats for them to live in.</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Name animals within our environment.</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Contrast a place they know well with another they are not familiar with, using maps, photographs, and videos to help make comparisons</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Know some of the advantages and disadvantages of living in a city or village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Know why is it important to recycle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Begin to appreciate the different weather patterns in the UK</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Devise a simple map</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Talk about the features in their local environment</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Talk about the features in their local environment and compare it with another they know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Take photographs of locally interesting geographical features </a:t>
            </a:r>
          </a:p>
        </p:txBody>
      </p:sp>
      <p:sp>
        <p:nvSpPr>
          <p:cNvPr id="9" name="TextBox 8">
            <a:extLst>
              <a:ext uri="{FF2B5EF4-FFF2-40B4-BE49-F238E27FC236}">
                <a16:creationId xmlns:a16="http://schemas.microsoft.com/office/drawing/2014/main" id="{87514235-3660-D722-E1AF-1DBEDF495134}"/>
              </a:ext>
            </a:extLst>
          </p:cNvPr>
          <p:cNvSpPr txBox="1"/>
          <p:nvPr/>
        </p:nvSpPr>
        <p:spPr>
          <a:xfrm>
            <a:off x="7076849" y="1871745"/>
            <a:ext cx="2616203" cy="4947508"/>
          </a:xfrm>
          <a:prstGeom prst="rect">
            <a:avLst/>
          </a:prstGeom>
          <a:solidFill>
            <a:schemeClr val="accent5">
              <a:lumMod val="20000"/>
              <a:lumOff val="80000"/>
            </a:schemeClr>
          </a:solidFill>
        </p:spPr>
        <p:txBody>
          <a:bodyPr wrap="square" rtlCol="0">
            <a:spAutoFit/>
          </a:bodyPr>
          <a:lstStyle/>
          <a:p>
            <a:r>
              <a:rPr lang="en-GB" sz="1100" b="1" dirty="0">
                <a:latin typeface="Verdana" panose="020B0604030504040204" pitchFamily="34" charset="0"/>
                <a:ea typeface="Verdana" panose="020B0604030504040204" pitchFamily="34" charset="0"/>
              </a:rPr>
              <a:t>Lower Key Stage Two</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Demonstrate understanding of the concept of a basic map</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rPr>
              <a:t>Build trust with a partner and work together when orienteering </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Name some common garden birds and talk about their features</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Looking at creating a habitat to attract more wildlife within Forest School.</a:t>
            </a:r>
            <a:endParaRPr lang="en-GB" sz="10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Know the main differences between city, town and village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Identify seasonal and daily weather patterns in the UK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Know why recycling is important</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how ideal settlements may have changed over time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what is meant by being environmentally friendly</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Talk about the features in their local environment and compare it with another they know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Create a report after a fieldwork activity that focuses on geographical features observed </a:t>
            </a:r>
          </a:p>
        </p:txBody>
      </p:sp>
      <p:sp>
        <p:nvSpPr>
          <p:cNvPr id="10" name="TextBox 9">
            <a:extLst>
              <a:ext uri="{FF2B5EF4-FFF2-40B4-BE49-F238E27FC236}">
                <a16:creationId xmlns:a16="http://schemas.microsoft.com/office/drawing/2014/main" id="{144AEB0F-1B40-5135-628E-BEF3ECCE5CBE}"/>
              </a:ext>
            </a:extLst>
          </p:cNvPr>
          <p:cNvSpPr txBox="1"/>
          <p:nvPr/>
        </p:nvSpPr>
        <p:spPr>
          <a:xfrm>
            <a:off x="9702576" y="1871745"/>
            <a:ext cx="2335461" cy="4947508"/>
          </a:xfrm>
          <a:prstGeom prst="rect">
            <a:avLst/>
          </a:prstGeom>
          <a:solidFill>
            <a:schemeClr val="accent6">
              <a:lumMod val="20000"/>
              <a:lumOff val="80000"/>
            </a:schemeClr>
          </a:solidFill>
        </p:spPr>
        <p:txBody>
          <a:bodyPr wrap="square" rtlCol="0">
            <a:spAutoFit/>
          </a:bodyPr>
          <a:lstStyle/>
          <a:p>
            <a:r>
              <a:rPr lang="en-GB" sz="1100" b="1" dirty="0">
                <a:latin typeface="Verdana" panose="020B0604030504040204" pitchFamily="34" charset="0"/>
                <a:ea typeface="Verdana" panose="020B0604030504040204" pitchFamily="34" charset="0"/>
              </a:rPr>
              <a:t>Upper Key Stage Two</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What makes a perfect habitat for wildlife and what changes could we make both in school and at home to encourage more wildlife within our settings.</a:t>
            </a:r>
          </a:p>
          <a:p>
            <a:pPr marL="285750" indent="-285750">
              <a:buFont typeface="Arial" panose="020B0604020202020204" pitchFamily="34" charset="0"/>
              <a:buChar char="•"/>
            </a:pPr>
            <a:r>
              <a:rPr lang="en-GB" sz="1050" dirty="0">
                <a:latin typeface="Verdana" panose="020B0604030504040204" pitchFamily="34" charset="0"/>
                <a:ea typeface="Verdana" panose="020B0604030504040204" pitchFamily="34" charset="0"/>
                <a:cs typeface="Times New Roman" panose="02020603050405020304" pitchFamily="18" charset="0"/>
              </a:rPr>
              <a:t>I can use a key to identify trees and animal tracking signs.</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Know about climate change and its potential impact on our lives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the consequence of ignoring climate change</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why their village/ town or city exists and what brought people to live there </a:t>
            </a:r>
          </a:p>
          <a:p>
            <a:pPr marL="285750" indent="-285750">
              <a:buFont typeface="Arial" panose="020B0604020202020204" pitchFamily="34" charset="0"/>
              <a:buChar char="•"/>
            </a:pPr>
            <a:r>
              <a:rPr lang="en-GB" sz="1050" b="0" i="0" dirty="0">
                <a:solidFill>
                  <a:srgbClr val="000000"/>
                </a:solidFill>
                <a:effectLst/>
                <a:latin typeface="Verdana" panose="020B0604030504040204" pitchFamily="34" charset="0"/>
                <a:ea typeface="Verdana" panose="020B0604030504040204" pitchFamily="34" charset="0"/>
              </a:rPr>
              <a:t>Understand some of the arguments put forward in relation to green energy</a:t>
            </a:r>
          </a:p>
          <a:p>
            <a:pPr marL="285750" indent="-285750">
              <a:buFont typeface="Arial" panose="020B0604020202020204" pitchFamily="34" charset="0"/>
              <a:buChar char="•"/>
            </a:pPr>
            <a:r>
              <a:rPr lang="en-GB" sz="1050" dirty="0">
                <a:solidFill>
                  <a:srgbClr val="000000"/>
                </a:solidFill>
                <a:latin typeface="Verdana" panose="020B0604030504040204" pitchFamily="34" charset="0"/>
                <a:ea typeface="Verdana" panose="020B0604030504040204" pitchFamily="34" charset="0"/>
              </a:rPr>
              <a:t>Set up a geographical fieldwork enquiry, starting with a hypothesis  </a:t>
            </a:r>
          </a:p>
          <a:p>
            <a:pPr marL="285750" indent="-285750">
              <a:buFont typeface="Arial" panose="020B0604020202020204" pitchFamily="34" charset="0"/>
              <a:buChar char="•"/>
            </a:pPr>
            <a:r>
              <a:rPr lang="en-GB" sz="1050" dirty="0">
                <a:solidFill>
                  <a:srgbClr val="000000"/>
                </a:solidFill>
                <a:latin typeface="Verdana" panose="020B0604030504040204" pitchFamily="34" charset="0"/>
                <a:ea typeface="Verdana" panose="020B0604030504040204" pitchFamily="34" charset="0"/>
              </a:rPr>
              <a:t>To review, apply and consider next steps as a result of their geographical enquiry </a:t>
            </a:r>
          </a:p>
        </p:txBody>
      </p:sp>
    </p:spTree>
    <p:extLst>
      <p:ext uri="{BB962C8B-B14F-4D97-AF65-F5344CB8AC3E}">
        <p14:creationId xmlns:p14="http://schemas.microsoft.com/office/powerpoint/2010/main" val="45771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3EF1C-6EAB-62EB-5A72-C1014D0310A4}"/>
              </a:ext>
            </a:extLst>
          </p:cNvPr>
          <p:cNvSpPr/>
          <p:nvPr/>
        </p:nvSpPr>
        <p:spPr>
          <a:xfrm>
            <a:off x="0" y="1"/>
            <a:ext cx="12192000" cy="1409350"/>
          </a:xfrm>
          <a:prstGeom prst="rect">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EFCD9C-3311-6B11-A279-F147FCD6140F}"/>
              </a:ext>
            </a:extLst>
          </p:cNvPr>
          <p:cNvSpPr/>
          <p:nvPr/>
        </p:nvSpPr>
        <p:spPr>
          <a:xfrm>
            <a:off x="1862356" y="264254"/>
            <a:ext cx="10016455" cy="880844"/>
          </a:xfrm>
          <a:prstGeom prst="roundRect">
            <a:avLst/>
          </a:prstGeom>
          <a:solidFill>
            <a:srgbClr val="00CC66"/>
          </a:solidFill>
          <a:ln w="3810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Verdana" panose="020B0604030504040204" pitchFamily="34" charset="0"/>
                <a:ea typeface="Verdana" panose="020B0604030504040204" pitchFamily="34" charset="0"/>
              </a:rPr>
              <a:t>What do our pupils say?</a:t>
            </a:r>
          </a:p>
        </p:txBody>
      </p:sp>
      <p:pic>
        <p:nvPicPr>
          <p:cNvPr id="1026" name="Picture 2" descr="Geography Curriculum - Churchfields Junior School">
            <a:extLst>
              <a:ext uri="{FF2B5EF4-FFF2-40B4-BE49-F238E27FC236}">
                <a16:creationId xmlns:a16="http://schemas.microsoft.com/office/drawing/2014/main" id="{95CF7679-0BE6-9753-6E45-58DF1FDE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3140907" cy="219863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AutoShape 2">
            <a:extLst>
              <a:ext uri="{FF2B5EF4-FFF2-40B4-BE49-F238E27FC236}">
                <a16:creationId xmlns:a16="http://schemas.microsoft.com/office/drawing/2014/main" id="{82348A3B-5142-D841-4180-D48AEEDECC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Speech Bubble: Oval 1">
            <a:extLst>
              <a:ext uri="{FF2B5EF4-FFF2-40B4-BE49-F238E27FC236}">
                <a16:creationId xmlns:a16="http://schemas.microsoft.com/office/drawing/2014/main" id="{EB61D5B9-E03E-36F9-F044-5DA8CC546D9A}"/>
              </a:ext>
            </a:extLst>
          </p:cNvPr>
          <p:cNvSpPr/>
          <p:nvPr/>
        </p:nvSpPr>
        <p:spPr>
          <a:xfrm>
            <a:off x="176169" y="2334916"/>
            <a:ext cx="4437775" cy="3671602"/>
          </a:xfrm>
          <a:prstGeom prst="wedgeEllipseCallout">
            <a:avLst>
              <a:gd name="adj1" fmla="val 49090"/>
              <a:gd name="adj2" fmla="val 37964"/>
            </a:avLst>
          </a:prstGeom>
          <a:solidFill>
            <a:srgbClr val="CC66FF"/>
          </a:solidFill>
          <a:ln w="38100">
            <a:solidFill>
              <a:srgbClr val="00CC6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We have been learning about maps and continents; we use maps, globes and computers to help us.</a:t>
            </a:r>
            <a:endParaRPr lang="en-GB" sz="2400" dirty="0">
              <a:latin typeface="Verdana" panose="020B0604030504040204" pitchFamily="34" charset="0"/>
              <a:ea typeface="Verdana" panose="020B0604030504040204" pitchFamily="34" charset="0"/>
            </a:endParaRPr>
          </a:p>
        </p:txBody>
      </p:sp>
      <p:sp>
        <p:nvSpPr>
          <p:cNvPr id="7" name="Speech Bubble: Oval 1">
            <a:extLst>
              <a:ext uri="{FF2B5EF4-FFF2-40B4-BE49-F238E27FC236}">
                <a16:creationId xmlns:a16="http://schemas.microsoft.com/office/drawing/2014/main" id="{EB61D5B9-E03E-36F9-F044-5DA8CC546D9A}"/>
              </a:ext>
            </a:extLst>
          </p:cNvPr>
          <p:cNvSpPr/>
          <p:nvPr/>
        </p:nvSpPr>
        <p:spPr>
          <a:xfrm>
            <a:off x="4609340" y="1478060"/>
            <a:ext cx="4769552" cy="2557045"/>
          </a:xfrm>
          <a:prstGeom prst="wedgeEllipseCallout">
            <a:avLst>
              <a:gd name="adj1" fmla="val -19921"/>
              <a:gd name="adj2" fmla="val 65416"/>
            </a:avLst>
          </a:prstGeom>
          <a:solidFill>
            <a:srgbClr val="CC66FF"/>
          </a:solidFill>
          <a:ln w="38100">
            <a:solidFill>
              <a:srgbClr val="00CC6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Geography is helpful. It is useful to know where you are going and where things are</a:t>
            </a:r>
            <a:r>
              <a:rPr lang="en-US" sz="2800" dirty="0"/>
              <a:t>!</a:t>
            </a:r>
            <a:endParaRPr lang="en-GB" sz="2800" dirty="0"/>
          </a:p>
        </p:txBody>
      </p:sp>
      <p:pic>
        <p:nvPicPr>
          <p:cNvPr id="3" name="Picture 2" descr="Earth Globe isolated on white Background. 594400 Vector Art at Vecteezy">
            <a:extLst>
              <a:ext uri="{FF2B5EF4-FFF2-40B4-BE49-F238E27FC236}">
                <a16:creationId xmlns:a16="http://schemas.microsoft.com/office/drawing/2014/main" id="{5C8FE6FD-249A-51C7-73DB-9A631F81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831" y="4457019"/>
            <a:ext cx="2401537" cy="24009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1">
            <a:extLst>
              <a:ext uri="{FF2B5EF4-FFF2-40B4-BE49-F238E27FC236}">
                <a16:creationId xmlns:a16="http://schemas.microsoft.com/office/drawing/2014/main" id="{EB61D5B9-E03E-36F9-F044-5DA8CC546D9A}"/>
              </a:ext>
            </a:extLst>
          </p:cNvPr>
          <p:cNvSpPr/>
          <p:nvPr/>
        </p:nvSpPr>
        <p:spPr>
          <a:xfrm>
            <a:off x="7652837" y="3974874"/>
            <a:ext cx="4362994" cy="2762794"/>
          </a:xfrm>
          <a:prstGeom prst="wedgeEllipseCallout">
            <a:avLst>
              <a:gd name="adj1" fmla="val -66870"/>
              <a:gd name="adj2" fmla="val 13664"/>
            </a:avLst>
          </a:prstGeom>
          <a:solidFill>
            <a:srgbClr val="CC66FF"/>
          </a:solidFill>
          <a:ln w="38100">
            <a:solidFill>
              <a:srgbClr val="00CC6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It is interesting to find out things about other places in the world</a:t>
            </a:r>
            <a:r>
              <a:rPr lang="en-US" sz="2800" dirty="0"/>
              <a:t>.</a:t>
            </a:r>
            <a:endParaRPr lang="en-GB" sz="2800" dirty="0"/>
          </a:p>
        </p:txBody>
      </p:sp>
    </p:spTree>
    <p:extLst>
      <p:ext uri="{BB962C8B-B14F-4D97-AF65-F5344CB8AC3E}">
        <p14:creationId xmlns:p14="http://schemas.microsoft.com/office/powerpoint/2010/main" val="438175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327c17-3200-4c37-9a50-eae14f32d09c" xsi:nil="true"/>
    <lcf76f155ced4ddcb4097134ff3c332f xmlns="ac234891-2bb8-47e9-862c-daf492c6932b">
      <Terms xmlns="http://schemas.microsoft.com/office/infopath/2007/PartnerControls"/>
    </lcf76f155ced4ddcb4097134ff3c332f>
    <SharedWithUsers xmlns="fd327c17-3200-4c37-9a50-eae14f32d09c">
      <UserInfo>
        <DisplayName>Amber Pitcaithly</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AC447FAE1DB9489224208F7F044DE7" ma:contentTypeVersion="16" ma:contentTypeDescription="Create a new document." ma:contentTypeScope="" ma:versionID="d1b28f71e066d470a358b849455e9ead">
  <xsd:schema xmlns:xsd="http://www.w3.org/2001/XMLSchema" xmlns:xs="http://www.w3.org/2001/XMLSchema" xmlns:p="http://schemas.microsoft.com/office/2006/metadata/properties" xmlns:ns2="ac234891-2bb8-47e9-862c-daf492c6932b" xmlns:ns3="fd327c17-3200-4c37-9a50-eae14f32d09c" targetNamespace="http://schemas.microsoft.com/office/2006/metadata/properties" ma:root="true" ma:fieldsID="50c84da03d9420ee7701064797bcbf01" ns2:_="" ns3:_="">
    <xsd:import namespace="ac234891-2bb8-47e9-862c-daf492c6932b"/>
    <xsd:import namespace="fd327c17-3200-4c37-9a50-eae14f32d0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34891-2bb8-47e9-862c-daf492c693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1728b05-1f40-46b2-aaca-78aab9c197a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27c17-3200-4c37-9a50-eae14f32d0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d579a2-f602-44c8-9751-a7363b4ed471}" ma:internalName="TaxCatchAll" ma:showField="CatchAllData" ma:web="fd327c17-3200-4c37-9a50-eae14f32d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A5EAF-4880-454D-8826-2C0AF661C9E1}">
  <ds:schemaRefs>
    <ds:schemaRef ds:uri="http://schemas.microsoft.com/sharepoint/v3/contenttype/forms"/>
  </ds:schemaRefs>
</ds:datastoreItem>
</file>

<file path=customXml/itemProps2.xml><?xml version="1.0" encoding="utf-8"?>
<ds:datastoreItem xmlns:ds="http://schemas.openxmlformats.org/officeDocument/2006/customXml" ds:itemID="{1B9C8247-877B-4806-A0DF-8D48EF0460AD}">
  <ds:schemaRefs>
    <ds:schemaRef ds:uri="http://schemas.microsoft.com/office/2006/metadata/properties"/>
    <ds:schemaRef ds:uri="http://schemas.microsoft.com/office/infopath/2007/PartnerControls"/>
    <ds:schemaRef ds:uri="fd327c17-3200-4c37-9a50-eae14f32d09c"/>
    <ds:schemaRef ds:uri="ac234891-2bb8-47e9-862c-daf492c6932b"/>
  </ds:schemaRefs>
</ds:datastoreItem>
</file>

<file path=customXml/itemProps3.xml><?xml version="1.0" encoding="utf-8"?>
<ds:datastoreItem xmlns:ds="http://schemas.openxmlformats.org/officeDocument/2006/customXml" ds:itemID="{84415A6C-86C2-4445-8D8E-E53505E66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34891-2bb8-47e9-862c-daf492c6932b"/>
    <ds:schemaRef ds:uri="fd327c17-3200-4c37-9a50-eae14f32d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TotalTime>
  <Words>923</Words>
  <Application>Microsoft Office PowerPoint</Application>
  <PresentationFormat>Widescreen</PresentationFormat>
  <Paragraphs>76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Ashurst Wood School Head</cp:lastModifiedBy>
  <cp:revision>6</cp:revision>
  <dcterms:created xsi:type="dcterms:W3CDTF">2023-11-30T11:05:36Z</dcterms:created>
  <dcterms:modified xsi:type="dcterms:W3CDTF">2024-02-29T16:31:41Z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0x010100EAAC447FAE1DB9489224208F7F044DE7</vt:lpwstr>
  </property>
</Properties>
</file>