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9" r:id="rId2"/>
    <p:sldId id="260" r:id="rId3"/>
    <p:sldId id="258" r:id="rId4"/>
    <p:sldId id="264" r:id="rId5"/>
    <p:sldId id="286"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7" autoAdjust="0"/>
    <p:restoredTop sz="94660"/>
  </p:normalViewPr>
  <p:slideViewPr>
    <p:cSldViewPr snapToGrid="0">
      <p:cViewPr varScale="1">
        <p:scale>
          <a:sx n="113" d="100"/>
          <a:sy n="113"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01/06/2022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01/06/2022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ypte.org.uk/lesson-plans/cold-areas-the-arctic" TargetMode="External"/><Relationship Id="rId2" Type="http://schemas.openxmlformats.org/officeDocument/2006/relationships/hyperlink" Target="https://www.booksfortopics.com/froze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09" name="Graphic 608" descr="Bonfire outline">
            <a:extLst>
              <a:ext uri="{FF2B5EF4-FFF2-40B4-BE49-F238E27FC236}">
                <a16:creationId xmlns:a16="http://schemas.microsoft.com/office/drawing/2014/main" id="{AE607A49-E021-49A7-B820-ABBA47984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3408" y="3596894"/>
            <a:ext cx="1783752" cy="1783752"/>
          </a:xfrm>
          <a:prstGeom prst="rect">
            <a:avLst/>
          </a:prstGeom>
        </p:spPr>
      </p:pic>
      <p:pic>
        <p:nvPicPr>
          <p:cNvPr id="608" name="Graphic 607" descr="Bonfire outline">
            <a:extLst>
              <a:ext uri="{FF2B5EF4-FFF2-40B4-BE49-F238E27FC236}">
                <a16:creationId xmlns:a16="http://schemas.microsoft.com/office/drawing/2014/main" id="{0C92EFCE-F7B6-473C-8FD5-6E2F767255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5457" y="3439371"/>
            <a:ext cx="1783752" cy="1783752"/>
          </a:xfrm>
          <a:prstGeom prst="rect">
            <a:avLst/>
          </a:prstGeom>
        </p:spPr>
      </p:pic>
      <p:grpSp>
        <p:nvGrpSpPr>
          <p:cNvPr id="498" name="Group 497">
            <a:extLst>
              <a:ext uri="{FF2B5EF4-FFF2-40B4-BE49-F238E27FC236}">
                <a16:creationId xmlns:a16="http://schemas.microsoft.com/office/drawing/2014/main" id="{DBCC4DC9-A283-404F-8E99-4ABB00258581}"/>
              </a:ext>
            </a:extLst>
          </p:cNvPr>
          <p:cNvGrpSpPr/>
          <p:nvPr/>
        </p:nvGrpSpPr>
        <p:grpSpPr>
          <a:xfrm rot="7316111">
            <a:off x="4977898" y="6031804"/>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400" name="Graphic 399" descr="Map compass with solid fill">
            <a:extLst>
              <a:ext uri="{FF2B5EF4-FFF2-40B4-BE49-F238E27FC236}">
                <a16:creationId xmlns:a16="http://schemas.microsoft.com/office/drawing/2014/main" id="{EAA0E9F3-4943-4433-9DF2-3F2284C79B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3762" y="110080"/>
            <a:ext cx="2299765" cy="2299765"/>
          </a:xfrm>
          <a:prstGeom prst="rect">
            <a:avLst/>
          </a:prstGeom>
        </p:spPr>
      </p:pic>
      <p:sp>
        <p:nvSpPr>
          <p:cNvPr id="3" name="Flowchart: Data 2">
            <a:extLst>
              <a:ext uri="{FF2B5EF4-FFF2-40B4-BE49-F238E27FC236}">
                <a16:creationId xmlns:a16="http://schemas.microsoft.com/office/drawing/2014/main" id="{1794DC0D-99C9-4302-B54B-DB2B9C635DD2}"/>
              </a:ext>
            </a:extLst>
          </p:cNvPr>
          <p:cNvSpPr/>
          <p:nvPr/>
        </p:nvSpPr>
        <p:spPr>
          <a:xfrm>
            <a:off x="35600" y="106065"/>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3062774" y="5527327"/>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10118069" y="-270378"/>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9377379" y="894398"/>
            <a:ext cx="3360969" cy="353796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A visit by an explorer or mountain climber</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Seasonal walks in the village </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Forest Schools</a:t>
            </a:r>
          </a:p>
        </p:txBody>
      </p:sp>
      <p:sp>
        <p:nvSpPr>
          <p:cNvPr id="204" name="Double Wave 203">
            <a:extLst>
              <a:ext uri="{FF2B5EF4-FFF2-40B4-BE49-F238E27FC236}">
                <a16:creationId xmlns:a16="http://schemas.microsoft.com/office/drawing/2014/main" id="{3074C254-C872-4CAF-89FC-1458611A4410}"/>
              </a:ext>
            </a:extLst>
          </p:cNvPr>
          <p:cNvSpPr/>
          <p:nvPr/>
        </p:nvSpPr>
        <p:spPr>
          <a:xfrm rot="20259333">
            <a:off x="75243" y="295496"/>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217946" y="461435"/>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2304839" y="281564"/>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595" name="Rectangle: Diagonal Corners Rounded 4">
            <a:extLst>
              <a:ext uri="{FF2B5EF4-FFF2-40B4-BE49-F238E27FC236}">
                <a16:creationId xmlns:a16="http://schemas.microsoft.com/office/drawing/2014/main" id="{6DDCADB1-9A2F-4350-B588-2464854A1302}"/>
              </a:ext>
            </a:extLst>
          </p:cNvPr>
          <p:cNvSpPr/>
          <p:nvPr/>
        </p:nvSpPr>
        <p:spPr>
          <a:xfrm>
            <a:off x="3398249" y="4009530"/>
            <a:ext cx="2174474" cy="2711289"/>
          </a:xfrm>
          <a:prstGeom prst="round2DiagRect">
            <a:avLst>
              <a:gd name="adj1" fmla="val 32364"/>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a:ea typeface="Verdana"/>
                <a:cs typeface="Verdana"/>
                <a:sym typeface="Verdana"/>
              </a:rPr>
              <a:t>Skills</a:t>
            </a:r>
            <a:r>
              <a:rPr lang="en-GB" sz="900" b="1" dirty="0">
                <a:solidFill>
                  <a:schemeClr val="bg1"/>
                </a:solidFill>
                <a:latin typeface="Verdana"/>
                <a:ea typeface="Verdana"/>
                <a:cs typeface="Verdana"/>
                <a:sym typeface="Verdana"/>
              </a:rPr>
              <a:t>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Find the United Kingdom and the continents on  a map or globe</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locate the North and South poles.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create simple maps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be able to answer geographical questions (such as: What is this place like? What or who will I see in this place? What do people do in this place?).</a:t>
            </a:r>
            <a:endParaRPr lang="en-GB" sz="900" b="1" dirty="0">
              <a:solidFill>
                <a:schemeClr val="bg1"/>
              </a:solidFill>
              <a:latin typeface="Verdana"/>
              <a:ea typeface="Verdana"/>
              <a:cs typeface="Verdana"/>
              <a:sym typeface="Verdana"/>
            </a:endParaRPr>
          </a:p>
        </p:txBody>
      </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10518119" y="307560"/>
            <a:ext cx="1549345" cy="570833"/>
          </a:xfrm>
          <a:prstGeom prst="round2DiagRect">
            <a:avLst>
              <a:gd name="adj1" fmla="val 50000"/>
              <a:gd name="adj2" fmla="val 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Fire and Ice </a:t>
            </a:r>
            <a:endParaRPr lang="en-GB" sz="1200" dirty="0">
              <a:solidFill>
                <a:schemeClr val="bg1"/>
              </a:solidFill>
            </a:endParaRPr>
          </a:p>
        </p:txBody>
      </p:sp>
      <p:sp>
        <p:nvSpPr>
          <p:cNvPr id="596" name="Rectangle: Rounded Corners 595">
            <a:extLst>
              <a:ext uri="{FF2B5EF4-FFF2-40B4-BE49-F238E27FC236}">
                <a16:creationId xmlns:a16="http://schemas.microsoft.com/office/drawing/2014/main" id="{F7FB2CB3-BC0E-4B1A-BD15-5997076D8B1A}"/>
              </a:ext>
            </a:extLst>
          </p:cNvPr>
          <p:cNvSpPr/>
          <p:nvPr/>
        </p:nvSpPr>
        <p:spPr>
          <a:xfrm>
            <a:off x="1988941" y="74635"/>
            <a:ext cx="8286426" cy="75785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Must (End of Y1) Should (end of Y2) Could a rich and deep understanding. </a:t>
            </a:r>
          </a:p>
        </p:txBody>
      </p:sp>
      <p:sp>
        <p:nvSpPr>
          <p:cNvPr id="601" name="Rectangle: Diagonal Corners Rounded 600">
            <a:extLst>
              <a:ext uri="{FF2B5EF4-FFF2-40B4-BE49-F238E27FC236}">
                <a16:creationId xmlns:a16="http://schemas.microsoft.com/office/drawing/2014/main" id="{3549A4B9-17BB-4CEB-B657-7BCFE792ECA9}"/>
              </a:ext>
            </a:extLst>
          </p:cNvPr>
          <p:cNvSpPr/>
          <p:nvPr/>
        </p:nvSpPr>
        <p:spPr>
          <a:xfrm>
            <a:off x="3553278" y="935203"/>
            <a:ext cx="3614401" cy="522583"/>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5" name="Rectangle: Diagonal Corners Rounded 604">
            <a:extLst>
              <a:ext uri="{FF2B5EF4-FFF2-40B4-BE49-F238E27FC236}">
                <a16:creationId xmlns:a16="http://schemas.microsoft.com/office/drawing/2014/main" id="{93E30CF0-1D24-4475-B741-8C5F04CBF782}"/>
              </a:ext>
            </a:extLst>
          </p:cNvPr>
          <p:cNvSpPr/>
          <p:nvPr/>
        </p:nvSpPr>
        <p:spPr>
          <a:xfrm>
            <a:off x="3486474" y="1759322"/>
            <a:ext cx="2140857" cy="2130794"/>
          </a:xfrm>
          <a:prstGeom prst="round2DiagRect">
            <a:avLst>
              <a:gd name="adj1" fmla="val 35936"/>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MUST</a:t>
            </a: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rgbClr val="000000"/>
                </a:solidFill>
                <a:latin typeface="Verdana" panose="020B0604030504040204" pitchFamily="34" charset="0"/>
              </a:rPr>
              <a:t>Identify the countries within the United Kingdom</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know what a bird's eye view is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that there are four main compass points </a:t>
            </a:r>
          </a:p>
          <a:p>
            <a:r>
              <a:rPr lang="en-GB" sz="900" dirty="0">
                <a:solidFill>
                  <a:srgbClr val="000000"/>
                </a:solidFill>
                <a:latin typeface="Verdana" panose="020B0604030504040204" pitchFamily="34" charset="0"/>
              </a:rPr>
              <a:t>       N S E W</a:t>
            </a:r>
          </a:p>
        </p:txBody>
      </p:sp>
      <p:pic>
        <p:nvPicPr>
          <p:cNvPr id="399" name="Graphic 398" descr="Bonfire outline">
            <a:extLst>
              <a:ext uri="{FF2B5EF4-FFF2-40B4-BE49-F238E27FC236}">
                <a16:creationId xmlns:a16="http://schemas.microsoft.com/office/drawing/2014/main" id="{BD2A553B-9AC0-4770-926E-DD69FEE29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8208" y="3566833"/>
            <a:ext cx="1783752" cy="1783752"/>
          </a:xfrm>
          <a:prstGeom prst="rect">
            <a:avLst/>
          </a:prstGeom>
        </p:spPr>
      </p:pic>
      <p:sp>
        <p:nvSpPr>
          <p:cNvPr id="607" name="Rectangle: Diagonal Corners Rounded 606">
            <a:extLst>
              <a:ext uri="{FF2B5EF4-FFF2-40B4-BE49-F238E27FC236}">
                <a16:creationId xmlns:a16="http://schemas.microsoft.com/office/drawing/2014/main" id="{78FA9773-F2E1-4317-AD50-B14D3C24763A}"/>
              </a:ext>
            </a:extLst>
          </p:cNvPr>
          <p:cNvSpPr/>
          <p:nvPr/>
        </p:nvSpPr>
        <p:spPr>
          <a:xfrm>
            <a:off x="10034707" y="4601737"/>
            <a:ext cx="2016153" cy="2098227"/>
          </a:xfrm>
          <a:prstGeom prst="round2DiagRect">
            <a:avLst>
              <a:gd name="adj1" fmla="val 4123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COULD</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Know that the polar regions are melting due to Global warming.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Know that the equator and the North and South Poles influence climate and temperature </a:t>
            </a: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a:p>
            <a:pPr algn="ctr"/>
            <a:endParaRPr lang="en-GB" sz="1000" b="1" dirty="0">
              <a:solidFill>
                <a:srgbClr val="000000"/>
              </a:solidFill>
              <a:latin typeface="Verdana" panose="020B0604030504040204" pitchFamily="34" charset="0"/>
            </a:endParaRPr>
          </a:p>
        </p:txBody>
      </p:sp>
      <p:sp>
        <p:nvSpPr>
          <p:cNvPr id="606" name="Rectangle: Diagonal Corners Rounded 605">
            <a:extLst>
              <a:ext uri="{FF2B5EF4-FFF2-40B4-BE49-F238E27FC236}">
                <a16:creationId xmlns:a16="http://schemas.microsoft.com/office/drawing/2014/main" id="{B6234EE5-5506-4525-991D-9B1DFE2C5A34}"/>
              </a:ext>
            </a:extLst>
          </p:cNvPr>
          <p:cNvSpPr/>
          <p:nvPr/>
        </p:nvSpPr>
        <p:spPr>
          <a:xfrm>
            <a:off x="5869898" y="1572669"/>
            <a:ext cx="4018716" cy="2359495"/>
          </a:xfrm>
          <a:prstGeom prst="round2DiagRect">
            <a:avLst>
              <a:gd name="adj1" fmla="val 29953"/>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SHOULD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be able to name and locate the world’s continents on a map or globe</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Name the four countries of the United Kingdom</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be able to identify key differences between the North and South poles.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and use the four main compass points and use them to describe locational features and routes on a map.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use and understand the vocabulary on the knowledge organiser and use vocabulary to describe </a:t>
            </a:r>
          </a:p>
          <a:p>
            <a:pPr marL="171450" indent="-171450" algn="l">
              <a:buFont typeface="Arial" panose="020B0604020202020204" pitchFamily="34" charset="0"/>
              <a:buChar char="•"/>
            </a:pPr>
            <a:r>
              <a:rPr lang="en-GB" sz="900" b="1" i="0" dirty="0">
                <a:solidFill>
                  <a:srgbClr val="000000"/>
                </a:solidFill>
                <a:effectLst/>
                <a:latin typeface="Verdana" panose="020B0604030504040204" pitchFamily="34" charset="0"/>
              </a:rPr>
              <a:t>key physical features</a:t>
            </a:r>
            <a:r>
              <a:rPr lang="en-GB" sz="900" b="0" i="0" dirty="0">
                <a:solidFill>
                  <a:srgbClr val="000000"/>
                </a:solidFill>
                <a:effectLst/>
                <a:latin typeface="Verdana" panose="020B0604030504040204" pitchFamily="34" charset="0"/>
              </a:rPr>
              <a:t>, including: beach, coast, forest, hill, mountain, ocean, river, soil, valley, vegetation and weather. </a:t>
            </a:r>
            <a:endParaRPr lang="en-GB" sz="900" dirty="0">
              <a:solidFill>
                <a:srgbClr val="000000"/>
              </a:solidFill>
              <a:latin typeface="Verdana" panose="020B0604030504040204" pitchFamily="34" charset="0"/>
            </a:endParaRPr>
          </a:p>
        </p:txBody>
      </p:sp>
      <p:sp>
        <p:nvSpPr>
          <p:cNvPr id="602" name="Rectangle: Diagonal Corners Rounded 4">
            <a:extLst>
              <a:ext uri="{FF2B5EF4-FFF2-40B4-BE49-F238E27FC236}">
                <a16:creationId xmlns:a16="http://schemas.microsoft.com/office/drawing/2014/main" id="{F9650F94-C6DA-4530-A4B4-4726B663523E}"/>
              </a:ext>
            </a:extLst>
          </p:cNvPr>
          <p:cNvSpPr/>
          <p:nvPr/>
        </p:nvSpPr>
        <p:spPr>
          <a:xfrm>
            <a:off x="5959938" y="4025001"/>
            <a:ext cx="3933469" cy="2711289"/>
          </a:xfrm>
          <a:prstGeom prst="round2DiagRect">
            <a:avLst>
              <a:gd name="adj1" fmla="val 32364"/>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a:ea typeface="Verdana"/>
                <a:cs typeface="Verdana"/>
                <a:sym typeface="Verdana"/>
              </a:rPr>
              <a:t>Skills</a:t>
            </a:r>
            <a:r>
              <a:rPr lang="en-GB" sz="900" b="1" dirty="0">
                <a:solidFill>
                  <a:schemeClr val="bg1"/>
                </a:solidFill>
                <a:latin typeface="Verdana"/>
                <a:ea typeface="Verdana"/>
                <a:cs typeface="Verdana"/>
                <a:sym typeface="Verdana"/>
              </a:rPr>
              <a:t> </a:t>
            </a: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rgbClr val="000000"/>
                </a:solidFill>
                <a:latin typeface="Verdana" panose="020B0604030504040204" pitchFamily="34" charset="0"/>
              </a:rPr>
              <a:t>Use aerial images and plan perspectives to recognise landmarks and basic physical features. Identify the key features of a location in order to say whether it is a city, town, village, coastal or rural area</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create maps using symbols and a map key</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Use simple grid references (A1, B1).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be able to ask geographical questions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identify seasonal and daily weather patterns and make comparisons with other countries. </a:t>
            </a:r>
          </a:p>
          <a:p>
            <a:pPr algn="ctr"/>
            <a:endParaRPr lang="en-GB" sz="900" b="1" dirty="0">
              <a:solidFill>
                <a:schemeClr val="bg1"/>
              </a:solidFill>
              <a:latin typeface="Verdana"/>
              <a:ea typeface="Verdana"/>
              <a:cs typeface="Verdana"/>
              <a:sym typeface="Verdana"/>
            </a:endParaRPr>
          </a:p>
        </p:txBody>
      </p:sp>
      <p:sp>
        <p:nvSpPr>
          <p:cNvPr id="603" name="Google Shape;590;p3">
            <a:extLst>
              <a:ext uri="{FF2B5EF4-FFF2-40B4-BE49-F238E27FC236}">
                <a16:creationId xmlns:a16="http://schemas.microsoft.com/office/drawing/2014/main" id="{88DF259E-2D06-F315-A625-7474C9BC62A5}"/>
              </a:ext>
            </a:extLst>
          </p:cNvPr>
          <p:cNvSpPr/>
          <p:nvPr/>
        </p:nvSpPr>
        <p:spPr>
          <a:xfrm>
            <a:off x="876761" y="1203985"/>
            <a:ext cx="1526769" cy="522583"/>
          </a:xfrm>
          <a:prstGeom prst="round2DiagRect">
            <a:avLst>
              <a:gd name="adj1" fmla="val 50000"/>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604" name="Google Shape;391;p3">
            <a:extLst>
              <a:ext uri="{FF2B5EF4-FFF2-40B4-BE49-F238E27FC236}">
                <a16:creationId xmlns:a16="http://schemas.microsoft.com/office/drawing/2014/main" id="{1904B733-5D9B-DD26-ADBA-95424FB0DB81}"/>
              </a:ext>
            </a:extLst>
          </p:cNvPr>
          <p:cNvSpPr/>
          <p:nvPr/>
        </p:nvSpPr>
        <p:spPr>
          <a:xfrm>
            <a:off x="65600" y="1922756"/>
            <a:ext cx="2961346" cy="4784795"/>
          </a:xfrm>
          <a:prstGeom prst="round2DiagRect">
            <a:avLst>
              <a:gd name="adj1" fmla="val 22538"/>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b="1" dirty="0">
                <a:solidFill>
                  <a:schemeClr val="bg1"/>
                </a:solidFill>
                <a:latin typeface="Verdana" panose="020B0604030504040204" pitchFamily="34" charset="0"/>
                <a:ea typeface="Verdana" panose="020B0604030504040204" pitchFamily="34" charset="0"/>
              </a:rPr>
              <a:t>ELG: People, Culture and Communities Children at the expected level of development will: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Describe their immediate environment using knowledge from observation, discussion, stories, non-fiction texts and maps;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different religious and cultural communities in this country,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Explain some similarities and differences between life in this country and life in other countries, drawing on knowledge from stories, non-fiction texts and when appropriate maps. </a:t>
            </a:r>
            <a:br>
              <a:rPr lang="en-GB" sz="900" dirty="0">
                <a:solidFill>
                  <a:schemeClr val="bg1"/>
                </a:solidFill>
                <a:latin typeface="Verdana" panose="020B0604030504040204" pitchFamily="34" charset="0"/>
                <a:ea typeface="Verdana" panose="020B0604030504040204" pitchFamily="34" charset="0"/>
              </a:rPr>
            </a:br>
            <a:br>
              <a:rPr lang="en-GB" sz="900" dirty="0">
                <a:solidFill>
                  <a:schemeClr val="bg1"/>
                </a:solidFill>
                <a:latin typeface="Verdana" panose="020B0604030504040204" pitchFamily="34" charset="0"/>
                <a:ea typeface="Verdana" panose="020B0604030504040204" pitchFamily="34" charset="0"/>
              </a:rPr>
            </a:br>
            <a:r>
              <a:rPr lang="en-GB" sz="900" b="1" dirty="0">
                <a:solidFill>
                  <a:schemeClr val="bg1"/>
                </a:solidFill>
                <a:latin typeface="Verdana" panose="020B0604030504040204" pitchFamily="34" charset="0"/>
                <a:ea typeface="Verdana" panose="020B0604030504040204" pitchFamily="34" charset="0"/>
              </a:rPr>
              <a:t>ELG: The Natural World Children at the expected level of development will</a:t>
            </a:r>
            <a:r>
              <a:rPr lang="en-GB" sz="900" dirty="0">
                <a:solidFill>
                  <a:schemeClr val="bg1"/>
                </a:solidFill>
                <a:latin typeface="Verdana" panose="020B0604030504040204" pitchFamily="34" charset="0"/>
                <a:ea typeface="Verdana" panose="020B0604030504040204" pitchFamily="34" charset="0"/>
              </a:rPr>
              <a:t>: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Explore the natural world around them, making observations and drawing pictures of animals and plants;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the natural world around them and contrasting environments,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Understand some important processes and changes in the natural world around them, including the seasons and changing states of matter. </a:t>
            </a:r>
          </a:p>
        </p:txBody>
      </p:sp>
    </p:spTree>
    <p:extLst>
      <p:ext uri="{BB962C8B-B14F-4D97-AF65-F5344CB8AC3E}">
        <p14:creationId xmlns:p14="http://schemas.microsoft.com/office/powerpoint/2010/main" val="235718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1857142228"/>
              </p:ext>
            </p:extLst>
          </p:nvPr>
        </p:nvGraphicFramePr>
        <p:xfrm>
          <a:off x="276447" y="198673"/>
          <a:ext cx="11685182" cy="6215796"/>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3504918">
                  <a:extLst>
                    <a:ext uri="{9D8B030D-6E8A-4147-A177-3AD203B41FA5}">
                      <a16:colId xmlns:a16="http://schemas.microsoft.com/office/drawing/2014/main" val="4019325756"/>
                    </a:ext>
                  </a:extLst>
                </a:gridCol>
                <a:gridCol w="2518610">
                  <a:extLst>
                    <a:ext uri="{9D8B030D-6E8A-4147-A177-3AD203B41FA5}">
                      <a16:colId xmlns:a16="http://schemas.microsoft.com/office/drawing/2014/main" val="451112062"/>
                    </a:ext>
                  </a:extLst>
                </a:gridCol>
                <a:gridCol w="1489989">
                  <a:extLst>
                    <a:ext uri="{9D8B030D-6E8A-4147-A177-3AD203B41FA5}">
                      <a16:colId xmlns:a16="http://schemas.microsoft.com/office/drawing/2014/main" val="3767425945"/>
                    </a:ext>
                  </a:extLst>
                </a:gridCol>
                <a:gridCol w="1489988">
                  <a:extLst>
                    <a:ext uri="{9D8B030D-6E8A-4147-A177-3AD203B41FA5}">
                      <a16:colId xmlns:a16="http://schemas.microsoft.com/office/drawing/2014/main" val="882227092"/>
                    </a:ext>
                  </a:extLst>
                </a:gridCol>
                <a:gridCol w="1489989">
                  <a:extLst>
                    <a:ext uri="{9D8B030D-6E8A-4147-A177-3AD203B41FA5}">
                      <a16:colId xmlns:a16="http://schemas.microsoft.com/office/drawing/2014/main" val="830641741"/>
                    </a:ext>
                  </a:extLst>
                </a:gridCol>
              </a:tblGrid>
              <a:tr h="312992">
                <a:tc gridSpan="2">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2020-2021  KS1</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cs typeface="Times New Roman" panose="02020603050405020304" pitchFamily="18" charset="0"/>
                        </a:rPr>
                        <a:t>Topic Title</a:t>
                      </a:r>
                      <a:r>
                        <a:rPr lang="en-GB" sz="12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Fire and Ice</a:t>
                      </a:r>
                      <a:r>
                        <a:rPr lang="en-GB" sz="12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964203">
                <a:tc gridSpan="2">
                  <a:txBody>
                    <a:bodyPr/>
                    <a:lstStyle/>
                    <a:p>
                      <a:pP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Pre learning Links. In KS1 prior knowledge will depend on which year group the child is in.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Map work – Turrets and Tiaras</a:t>
                      </a:r>
                    </a:p>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tc>
                <a:tc hMerge="1">
                  <a:txBody>
                    <a:bodyPr/>
                    <a:lstStyle/>
                    <a:p>
                      <a:endParaRPr lang="en-GB"/>
                    </a:p>
                  </a:txBody>
                  <a:tcPr/>
                </a:tc>
                <a:tc gridSpan="4">
                  <a:txBody>
                    <a:bodyPr/>
                    <a:lstStyle/>
                    <a:p>
                      <a:pPr>
                        <a:lnSpc>
                          <a:spcPct val="107000"/>
                        </a:lnSpc>
                        <a:spcBef>
                          <a:spcPts val="1200"/>
                        </a:spcBef>
                      </a:pPr>
                      <a:r>
                        <a:rPr lang="en-GB" sz="1100" b="1" kern="0" dirty="0">
                          <a:solidFill>
                            <a:srgbClr val="2E74B5"/>
                          </a:solidFill>
                          <a:effectLst/>
                          <a:latin typeface="Verdana" panose="020B0604030504040204" pitchFamily="34" charset="0"/>
                          <a:ea typeface="Verdana" panose="020B0604030504040204" pitchFamily="34" charset="0"/>
                          <a:cs typeface="Times New Roman" panose="02020603050405020304" pitchFamily="18" charset="0"/>
                        </a:rPr>
                        <a:t>Stunning Start: </a:t>
                      </a:r>
                      <a:r>
                        <a:rPr lang="en-GB" sz="1100" b="1" kern="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Messages in ice. </a:t>
                      </a:r>
                      <a:r>
                        <a:rPr lang="en-GB" sz="1100" b="1" kern="18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a:t>
                      </a:r>
                      <a:endParaRPr lang="en-GB" sz="1100" b="1" kern="0" dirty="0">
                        <a:solidFill>
                          <a:srgbClr val="2E74B5"/>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Fantastic Finish: </a:t>
                      </a:r>
                      <a:r>
                        <a:rPr lang="en-GB" sz="1100" dirty="0">
                          <a:effectLst/>
                          <a:latin typeface="Verdana" panose="020B0604030504040204" pitchFamily="34" charset="0"/>
                          <a:ea typeface="Verdana" panose="020B0604030504040204" pitchFamily="34" charset="0"/>
                          <a:cs typeface="Times New Roman" panose="02020603050405020304" pitchFamily="18" charset="0"/>
                        </a:rPr>
                        <a:t>setting junk modelling houses on fire. Visit by the fire brigade. </a:t>
                      </a:r>
                      <a:r>
                        <a:rPr lang="en-GB" sz="1100" b="1" dirty="0">
                          <a:effectLst/>
                          <a:latin typeface="Verdana" panose="020B0604030504040204" pitchFamily="34" charset="0"/>
                          <a:ea typeface="Verdana" panose="020B0604030504040204" pitchFamily="34" charset="0"/>
                          <a:cs typeface="Times New Roman" panose="02020603050405020304" pitchFamily="18" charset="0"/>
                        </a:rPr>
                        <a:t>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281794">
                <a:tc gridSpan="2">
                  <a:txBody>
                    <a:bodyPr/>
                    <a:lstStyle/>
                    <a:p>
                      <a:r>
                        <a:rPr lang="en-GB" sz="1100" b="1" dirty="0">
                          <a:effectLst/>
                          <a:latin typeface="Verdana" panose="020B0604030504040204" pitchFamily="34" charset="0"/>
                          <a:ea typeface="Verdana" panose="020B0604030504040204" pitchFamily="34" charset="0"/>
                          <a:cs typeface="Times New Roman" panose="02020603050405020304" pitchFamily="18" charset="0"/>
                        </a:rPr>
                        <a:t>The Big Question:</a:t>
                      </a:r>
                      <a:r>
                        <a:rPr lang="en-GB" sz="5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Why do we need ice?</a:t>
                      </a:r>
                      <a:endParaRPr lang="en-GB" dirty="0"/>
                    </a:p>
                  </a:txBody>
                  <a:tcPr marL="68580" marR="68580" marT="0" marB="0"/>
                </a:tc>
                <a:tc hMerge="1">
                  <a:txBody>
                    <a:bodyPr/>
                    <a:lstStyle/>
                    <a:p>
                      <a:endParaRPr lang="en-GB"/>
                    </a:p>
                  </a:txBody>
                  <a:tcPr/>
                </a:tc>
                <a:tc rowSpan="2" gridSpan="4">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Creative Arts and Forest School Links</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Verdana" panose="020B0604030504040204" pitchFamily="34" charset="0"/>
                          <a:ea typeface="Verdana" panose="020B0604030504040204" pitchFamily="34" charset="0"/>
                          <a:cs typeface="Times New Roman" panose="02020603050405020304" pitchFamily="18" charset="0"/>
                        </a:rPr>
                        <a:t>Northern lights chalk pictures</a:t>
                      </a:r>
                    </a:p>
                    <a:p>
                      <a:pPr marL="342900" lvl="0" indent="-342900">
                        <a:lnSpc>
                          <a:spcPct val="107000"/>
                        </a:lnSpc>
                        <a:spcAft>
                          <a:spcPts val="800"/>
                        </a:spcAft>
                        <a:buFont typeface="Symbol" panose="05050102010706020507" pitchFamily="18" charset="2"/>
                        <a:buChar char=""/>
                      </a:pPr>
                      <a:r>
                        <a:rPr lang="en-GB" sz="1100" dirty="0">
                          <a:effectLst/>
                          <a:latin typeface="Verdana" panose="020B0604030504040204" pitchFamily="34" charset="0"/>
                          <a:ea typeface="Verdana" panose="020B0604030504040204" pitchFamily="34" charset="0"/>
                          <a:cs typeface="Times New Roman" panose="02020603050405020304" pitchFamily="18" charset="0"/>
                        </a:rPr>
                        <a:t>Fire collage pictures on black paper. </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55934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 </a:t>
                      </a: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Where in the world do we find ice?</a:t>
                      </a:r>
                    </a:p>
                  </a:txBody>
                  <a:tcPr marL="68580" marR="68580" marT="0" marB="0" anchor="ct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3706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What’s the difference between the two poles?</a:t>
                      </a:r>
                    </a:p>
                  </a:txBody>
                  <a:tcPr marL="68580" marR="68580" marT="0" marB="0" anchor="ctr"/>
                </a:tc>
                <a:tc rowSpan="7">
                  <a:txBody>
                    <a:bodyPr/>
                    <a:lstStyle/>
                    <a:p>
                      <a:pPr>
                        <a:lnSpc>
                          <a:spcPct val="107000"/>
                        </a:lnSpc>
                        <a:spcAft>
                          <a:spcPts val="800"/>
                        </a:spcAft>
                      </a:pPr>
                      <a:r>
                        <a:rPr lang="en-GB" sz="1100" b="1"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endParaRPr lang="en-GB" sz="1100" b="1"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Literacy links</a:t>
                      </a:r>
                      <a:endParaRPr lang="en-GB" sz="11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The great explorer</a:t>
                      </a:r>
                    </a:p>
                    <a:p>
                      <a:pPr marL="342900" lvl="0" indent="-342900">
                        <a:lnSpc>
                          <a:spcPct val="107000"/>
                        </a:lnSpc>
                        <a:buFont typeface="Symbol" panose="05050102010706020507" pitchFamily="18" charset="2"/>
                        <a:buChar char=""/>
                      </a:pPr>
                      <a:r>
                        <a:rPr lang="en-GB" sz="11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Poetry – Jack Frost</a:t>
                      </a:r>
                    </a:p>
                    <a:p>
                      <a:pPr marL="342900" lvl="0" indent="-342900">
                        <a:lnSpc>
                          <a:spcPct val="107000"/>
                        </a:lnSpc>
                        <a:buFont typeface="Symbol" panose="05050102010706020507" pitchFamily="18" charset="2"/>
                        <a:buChar char=""/>
                      </a:pPr>
                      <a:r>
                        <a:rPr lang="en-GB" sz="11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Ice Bear Nicola Davis</a:t>
                      </a:r>
                    </a:p>
                    <a:p>
                      <a:pPr marL="342900" lvl="0" indent="-342900">
                        <a:lnSpc>
                          <a:spcPct val="107000"/>
                        </a:lnSpc>
                        <a:spcAft>
                          <a:spcPts val="800"/>
                        </a:spcAft>
                        <a:buFont typeface="Symbol" panose="05050102010706020507" pitchFamily="18" charset="2"/>
                        <a:buChar char=""/>
                      </a:pPr>
                      <a:r>
                        <a:rPr lang="en-GB" sz="11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Lost and found penguin</a:t>
                      </a:r>
                    </a:p>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tc>
                <a:tc rowSpan="7">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endParaRPr lang="en-GB" sz="1100" dirty="0">
                        <a:effectLst/>
                        <a:latin typeface="Verdana" panose="020B0604030504040204" pitchFamily="34" charset="0"/>
                        <a:ea typeface="Verdana" panose="020B0604030504040204" pitchFamily="34" charset="0"/>
                      </a:endParaRP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Keys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insulation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Ocean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North and south pole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Antarctica</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Antarctic</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Ice berg </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Distance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North, south ,east, west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Left, right up, down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Snow, wind, rain, ice </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Hail, fog</a:t>
                      </a:r>
                    </a:p>
                  </a:txBody>
                  <a:tcPr marL="68580" marR="68580" marT="0" marB="0"/>
                </a:tc>
                <a:tc rowSpan="7">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ship</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Spring</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Summer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Autumn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Winter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Seasonal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Endangered</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Journey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Landscape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Dangerous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Warmth</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Route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Map</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Globe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England</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Scotland</a:t>
                      </a:r>
                    </a:p>
                  </a:txBody>
                  <a:tcPr marL="68580" marR="68580" marT="0" marB="0"/>
                </a:tc>
                <a:tc rowSpan="7">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Ireland</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Wales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United Kingdom</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London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Belfast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Glasgow</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Cardiff </a:t>
                      </a:r>
                    </a:p>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867802"/>
                  </a:ext>
                </a:extLst>
              </a:tr>
              <a:tr h="33706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Where would you rather live Ashurst Wood or the north pole?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2610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What landmarks are in the two North Poles and our local area?</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3706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Do you need sunglasses in the South Pole?</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3706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What is an iceberg? (geographical features)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447389">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Are the North and South Pole’s melting? </a:t>
                      </a:r>
                      <a:r>
                        <a:rPr lang="en-GB" sz="11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(Global warming)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399086">
                <a:tc gridSpan="2">
                  <a:txBody>
                    <a:bodyPr/>
                    <a:lstStyle/>
                    <a:p>
                      <a:pPr>
                        <a:lnSpc>
                          <a:spcPct val="107000"/>
                        </a:lnSpc>
                        <a:spcAft>
                          <a:spcPts val="800"/>
                        </a:spcAft>
                      </a:pP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435890"/>
                  </a:ext>
                </a:extLst>
              </a:tr>
              <a:tr h="1025926">
                <a:tc gridSpan="6">
                  <a:txBody>
                    <a:bodyPr/>
                    <a:lstStyle/>
                    <a:p>
                      <a:r>
                        <a:rPr lang="en-GB" sz="1200" kern="1200" dirty="0">
                          <a:solidFill>
                            <a:schemeClr val="dk1"/>
                          </a:solidFill>
                          <a:effectLst/>
                          <a:latin typeface="Verdana" panose="020B0604030504040204" pitchFamily="34" charset="0"/>
                          <a:ea typeface="Verdana" panose="020B0604030504040204" pitchFamily="34" charset="0"/>
                          <a:cs typeface="+mn-cs"/>
                        </a:rPr>
                        <a:t>Useful Links</a:t>
                      </a:r>
                    </a:p>
                    <a:p>
                      <a:r>
                        <a:rPr lang="en-GB" sz="1200" u="sng" kern="1200" dirty="0">
                          <a:solidFill>
                            <a:schemeClr val="dk1"/>
                          </a:solidFill>
                          <a:effectLst/>
                          <a:latin typeface="Verdana" panose="020B0604030504040204" pitchFamily="34" charset="0"/>
                          <a:ea typeface="Verdana" panose="020B0604030504040204" pitchFamily="34" charset="0"/>
                          <a:cs typeface="+mn-cs"/>
                          <a:hlinkClick r:id="rId2"/>
                        </a:rPr>
                        <a:t>https://www.booksfortopics.com/frozen</a:t>
                      </a:r>
                      <a:r>
                        <a:rPr lang="en-GB" sz="1200" kern="1200" dirty="0">
                          <a:solidFill>
                            <a:schemeClr val="dk1"/>
                          </a:solidFill>
                          <a:effectLst/>
                          <a:latin typeface="Verdana" panose="020B0604030504040204" pitchFamily="34" charset="0"/>
                          <a:ea typeface="Verdana" panose="020B0604030504040204" pitchFamily="34" charset="0"/>
                          <a:cs typeface="+mn-cs"/>
                        </a:rPr>
                        <a:t> topic books </a:t>
                      </a:r>
                    </a:p>
                    <a:p>
                      <a:r>
                        <a:rPr lang="en-GB" sz="1200" u="sng" kern="1200" dirty="0">
                          <a:solidFill>
                            <a:schemeClr val="dk1"/>
                          </a:solidFill>
                          <a:effectLst/>
                          <a:latin typeface="Verdana" panose="020B0604030504040204" pitchFamily="34" charset="0"/>
                          <a:ea typeface="Verdana" panose="020B0604030504040204" pitchFamily="34" charset="0"/>
                          <a:cs typeface="+mn-cs"/>
                          <a:hlinkClick r:id="rId3"/>
                        </a:rPr>
                        <a:t>https://ypte.org.uk/lesson-plans/cold-areas-the-arctic</a:t>
                      </a:r>
                      <a:r>
                        <a:rPr lang="en-GB" sz="1200" kern="1200" dirty="0">
                          <a:solidFill>
                            <a:schemeClr val="dk1"/>
                          </a:solidFill>
                          <a:effectLst/>
                          <a:latin typeface="Verdana" panose="020B0604030504040204" pitchFamily="34" charset="0"/>
                          <a:ea typeface="Verdana" panose="020B0604030504040204" pitchFamily="34" charset="0"/>
                          <a:cs typeface="+mn-cs"/>
                        </a:rPr>
                        <a:t> fact sheets</a:t>
                      </a:r>
                    </a:p>
                    <a:p>
                      <a:pPr>
                        <a:lnSpc>
                          <a:spcPct val="107000"/>
                        </a:lnSpc>
                        <a:spcAft>
                          <a:spcPts val="800"/>
                        </a:spcAft>
                      </a:pP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4DC7AAC9-1570-4F9B-8B9C-B8B55BA5EAB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58660">
            <a:off x="5120361" y="2457044"/>
            <a:ext cx="462280" cy="472440"/>
          </a:xfrm>
          <a:prstGeom prst="rect">
            <a:avLst/>
          </a:prstGeom>
          <a:noFill/>
          <a:ln>
            <a:noFill/>
          </a:ln>
        </p:spPr>
      </p:pic>
    </p:spTree>
    <p:extLst>
      <p:ext uri="{BB962C8B-B14F-4D97-AF65-F5344CB8AC3E}">
        <p14:creationId xmlns:p14="http://schemas.microsoft.com/office/powerpoint/2010/main" val="339561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2E3B00-3A7A-40CB-A145-F5797119DEAD}"/>
              </a:ext>
            </a:extLst>
          </p:cNvPr>
          <p:cNvGraphicFramePr>
            <a:graphicFrameLocks noGrp="1"/>
          </p:cNvGraphicFramePr>
          <p:nvPr>
            <p:extLst>
              <p:ext uri="{D42A27DB-BD31-4B8C-83A1-F6EECF244321}">
                <p14:modId xmlns:p14="http://schemas.microsoft.com/office/powerpoint/2010/main" val="3841510462"/>
              </p:ext>
            </p:extLst>
          </p:nvPr>
        </p:nvGraphicFramePr>
        <p:xfrm>
          <a:off x="7143751" y="155238"/>
          <a:ext cx="4892324" cy="6808932"/>
        </p:xfrm>
        <a:graphic>
          <a:graphicData uri="http://schemas.openxmlformats.org/drawingml/2006/table">
            <a:tbl>
              <a:tblPr firstRow="1" firstCol="1" bandRow="1">
                <a:tableStyleId>{5C22544A-7EE6-4342-B048-85BDC9FD1C3A}</a:tableStyleId>
              </a:tblPr>
              <a:tblGrid>
                <a:gridCol w="1085137">
                  <a:extLst>
                    <a:ext uri="{9D8B030D-6E8A-4147-A177-3AD203B41FA5}">
                      <a16:colId xmlns:a16="http://schemas.microsoft.com/office/drawing/2014/main" val="941834347"/>
                    </a:ext>
                  </a:extLst>
                </a:gridCol>
                <a:gridCol w="3807187">
                  <a:extLst>
                    <a:ext uri="{9D8B030D-6E8A-4147-A177-3AD203B41FA5}">
                      <a16:colId xmlns:a16="http://schemas.microsoft.com/office/drawing/2014/main" val="2542146327"/>
                    </a:ext>
                  </a:extLst>
                </a:gridCol>
              </a:tblGrid>
              <a:tr h="228321">
                <a:tc gridSpan="2">
                  <a:txBody>
                    <a:bodyPr/>
                    <a:lstStyle/>
                    <a:p>
                      <a:pPr algn="ctr"/>
                      <a:r>
                        <a:rPr lang="en-GB" dirty="0"/>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228321">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Equator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An invisible line drawn around the centre of the earth, which divides the earth into two hemispheres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990682590"/>
                  </a:ext>
                </a:extLst>
              </a:tr>
              <a:tr h="228321">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Antarctica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most southern continent, where the South Pole is located and home to many penguin species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517145146"/>
                  </a:ext>
                </a:extLst>
              </a:tr>
              <a:tr h="34506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Arctic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polar region, located in the most northern part of the earth. This includes some countries and the Arctic Ocean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735258188"/>
                  </a:ext>
                </a:extLst>
              </a:tr>
              <a:tr h="418786">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Continent </a:t>
                      </a:r>
                    </a:p>
                    <a:p>
                      <a:pPr>
                        <a:lnSpc>
                          <a:spcPct val="107000"/>
                        </a:lnSpc>
                        <a:spcAft>
                          <a:spcPts val="800"/>
                        </a:spcAft>
                      </a:pPr>
                      <a:r>
                        <a:rPr lang="en-GB" sz="900">
                          <a:effectLst/>
                          <a:latin typeface="Verdana" panose="020B0604030504040204" pitchFamily="34" charset="0"/>
                          <a:ea typeface="Verdana" panose="020B0604030504040204" pitchFamily="34" charset="0"/>
                        </a:rPr>
                        <a:t>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land mass defined by physical, human, or cultural features: Europe, Africa, Antarctica, Asia, Oceania, North America or South America</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546167075"/>
                  </a:ext>
                </a:extLst>
              </a:tr>
              <a:tr h="228321">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Polar Regions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areas of the planet that surround the North and South Poles. These are also called the “Frigid Zones”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346152675"/>
                  </a:ext>
                </a:extLst>
              </a:tr>
              <a:tr h="228321">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Climate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pattern of weather conditions in a particular area over a period of time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226199042"/>
                  </a:ext>
                </a:extLst>
              </a:tr>
              <a:tr h="345064">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Ocean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huge area of salt water that covers nearly ¾ of the surface of the earth. There are different oceans surrounding the continents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160350689"/>
                  </a:ext>
                </a:extLst>
              </a:tr>
              <a:tr h="46180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Season (al)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One of the four divisions of the year (spring, summer, autumn, winter) that change according to the position of the earth in space. Each season has its own climate.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9919389"/>
                  </a:ext>
                </a:extLst>
              </a:tr>
              <a:tr h="228321">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Adapt</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Make something suitable for a new use or purpose Become adjusted to new conditions or situations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567593311"/>
                  </a:ext>
                </a:extLst>
              </a:tr>
              <a:tr h="34506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Northern / Southern Hemisphere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half of the Earth that is north/south of the Equator. The UK is situated in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94329962"/>
                  </a:ext>
                </a:extLst>
              </a:tr>
              <a:tr h="21222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Country</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Political area defined by physical, human or cultural features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232024890"/>
                  </a:ext>
                </a:extLst>
              </a:tr>
              <a:tr h="206542">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Endangered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species which is at risk of becoming extinct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112726456"/>
                  </a:ext>
                </a:extLst>
              </a:tr>
              <a:tr h="41878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Equator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imaginary line around the middle of the Earth where day and night are almost equal, and there is little change in season; some areas have a dry season and wet season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110211614"/>
                  </a:ext>
                </a:extLst>
              </a:tr>
              <a:tr h="21222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Migration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movement of people or animals from one place to another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270780600"/>
                  </a:ext>
                </a:extLst>
              </a:tr>
              <a:tr h="381243">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North, South,</a:t>
                      </a:r>
                    </a:p>
                    <a:p>
                      <a:pPr>
                        <a:lnSpc>
                          <a:spcPct val="107000"/>
                        </a:lnSpc>
                        <a:spcAft>
                          <a:spcPts val="800"/>
                        </a:spcAft>
                      </a:pPr>
                      <a:r>
                        <a:rPr lang="en-GB" sz="900">
                          <a:effectLst/>
                          <a:latin typeface="Verdana" panose="020B0604030504040204" pitchFamily="34" charset="0"/>
                          <a:ea typeface="Verdana" panose="020B0604030504040204" pitchFamily="34" charset="0"/>
                        </a:rPr>
                        <a:t>East, West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compass points, locational vocabulary</a:t>
                      </a:r>
                    </a:p>
                    <a:p>
                      <a:pPr>
                        <a:lnSpc>
                          <a:spcPct val="107000"/>
                        </a:lnSpc>
                        <a:spcAft>
                          <a:spcPts val="800"/>
                        </a:spcAft>
                      </a:pPr>
                      <a:r>
                        <a:rPr lang="en-GB" sz="900">
                          <a:effectLst/>
                          <a:latin typeface="Verdana" panose="020B0604030504040204" pitchFamily="34" charset="0"/>
                          <a:ea typeface="Verdana" panose="020B0604030504040204" pitchFamily="34" charset="0"/>
                        </a:rPr>
                        <a:t>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19592397"/>
                  </a:ext>
                </a:extLst>
              </a:tr>
              <a:tr h="10373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North Pole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most northerly place of the Earth</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786510670"/>
                  </a:ext>
                </a:extLst>
              </a:tr>
              <a:tr h="10373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South Pole</a:t>
                      </a: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The most southernly place of earth</a:t>
                      </a:r>
                    </a:p>
                  </a:txBody>
                  <a:tcPr marL="26828" marR="26828" marT="0" marB="0"/>
                </a:tc>
                <a:extLst>
                  <a:ext uri="{0D108BD9-81ED-4DB2-BD59-A6C34878D82A}">
                    <a16:rowId xmlns:a16="http://schemas.microsoft.com/office/drawing/2014/main" val="790081723"/>
                  </a:ext>
                </a:extLst>
              </a:tr>
              <a:tr h="381243">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Seasons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time of year markedby certain conditions:</a:t>
                      </a:r>
                    </a:p>
                    <a:p>
                      <a:pPr>
                        <a:lnSpc>
                          <a:spcPct val="107000"/>
                        </a:lnSpc>
                        <a:spcAft>
                          <a:spcPts val="800"/>
                        </a:spcAft>
                      </a:pPr>
                      <a:r>
                        <a:rPr lang="en-GB" sz="900">
                          <a:effectLst/>
                          <a:latin typeface="Verdana" panose="020B0604030504040204" pitchFamily="34" charset="0"/>
                          <a:ea typeface="Verdana" panose="020B0604030504040204" pitchFamily="34" charset="0"/>
                        </a:rPr>
                        <a:t>spring, summer, autumn, winter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388631844"/>
                  </a:ext>
                </a:extLst>
              </a:tr>
              <a:tr h="103735">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Symbol</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picture on a map to show a feature on a map</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682908664"/>
                  </a:ext>
                </a:extLst>
              </a:tr>
              <a:tr h="320713">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Weather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conditions in the atmosphere on a particular day, such as temperature, windiness, rainfall, hours of sunshine or cloud cover.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336459466"/>
                  </a:ext>
                </a:extLst>
              </a:tr>
              <a:tr h="206542">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Wild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land not farmed, used for parks or gardens, or built 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132308848"/>
                  </a:ext>
                </a:extLst>
              </a:tr>
              <a:tr h="0">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630132264"/>
                  </a:ext>
                </a:extLst>
              </a:tr>
              <a:tr h="103735">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80793484"/>
                  </a:ext>
                </a:extLst>
              </a:tr>
            </a:tbl>
          </a:graphicData>
        </a:graphic>
      </p:graphicFrame>
      <p:pic>
        <p:nvPicPr>
          <p:cNvPr id="6" name="Picture 5">
            <a:extLst>
              <a:ext uri="{FF2B5EF4-FFF2-40B4-BE49-F238E27FC236}">
                <a16:creationId xmlns:a16="http://schemas.microsoft.com/office/drawing/2014/main" id="{E24F20C6-35FA-47BC-AACC-679829AE5BB5}"/>
              </a:ext>
            </a:extLst>
          </p:cNvPr>
          <p:cNvPicPr>
            <a:picLocks noChangeAspect="1"/>
          </p:cNvPicPr>
          <p:nvPr/>
        </p:nvPicPr>
        <p:blipFill>
          <a:blip r:embed="rId2"/>
          <a:stretch>
            <a:fillRect/>
          </a:stretch>
        </p:blipFill>
        <p:spPr>
          <a:xfrm>
            <a:off x="155924" y="2021020"/>
            <a:ext cx="2625727" cy="121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B10FF6A-93CC-4F73-AC96-FEBB27568F1E}"/>
              </a:ext>
            </a:extLst>
          </p:cNvPr>
          <p:cNvPicPr>
            <a:picLocks noChangeAspect="1"/>
          </p:cNvPicPr>
          <p:nvPr/>
        </p:nvPicPr>
        <p:blipFill>
          <a:blip r:embed="rId3"/>
          <a:stretch>
            <a:fillRect/>
          </a:stretch>
        </p:blipFill>
        <p:spPr>
          <a:xfrm>
            <a:off x="155924" y="3520076"/>
            <a:ext cx="2666871" cy="2053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7BEBDC2F-6AC8-4637-96E3-311C218E3C63}"/>
              </a:ext>
            </a:extLst>
          </p:cNvPr>
          <p:cNvPicPr>
            <a:picLocks noChangeAspect="1"/>
          </p:cNvPicPr>
          <p:nvPr/>
        </p:nvPicPr>
        <p:blipFill>
          <a:blip r:embed="rId4"/>
          <a:stretch>
            <a:fillRect/>
          </a:stretch>
        </p:blipFill>
        <p:spPr>
          <a:xfrm>
            <a:off x="5457000" y="227587"/>
            <a:ext cx="1444276" cy="1112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8B4AE823-A8BE-49CF-A973-3889A87624EA}"/>
              </a:ext>
            </a:extLst>
          </p:cNvPr>
          <p:cNvPicPr>
            <a:picLocks noChangeAspect="1"/>
          </p:cNvPicPr>
          <p:nvPr/>
        </p:nvPicPr>
        <p:blipFill>
          <a:blip r:embed="rId5"/>
          <a:stretch>
            <a:fillRect/>
          </a:stretch>
        </p:blipFill>
        <p:spPr>
          <a:xfrm>
            <a:off x="155924" y="155237"/>
            <a:ext cx="3530251" cy="1669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636764C8-E5DF-4BA7-8AA3-731414E1872B}"/>
              </a:ext>
            </a:extLst>
          </p:cNvPr>
          <p:cNvPicPr>
            <a:picLocks noChangeAspect="1"/>
          </p:cNvPicPr>
          <p:nvPr/>
        </p:nvPicPr>
        <p:blipFill>
          <a:blip r:embed="rId6"/>
          <a:stretch>
            <a:fillRect/>
          </a:stretch>
        </p:blipFill>
        <p:spPr>
          <a:xfrm>
            <a:off x="85725" y="5829300"/>
            <a:ext cx="6927484" cy="955076"/>
          </a:xfrm>
          <a:prstGeom prst="rect">
            <a:avLst/>
          </a:prstGeom>
        </p:spPr>
      </p:pic>
      <p:grpSp>
        <p:nvGrpSpPr>
          <p:cNvPr id="17" name="Group 16">
            <a:extLst>
              <a:ext uri="{FF2B5EF4-FFF2-40B4-BE49-F238E27FC236}">
                <a16:creationId xmlns:a16="http://schemas.microsoft.com/office/drawing/2014/main" id="{1BE1C348-013C-4982-866D-EC055B062FB6}"/>
              </a:ext>
            </a:extLst>
          </p:cNvPr>
          <p:cNvGrpSpPr/>
          <p:nvPr/>
        </p:nvGrpSpPr>
        <p:grpSpPr>
          <a:xfrm>
            <a:off x="3816717" y="1486002"/>
            <a:ext cx="3084559" cy="2098488"/>
            <a:chOff x="6870324" y="113926"/>
            <a:chExt cx="5258804" cy="2950324"/>
          </a:xfrm>
        </p:grpSpPr>
        <p:pic>
          <p:nvPicPr>
            <p:cNvPr id="18" name="Picture 17">
              <a:extLst>
                <a:ext uri="{FF2B5EF4-FFF2-40B4-BE49-F238E27FC236}">
                  <a16:creationId xmlns:a16="http://schemas.microsoft.com/office/drawing/2014/main" id="{42CCC4A2-E6AC-4520-AD02-ABB55A2E23DF}"/>
                </a:ext>
              </a:extLst>
            </p:cNvPr>
            <p:cNvPicPr>
              <a:picLocks noChangeAspect="1"/>
            </p:cNvPicPr>
            <p:nvPr/>
          </p:nvPicPr>
          <p:blipFill>
            <a:blip r:embed="rId7"/>
            <a:stretch>
              <a:fillRect/>
            </a:stretch>
          </p:blipFill>
          <p:spPr>
            <a:xfrm>
              <a:off x="6870324" y="113926"/>
              <a:ext cx="5258804" cy="295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75867489-9D17-4002-87C0-E072114519CF}"/>
                </a:ext>
              </a:extLst>
            </p:cNvPr>
            <p:cNvPicPr>
              <a:picLocks noChangeAspect="1"/>
            </p:cNvPicPr>
            <p:nvPr/>
          </p:nvPicPr>
          <p:blipFill>
            <a:blip r:embed="rId8"/>
            <a:stretch>
              <a:fillRect/>
            </a:stretch>
          </p:blipFill>
          <p:spPr>
            <a:xfrm>
              <a:off x="11060935" y="476941"/>
              <a:ext cx="1051675" cy="646779"/>
            </a:xfrm>
            <a:prstGeom prst="rect">
              <a:avLst/>
            </a:prstGeom>
          </p:spPr>
        </p:pic>
      </p:grpSp>
      <p:pic>
        <p:nvPicPr>
          <p:cNvPr id="20" name="Picture 19">
            <a:extLst>
              <a:ext uri="{FF2B5EF4-FFF2-40B4-BE49-F238E27FC236}">
                <a16:creationId xmlns:a16="http://schemas.microsoft.com/office/drawing/2014/main" id="{AD544B2C-72E6-4784-9AE5-C7375C8ECB61}"/>
              </a:ext>
            </a:extLst>
          </p:cNvPr>
          <p:cNvPicPr>
            <a:picLocks noChangeAspect="1"/>
          </p:cNvPicPr>
          <p:nvPr/>
        </p:nvPicPr>
        <p:blipFill>
          <a:blip r:embed="rId9"/>
          <a:stretch>
            <a:fillRect/>
          </a:stretch>
        </p:blipFill>
        <p:spPr>
          <a:xfrm>
            <a:off x="5644519" y="3725687"/>
            <a:ext cx="1260413" cy="1962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009BCA6F-C7C5-4E1B-8307-D8C20DC3E584}"/>
              </a:ext>
            </a:extLst>
          </p:cNvPr>
          <p:cNvPicPr>
            <a:picLocks noChangeAspect="1"/>
          </p:cNvPicPr>
          <p:nvPr/>
        </p:nvPicPr>
        <p:blipFill>
          <a:blip r:embed="rId10"/>
          <a:stretch>
            <a:fillRect/>
          </a:stretch>
        </p:blipFill>
        <p:spPr>
          <a:xfrm>
            <a:off x="3816717" y="3725687"/>
            <a:ext cx="1697433" cy="1022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54295AB5-A812-4E2D-9799-3643C14F59FD}"/>
              </a:ext>
            </a:extLst>
          </p:cNvPr>
          <p:cNvPicPr>
            <a:picLocks noChangeAspect="1"/>
          </p:cNvPicPr>
          <p:nvPr/>
        </p:nvPicPr>
        <p:blipFill>
          <a:blip r:embed="rId11"/>
          <a:stretch>
            <a:fillRect/>
          </a:stretch>
        </p:blipFill>
        <p:spPr>
          <a:xfrm>
            <a:off x="4361584" y="4845166"/>
            <a:ext cx="1132691" cy="88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Diagonal Corners Rounded 22">
            <a:extLst>
              <a:ext uri="{FF2B5EF4-FFF2-40B4-BE49-F238E27FC236}">
                <a16:creationId xmlns:a16="http://schemas.microsoft.com/office/drawing/2014/main" id="{7371BA5A-FD9C-44DE-B978-AEF7ED178C37}"/>
              </a:ext>
            </a:extLst>
          </p:cNvPr>
          <p:cNvSpPr/>
          <p:nvPr/>
        </p:nvSpPr>
        <p:spPr>
          <a:xfrm>
            <a:off x="3766431" y="155237"/>
            <a:ext cx="1549345" cy="570833"/>
          </a:xfrm>
          <a:prstGeom prst="round2DiagRect">
            <a:avLst>
              <a:gd name="adj1" fmla="val 50000"/>
              <a:gd name="adj2" fmla="val 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Fire and Ice </a:t>
            </a:r>
            <a:endParaRPr lang="en-GB" sz="1200" dirty="0">
              <a:solidFill>
                <a:schemeClr val="bg1"/>
              </a:solidFill>
            </a:endParaRPr>
          </a:p>
        </p:txBody>
      </p:sp>
    </p:spTree>
    <p:extLst>
      <p:ext uri="{BB962C8B-B14F-4D97-AF65-F5344CB8AC3E}">
        <p14:creationId xmlns:p14="http://schemas.microsoft.com/office/powerpoint/2010/main" val="165180587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2459</TotalTime>
  <Words>1568</Words>
  <Application>Microsoft Office PowerPoint</Application>
  <PresentationFormat>Widescreen</PresentationFormat>
  <Paragraphs>201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155</cp:revision>
  <cp:lastPrinted>2021-03-05T13:59:24Z</cp:lastPrinted>
  <dcterms:created xsi:type="dcterms:W3CDTF">2021-03-03T16:01:45Z</dcterms:created>
  <dcterms:modified xsi:type="dcterms:W3CDTF">2022-06-01T09:21:05Z</dcterms:modified>
</cp:coreProperties>
</file>