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8" r:id="rId2"/>
    <p:sldId id="260" r:id="rId3"/>
    <p:sldId id="256" r:id="rId4"/>
    <p:sldId id="266" r:id="rId5"/>
    <p:sldId id="299"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E2A7"/>
    <a:srgbClr val="FF99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110" d="100"/>
          <a:sy n="110"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16/08/2022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16/08/2022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xwxvcw/articles/z4vp7nb" TargetMode="External"/><Relationship Id="rId2" Type="http://schemas.openxmlformats.org/officeDocument/2006/relationships/hyperlink" Target="https://www.sciencemuseum.org.uk/objects-and-stories/everyday-wonders/invention-vacuum-clea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18D8F-8C80-4EF8-BE8E-6EE414C9637F}"/>
              </a:ext>
            </a:extLst>
          </p:cNvPr>
          <p:cNvPicPr>
            <a:picLocks noChangeAspect="1"/>
          </p:cNvPicPr>
          <p:nvPr/>
        </p:nvPicPr>
        <p:blipFill>
          <a:blip r:embed="rId2"/>
          <a:stretch>
            <a:fillRect/>
          </a:stretch>
        </p:blipFill>
        <p:spPr>
          <a:xfrm>
            <a:off x="552450" y="200025"/>
            <a:ext cx="11087100" cy="6457950"/>
          </a:xfrm>
          <a:prstGeom prst="rect">
            <a:avLst/>
          </a:prstGeom>
        </p:spPr>
      </p:pic>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Graphic 3" descr="Washing Machine outline">
            <a:extLst>
              <a:ext uri="{FF2B5EF4-FFF2-40B4-BE49-F238E27FC236}">
                <a16:creationId xmlns:a16="http://schemas.microsoft.com/office/drawing/2014/main" id="{97CBA4D0-FA68-475D-B7CA-822EF47C2F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61844">
            <a:off x="8874064" y="2786811"/>
            <a:ext cx="2845207" cy="2845207"/>
          </a:xfrm>
          <a:prstGeom prst="rect">
            <a:avLst/>
          </a:prstGeom>
        </p:spPr>
      </p:pic>
      <p:sp>
        <p:nvSpPr>
          <p:cNvPr id="1059" name="Flowchart: Data 1058">
            <a:extLst>
              <a:ext uri="{FF2B5EF4-FFF2-40B4-BE49-F238E27FC236}">
                <a16:creationId xmlns:a16="http://schemas.microsoft.com/office/drawing/2014/main" id="{146869F5-0BE1-4C08-A692-1AAC38A2E322}"/>
              </a:ext>
            </a:extLst>
          </p:cNvPr>
          <p:cNvSpPr/>
          <p:nvPr/>
        </p:nvSpPr>
        <p:spPr>
          <a:xfrm>
            <a:off x="56744" y="70162"/>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151474" y="184823"/>
            <a:ext cx="1841397" cy="779626"/>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History</a:t>
            </a:r>
          </a:p>
          <a:p>
            <a:pPr algn="ctr"/>
            <a:r>
              <a:rPr lang="en-GB" sz="14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85686">
            <a:off x="1358808" y="1535592"/>
            <a:ext cx="1478860" cy="1478860"/>
          </a:xfrm>
          <a:prstGeom prst="rect">
            <a:avLst/>
          </a:prstGeom>
        </p:spPr>
      </p:pic>
      <p:sp>
        <p:nvSpPr>
          <p:cNvPr id="1026" name="Arrow: Chevron 1025">
            <a:extLst>
              <a:ext uri="{FF2B5EF4-FFF2-40B4-BE49-F238E27FC236}">
                <a16:creationId xmlns:a16="http://schemas.microsoft.com/office/drawing/2014/main" id="{27F58D24-5D0C-43A2-B41C-A0B7A0244249}"/>
              </a:ext>
            </a:extLst>
          </p:cNvPr>
          <p:cNvSpPr/>
          <p:nvPr/>
        </p:nvSpPr>
        <p:spPr>
          <a:xfrm>
            <a:off x="10821685" y="5850097"/>
            <a:ext cx="1353294" cy="296700"/>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800" dirty="0">
              <a:solidFill>
                <a:schemeClr val="tx1"/>
              </a:solidFill>
              <a:latin typeface="Verdana" panose="020B0604030504040204" pitchFamily="34" charset="0"/>
              <a:ea typeface="Verdana" panose="020B0604030504040204" pitchFamily="34" charset="0"/>
            </a:endParaRPr>
          </a:p>
          <a:p>
            <a:pPr algn="ctr"/>
            <a:r>
              <a:rPr lang="en-GB" sz="800" dirty="0">
                <a:solidFill>
                  <a:schemeClr val="tx1"/>
                </a:solidFill>
                <a:latin typeface="Verdana" panose="020B0604030504040204" pitchFamily="34" charset="0"/>
                <a:ea typeface="Verdana" panose="020B0604030504040204" pitchFamily="34" charset="0"/>
              </a:rPr>
              <a:t>St Georges Day</a:t>
            </a:r>
          </a:p>
          <a:p>
            <a:endParaRPr lang="en-GB" sz="800" dirty="0">
              <a:solidFill>
                <a:schemeClr val="tx1"/>
              </a:solidFill>
              <a:latin typeface="Verdana" panose="020B0604030504040204" pitchFamily="34" charset="0"/>
              <a:ea typeface="Verdana" panose="020B0604030504040204" pitchFamily="34" charset="0"/>
            </a:endParaRPr>
          </a:p>
        </p:txBody>
      </p:sp>
      <p:sp>
        <p:nvSpPr>
          <p:cNvPr id="1028" name="Sun 1027">
            <a:extLst>
              <a:ext uri="{FF2B5EF4-FFF2-40B4-BE49-F238E27FC236}">
                <a16:creationId xmlns:a16="http://schemas.microsoft.com/office/drawing/2014/main" id="{2E2BA612-7EF1-4E29-9763-AB51EF529F2F}"/>
              </a:ext>
            </a:extLst>
          </p:cNvPr>
          <p:cNvSpPr/>
          <p:nvPr/>
        </p:nvSpPr>
        <p:spPr>
          <a:xfrm>
            <a:off x="9780406" y="2788123"/>
            <a:ext cx="2368584" cy="2180803"/>
          </a:xfrm>
          <a:prstGeom prst="sun">
            <a:avLst>
              <a:gd name="adj" fmla="val 17544"/>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4">
                    <a:lumMod val="75000"/>
                  </a:schemeClr>
                </a:solidFill>
                <a:latin typeface="Verdana" panose="020B0604030504040204" pitchFamily="34" charset="0"/>
                <a:ea typeface="Verdana" panose="020B0604030504040204" pitchFamily="34" charset="0"/>
              </a:rPr>
              <a:t>ENRICHMENT</a:t>
            </a:r>
          </a:p>
          <a:p>
            <a:r>
              <a:rPr lang="en-GB" sz="800" dirty="0">
                <a:solidFill>
                  <a:schemeClr val="accent4">
                    <a:lumMod val="75000"/>
                  </a:schemeClr>
                </a:solidFill>
                <a:latin typeface="Verdana" panose="020B0604030504040204" pitchFamily="34" charset="0"/>
                <a:ea typeface="Verdana" panose="020B0604030504040204" pitchFamily="34" charset="0"/>
              </a:rPr>
              <a:t> </a:t>
            </a:r>
          </a:p>
          <a:p>
            <a:r>
              <a:rPr lang="en-GB" sz="800" dirty="0">
                <a:solidFill>
                  <a:schemeClr val="accent4">
                    <a:lumMod val="75000"/>
                  </a:schemeClr>
                </a:solidFill>
                <a:latin typeface="Verdana" panose="020B0604030504040204" pitchFamily="34" charset="0"/>
                <a:ea typeface="Verdana" panose="020B0604030504040204" pitchFamily="34" charset="0"/>
              </a:rPr>
              <a:t>Visit to </a:t>
            </a:r>
            <a:r>
              <a:rPr lang="en-GB" sz="800" dirty="0" err="1">
                <a:solidFill>
                  <a:schemeClr val="accent4">
                    <a:lumMod val="75000"/>
                  </a:schemeClr>
                </a:solidFill>
                <a:latin typeface="Verdana" panose="020B0604030504040204" pitchFamily="34" charset="0"/>
                <a:ea typeface="Verdana" panose="020B0604030504040204" pitchFamily="34" charset="0"/>
              </a:rPr>
              <a:t>Bodium</a:t>
            </a:r>
            <a:r>
              <a:rPr lang="en-GB" sz="800" dirty="0">
                <a:solidFill>
                  <a:schemeClr val="accent4">
                    <a:lumMod val="75000"/>
                  </a:schemeClr>
                </a:solidFill>
                <a:latin typeface="Verdana" panose="020B0604030504040204" pitchFamily="34" charset="0"/>
                <a:ea typeface="Verdana" panose="020B0604030504040204" pitchFamily="34" charset="0"/>
              </a:rPr>
              <a:t> Castle and artifacts workshop</a:t>
            </a:r>
          </a:p>
          <a:p>
            <a:endParaRPr lang="en-GB" sz="800" dirty="0">
              <a:solidFill>
                <a:schemeClr val="accent4">
                  <a:lumMod val="75000"/>
                </a:schemeClr>
              </a:solidFill>
              <a:latin typeface="Verdana" panose="020B0604030504040204" pitchFamily="34" charset="0"/>
              <a:ea typeface="Verdana" panose="020B0604030504040204" pitchFamily="34" charset="0"/>
            </a:endParaRPr>
          </a:p>
          <a:p>
            <a:r>
              <a:rPr lang="en-GB" sz="800" dirty="0">
                <a:solidFill>
                  <a:schemeClr val="accent4">
                    <a:lumMod val="75000"/>
                  </a:schemeClr>
                </a:solidFill>
                <a:latin typeface="Verdana" panose="020B0604030504040204" pitchFamily="34" charset="0"/>
                <a:ea typeface="Verdana" panose="020B0604030504040204" pitchFamily="34" charset="0"/>
              </a:rPr>
              <a:t>Local Study (Geography) </a:t>
            </a:r>
            <a:endParaRPr lang="en-GB" sz="800" dirty="0"/>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2056858" y="1056453"/>
            <a:ext cx="2500936" cy="2601200"/>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700" b="0" i="0" dirty="0">
              <a:solidFill>
                <a:srgbClr val="000000"/>
              </a:solidFill>
              <a:effectLst/>
              <a:latin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r>
              <a:rPr lang="en-GB" sz="800" b="1" dirty="0">
                <a:solidFill>
                  <a:schemeClr val="bg1"/>
                </a:solidFill>
                <a:latin typeface="Verdana" panose="020B0604030504040204" pitchFamily="34" charset="0"/>
                <a:ea typeface="Verdana" panose="020B0604030504040204" pitchFamily="34" charset="0"/>
              </a:rPr>
              <a:t>Must</a:t>
            </a:r>
          </a:p>
          <a:p>
            <a:pPr marL="342900" lvl="0" indent="-342900">
              <a:lnSpc>
                <a:spcPct val="107000"/>
              </a:lnSpc>
              <a:buFont typeface="Symbol" panose="05050102010706020507" pitchFamily="18" charset="2"/>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Recognise the difference between ‘old’ and ‘new’ </a:t>
            </a:r>
          </a:p>
          <a:p>
            <a:pPr marL="342900" lvl="0" indent="-342900">
              <a:lnSpc>
                <a:spcPct val="107000"/>
              </a:lnSpc>
              <a:spcAft>
                <a:spcPts val="800"/>
              </a:spcAft>
              <a:buFont typeface="Symbol" panose="05050102010706020507" pitchFamily="18" charset="2"/>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Know where some basic events fit on a timeline, relating to their topic </a:t>
            </a:r>
          </a:p>
          <a:p>
            <a:pPr marL="342900" lvl="0" indent="-342900">
              <a:lnSpc>
                <a:spcPct val="107000"/>
              </a:lnSpc>
              <a:spcAft>
                <a:spcPts val="800"/>
              </a:spcAft>
              <a:buFont typeface="Symbol" panose="05050102010706020507" pitchFamily="18" charset="2"/>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Begin to understand why events being studied are important. </a:t>
            </a:r>
          </a:p>
          <a:p>
            <a:pPr marL="342900" lvl="0" indent="-342900">
              <a:lnSpc>
                <a:spcPct val="107000"/>
              </a:lnSpc>
              <a:spcAft>
                <a:spcPts val="800"/>
              </a:spcAft>
              <a:buFont typeface="Symbol" panose="05050102010706020507" pitchFamily="18" charset="2"/>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Use phrases such as now, after, before, modern, new, old, a long time ago, in my lifetime, before I was born, when I was younger.</a:t>
            </a:r>
          </a:p>
          <a:p>
            <a:pPr marL="342900" lvl="0" indent="-342900">
              <a:lnSpc>
                <a:spcPct val="107000"/>
              </a:lnSpc>
              <a:spcAft>
                <a:spcPts val="800"/>
              </a:spcAft>
              <a:buFont typeface="Symbol" panose="05050102010706020507" pitchFamily="18" charset="2"/>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Begin to recognise different ways we can learn about the past (</a:t>
            </a:r>
            <a:r>
              <a:rPr lang="en-GB" sz="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eg.</a:t>
            </a: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from images, objects, stories, first-hand witnesses).</a:t>
            </a:r>
          </a:p>
          <a:p>
            <a:pPr marL="342900" lvl="0" indent="-342900">
              <a:lnSpc>
                <a:spcPct val="107000"/>
              </a:lnSpc>
              <a:spcAft>
                <a:spcPts val="800"/>
              </a:spcAft>
              <a:buFont typeface="Symbol" panose="05050102010706020507" pitchFamily="18" charset="2"/>
              <a:buChar char=""/>
            </a:pP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dirty="0">
              <a:solidFill>
                <a:schemeClr val="accent5">
                  <a:lumMod val="50000"/>
                </a:schemeClr>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700" dirty="0">
              <a:solidFill>
                <a:schemeClr val="accent5">
                  <a:lumMod val="50000"/>
                </a:schemeClr>
              </a:solidFill>
              <a:effectLst/>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700" b="0" i="0" dirty="0">
              <a:solidFill>
                <a:srgbClr val="000000"/>
              </a:solidFill>
              <a:effectLst/>
              <a:latin typeface="Verdana" panose="020B0604030504040204" pitchFamily="34" charset="0"/>
            </a:endParaRPr>
          </a:p>
        </p:txBody>
      </p:sp>
      <p:sp>
        <p:nvSpPr>
          <p:cNvPr id="624" name="Arrow: Chevron 623">
            <a:extLst>
              <a:ext uri="{FF2B5EF4-FFF2-40B4-BE49-F238E27FC236}">
                <a16:creationId xmlns:a16="http://schemas.microsoft.com/office/drawing/2014/main" id="{63A01B8C-1C16-4D5D-83D8-99467799790E}"/>
              </a:ext>
            </a:extLst>
          </p:cNvPr>
          <p:cNvSpPr/>
          <p:nvPr/>
        </p:nvSpPr>
        <p:spPr>
          <a:xfrm>
            <a:off x="10768573" y="6227726"/>
            <a:ext cx="1448790" cy="296701"/>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Remembrance day </a:t>
            </a:r>
          </a:p>
        </p:txBody>
      </p:sp>
      <p:sp>
        <p:nvSpPr>
          <p:cNvPr id="219" name="Rectangle: Diagonal Corners Rounded 218">
            <a:extLst>
              <a:ext uri="{FF2B5EF4-FFF2-40B4-BE49-F238E27FC236}">
                <a16:creationId xmlns:a16="http://schemas.microsoft.com/office/drawing/2014/main" id="{B12F38C3-2808-4115-AC3E-C15CF9C589C3}"/>
              </a:ext>
            </a:extLst>
          </p:cNvPr>
          <p:cNvSpPr/>
          <p:nvPr/>
        </p:nvSpPr>
        <p:spPr>
          <a:xfrm>
            <a:off x="103585" y="1106350"/>
            <a:ext cx="1882211" cy="342167"/>
          </a:xfrm>
          <a:prstGeom prst="round2DiagRect">
            <a:avLst>
              <a:gd name="adj1" fmla="val 0"/>
              <a:gd name="adj2" fmla="val 50000"/>
            </a:avLst>
          </a:prstGeom>
          <a:solidFill>
            <a:schemeClr val="accent5">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Marvellous Machines </a:t>
            </a:r>
            <a:endParaRPr lang="en-GB" sz="1200" dirty="0">
              <a:solidFill>
                <a:schemeClr val="bg1"/>
              </a:solidFill>
            </a:endParaRPr>
          </a:p>
        </p:txBody>
      </p:sp>
      <p:sp>
        <p:nvSpPr>
          <p:cNvPr id="226" name="Rectangle: Diagonal Corners Rounded 225">
            <a:extLst>
              <a:ext uri="{FF2B5EF4-FFF2-40B4-BE49-F238E27FC236}">
                <a16:creationId xmlns:a16="http://schemas.microsoft.com/office/drawing/2014/main" id="{0703BA08-FF73-4862-B055-7069EEC4636D}"/>
              </a:ext>
            </a:extLst>
          </p:cNvPr>
          <p:cNvSpPr/>
          <p:nvPr/>
        </p:nvSpPr>
        <p:spPr>
          <a:xfrm>
            <a:off x="4783112" y="1264323"/>
            <a:ext cx="2927454" cy="2001391"/>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9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Know where some key people fit on a timeline. </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Remember a few significant names and dates. </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Use common words and phrases related to the passing of time (now, then, before).</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Understand why people and events being studied are important.</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Use historical vocabulary (</a:t>
            </a:r>
            <a:r>
              <a:rPr lang="en-GB" sz="900" dirty="0" err="1">
                <a:solidFill>
                  <a:schemeClr val="accent5">
                    <a:lumMod val="50000"/>
                  </a:schemeClr>
                </a:solidFill>
                <a:effectLst/>
                <a:latin typeface="Verdana" panose="020B0604030504040204" pitchFamily="34" charset="0"/>
                <a:ea typeface="Verdana" panose="020B0604030504040204" pitchFamily="34" charset="0"/>
              </a:rPr>
              <a:t>eg.</a:t>
            </a:r>
            <a:r>
              <a:rPr lang="en-GB" sz="900" dirty="0">
                <a:solidFill>
                  <a:schemeClr val="accent5">
                    <a:lumMod val="50000"/>
                  </a:schemeClr>
                </a:solidFill>
                <a:effectLst/>
                <a:latin typeface="Verdana" panose="020B0604030504040204" pitchFamily="34" charset="0"/>
                <a:ea typeface="Verdana" panose="020B0604030504040204" pitchFamily="34" charset="0"/>
              </a:rPr>
              <a:t> past, present, recently, years, decades, centuries).</a:t>
            </a:r>
          </a:p>
          <a:p>
            <a:pPr marL="171450" indent="-171450">
              <a:buFont typeface="Arial" panose="020B0604020202020204" pitchFamily="34" charset="0"/>
              <a:buChar char="•"/>
            </a:pPr>
            <a:endParaRPr lang="en-GB" sz="900" b="1" dirty="0">
              <a:solidFill>
                <a:schemeClr val="accent5">
                  <a:lumMod val="50000"/>
                </a:schemeClr>
              </a:solidFill>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endParaRPr lang="en-GB" sz="900" b="0" i="0" dirty="0">
              <a:solidFill>
                <a:srgbClr val="000000"/>
              </a:solidFill>
              <a:effectLst/>
              <a:latin typeface="Verdana" panose="020B0604030504040204" pitchFamily="34" charset="0"/>
            </a:endParaRPr>
          </a:p>
        </p:txBody>
      </p:sp>
      <p:sp>
        <p:nvSpPr>
          <p:cNvPr id="227" name="Rectangle: Diagonal Corners Rounded 226">
            <a:extLst>
              <a:ext uri="{FF2B5EF4-FFF2-40B4-BE49-F238E27FC236}">
                <a16:creationId xmlns:a16="http://schemas.microsoft.com/office/drawing/2014/main" id="{C320F7A9-2F86-4738-8949-A14928F00CF1}"/>
              </a:ext>
            </a:extLst>
          </p:cNvPr>
          <p:cNvSpPr/>
          <p:nvPr/>
        </p:nvSpPr>
        <p:spPr>
          <a:xfrm>
            <a:off x="9608299" y="4571613"/>
            <a:ext cx="1066779" cy="212659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Enrich</a:t>
            </a:r>
            <a:endParaRPr lang="en-GB" sz="900" b="1" dirty="0">
              <a:solidFill>
                <a:schemeClr val="bg1"/>
              </a:solidFill>
              <a:latin typeface="Verdana" panose="020B0604030504040204" pitchFamily="34" charset="0"/>
              <a:ea typeface="Verdana" panose="020B0604030504040204" pitchFamily="34" charset="0"/>
            </a:endParaRPr>
          </a:p>
          <a:p>
            <a:pPr marL="171450" indent="-171450" algn="l">
              <a:buFont typeface="Arial" panose="020B0604020202020204" pitchFamily="34" charset="0"/>
              <a:buChar char="•"/>
            </a:pPr>
            <a:r>
              <a:rPr lang="en-GB" sz="900" b="0" i="0" dirty="0">
                <a:solidFill>
                  <a:srgbClr val="000000"/>
                </a:solidFill>
                <a:effectLst/>
                <a:latin typeface="Verdana" panose="020B0604030504040204" pitchFamily="34" charset="0"/>
              </a:rPr>
              <a:t>Interview family members or staff about changes in machines in the home. (Telephones, music systems) </a:t>
            </a:r>
            <a:endParaRPr lang="en-GB" sz="900" dirty="0">
              <a:solidFill>
                <a:srgbClr val="000000"/>
              </a:solidFill>
              <a:latin typeface="Verdana" panose="020B0604030504040204" pitchFamily="34" charset="0"/>
            </a:endParaRPr>
          </a:p>
        </p:txBody>
      </p:sp>
      <p:sp>
        <p:nvSpPr>
          <p:cNvPr id="228" name="Arrow: Chevron 227">
            <a:extLst>
              <a:ext uri="{FF2B5EF4-FFF2-40B4-BE49-F238E27FC236}">
                <a16:creationId xmlns:a16="http://schemas.microsoft.com/office/drawing/2014/main" id="{829819FA-FC84-4782-9F84-16EC142F3013}"/>
              </a:ext>
            </a:extLst>
          </p:cNvPr>
          <p:cNvSpPr/>
          <p:nvPr/>
        </p:nvSpPr>
        <p:spPr>
          <a:xfrm>
            <a:off x="10779301" y="5262453"/>
            <a:ext cx="1438062" cy="50671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Additional Historical coverage </a:t>
            </a:r>
          </a:p>
        </p:txBody>
      </p:sp>
      <p:sp>
        <p:nvSpPr>
          <p:cNvPr id="220" name="Google Shape;590;p3">
            <a:extLst>
              <a:ext uri="{FF2B5EF4-FFF2-40B4-BE49-F238E27FC236}">
                <a16:creationId xmlns:a16="http://schemas.microsoft.com/office/drawing/2014/main" id="{9083E1F5-E7A4-DA5D-8138-4F0EF64A3722}"/>
              </a:ext>
            </a:extLst>
          </p:cNvPr>
          <p:cNvSpPr/>
          <p:nvPr/>
        </p:nvSpPr>
        <p:spPr>
          <a:xfrm>
            <a:off x="345192" y="1620062"/>
            <a:ext cx="1092465" cy="422521"/>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221" name="Google Shape;590;p3">
            <a:extLst>
              <a:ext uri="{FF2B5EF4-FFF2-40B4-BE49-F238E27FC236}">
                <a16:creationId xmlns:a16="http://schemas.microsoft.com/office/drawing/2014/main" id="{5FCC1CD2-4C12-C698-82E5-2FD575E127D2}"/>
              </a:ext>
            </a:extLst>
          </p:cNvPr>
          <p:cNvSpPr/>
          <p:nvPr/>
        </p:nvSpPr>
        <p:spPr>
          <a:xfrm>
            <a:off x="87234" y="2071543"/>
            <a:ext cx="1595327" cy="4722874"/>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dirty="0">
                <a:solidFill>
                  <a:schemeClr val="bg1"/>
                </a:solidFill>
                <a:latin typeface="Verdana" panose="020B0604030504040204" pitchFamily="34" charset="0"/>
                <a:ea typeface="Verdana" panose="020B0604030504040204" pitchFamily="34" charset="0"/>
              </a:rPr>
              <a:t>Children at the expected level of development will:</a:t>
            </a:r>
          </a:p>
          <a:p>
            <a:r>
              <a:rPr lang="en-GB" sz="900" dirty="0">
                <a:solidFill>
                  <a:schemeClr val="bg1"/>
                </a:solidFill>
                <a:latin typeface="Verdana" panose="020B0604030504040204" pitchFamily="34" charset="0"/>
                <a:ea typeface="Verdana" panose="020B0604030504040204" pitchFamily="34" charset="0"/>
              </a:rPr>
              <a:t> </a:t>
            </a:r>
          </a:p>
          <a:p>
            <a:pPr marL="171450" indent="-171450">
              <a:buFontTx/>
              <a:buChar char="-"/>
            </a:pPr>
            <a:r>
              <a:rPr lang="en-GB" sz="900" dirty="0">
                <a:solidFill>
                  <a:schemeClr val="bg1"/>
                </a:solidFill>
                <a:latin typeface="Verdana" panose="020B0604030504040204" pitchFamily="34" charset="0"/>
                <a:ea typeface="Verdana" panose="020B0604030504040204" pitchFamily="34" charset="0"/>
              </a:rPr>
              <a:t>Talk about the lives of the people around them and their roles in society;</a:t>
            </a:r>
          </a:p>
          <a:p>
            <a:r>
              <a:rPr lang="en-GB" sz="900" dirty="0">
                <a:solidFill>
                  <a:schemeClr val="bg1"/>
                </a:solidFill>
                <a:latin typeface="Verdana" panose="020B0604030504040204" pitchFamily="34" charset="0"/>
                <a:ea typeface="Verdana" panose="020B0604030504040204" pitchFamily="34" charset="0"/>
              </a:rPr>
              <a:t>- Know some similarities and differences between things in the past and now, drawing on their experiences and what has been read in class; </a:t>
            </a:r>
          </a:p>
          <a:p>
            <a:r>
              <a:rPr lang="en-GB" sz="900" dirty="0">
                <a:solidFill>
                  <a:schemeClr val="bg1"/>
                </a:solidFill>
                <a:latin typeface="Verdana" panose="020B0604030504040204" pitchFamily="34" charset="0"/>
                <a:ea typeface="Verdana" panose="020B0604030504040204" pitchFamily="34" charset="0"/>
              </a:rPr>
              <a:t>- Understand the past through settings, characters and events encountered in books read in class and storytelling.</a:t>
            </a:r>
          </a:p>
        </p:txBody>
      </p:sp>
      <p:sp>
        <p:nvSpPr>
          <p:cNvPr id="7" name="Rectangle: Rounded Corners 6">
            <a:extLst>
              <a:ext uri="{FF2B5EF4-FFF2-40B4-BE49-F238E27FC236}">
                <a16:creationId xmlns:a16="http://schemas.microsoft.com/office/drawing/2014/main" id="{1F7CA53C-2144-4543-8F60-1EBAAE79DE18}"/>
              </a:ext>
            </a:extLst>
          </p:cNvPr>
          <p:cNvSpPr/>
          <p:nvPr/>
        </p:nvSpPr>
        <p:spPr>
          <a:xfrm>
            <a:off x="2212148" y="50867"/>
            <a:ext cx="9919616" cy="958775"/>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900" b="1" dirty="0">
                <a:solidFill>
                  <a:schemeClr val="bg1"/>
                </a:solidFill>
                <a:latin typeface="Verdana" panose="020B0604030504040204" pitchFamily="34" charset="0"/>
                <a:ea typeface="Verdana" panose="020B0604030504040204" pitchFamily="34" charset="0"/>
              </a:rPr>
              <a:t>Must</a:t>
            </a:r>
            <a:r>
              <a:rPr lang="en-GB" sz="900" dirty="0">
                <a:solidFill>
                  <a:schemeClr val="bg1"/>
                </a:solidFill>
                <a:latin typeface="Verdana" panose="020B0604030504040204" pitchFamily="34" charset="0"/>
                <a:ea typeface="Verdana" panose="020B0604030504040204" pitchFamily="34" charset="0"/>
              </a:rPr>
              <a:t> (End of Y1) </a:t>
            </a:r>
            <a:r>
              <a:rPr lang="en-GB" sz="900" b="1" dirty="0">
                <a:solidFill>
                  <a:schemeClr val="bg1"/>
                </a:solidFill>
                <a:latin typeface="Verdana" panose="020B0604030504040204" pitchFamily="34" charset="0"/>
                <a:ea typeface="Verdana" panose="020B0604030504040204" pitchFamily="34" charset="0"/>
              </a:rPr>
              <a:t>Should</a:t>
            </a:r>
            <a:r>
              <a:rPr lang="en-GB" sz="900" dirty="0">
                <a:solidFill>
                  <a:schemeClr val="bg1"/>
                </a:solidFill>
                <a:latin typeface="Verdana" panose="020B0604030504040204" pitchFamily="34" charset="0"/>
                <a:ea typeface="Verdana" panose="020B0604030504040204" pitchFamily="34" charset="0"/>
              </a:rPr>
              <a:t> (end of Y2) </a:t>
            </a:r>
            <a:r>
              <a:rPr lang="en-GB" sz="900" b="1" dirty="0">
                <a:solidFill>
                  <a:schemeClr val="bg1"/>
                </a:solidFill>
                <a:latin typeface="Verdana" panose="020B0604030504040204" pitchFamily="34" charset="0"/>
                <a:ea typeface="Verdana" panose="020B0604030504040204" pitchFamily="34" charset="0"/>
              </a:rPr>
              <a:t>Could</a:t>
            </a:r>
            <a:r>
              <a:rPr lang="en-GB" sz="900" dirty="0">
                <a:solidFill>
                  <a:schemeClr val="bg1"/>
                </a:solidFill>
                <a:latin typeface="Verdana" panose="020B0604030504040204" pitchFamily="34" charset="0"/>
                <a:ea typeface="Verdana" panose="020B0604030504040204" pitchFamily="34" charset="0"/>
              </a:rPr>
              <a:t> a rich and deep understanding. </a:t>
            </a:r>
          </a:p>
        </p:txBody>
      </p:sp>
      <p:sp>
        <p:nvSpPr>
          <p:cNvPr id="222" name="Rectangle: Diagonal Corners Rounded 221">
            <a:extLst>
              <a:ext uri="{FF2B5EF4-FFF2-40B4-BE49-F238E27FC236}">
                <a16:creationId xmlns:a16="http://schemas.microsoft.com/office/drawing/2014/main" id="{D3434C8E-D0D6-0675-D510-E37C77124DFE}"/>
              </a:ext>
            </a:extLst>
          </p:cNvPr>
          <p:cNvSpPr/>
          <p:nvPr/>
        </p:nvSpPr>
        <p:spPr>
          <a:xfrm>
            <a:off x="1731116" y="3724018"/>
            <a:ext cx="3004997" cy="2940532"/>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r>
              <a:rPr lang="en-GB" sz="900" dirty="0">
                <a:solidFill>
                  <a:schemeClr val="accent5">
                    <a:lumMod val="50000"/>
                  </a:schemeClr>
                </a:solidFill>
                <a:latin typeface="Verdana" panose="020B0604030504040204" pitchFamily="34" charset="0"/>
                <a:ea typeface="Verdana" panose="020B0604030504040204" pitchFamily="34" charset="0"/>
              </a:rPr>
              <a:t>•  Place some basic events onto a timeline and use this to support the retelling of past events.</a:t>
            </a:r>
          </a:p>
          <a:p>
            <a:r>
              <a:rPr lang="en-GB" sz="900" dirty="0">
                <a:solidFill>
                  <a:schemeClr val="accent5">
                    <a:lumMod val="50000"/>
                  </a:schemeClr>
                </a:solidFill>
                <a:latin typeface="Verdana" panose="020B0604030504040204" pitchFamily="34" charset="0"/>
                <a:ea typeface="Verdana" panose="020B0604030504040204" pitchFamily="34" charset="0"/>
              </a:rPr>
              <a:t>• Say how something is the same or different in the past. </a:t>
            </a:r>
          </a:p>
          <a:p>
            <a:r>
              <a:rPr lang="en-GB" sz="900" dirty="0">
                <a:solidFill>
                  <a:schemeClr val="accent5">
                    <a:lumMod val="50000"/>
                  </a:schemeClr>
                </a:solidFill>
                <a:latin typeface="Verdana" panose="020B0604030504040204" pitchFamily="34" charset="0"/>
                <a:ea typeface="Verdana" panose="020B0604030504040204" pitchFamily="34" charset="0"/>
              </a:rPr>
              <a:t>• Develop a sense of time and how fast things change (</a:t>
            </a:r>
            <a:r>
              <a:rPr lang="en-GB" sz="900" dirty="0" err="1">
                <a:solidFill>
                  <a:schemeClr val="accent5">
                    <a:lumMod val="50000"/>
                  </a:schemeClr>
                </a:solidFill>
                <a:latin typeface="Verdana" panose="020B0604030504040204" pitchFamily="34" charset="0"/>
                <a:ea typeface="Verdana" panose="020B0604030504040204" pitchFamily="34" charset="0"/>
              </a:rPr>
              <a:t>eg.</a:t>
            </a:r>
            <a:r>
              <a:rPr lang="en-GB" sz="900" dirty="0">
                <a:solidFill>
                  <a:schemeClr val="accent5">
                    <a:lumMod val="50000"/>
                  </a:schemeClr>
                </a:solidFill>
                <a:latin typeface="Verdana" panose="020B0604030504040204" pitchFamily="34" charset="0"/>
                <a:ea typeface="Verdana" panose="020B0604030504040204" pitchFamily="34" charset="0"/>
              </a:rPr>
              <a:t> differences between changes in their / their parents / their grandparents lifetimes).</a:t>
            </a:r>
          </a:p>
          <a:p>
            <a:r>
              <a:rPr lang="en-GB" sz="900" dirty="0">
                <a:solidFill>
                  <a:schemeClr val="accent5">
                    <a:lumMod val="50000"/>
                  </a:schemeClr>
                </a:solidFill>
                <a:latin typeface="Verdana" panose="020B0604030504040204" pitchFamily="34" charset="0"/>
                <a:ea typeface="Verdana" panose="020B0604030504040204" pitchFamily="34" charset="0"/>
              </a:rPr>
              <a:t>• Show an understanding of some key events.</a:t>
            </a:r>
          </a:p>
          <a:p>
            <a:r>
              <a:rPr lang="en-GB" sz="900" dirty="0">
                <a:solidFill>
                  <a:schemeClr val="accent5">
                    <a:lumMod val="50000"/>
                  </a:schemeClr>
                </a:solidFill>
                <a:latin typeface="Verdana" panose="020B0604030504040204" pitchFamily="34" charset="0"/>
                <a:ea typeface="Verdana" panose="020B0604030504040204" pitchFamily="34" charset="0"/>
              </a:rPr>
              <a:t>• Start to think about the reasons why things might change (</a:t>
            </a:r>
            <a:r>
              <a:rPr lang="en-GB" sz="900" dirty="0" err="1">
                <a:solidFill>
                  <a:schemeClr val="accent5">
                    <a:lumMod val="50000"/>
                  </a:schemeClr>
                </a:solidFill>
                <a:latin typeface="Verdana" panose="020B0604030504040204" pitchFamily="34" charset="0"/>
                <a:ea typeface="Verdana" panose="020B0604030504040204" pitchFamily="34" charset="0"/>
              </a:rPr>
              <a:t>eg.</a:t>
            </a:r>
            <a:r>
              <a:rPr lang="en-GB" sz="900" dirty="0">
                <a:solidFill>
                  <a:schemeClr val="accent5">
                    <a:lumMod val="50000"/>
                  </a:schemeClr>
                </a:solidFill>
                <a:latin typeface="Verdana" panose="020B0604030504040204" pitchFamily="34" charset="0"/>
                <a:ea typeface="Verdana" panose="020B0604030504040204" pitchFamily="34" charset="0"/>
              </a:rPr>
              <a:t> improvements in technology / making life easier / more fun).</a:t>
            </a:r>
          </a:p>
          <a:p>
            <a:r>
              <a:rPr lang="en-GB" sz="900" dirty="0">
                <a:solidFill>
                  <a:schemeClr val="accent5">
                    <a:lumMod val="50000"/>
                  </a:schemeClr>
                </a:solidFill>
                <a:latin typeface="Verdana" panose="020B0604030504040204" pitchFamily="34" charset="0"/>
                <a:ea typeface="Verdana" panose="020B0604030504040204" pitchFamily="34" charset="0"/>
              </a:rPr>
              <a:t>Ask and answer some historical questions. </a:t>
            </a:r>
          </a:p>
          <a:p>
            <a:r>
              <a:rPr lang="en-GB" sz="900" dirty="0">
                <a:solidFill>
                  <a:schemeClr val="accent5">
                    <a:lumMod val="50000"/>
                  </a:schemeClr>
                </a:solidFill>
                <a:latin typeface="Verdana" panose="020B0604030504040204" pitchFamily="34" charset="0"/>
                <a:ea typeface="Verdana" panose="020B0604030504040204" pitchFamily="34" charset="0"/>
              </a:rPr>
              <a:t>• Sort pictures / objects / events into ‘old’ and ‘new’.</a:t>
            </a:r>
          </a:p>
          <a:p>
            <a:r>
              <a:rPr lang="en-GB" sz="900" dirty="0">
                <a:solidFill>
                  <a:schemeClr val="accent5">
                    <a:lumMod val="50000"/>
                  </a:schemeClr>
                </a:solidFill>
                <a:latin typeface="Verdana" panose="020B0604030504040204" pitchFamily="34" charset="0"/>
                <a:ea typeface="Verdana" panose="020B0604030504040204" pitchFamily="34" charset="0"/>
              </a:rPr>
              <a:t>• Use pictures and photographs to extract some information about the past. </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29" name="Rectangle: Diagonal Corners Rounded 228">
            <a:extLst>
              <a:ext uri="{FF2B5EF4-FFF2-40B4-BE49-F238E27FC236}">
                <a16:creationId xmlns:a16="http://schemas.microsoft.com/office/drawing/2014/main" id="{4588AFA9-690A-B8CB-A684-2CB8B844BFFE}"/>
              </a:ext>
            </a:extLst>
          </p:cNvPr>
          <p:cNvSpPr/>
          <p:nvPr/>
        </p:nvSpPr>
        <p:spPr>
          <a:xfrm>
            <a:off x="4850220" y="3327520"/>
            <a:ext cx="2857016" cy="3337030"/>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chemeClr val="accent5">
                    <a:lumMod val="50000"/>
                  </a:schemeClr>
                </a:solidFill>
                <a:latin typeface="Verdana" panose="020B0604030504040204" pitchFamily="34" charset="0"/>
                <a:ea typeface="Verdana" panose="020B0604030504040204" pitchFamily="34" charset="0"/>
              </a:rPr>
              <a:t>Record some events onto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Say how lifestyles (work, school, play etc.) were the same or different in the past.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Describe differences between ‘then’ and ‘now’.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Discuss the speed of change - sometimes in slow increments, sometimes in leaps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Recount key events from the past in their own words and begin to explain why these events happened.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think about the impact that historical events have had on modern life.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express preferences and justify them with evidence / facts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Who was the greatest explorer?</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Ask and answer historically relevant questions.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Compare events from different periods in history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different discoveries/voyages).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a range of sources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pictures, photos, artefacts, stories, text books, field trips etc.) to extract some information about the past.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piece together clues from a variety of different sources.</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30" name="Rectangle: Diagonal Corners Rounded 229">
            <a:extLst>
              <a:ext uri="{FF2B5EF4-FFF2-40B4-BE49-F238E27FC236}">
                <a16:creationId xmlns:a16="http://schemas.microsoft.com/office/drawing/2014/main" id="{69734C71-9FE7-723F-BA52-A80200B4C5F1}"/>
              </a:ext>
            </a:extLst>
          </p:cNvPr>
          <p:cNvSpPr/>
          <p:nvPr/>
        </p:nvSpPr>
        <p:spPr>
          <a:xfrm>
            <a:off x="7790362" y="1232076"/>
            <a:ext cx="3713575" cy="1808280"/>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srgbClr val="000000"/>
              </a:solidFill>
              <a:latin typeface="Verdana" panose="020B0604030504040204" pitchFamily="34" charset="0"/>
            </a:endParaRPr>
          </a:p>
          <a:p>
            <a:r>
              <a:rPr lang="en-GB" sz="9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900" b="1" dirty="0">
                <a:solidFill>
                  <a:schemeClr val="accent5">
                    <a:lumMod val="50000"/>
                  </a:schemeClr>
                </a:solidFill>
                <a:latin typeface="Verdana" panose="020B0604030504040204" pitchFamily="34" charset="0"/>
                <a:ea typeface="Verdana" panose="020B0604030504040204" pitchFamily="34" charset="0"/>
              </a:rPr>
              <a:t>Imagine how the world would be different without modern inventions and use this to begin imagining what it would have been like to live in the past. </a:t>
            </a:r>
          </a:p>
          <a:p>
            <a:pPr marL="171450" indent="-171450">
              <a:buFont typeface="Arial" panose="020B0604020202020204" pitchFamily="34" charset="0"/>
              <a:buChar char="•"/>
            </a:pPr>
            <a:r>
              <a:rPr lang="en-GB" sz="900" b="1" dirty="0">
                <a:solidFill>
                  <a:schemeClr val="accent5">
                    <a:lumMod val="50000"/>
                  </a:schemeClr>
                </a:solidFill>
                <a:latin typeface="Verdana" panose="020B0604030504040204" pitchFamily="34" charset="0"/>
                <a:ea typeface="Verdana" panose="020B0604030504040204" pitchFamily="34" charset="0"/>
              </a:rPr>
              <a:t>Focus on the first aeroplane flight - consider why people had been trying to fly (&amp; risking their lives) for so long. How would life have been different before aeroplanes? </a:t>
            </a:r>
          </a:p>
          <a:p>
            <a:pPr marL="171450" indent="-171450">
              <a:buFont typeface="Arial" panose="020B0604020202020204" pitchFamily="34" charset="0"/>
              <a:buChar char="•"/>
            </a:pPr>
            <a:r>
              <a:rPr lang="en-GB" sz="900" b="1" dirty="0">
                <a:solidFill>
                  <a:schemeClr val="accent5">
                    <a:lumMod val="50000"/>
                  </a:schemeClr>
                </a:solidFill>
                <a:latin typeface="Verdana" panose="020B0604030504040204" pitchFamily="34" charset="0"/>
                <a:ea typeface="Verdana" panose="020B0604030504040204" pitchFamily="34" charset="0"/>
              </a:rPr>
              <a:t>Understand the basic history / dates / facts of the Wright Brothers first aircraft and their first flight. </a:t>
            </a:r>
            <a:endParaRPr lang="en-GB" sz="900"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endParaRPr lang="en-GB" sz="900" b="0" i="0" dirty="0">
              <a:solidFill>
                <a:srgbClr val="000000"/>
              </a:solidFill>
              <a:effectLst/>
              <a:latin typeface="Verdana" panose="020B0604030504040204" pitchFamily="34" charset="0"/>
            </a:endParaRPr>
          </a:p>
        </p:txBody>
      </p:sp>
      <p:sp>
        <p:nvSpPr>
          <p:cNvPr id="225" name="Rectangle: Diagonal Corners Rounded 224">
            <a:extLst>
              <a:ext uri="{FF2B5EF4-FFF2-40B4-BE49-F238E27FC236}">
                <a16:creationId xmlns:a16="http://schemas.microsoft.com/office/drawing/2014/main" id="{EF980674-CAB3-40D4-9C4C-652DC53E270B}"/>
              </a:ext>
            </a:extLst>
          </p:cNvPr>
          <p:cNvSpPr/>
          <p:nvPr/>
        </p:nvSpPr>
        <p:spPr>
          <a:xfrm>
            <a:off x="5260543" y="844411"/>
            <a:ext cx="3564310" cy="349898"/>
          </a:xfrm>
          <a:prstGeom prst="round2DiagRect">
            <a:avLst>
              <a:gd name="adj1" fmla="val 50000"/>
              <a:gd name="adj2" fmla="val 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231" name="Rectangle: Diagonal Corners Rounded 230">
            <a:extLst>
              <a:ext uri="{FF2B5EF4-FFF2-40B4-BE49-F238E27FC236}">
                <a16:creationId xmlns:a16="http://schemas.microsoft.com/office/drawing/2014/main" id="{15A6A4D8-070F-CE5A-44AD-1B3B6169CBED}"/>
              </a:ext>
            </a:extLst>
          </p:cNvPr>
          <p:cNvSpPr/>
          <p:nvPr/>
        </p:nvSpPr>
        <p:spPr>
          <a:xfrm>
            <a:off x="7866364" y="3085033"/>
            <a:ext cx="1595328" cy="3582239"/>
          </a:xfrm>
          <a:prstGeom prst="round2DiagRect">
            <a:avLst/>
          </a:prstGeom>
          <a:solidFill>
            <a:srgbClr val="FFCC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Skills</a:t>
            </a:r>
          </a:p>
          <a:p>
            <a:r>
              <a:rPr lang="en-GB" sz="900" b="1" dirty="0">
                <a:solidFill>
                  <a:srgbClr val="000000"/>
                </a:solidFill>
                <a:latin typeface="Verdana" panose="020B0604030504040204" pitchFamily="34" charset="0"/>
              </a:rPr>
              <a:t>• Look at photos and use these as an historical source - what can we learn about their aircraft / lives from these images?</a:t>
            </a:r>
          </a:p>
          <a:p>
            <a:r>
              <a:rPr lang="en-GB" sz="900" b="1" dirty="0">
                <a:solidFill>
                  <a:srgbClr val="000000"/>
                </a:solidFill>
                <a:latin typeface="Verdana" panose="020B0604030504040204" pitchFamily="34" charset="0"/>
              </a:rPr>
              <a:t>• Discuss how was life different when the </a:t>
            </a:r>
            <a:r>
              <a:rPr lang="en-GB" sz="900" b="1" dirty="0" err="1">
                <a:solidFill>
                  <a:srgbClr val="000000"/>
                </a:solidFill>
                <a:latin typeface="Verdana" panose="020B0604030504040204" pitchFamily="34" charset="0"/>
              </a:rPr>
              <a:t>class’</a:t>
            </a:r>
            <a:r>
              <a:rPr lang="en-GB" sz="900" b="1" dirty="0">
                <a:solidFill>
                  <a:srgbClr val="000000"/>
                </a:solidFill>
                <a:latin typeface="Verdana" panose="020B0604030504040204" pitchFamily="34" charset="0"/>
              </a:rPr>
              <a:t> parents / grandparents were young. Identify and sort things that did and didn’t exist. </a:t>
            </a:r>
          </a:p>
          <a:p>
            <a:r>
              <a:rPr lang="en-GB" sz="900" b="1" dirty="0">
                <a:solidFill>
                  <a:srgbClr val="000000"/>
                </a:solidFill>
                <a:latin typeface="Verdana" panose="020B0604030504040204" pitchFamily="34" charset="0"/>
              </a:rPr>
              <a:t>• Begin to explore the spread of flight around the world - key first flights in Britain, across the Channel, across the Atlantic etc. and plot timelines.</a:t>
            </a:r>
          </a:p>
        </p:txBody>
      </p:sp>
    </p:spTree>
    <p:extLst>
      <p:ext uri="{BB962C8B-B14F-4D97-AF65-F5344CB8AC3E}">
        <p14:creationId xmlns:p14="http://schemas.microsoft.com/office/powerpoint/2010/main" val="37038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197374333"/>
              </p:ext>
            </p:extLst>
          </p:nvPr>
        </p:nvGraphicFramePr>
        <p:xfrm>
          <a:off x="252549" y="188343"/>
          <a:ext cx="11765283" cy="6548105"/>
        </p:xfrm>
        <a:graphic>
          <a:graphicData uri="http://schemas.openxmlformats.org/drawingml/2006/table">
            <a:tbl>
              <a:tblPr firstRow="1" bandRow="1">
                <a:tableStyleId>{10A1B5D5-9B99-4C35-A422-299274C87663}</a:tableStyleId>
              </a:tblPr>
              <a:tblGrid>
                <a:gridCol w="1199857">
                  <a:extLst>
                    <a:ext uri="{9D8B030D-6E8A-4147-A177-3AD203B41FA5}">
                      <a16:colId xmlns:a16="http://schemas.microsoft.com/office/drawing/2014/main" val="3920901785"/>
                    </a:ext>
                  </a:extLst>
                </a:gridCol>
                <a:gridCol w="3279082">
                  <a:extLst>
                    <a:ext uri="{9D8B030D-6E8A-4147-A177-3AD203B41FA5}">
                      <a16:colId xmlns:a16="http://schemas.microsoft.com/office/drawing/2014/main" val="4019325756"/>
                    </a:ext>
                  </a:extLst>
                </a:gridCol>
                <a:gridCol w="1786270">
                  <a:extLst>
                    <a:ext uri="{9D8B030D-6E8A-4147-A177-3AD203B41FA5}">
                      <a16:colId xmlns:a16="http://schemas.microsoft.com/office/drawing/2014/main" val="451112062"/>
                    </a:ext>
                  </a:extLst>
                </a:gridCol>
                <a:gridCol w="1382233">
                  <a:extLst>
                    <a:ext uri="{9D8B030D-6E8A-4147-A177-3AD203B41FA5}">
                      <a16:colId xmlns:a16="http://schemas.microsoft.com/office/drawing/2014/main" val="3767425945"/>
                    </a:ext>
                  </a:extLst>
                </a:gridCol>
                <a:gridCol w="1275907">
                  <a:extLst>
                    <a:ext uri="{9D8B030D-6E8A-4147-A177-3AD203B41FA5}">
                      <a16:colId xmlns:a16="http://schemas.microsoft.com/office/drawing/2014/main" val="781691836"/>
                    </a:ext>
                  </a:extLst>
                </a:gridCol>
                <a:gridCol w="1446028">
                  <a:extLst>
                    <a:ext uri="{9D8B030D-6E8A-4147-A177-3AD203B41FA5}">
                      <a16:colId xmlns:a16="http://schemas.microsoft.com/office/drawing/2014/main" val="2727256308"/>
                    </a:ext>
                  </a:extLst>
                </a:gridCol>
                <a:gridCol w="1395906">
                  <a:extLst>
                    <a:ext uri="{9D8B030D-6E8A-4147-A177-3AD203B41FA5}">
                      <a16:colId xmlns:a16="http://schemas.microsoft.com/office/drawing/2014/main" val="3327842159"/>
                    </a:ext>
                  </a:extLst>
                </a:gridCol>
              </a:tblGrid>
              <a:tr h="343869">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2021  KS1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Topic Title</a:t>
                      </a: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Marvellous Machines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105741">
                <a:tc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picture cards of telephones and put in chronological order. </a:t>
                      </a:r>
                      <a:endParaRPr lang="en-GB" sz="1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533400">
                <a:tc gridSpan="2">
                  <a:txBody>
                    <a:bodyPr/>
                    <a:lstStyle/>
                    <a:p>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How have machines changed the world? </a:t>
                      </a:r>
                      <a:r>
                        <a:rPr lang="en-GB" sz="1050" b="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(Link famous people the right brothers) </a:t>
                      </a:r>
                      <a:endParaRPr lang="en-GB" b="0" dirty="0">
                        <a:solidFill>
                          <a:schemeClr val="bg1"/>
                        </a:solidFill>
                      </a:endParaRP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000" b="0" dirty="0">
                          <a:effectLst/>
                          <a:latin typeface="Verdana" panose="020B0604030504040204" pitchFamily="34" charset="0"/>
                          <a:ea typeface="Calibri" panose="020F0502020204030204" pitchFamily="34" charset="0"/>
                          <a:cs typeface="Times New Roman" panose="02020603050405020304" pitchFamily="18" charset="0"/>
                        </a:rPr>
                        <a:t>Art – Kandinsky (circles / wheels)</a:t>
                      </a:r>
                    </a:p>
                    <a:p>
                      <a:pPr algn="l">
                        <a:lnSpc>
                          <a:spcPct val="107000"/>
                        </a:lnSpc>
                        <a:spcAft>
                          <a:spcPts val="800"/>
                        </a:spcAft>
                      </a:pPr>
                      <a:r>
                        <a:rPr lang="en-GB" sz="1000" b="0" dirty="0">
                          <a:effectLst/>
                          <a:latin typeface="Verdana" panose="020B0604030504040204" pitchFamily="34" charset="0"/>
                          <a:ea typeface="Calibri" panose="020F0502020204030204" pitchFamily="34" charset="0"/>
                          <a:cs typeface="Times New Roman" panose="02020603050405020304" pitchFamily="18" charset="0"/>
                        </a:rPr>
                        <a:t>Turner the fighting tamari</a:t>
                      </a:r>
                    </a:p>
                    <a:p>
                      <a:pPr algn="l">
                        <a:lnSpc>
                          <a:spcPct val="107000"/>
                        </a:lnSpc>
                        <a:spcAft>
                          <a:spcPts val="800"/>
                        </a:spcAft>
                      </a:pPr>
                      <a:r>
                        <a:rPr lang="en-GB" sz="1000" b="0" dirty="0">
                          <a:effectLst/>
                          <a:latin typeface="Verdana" panose="020B0604030504040204" pitchFamily="34" charset="0"/>
                          <a:ea typeface="Calibri" panose="020F0502020204030204" pitchFamily="34" charset="0"/>
                          <a:cs typeface="Times New Roman" panose="02020603050405020304" pitchFamily="18" charset="0"/>
                        </a:rPr>
                        <a:t>Science – electricity / push + pulls forces</a:t>
                      </a:r>
                    </a:p>
                    <a:p>
                      <a:pPr algn="l">
                        <a:lnSpc>
                          <a:spcPct val="107000"/>
                        </a:lnSpc>
                        <a:spcAft>
                          <a:spcPts val="800"/>
                        </a:spcAft>
                      </a:pPr>
                      <a:r>
                        <a:rPr lang="en-GB" sz="1000" b="0" dirty="0">
                          <a:effectLst/>
                          <a:latin typeface="Verdana" panose="020B0604030504040204" pitchFamily="34" charset="0"/>
                          <a:ea typeface="Calibri" panose="020F0502020204030204" pitchFamily="34" charset="0"/>
                          <a:cs typeface="Times New Roman" panose="02020603050405020304" pitchFamily="18" charset="0"/>
                        </a:rPr>
                        <a:t>DT design a model car</a:t>
                      </a:r>
                      <a:endParaRPr lang="en-GB" sz="1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173735396"/>
                  </a:ext>
                </a:extLst>
              </a:tr>
              <a:tr h="533400">
                <a:tc>
                  <a:txBody>
                    <a:bodyPr/>
                    <a:lstStyle/>
                    <a:p>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a:p>
                  </a:txBody>
                  <a:tcPr marL="68580" marR="68580" marT="0" marB="0" anchor="ctr"/>
                </a:tc>
                <a:tc>
                  <a:txBody>
                    <a:bodyPr/>
                    <a:lstStyle/>
                    <a:p>
                      <a:r>
                        <a:rPr lang="en-GB" sz="1100" u="sng" dirty="0">
                          <a:latin typeface="Verdana" panose="020B0604030504040204" pitchFamily="34" charset="0"/>
                          <a:ea typeface="Verdana" panose="020B0604030504040204" pitchFamily="34" charset="0"/>
                        </a:rPr>
                        <a:t>What do you think the Wright brothers did to make them famous?</a:t>
                      </a:r>
                    </a:p>
                  </a:txBody>
                  <a:tcPr marL="68580" marR="68580" marT="0" marB="0" anchor="ctr"/>
                </a:tc>
                <a:tc gridSpan="5" v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848561549"/>
                  </a:ext>
                </a:extLst>
              </a:tr>
              <a:tr h="53340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u="sng" dirty="0">
                          <a:effectLst/>
                          <a:latin typeface="Verdana" panose="020B0604030504040204" pitchFamily="34" charset="0"/>
                          <a:ea typeface="Verdana" panose="020B0604030504040204" pitchFamily="34" charset="0"/>
                          <a:cs typeface="Times New Roman" panose="02020603050405020304" pitchFamily="18" charset="0"/>
                        </a:rPr>
                        <a:t>How did the Wright brother manage to be the first to launch powered flight?</a:t>
                      </a:r>
                    </a:p>
                  </a:txBody>
                  <a:tcPr marL="68580" marR="68580" marT="0" marB="0" anchor="ctr">
                    <a:solidFill>
                      <a:schemeClr val="accent5">
                        <a:lumMod val="20000"/>
                        <a:lumOff val="80000"/>
                      </a:schemeClr>
                    </a:solidFill>
                  </a:tcPr>
                </a:tc>
                <a:tc rowSpan="6">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 The story machine</a:t>
                      </a: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Terrific Trains</a:t>
                      </a: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The Tin forest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Verdana" panose="020B0604030504040204" pitchFamily="34" charset="0"/>
                          <a:ea typeface="Calibri" panose="020F0502020204030204" pitchFamily="34" charset="0"/>
                          <a:cs typeface="Times New Roman" panose="02020603050405020304" pitchFamily="18" charset="0"/>
                        </a:rPr>
                        <a:t>Vocabulary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Steam train</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Vehicles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Communication</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Internet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Computer</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Mobile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Text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Messages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Telegram</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Semaphore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Morse code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Wire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Battery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Electricity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Household</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Current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Dyson</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latin typeface="Verdana" panose="020B0604030504040204" pitchFamily="34" charset="0"/>
                          <a:ea typeface="Verdana" panose="020B0604030504040204" pitchFamily="34" charset="0"/>
                        </a:rPr>
                        <a:t>Remember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Yesterday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Tomorrow</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present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past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future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Where? </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Past / Present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Month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Recent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Grand parent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Clue</a:t>
                      </a:r>
                    </a:p>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 Timeline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Date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Similar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Different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Important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Living 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Inventions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Homes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older generation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Photograph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Painting</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Portrait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Artifact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Detective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Opinion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Artefact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Week</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Year</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Diary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Websites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Investigate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Research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Historians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Experts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Chronological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Lifetime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Calendar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Decade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Century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Day</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53340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u="sng" dirty="0">
                          <a:effectLst/>
                          <a:latin typeface="Verdana" panose="020B0604030504040204" pitchFamily="34" charset="0"/>
                          <a:ea typeface="Verdana" panose="020B0604030504040204" pitchFamily="34" charset="0"/>
                          <a:cs typeface="Times New Roman" panose="02020603050405020304" pitchFamily="18" charset="0"/>
                        </a:rPr>
                        <a:t>Why did the brother succeed where others had failed?</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53340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u="sng"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How did flight change as a result of the Wright brothers?</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53340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u="sng" dirty="0">
                          <a:effectLst/>
                          <a:latin typeface="Verdana" panose="020B0604030504040204" pitchFamily="34" charset="0"/>
                          <a:ea typeface="Verdana" panose="020B0604030504040204" pitchFamily="34" charset="0"/>
                          <a:cs typeface="Times New Roman" panose="02020603050405020304" pitchFamily="18" charset="0"/>
                        </a:rPr>
                        <a:t>How should the Write brothers be remembered?</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53340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0334">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181823">
                <a:tc gridSpan="2">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2435890"/>
                  </a:ext>
                </a:extLst>
              </a:tr>
              <a:tr h="1127134">
                <a:tc gridSpan="7">
                  <a:txBody>
                    <a:bodyPr/>
                    <a:lstStyle/>
                    <a:p>
                      <a:pPr algn="ctr">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rPr>
                        <a:t>Useful Link</a:t>
                      </a:r>
                    </a:p>
                    <a:p>
                      <a:pPr algn="ctr">
                        <a:lnSpc>
                          <a:spcPct val="107000"/>
                        </a:lnSpc>
                        <a:spcAft>
                          <a:spcPts val="800"/>
                        </a:spcAft>
                      </a:pPr>
                      <a:r>
                        <a:rPr lang="en-GB" sz="1200" dirty="0">
                          <a:hlinkClick r:id="rId2"/>
                        </a:rPr>
                        <a:t>The invention of the vacuum cleaner, from horse-drawn to high tech | Science Museum</a:t>
                      </a:r>
                      <a:r>
                        <a:rPr lang="en-GB" sz="1200" dirty="0"/>
                        <a:t>    </a:t>
                      </a:r>
                      <a:r>
                        <a:rPr lang="en-GB" sz="1200" dirty="0">
                          <a:hlinkClick r:id="rId3"/>
                        </a:rPr>
                        <a:t>Alexander Graham Bell - BBC Bitesize</a:t>
                      </a:r>
                      <a:r>
                        <a:rPr lang="en-GB" sz="1200" dirty="0"/>
                        <a:t>   </a:t>
                      </a:r>
                      <a:endParaRPr lang="en-GB" sz="12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392041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9F3399C-5B21-44A8-BFB5-35566E6E0B2C}"/>
              </a:ext>
            </a:extLst>
          </p:cNvPr>
          <p:cNvPicPr>
            <a:picLocks noChangeAspect="1"/>
          </p:cNvPicPr>
          <p:nvPr/>
        </p:nvPicPr>
        <p:blipFill>
          <a:blip r:embed="rId2"/>
          <a:stretch>
            <a:fillRect/>
          </a:stretch>
        </p:blipFill>
        <p:spPr>
          <a:xfrm>
            <a:off x="104292" y="1063954"/>
            <a:ext cx="2622802" cy="155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a:extLst>
              <a:ext uri="{FF2B5EF4-FFF2-40B4-BE49-F238E27FC236}">
                <a16:creationId xmlns:a16="http://schemas.microsoft.com/office/drawing/2014/main" id="{E7C2BB56-690D-444F-8A80-55878B8E7E84}"/>
              </a:ext>
            </a:extLst>
          </p:cNvPr>
          <p:cNvGraphicFramePr>
            <a:graphicFrameLocks noGrp="1"/>
          </p:cNvGraphicFramePr>
          <p:nvPr>
            <p:extLst>
              <p:ext uri="{D42A27DB-BD31-4B8C-83A1-F6EECF244321}">
                <p14:modId xmlns:p14="http://schemas.microsoft.com/office/powerpoint/2010/main" val="3399991764"/>
              </p:ext>
            </p:extLst>
          </p:nvPr>
        </p:nvGraphicFramePr>
        <p:xfrm>
          <a:off x="8289426" y="111069"/>
          <a:ext cx="3726135" cy="5274812"/>
        </p:xfrm>
        <a:graphic>
          <a:graphicData uri="http://schemas.openxmlformats.org/drawingml/2006/table">
            <a:tbl>
              <a:tblPr firstRow="1" firstCol="1" bandRow="1">
                <a:tableStyleId>{7DF18680-E054-41AD-8BC1-D1AEF772440D}</a:tableStyleId>
              </a:tblPr>
              <a:tblGrid>
                <a:gridCol w="1290890">
                  <a:extLst>
                    <a:ext uri="{9D8B030D-6E8A-4147-A177-3AD203B41FA5}">
                      <a16:colId xmlns:a16="http://schemas.microsoft.com/office/drawing/2014/main" val="941834347"/>
                    </a:ext>
                  </a:extLst>
                </a:gridCol>
                <a:gridCol w="2435245">
                  <a:extLst>
                    <a:ext uri="{9D8B030D-6E8A-4147-A177-3AD203B41FA5}">
                      <a16:colId xmlns:a16="http://schemas.microsoft.com/office/drawing/2014/main" val="2542146327"/>
                    </a:ext>
                  </a:extLst>
                </a:gridCol>
              </a:tblGrid>
              <a:tr h="283071">
                <a:tc gridSpan="2">
                  <a:txBody>
                    <a:bodyPr/>
                    <a:lstStyle/>
                    <a:p>
                      <a:pPr algn="ctr"/>
                      <a:r>
                        <a:rPr lang="en-GB" dirty="0"/>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263085">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Battery</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latin typeface="Verdana" panose="020B0604030504040204" pitchFamily="34" charset="0"/>
                          <a:ea typeface="Verdana" panose="020B0604030504040204" pitchFamily="34" charset="0"/>
                        </a:rPr>
                        <a:t>a cell that creates electricity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990682590"/>
                  </a:ext>
                </a:extLst>
              </a:tr>
              <a:tr h="25514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Compare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looking at differences and similarities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145146"/>
                  </a:ext>
                </a:extLst>
              </a:tr>
              <a:tr h="42729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Bridge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structure to allow you to cross over something</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258188"/>
                  </a:ext>
                </a:extLst>
              </a:tr>
              <a:tr h="252729">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The Underground</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train that travels below the ground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167075"/>
                  </a:ext>
                </a:extLst>
              </a:tr>
              <a:tr h="33153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Vehicle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thing that takes you from one place to another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152675"/>
                  </a:ext>
                </a:extLst>
              </a:tr>
              <a:tr h="161925">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Transport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way of travelling from one place to another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6199042"/>
                  </a:ext>
                </a:extLst>
              </a:tr>
              <a:tr h="298769">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Traffic</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lots of vehicles on the road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0350689"/>
                  </a:ext>
                </a:extLst>
              </a:tr>
              <a:tr h="42729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Inventor</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Someone who is the first to think of or make something</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9389"/>
                  </a:ext>
                </a:extLst>
              </a:tr>
              <a:tr h="363283">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Past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Something that happened in the past or was made in the past/ a long time ago.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7593311"/>
                  </a:ext>
                </a:extLst>
              </a:tr>
              <a:tr h="42729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Present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Something that is happening now. -’ I am jumping’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3049376"/>
                  </a:ext>
                </a:extLst>
              </a:tr>
              <a:tr h="375474">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Future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Something that has not yet happened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2931828"/>
                  </a:ext>
                </a:extLst>
              </a:tr>
              <a:tr h="304800">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Alexander Graham Bell</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Invented the telephone.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1508746"/>
                  </a:ext>
                </a:extLst>
              </a:tr>
              <a:tr h="42729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The Wright Brothers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Built and flew the first plane.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273636"/>
                  </a:ext>
                </a:extLst>
              </a:tr>
              <a:tr h="42729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George Stephenson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Invented and built the first Steam Locomotive.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7116717"/>
                  </a:ext>
                </a:extLst>
              </a:tr>
            </a:tbl>
          </a:graphicData>
        </a:graphic>
      </p:graphicFrame>
      <p:sp>
        <p:nvSpPr>
          <p:cNvPr id="3" name="Rectangle: Diagonal Corners Rounded 2">
            <a:extLst>
              <a:ext uri="{FF2B5EF4-FFF2-40B4-BE49-F238E27FC236}">
                <a16:creationId xmlns:a16="http://schemas.microsoft.com/office/drawing/2014/main" id="{504593BD-68A0-4B91-99E0-50C032AF75C3}"/>
              </a:ext>
            </a:extLst>
          </p:cNvPr>
          <p:cNvSpPr/>
          <p:nvPr/>
        </p:nvSpPr>
        <p:spPr>
          <a:xfrm>
            <a:off x="85725" y="155782"/>
            <a:ext cx="1974712" cy="510561"/>
          </a:xfrm>
          <a:prstGeom prst="round2DiagRect">
            <a:avLst>
              <a:gd name="adj1" fmla="val 0"/>
              <a:gd name="adj2" fmla="val 50000"/>
            </a:avLst>
          </a:prstGeom>
          <a:solidFill>
            <a:schemeClr val="accent5">
              <a:lumMod val="20000"/>
              <a:lumOff val="8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Marvellous Machines</a:t>
            </a:r>
            <a:endParaRPr lang="en-GB" sz="1200" dirty="0">
              <a:solidFill>
                <a:schemeClr val="bg1"/>
              </a:solidFill>
            </a:endParaRPr>
          </a:p>
        </p:txBody>
      </p:sp>
      <p:pic>
        <p:nvPicPr>
          <p:cNvPr id="7" name="Picture 6">
            <a:extLst>
              <a:ext uri="{FF2B5EF4-FFF2-40B4-BE49-F238E27FC236}">
                <a16:creationId xmlns:a16="http://schemas.microsoft.com/office/drawing/2014/main" id="{DF8DD1DD-BBF1-4E5A-B028-CB00E74674F4}"/>
              </a:ext>
            </a:extLst>
          </p:cNvPr>
          <p:cNvPicPr>
            <a:picLocks noChangeAspect="1"/>
          </p:cNvPicPr>
          <p:nvPr/>
        </p:nvPicPr>
        <p:blipFill>
          <a:blip r:embed="rId3"/>
          <a:stretch>
            <a:fillRect/>
          </a:stretch>
        </p:blipFill>
        <p:spPr>
          <a:xfrm>
            <a:off x="6070486" y="4623067"/>
            <a:ext cx="2000250" cy="116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C3A6893-C51A-49EE-9479-065E28748721}"/>
              </a:ext>
            </a:extLst>
          </p:cNvPr>
          <p:cNvPicPr>
            <a:picLocks noChangeAspect="1"/>
          </p:cNvPicPr>
          <p:nvPr/>
        </p:nvPicPr>
        <p:blipFill>
          <a:blip r:embed="rId4"/>
          <a:stretch>
            <a:fillRect/>
          </a:stretch>
        </p:blipFill>
        <p:spPr>
          <a:xfrm>
            <a:off x="5396304" y="2950710"/>
            <a:ext cx="2785354" cy="154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D63E89BC-95C6-4933-B092-636D67131DA1}"/>
              </a:ext>
            </a:extLst>
          </p:cNvPr>
          <p:cNvPicPr>
            <a:picLocks noChangeAspect="1"/>
          </p:cNvPicPr>
          <p:nvPr/>
        </p:nvPicPr>
        <p:blipFill>
          <a:blip r:embed="rId5"/>
          <a:stretch>
            <a:fillRect/>
          </a:stretch>
        </p:blipFill>
        <p:spPr>
          <a:xfrm>
            <a:off x="5621853" y="155782"/>
            <a:ext cx="2559805" cy="2683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DA56B203-C2D0-4C28-80F7-54FBA1E69412}"/>
              </a:ext>
            </a:extLst>
          </p:cNvPr>
          <p:cNvPicPr>
            <a:picLocks noChangeAspect="1"/>
          </p:cNvPicPr>
          <p:nvPr/>
        </p:nvPicPr>
        <p:blipFill>
          <a:blip r:embed="rId6"/>
          <a:stretch>
            <a:fillRect/>
          </a:stretch>
        </p:blipFill>
        <p:spPr>
          <a:xfrm>
            <a:off x="8372674" y="5497189"/>
            <a:ext cx="1558569" cy="1162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989DAE3F-6C92-4521-BE7F-6EAE8A9452E9}"/>
              </a:ext>
            </a:extLst>
          </p:cNvPr>
          <p:cNvPicPr>
            <a:picLocks noChangeAspect="1"/>
          </p:cNvPicPr>
          <p:nvPr/>
        </p:nvPicPr>
        <p:blipFill>
          <a:blip r:embed="rId7"/>
          <a:stretch>
            <a:fillRect/>
          </a:stretch>
        </p:blipFill>
        <p:spPr>
          <a:xfrm>
            <a:off x="10106025" y="5497189"/>
            <a:ext cx="2000250" cy="1143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BFEB7714-AC6D-41FF-81D2-CBE2EF026752}"/>
              </a:ext>
            </a:extLst>
          </p:cNvPr>
          <p:cNvPicPr>
            <a:picLocks noChangeAspect="1"/>
          </p:cNvPicPr>
          <p:nvPr/>
        </p:nvPicPr>
        <p:blipFill>
          <a:blip r:embed="rId8"/>
          <a:stretch>
            <a:fillRect/>
          </a:stretch>
        </p:blipFill>
        <p:spPr>
          <a:xfrm>
            <a:off x="104292" y="2785713"/>
            <a:ext cx="2864237" cy="1707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897D77A4-D15A-42E3-B334-79C5072CB0B8}"/>
              </a:ext>
            </a:extLst>
          </p:cNvPr>
          <p:cNvPicPr>
            <a:picLocks noChangeAspect="1"/>
          </p:cNvPicPr>
          <p:nvPr/>
        </p:nvPicPr>
        <p:blipFill>
          <a:blip r:embed="rId9"/>
          <a:stretch>
            <a:fillRect/>
          </a:stretch>
        </p:blipFill>
        <p:spPr>
          <a:xfrm>
            <a:off x="85725" y="4623067"/>
            <a:ext cx="5809978" cy="2155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20736D5E-81A8-4E1D-9C49-3B12CBEB2D97}"/>
              </a:ext>
            </a:extLst>
          </p:cNvPr>
          <p:cNvPicPr>
            <a:picLocks noChangeAspect="1"/>
          </p:cNvPicPr>
          <p:nvPr/>
        </p:nvPicPr>
        <p:blipFill>
          <a:blip r:embed="rId10"/>
          <a:stretch>
            <a:fillRect/>
          </a:stretch>
        </p:blipFill>
        <p:spPr>
          <a:xfrm>
            <a:off x="2198229" y="184222"/>
            <a:ext cx="3285832" cy="1385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35">
            <a:extLst>
              <a:ext uri="{FF2B5EF4-FFF2-40B4-BE49-F238E27FC236}">
                <a16:creationId xmlns:a16="http://schemas.microsoft.com/office/drawing/2014/main" id="{5170F29B-6E47-4C68-B947-62B396795A1A}"/>
              </a:ext>
            </a:extLst>
          </p:cNvPr>
          <p:cNvPicPr>
            <a:picLocks noChangeAspect="1"/>
          </p:cNvPicPr>
          <p:nvPr/>
        </p:nvPicPr>
        <p:blipFill>
          <a:blip r:embed="rId11"/>
          <a:stretch>
            <a:fillRect/>
          </a:stretch>
        </p:blipFill>
        <p:spPr>
          <a:xfrm>
            <a:off x="3685287" y="3104415"/>
            <a:ext cx="1600628" cy="1381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4D240E98-6D98-48D0-8D60-A1D37952AEDD}"/>
              </a:ext>
            </a:extLst>
          </p:cNvPr>
          <p:cNvPicPr>
            <a:picLocks noChangeAspect="1"/>
          </p:cNvPicPr>
          <p:nvPr/>
        </p:nvPicPr>
        <p:blipFill>
          <a:blip r:embed="rId12"/>
          <a:stretch>
            <a:fillRect/>
          </a:stretch>
        </p:blipFill>
        <p:spPr>
          <a:xfrm rot="495261">
            <a:off x="2558291" y="1868915"/>
            <a:ext cx="1945692" cy="1200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a:extLst>
              <a:ext uri="{FF2B5EF4-FFF2-40B4-BE49-F238E27FC236}">
                <a16:creationId xmlns:a16="http://schemas.microsoft.com/office/drawing/2014/main" id="{E771BB5B-7866-47B1-94CE-77D2C128EA7A}"/>
              </a:ext>
            </a:extLst>
          </p:cNvPr>
          <p:cNvPicPr>
            <a:picLocks noChangeAspect="1"/>
          </p:cNvPicPr>
          <p:nvPr/>
        </p:nvPicPr>
        <p:blipFill>
          <a:blip r:embed="rId13"/>
          <a:stretch>
            <a:fillRect/>
          </a:stretch>
        </p:blipFill>
        <p:spPr>
          <a:xfrm>
            <a:off x="6197641" y="5880463"/>
            <a:ext cx="1802064" cy="896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8300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8022</TotalTime>
  <Words>1484</Words>
  <Application>Microsoft Office PowerPoint</Application>
  <PresentationFormat>Widescreen</PresentationFormat>
  <Paragraphs>230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196</cp:revision>
  <cp:lastPrinted>2021-03-07T18:35:55Z</cp:lastPrinted>
  <dcterms:created xsi:type="dcterms:W3CDTF">2021-03-03T16:01:45Z</dcterms:created>
  <dcterms:modified xsi:type="dcterms:W3CDTF">2022-08-17T11:01:14Z</dcterms:modified>
</cp:coreProperties>
</file>