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8" r:id="rId2"/>
    <p:sldId id="260" r:id="rId3"/>
    <p:sldId id="256" r:id="rId4"/>
    <p:sldId id="266" r:id="rId5"/>
    <p:sldId id="299"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16/08/2022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16/08/2022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16/08/2022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16/08/2022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keystagehistory.co.uk/keystage-1/outstanding-lessons/seaside-and-castles/" TargetMode="External"/><Relationship Id="rId2" Type="http://schemas.openxmlformats.org/officeDocument/2006/relationships/hyperlink" Target="https://www.booksfortopics.com/castles" TargetMode="External"/><Relationship Id="rId1" Type="http://schemas.openxmlformats.org/officeDocument/2006/relationships/slideLayout" Target="../slideLayouts/slideLayout2.xml"/><Relationship Id="rId5" Type="http://schemas.openxmlformats.org/officeDocument/2006/relationships/hyperlink" Target="https://www.youtube.com/watch?v=GYD5IJhidM4" TargetMode="External"/><Relationship Id="rId4" Type="http://schemas.openxmlformats.org/officeDocument/2006/relationships/hyperlink" Target="https://www.youtube.com/watch?v=xwyoOWbZoP8"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C6E81-B35D-42A8-AD90-0A87807AF374}"/>
              </a:ext>
            </a:extLst>
          </p:cNvPr>
          <p:cNvPicPr>
            <a:picLocks noChangeAspect="1"/>
          </p:cNvPicPr>
          <p:nvPr/>
        </p:nvPicPr>
        <p:blipFill>
          <a:blip r:embed="rId2"/>
          <a:stretch>
            <a:fillRect/>
          </a:stretch>
        </p:blipFill>
        <p:spPr>
          <a:xfrm>
            <a:off x="552450" y="200025"/>
            <a:ext cx="11087100" cy="6457950"/>
          </a:xfrm>
          <a:prstGeom prst="rect">
            <a:avLst/>
          </a:prstGeom>
        </p:spPr>
      </p:pic>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56744" y="70162"/>
            <a:ext cx="1095375" cy="371475"/>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KS1</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151474" y="184823"/>
            <a:ext cx="1841397" cy="779626"/>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History</a:t>
            </a:r>
          </a:p>
          <a:p>
            <a:pPr algn="ctr"/>
            <a:r>
              <a:rPr lang="en-GB" sz="1400" dirty="0">
                <a:latin typeface="Verdana" panose="020B0604030504040204" pitchFamily="34" charset="0"/>
                <a:ea typeface="Verdana" panose="020B0604030504040204" pitchFamily="34" charset="0"/>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15" name="Graphic 14" descr="Castle scene with solid fill">
            <a:extLst>
              <a:ext uri="{FF2B5EF4-FFF2-40B4-BE49-F238E27FC236}">
                <a16:creationId xmlns:a16="http://schemas.microsoft.com/office/drawing/2014/main" id="{5511899F-83EF-4192-AEF6-1A08ABA24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1920" y="3708707"/>
            <a:ext cx="2777616" cy="2777616"/>
          </a:xfrm>
          <a:prstGeom prst="rect">
            <a:avLst/>
          </a:prstGeom>
        </p:spPr>
      </p:pic>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85686">
            <a:off x="4077641" y="3300232"/>
            <a:ext cx="1478860" cy="1478860"/>
          </a:xfrm>
          <a:prstGeom prst="rect">
            <a:avLst/>
          </a:prstGeom>
        </p:spPr>
      </p:pic>
      <p:sp>
        <p:nvSpPr>
          <p:cNvPr id="1026" name="Arrow: Chevron 1025">
            <a:extLst>
              <a:ext uri="{FF2B5EF4-FFF2-40B4-BE49-F238E27FC236}">
                <a16:creationId xmlns:a16="http://schemas.microsoft.com/office/drawing/2014/main" id="{27F58D24-5D0C-43A2-B41C-A0B7A0244249}"/>
              </a:ext>
            </a:extLst>
          </p:cNvPr>
          <p:cNvSpPr/>
          <p:nvPr/>
        </p:nvSpPr>
        <p:spPr>
          <a:xfrm>
            <a:off x="9751135" y="6071447"/>
            <a:ext cx="2228993" cy="296700"/>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800" dirty="0">
              <a:solidFill>
                <a:schemeClr val="tx1"/>
              </a:solidFill>
              <a:latin typeface="Verdana" panose="020B0604030504040204" pitchFamily="34" charset="0"/>
              <a:ea typeface="Verdana" panose="020B0604030504040204" pitchFamily="34" charset="0"/>
            </a:endParaRPr>
          </a:p>
          <a:p>
            <a:pPr algn="ctr"/>
            <a:r>
              <a:rPr lang="en-GB" sz="800" dirty="0">
                <a:solidFill>
                  <a:schemeClr val="tx1"/>
                </a:solidFill>
                <a:latin typeface="Verdana" panose="020B0604030504040204" pitchFamily="34" charset="0"/>
                <a:ea typeface="Verdana" panose="020B0604030504040204" pitchFamily="34" charset="0"/>
              </a:rPr>
              <a:t>St Georges Day</a:t>
            </a:r>
          </a:p>
          <a:p>
            <a:endParaRPr lang="en-GB" sz="800" dirty="0">
              <a:solidFill>
                <a:schemeClr val="tx1"/>
              </a:solidFill>
              <a:latin typeface="Verdana" panose="020B0604030504040204" pitchFamily="34" charset="0"/>
              <a:ea typeface="Verdana" panose="020B0604030504040204" pitchFamily="34" charset="0"/>
            </a:endParaRPr>
          </a:p>
        </p:txBody>
      </p:sp>
      <p:sp>
        <p:nvSpPr>
          <p:cNvPr id="1028" name="Sun 1027">
            <a:extLst>
              <a:ext uri="{FF2B5EF4-FFF2-40B4-BE49-F238E27FC236}">
                <a16:creationId xmlns:a16="http://schemas.microsoft.com/office/drawing/2014/main" id="{2E2BA612-7EF1-4E29-9763-AB51EF529F2F}"/>
              </a:ext>
            </a:extLst>
          </p:cNvPr>
          <p:cNvSpPr/>
          <p:nvPr/>
        </p:nvSpPr>
        <p:spPr>
          <a:xfrm>
            <a:off x="9821321" y="3429000"/>
            <a:ext cx="2370679" cy="2180803"/>
          </a:xfrm>
          <a:prstGeom prst="sun">
            <a:avLst>
              <a:gd name="adj" fmla="val 17544"/>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4">
                    <a:lumMod val="75000"/>
                  </a:schemeClr>
                </a:solidFill>
                <a:latin typeface="Verdana" panose="020B0604030504040204" pitchFamily="34" charset="0"/>
                <a:ea typeface="Verdana" panose="020B0604030504040204" pitchFamily="34" charset="0"/>
              </a:rPr>
              <a:t>ENRICHMENT</a:t>
            </a:r>
          </a:p>
          <a:p>
            <a:r>
              <a:rPr lang="en-GB" sz="800" dirty="0">
                <a:solidFill>
                  <a:schemeClr val="accent4">
                    <a:lumMod val="75000"/>
                  </a:schemeClr>
                </a:solidFill>
                <a:latin typeface="Verdana" panose="020B0604030504040204" pitchFamily="34" charset="0"/>
                <a:ea typeface="Verdana" panose="020B0604030504040204" pitchFamily="34" charset="0"/>
              </a:rPr>
              <a:t> </a:t>
            </a:r>
          </a:p>
          <a:p>
            <a:r>
              <a:rPr lang="en-GB" sz="800" dirty="0">
                <a:solidFill>
                  <a:schemeClr val="accent4">
                    <a:lumMod val="75000"/>
                  </a:schemeClr>
                </a:solidFill>
                <a:latin typeface="Verdana" panose="020B0604030504040204" pitchFamily="34" charset="0"/>
                <a:ea typeface="Verdana" panose="020B0604030504040204" pitchFamily="34" charset="0"/>
              </a:rPr>
              <a:t>Visit to </a:t>
            </a:r>
            <a:r>
              <a:rPr lang="en-GB" sz="800" dirty="0" err="1">
                <a:solidFill>
                  <a:schemeClr val="accent4">
                    <a:lumMod val="75000"/>
                  </a:schemeClr>
                </a:solidFill>
                <a:latin typeface="Verdana" panose="020B0604030504040204" pitchFamily="34" charset="0"/>
                <a:ea typeface="Verdana" panose="020B0604030504040204" pitchFamily="34" charset="0"/>
              </a:rPr>
              <a:t>Bodium</a:t>
            </a:r>
            <a:r>
              <a:rPr lang="en-GB" sz="800" dirty="0">
                <a:solidFill>
                  <a:schemeClr val="accent4">
                    <a:lumMod val="75000"/>
                  </a:schemeClr>
                </a:solidFill>
                <a:latin typeface="Verdana" panose="020B0604030504040204" pitchFamily="34" charset="0"/>
                <a:ea typeface="Verdana" panose="020B0604030504040204" pitchFamily="34" charset="0"/>
              </a:rPr>
              <a:t> Castle and artifacts workshop</a:t>
            </a:r>
          </a:p>
          <a:p>
            <a:endParaRPr lang="en-GB" sz="800" dirty="0">
              <a:solidFill>
                <a:schemeClr val="accent4">
                  <a:lumMod val="75000"/>
                </a:schemeClr>
              </a:solidFill>
              <a:latin typeface="Verdana" panose="020B0604030504040204" pitchFamily="34" charset="0"/>
              <a:ea typeface="Verdana" panose="020B0604030504040204" pitchFamily="34" charset="0"/>
            </a:endParaRPr>
          </a:p>
          <a:p>
            <a:r>
              <a:rPr lang="en-GB" sz="800" dirty="0">
                <a:solidFill>
                  <a:schemeClr val="accent4">
                    <a:lumMod val="75000"/>
                  </a:schemeClr>
                </a:solidFill>
                <a:latin typeface="Verdana" panose="020B0604030504040204" pitchFamily="34" charset="0"/>
                <a:ea typeface="Verdana" panose="020B0604030504040204" pitchFamily="34" charset="0"/>
              </a:rPr>
              <a:t>Local Study (Geography) </a:t>
            </a:r>
            <a:endParaRPr lang="en-GB" sz="800" dirty="0"/>
          </a:p>
        </p:txBody>
      </p:sp>
      <p:sp>
        <p:nvSpPr>
          <p:cNvPr id="624" name="Arrow: Chevron 623">
            <a:extLst>
              <a:ext uri="{FF2B5EF4-FFF2-40B4-BE49-F238E27FC236}">
                <a16:creationId xmlns:a16="http://schemas.microsoft.com/office/drawing/2014/main" id="{63A01B8C-1C16-4D5D-83D8-99467799790E}"/>
              </a:ext>
            </a:extLst>
          </p:cNvPr>
          <p:cNvSpPr/>
          <p:nvPr/>
        </p:nvSpPr>
        <p:spPr>
          <a:xfrm>
            <a:off x="9751135" y="6443426"/>
            <a:ext cx="2228993" cy="296701"/>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sz="800" dirty="0">
                <a:solidFill>
                  <a:schemeClr val="tx1"/>
                </a:solidFill>
                <a:latin typeface="Verdana" panose="020B0604030504040204" pitchFamily="34" charset="0"/>
                <a:ea typeface="Verdana" panose="020B0604030504040204" pitchFamily="34" charset="0"/>
              </a:rPr>
              <a:t>Remembrance day </a:t>
            </a:r>
          </a:p>
        </p:txBody>
      </p:sp>
      <p:sp>
        <p:nvSpPr>
          <p:cNvPr id="219" name="Rectangle: Diagonal Corners Rounded 218">
            <a:extLst>
              <a:ext uri="{FF2B5EF4-FFF2-40B4-BE49-F238E27FC236}">
                <a16:creationId xmlns:a16="http://schemas.microsoft.com/office/drawing/2014/main" id="{B12F38C3-2808-4115-AC3E-C15CF9C589C3}"/>
              </a:ext>
            </a:extLst>
          </p:cNvPr>
          <p:cNvSpPr/>
          <p:nvPr/>
        </p:nvSpPr>
        <p:spPr>
          <a:xfrm>
            <a:off x="116737" y="1078928"/>
            <a:ext cx="1824087" cy="419803"/>
          </a:xfrm>
          <a:prstGeom prst="round2DiagRect">
            <a:avLst>
              <a:gd name="adj1" fmla="val 0"/>
              <a:gd name="adj2" fmla="val 50000"/>
            </a:avLst>
          </a:prstGeom>
          <a:solidFill>
            <a:schemeClr val="accent5">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Turrets and Tiaras</a:t>
            </a:r>
            <a:endParaRPr lang="en-GB" sz="1200" dirty="0">
              <a:solidFill>
                <a:schemeClr val="bg1"/>
              </a:solidFill>
            </a:endParaRPr>
          </a:p>
        </p:txBody>
      </p:sp>
      <p:sp>
        <p:nvSpPr>
          <p:cNvPr id="228" name="Arrow: Chevron 227">
            <a:extLst>
              <a:ext uri="{FF2B5EF4-FFF2-40B4-BE49-F238E27FC236}">
                <a16:creationId xmlns:a16="http://schemas.microsoft.com/office/drawing/2014/main" id="{829819FA-FC84-4782-9F84-16EC142F3013}"/>
              </a:ext>
            </a:extLst>
          </p:cNvPr>
          <p:cNvSpPr/>
          <p:nvPr/>
        </p:nvSpPr>
        <p:spPr>
          <a:xfrm>
            <a:off x="9751135" y="5662776"/>
            <a:ext cx="2228993" cy="355697"/>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sz="800" dirty="0">
                <a:solidFill>
                  <a:schemeClr val="tx1"/>
                </a:solidFill>
                <a:latin typeface="Verdana" panose="020B0604030504040204" pitchFamily="34" charset="0"/>
                <a:ea typeface="Verdana" panose="020B0604030504040204" pitchFamily="34" charset="0"/>
              </a:rPr>
              <a:t>Additional Historical coverage </a:t>
            </a:r>
          </a:p>
        </p:txBody>
      </p:sp>
      <p:sp>
        <p:nvSpPr>
          <p:cNvPr id="217" name="Rectangle: Rounded Corners 216">
            <a:extLst>
              <a:ext uri="{FF2B5EF4-FFF2-40B4-BE49-F238E27FC236}">
                <a16:creationId xmlns:a16="http://schemas.microsoft.com/office/drawing/2014/main" id="{56CFA50B-9145-7284-2B7F-7BF53DBADFB2}"/>
              </a:ext>
            </a:extLst>
          </p:cNvPr>
          <p:cNvSpPr/>
          <p:nvPr/>
        </p:nvSpPr>
        <p:spPr>
          <a:xfrm>
            <a:off x="2038712" y="50867"/>
            <a:ext cx="10093052" cy="958775"/>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solidFill>
                  <a:schemeClr val="accent5">
                    <a:lumMod val="50000"/>
                  </a:schemeClr>
                </a:solidFill>
                <a:latin typeface="Verdana" panose="020B0604030504040204" pitchFamily="34" charset="0"/>
                <a:ea typeface="Verdana" panose="020B0604030504040204" pitchFamily="34" charset="0"/>
              </a:rPr>
              <a:t>HISTORY TEACHING AND LEARNING AT ASHURST WOOD</a:t>
            </a:r>
          </a:p>
          <a:p>
            <a:r>
              <a:rPr lang="en-GB" sz="900" dirty="0">
                <a:solidFill>
                  <a:schemeClr val="bg1"/>
                </a:solidFill>
                <a:latin typeface="Verdana" panose="020B0604030504040204" pitchFamily="34" charset="0"/>
                <a:ea typeface="Verdana" panose="020B0604030504040204" pitchFamily="34" charset="0"/>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900" b="1" dirty="0">
                <a:solidFill>
                  <a:schemeClr val="bg1"/>
                </a:solidFill>
                <a:latin typeface="Verdana" panose="020B0604030504040204" pitchFamily="34" charset="0"/>
                <a:ea typeface="Verdana" panose="020B0604030504040204" pitchFamily="34" charset="0"/>
              </a:rPr>
              <a:t>Must</a:t>
            </a:r>
            <a:r>
              <a:rPr lang="en-GB" sz="900" dirty="0">
                <a:solidFill>
                  <a:schemeClr val="bg1"/>
                </a:solidFill>
                <a:latin typeface="Verdana" panose="020B0604030504040204" pitchFamily="34" charset="0"/>
                <a:ea typeface="Verdana" panose="020B0604030504040204" pitchFamily="34" charset="0"/>
              </a:rPr>
              <a:t> (End of Y1) </a:t>
            </a:r>
            <a:r>
              <a:rPr lang="en-GB" sz="900" b="1" dirty="0">
                <a:solidFill>
                  <a:schemeClr val="bg1"/>
                </a:solidFill>
                <a:latin typeface="Verdana" panose="020B0604030504040204" pitchFamily="34" charset="0"/>
                <a:ea typeface="Verdana" panose="020B0604030504040204" pitchFamily="34" charset="0"/>
              </a:rPr>
              <a:t>Should</a:t>
            </a:r>
            <a:r>
              <a:rPr lang="en-GB" sz="900" dirty="0">
                <a:solidFill>
                  <a:schemeClr val="bg1"/>
                </a:solidFill>
                <a:latin typeface="Verdana" panose="020B0604030504040204" pitchFamily="34" charset="0"/>
                <a:ea typeface="Verdana" panose="020B0604030504040204" pitchFamily="34" charset="0"/>
              </a:rPr>
              <a:t> (end of Y2) </a:t>
            </a:r>
            <a:r>
              <a:rPr lang="en-GB" sz="900" b="1" dirty="0">
                <a:solidFill>
                  <a:schemeClr val="bg1"/>
                </a:solidFill>
                <a:latin typeface="Verdana" panose="020B0604030504040204" pitchFamily="34" charset="0"/>
                <a:ea typeface="Verdana" panose="020B0604030504040204" pitchFamily="34" charset="0"/>
              </a:rPr>
              <a:t>Could</a:t>
            </a:r>
            <a:r>
              <a:rPr lang="en-GB" sz="900" dirty="0">
                <a:solidFill>
                  <a:schemeClr val="bg1"/>
                </a:solidFill>
                <a:latin typeface="Verdana" panose="020B0604030504040204" pitchFamily="34" charset="0"/>
                <a:ea typeface="Verdana" panose="020B0604030504040204" pitchFamily="34" charset="0"/>
              </a:rPr>
              <a:t> a rich and deep understanding. </a:t>
            </a:r>
          </a:p>
        </p:txBody>
      </p:sp>
      <p:sp>
        <p:nvSpPr>
          <p:cNvPr id="225" name="Rectangle: Diagonal Corners Rounded 224">
            <a:extLst>
              <a:ext uri="{FF2B5EF4-FFF2-40B4-BE49-F238E27FC236}">
                <a16:creationId xmlns:a16="http://schemas.microsoft.com/office/drawing/2014/main" id="{EF980674-CAB3-40D4-9C4C-652DC53E270B}"/>
              </a:ext>
            </a:extLst>
          </p:cNvPr>
          <p:cNvSpPr/>
          <p:nvPr/>
        </p:nvSpPr>
        <p:spPr>
          <a:xfrm>
            <a:off x="4552365" y="835139"/>
            <a:ext cx="3687961" cy="413755"/>
          </a:xfrm>
          <a:prstGeom prst="round2DiagRect">
            <a:avLst>
              <a:gd name="adj1" fmla="val 50000"/>
              <a:gd name="adj2" fmla="val 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218" name="Google Shape;590;p3">
            <a:extLst>
              <a:ext uri="{FF2B5EF4-FFF2-40B4-BE49-F238E27FC236}">
                <a16:creationId xmlns:a16="http://schemas.microsoft.com/office/drawing/2014/main" id="{20B448A5-5EED-52F9-A61F-0A33374DB570}"/>
              </a:ext>
            </a:extLst>
          </p:cNvPr>
          <p:cNvSpPr/>
          <p:nvPr/>
        </p:nvSpPr>
        <p:spPr>
          <a:xfrm>
            <a:off x="345192" y="1620062"/>
            <a:ext cx="1092465" cy="422521"/>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220" name="Google Shape;590;p3">
            <a:extLst>
              <a:ext uri="{FF2B5EF4-FFF2-40B4-BE49-F238E27FC236}">
                <a16:creationId xmlns:a16="http://schemas.microsoft.com/office/drawing/2014/main" id="{2BF37430-99CD-C69C-C9F2-53948E2E38D1}"/>
              </a:ext>
            </a:extLst>
          </p:cNvPr>
          <p:cNvSpPr/>
          <p:nvPr/>
        </p:nvSpPr>
        <p:spPr>
          <a:xfrm>
            <a:off x="87234" y="2071543"/>
            <a:ext cx="1595327" cy="4722874"/>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900" dirty="0">
                <a:solidFill>
                  <a:schemeClr val="bg1"/>
                </a:solidFill>
                <a:latin typeface="Verdana" panose="020B0604030504040204" pitchFamily="34" charset="0"/>
                <a:ea typeface="Verdana" panose="020B0604030504040204" pitchFamily="34" charset="0"/>
              </a:rPr>
              <a:t>Children at the expected level of development will:</a:t>
            </a:r>
          </a:p>
          <a:p>
            <a:r>
              <a:rPr lang="en-GB" sz="900" dirty="0">
                <a:solidFill>
                  <a:schemeClr val="bg1"/>
                </a:solidFill>
                <a:latin typeface="Verdana" panose="020B0604030504040204" pitchFamily="34" charset="0"/>
                <a:ea typeface="Verdana" panose="020B0604030504040204" pitchFamily="34" charset="0"/>
              </a:rPr>
              <a:t> </a:t>
            </a:r>
          </a:p>
          <a:p>
            <a:pPr marL="171450" indent="-171450">
              <a:buFontTx/>
              <a:buChar char="-"/>
            </a:pPr>
            <a:r>
              <a:rPr lang="en-GB" sz="900" dirty="0">
                <a:solidFill>
                  <a:schemeClr val="bg1"/>
                </a:solidFill>
                <a:latin typeface="Verdana" panose="020B0604030504040204" pitchFamily="34" charset="0"/>
                <a:ea typeface="Verdana" panose="020B0604030504040204" pitchFamily="34" charset="0"/>
              </a:rPr>
              <a:t>Talk about the lives of the people around them and their roles in society;</a:t>
            </a:r>
          </a:p>
          <a:p>
            <a:r>
              <a:rPr lang="en-GB" sz="900" dirty="0">
                <a:solidFill>
                  <a:schemeClr val="bg1"/>
                </a:solidFill>
                <a:latin typeface="Verdana" panose="020B0604030504040204" pitchFamily="34" charset="0"/>
                <a:ea typeface="Verdana" panose="020B0604030504040204" pitchFamily="34" charset="0"/>
              </a:rPr>
              <a:t>- Know some similarities and differences between things in the past and now, drawing on their experiences and what has been read in class; </a:t>
            </a:r>
          </a:p>
          <a:p>
            <a:r>
              <a:rPr lang="en-GB" sz="900" dirty="0">
                <a:solidFill>
                  <a:schemeClr val="bg1"/>
                </a:solidFill>
                <a:latin typeface="Verdana" panose="020B0604030504040204" pitchFamily="34" charset="0"/>
                <a:ea typeface="Verdana" panose="020B0604030504040204" pitchFamily="34" charset="0"/>
              </a:rPr>
              <a:t>- Understand the past through settings, characters and events encountered in books read in class and storytelling.</a:t>
            </a:r>
          </a:p>
        </p:txBody>
      </p:sp>
      <p:sp>
        <p:nvSpPr>
          <p:cNvPr id="221" name="Rectangle: Diagonal Corners Rounded 220">
            <a:extLst>
              <a:ext uri="{FF2B5EF4-FFF2-40B4-BE49-F238E27FC236}">
                <a16:creationId xmlns:a16="http://schemas.microsoft.com/office/drawing/2014/main" id="{9B3ABF1D-09F1-341C-711C-602FA5A7D7B0}"/>
              </a:ext>
            </a:extLst>
          </p:cNvPr>
          <p:cNvSpPr/>
          <p:nvPr/>
        </p:nvSpPr>
        <p:spPr>
          <a:xfrm>
            <a:off x="1995718" y="1071025"/>
            <a:ext cx="2181608" cy="2562604"/>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700" b="0" i="0" dirty="0">
              <a:solidFill>
                <a:srgbClr val="000000"/>
              </a:solidFill>
              <a:effectLst/>
              <a:latin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r>
              <a:rPr lang="en-GB" sz="800" b="1" dirty="0">
                <a:solidFill>
                  <a:schemeClr val="bg1"/>
                </a:solidFill>
                <a:latin typeface="Verdana" panose="020B0604030504040204" pitchFamily="34" charset="0"/>
                <a:ea typeface="Verdana" panose="020B0604030504040204" pitchFamily="34" charset="0"/>
              </a:rPr>
              <a:t>Must</a:t>
            </a:r>
          </a:p>
          <a:p>
            <a:pPr marL="171450" lvl="0" indent="-171450">
              <a:lnSpc>
                <a:spcPct val="107000"/>
              </a:lnSpc>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Recognise the difference between ‘old’ and ‘new’ </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Know where some basic events fit on a timeline, relating to their topic Begin to understand why events being studied are important.</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Use phrases such as now, after, before, modern, new, old, a long time ago, in my lifetime, before I was born, when I was younger.</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Begin to recognise different ways we can learn about the past (</a:t>
            </a:r>
            <a:r>
              <a:rPr lang="en-GB" sz="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eg.</a:t>
            </a: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from images, objects, stories, first-hand witnesses).</a:t>
            </a:r>
          </a:p>
          <a:p>
            <a:pPr marL="342900" lvl="0" indent="-342900">
              <a:lnSpc>
                <a:spcPct val="107000"/>
              </a:lnSpc>
              <a:spcAft>
                <a:spcPts val="800"/>
              </a:spcAft>
              <a:buFont typeface="Symbol" panose="05050102010706020507" pitchFamily="18" charset="2"/>
              <a:buChar char=""/>
            </a:pP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dirty="0">
              <a:solidFill>
                <a:schemeClr val="accent5">
                  <a:lumMod val="50000"/>
                </a:schemeClr>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700" dirty="0">
              <a:solidFill>
                <a:schemeClr val="accent5">
                  <a:lumMod val="50000"/>
                </a:schemeClr>
              </a:solidFill>
              <a:effectLst/>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700" b="0" i="0" dirty="0">
              <a:solidFill>
                <a:srgbClr val="000000"/>
              </a:solidFill>
              <a:effectLst/>
              <a:latin typeface="Verdana" panose="020B0604030504040204" pitchFamily="34" charset="0"/>
            </a:endParaRPr>
          </a:p>
        </p:txBody>
      </p:sp>
      <p:sp>
        <p:nvSpPr>
          <p:cNvPr id="222" name="Rectangle: Diagonal Corners Rounded 221">
            <a:extLst>
              <a:ext uri="{FF2B5EF4-FFF2-40B4-BE49-F238E27FC236}">
                <a16:creationId xmlns:a16="http://schemas.microsoft.com/office/drawing/2014/main" id="{68B57F16-E4B1-C3B5-3609-1D7AF16F0831}"/>
              </a:ext>
            </a:extLst>
          </p:cNvPr>
          <p:cNvSpPr/>
          <p:nvPr/>
        </p:nvSpPr>
        <p:spPr>
          <a:xfrm>
            <a:off x="1836726" y="3681877"/>
            <a:ext cx="2181608" cy="3081705"/>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900" b="0" i="0" dirty="0">
              <a:solidFill>
                <a:srgbClr val="000000"/>
              </a:solidFill>
              <a:effectLst/>
              <a:latin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Skills</a:t>
            </a:r>
          </a:p>
          <a:p>
            <a:r>
              <a:rPr lang="en-GB" sz="900" dirty="0">
                <a:solidFill>
                  <a:schemeClr val="accent5">
                    <a:lumMod val="50000"/>
                  </a:schemeClr>
                </a:solidFill>
                <a:latin typeface="Verdana" panose="020B0604030504040204" pitchFamily="34" charset="0"/>
                <a:ea typeface="Verdana" panose="020B0604030504040204" pitchFamily="34" charset="0"/>
              </a:rPr>
              <a:t>•  </a:t>
            </a:r>
            <a:r>
              <a:rPr lang="en-GB" sz="800" dirty="0">
                <a:solidFill>
                  <a:schemeClr val="accent5">
                    <a:lumMod val="50000"/>
                  </a:schemeClr>
                </a:solidFill>
                <a:latin typeface="Verdana" panose="020B0604030504040204" pitchFamily="34" charset="0"/>
                <a:ea typeface="Verdana" panose="020B0604030504040204" pitchFamily="34" charset="0"/>
              </a:rPr>
              <a:t>Place some basic events onto a timeline and use this to support the retelling of past events.</a:t>
            </a:r>
          </a:p>
          <a:p>
            <a:r>
              <a:rPr lang="en-GB" sz="800" dirty="0">
                <a:solidFill>
                  <a:schemeClr val="accent5">
                    <a:lumMod val="50000"/>
                  </a:schemeClr>
                </a:solidFill>
                <a:latin typeface="Verdana" panose="020B0604030504040204" pitchFamily="34" charset="0"/>
                <a:ea typeface="Verdana" panose="020B0604030504040204" pitchFamily="34" charset="0"/>
              </a:rPr>
              <a:t>• Say how something is the same or different in the past. </a:t>
            </a:r>
          </a:p>
          <a:p>
            <a:r>
              <a:rPr lang="en-GB" sz="800" dirty="0">
                <a:solidFill>
                  <a:schemeClr val="accent5">
                    <a:lumMod val="50000"/>
                  </a:schemeClr>
                </a:solidFill>
                <a:latin typeface="Verdana" panose="020B0604030504040204" pitchFamily="34" charset="0"/>
                <a:ea typeface="Verdana" panose="020B0604030504040204" pitchFamily="34" charset="0"/>
              </a:rPr>
              <a:t>• Develop a sense of time and how fast things change (</a:t>
            </a:r>
            <a:r>
              <a:rPr lang="en-GB" sz="800" dirty="0" err="1">
                <a:solidFill>
                  <a:schemeClr val="accent5">
                    <a:lumMod val="50000"/>
                  </a:schemeClr>
                </a:solidFill>
                <a:latin typeface="Verdana" panose="020B0604030504040204" pitchFamily="34" charset="0"/>
                <a:ea typeface="Verdana" panose="020B0604030504040204" pitchFamily="34" charset="0"/>
              </a:rPr>
              <a:t>eg.</a:t>
            </a:r>
            <a:r>
              <a:rPr lang="en-GB" sz="800" dirty="0">
                <a:solidFill>
                  <a:schemeClr val="accent5">
                    <a:lumMod val="50000"/>
                  </a:schemeClr>
                </a:solidFill>
                <a:latin typeface="Verdana" panose="020B0604030504040204" pitchFamily="34" charset="0"/>
                <a:ea typeface="Verdana" panose="020B0604030504040204" pitchFamily="34" charset="0"/>
              </a:rPr>
              <a:t> differences between changes in their / their parents / their grandparents lifetimes).</a:t>
            </a:r>
          </a:p>
          <a:p>
            <a:r>
              <a:rPr lang="en-GB" sz="800" dirty="0">
                <a:solidFill>
                  <a:schemeClr val="accent5">
                    <a:lumMod val="50000"/>
                  </a:schemeClr>
                </a:solidFill>
                <a:latin typeface="Verdana" panose="020B0604030504040204" pitchFamily="34" charset="0"/>
                <a:ea typeface="Verdana" panose="020B0604030504040204" pitchFamily="34" charset="0"/>
              </a:rPr>
              <a:t>• Show an understanding of some key events.</a:t>
            </a:r>
          </a:p>
          <a:p>
            <a:r>
              <a:rPr lang="en-GB" sz="800" dirty="0">
                <a:solidFill>
                  <a:schemeClr val="accent5">
                    <a:lumMod val="50000"/>
                  </a:schemeClr>
                </a:solidFill>
                <a:latin typeface="Verdana" panose="020B0604030504040204" pitchFamily="34" charset="0"/>
                <a:ea typeface="Verdana" panose="020B0604030504040204" pitchFamily="34" charset="0"/>
              </a:rPr>
              <a:t>• Start to think about the reasons why things might change (</a:t>
            </a:r>
            <a:r>
              <a:rPr lang="en-GB" sz="800" dirty="0" err="1">
                <a:solidFill>
                  <a:schemeClr val="accent5">
                    <a:lumMod val="50000"/>
                  </a:schemeClr>
                </a:solidFill>
                <a:latin typeface="Verdana" panose="020B0604030504040204" pitchFamily="34" charset="0"/>
                <a:ea typeface="Verdana" panose="020B0604030504040204" pitchFamily="34" charset="0"/>
              </a:rPr>
              <a:t>eg.</a:t>
            </a:r>
            <a:r>
              <a:rPr lang="en-GB" sz="800" dirty="0">
                <a:solidFill>
                  <a:schemeClr val="accent5">
                    <a:lumMod val="50000"/>
                  </a:schemeClr>
                </a:solidFill>
                <a:latin typeface="Verdana" panose="020B0604030504040204" pitchFamily="34" charset="0"/>
                <a:ea typeface="Verdana" panose="020B0604030504040204" pitchFamily="34" charset="0"/>
              </a:rPr>
              <a:t> improvements in technology / making life easier / more fun).</a:t>
            </a:r>
          </a:p>
          <a:p>
            <a:r>
              <a:rPr lang="en-GB" sz="800" dirty="0">
                <a:solidFill>
                  <a:schemeClr val="accent5">
                    <a:lumMod val="50000"/>
                  </a:schemeClr>
                </a:solidFill>
                <a:latin typeface="Verdana" panose="020B0604030504040204" pitchFamily="34" charset="0"/>
                <a:ea typeface="Verdana" panose="020B0604030504040204" pitchFamily="34" charset="0"/>
              </a:rPr>
              <a:t>Ask and answer some historical questions. </a:t>
            </a:r>
          </a:p>
          <a:p>
            <a:r>
              <a:rPr lang="en-GB" sz="800" dirty="0">
                <a:solidFill>
                  <a:schemeClr val="accent5">
                    <a:lumMod val="50000"/>
                  </a:schemeClr>
                </a:solidFill>
                <a:latin typeface="Verdana" panose="020B0604030504040204" pitchFamily="34" charset="0"/>
                <a:ea typeface="Verdana" panose="020B0604030504040204" pitchFamily="34" charset="0"/>
              </a:rPr>
              <a:t>• Sort pictures / objects / events into ‘old’ and ‘new’.</a:t>
            </a:r>
          </a:p>
          <a:p>
            <a:r>
              <a:rPr lang="en-GB" sz="800" dirty="0">
                <a:solidFill>
                  <a:schemeClr val="accent5">
                    <a:lumMod val="50000"/>
                  </a:schemeClr>
                </a:solidFill>
                <a:latin typeface="Verdana" panose="020B0604030504040204" pitchFamily="34" charset="0"/>
                <a:ea typeface="Verdana" panose="020B0604030504040204" pitchFamily="34" charset="0"/>
              </a:rPr>
              <a:t>• Use pictures and photographs to extract some information about the past. </a:t>
            </a:r>
          </a:p>
          <a:p>
            <a:pPr marL="171450" indent="-171450">
              <a:buFont typeface="Arial" panose="020B0604020202020204" pitchFamily="34" charset="0"/>
              <a:buChar char="•"/>
            </a:pPr>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p:txBody>
      </p:sp>
      <p:sp>
        <p:nvSpPr>
          <p:cNvPr id="229" name="Rectangle: Diagonal Corners Rounded 228">
            <a:extLst>
              <a:ext uri="{FF2B5EF4-FFF2-40B4-BE49-F238E27FC236}">
                <a16:creationId xmlns:a16="http://schemas.microsoft.com/office/drawing/2014/main" id="{5C30AD8B-B88E-EC33-9828-89308F17044D}"/>
              </a:ext>
            </a:extLst>
          </p:cNvPr>
          <p:cNvSpPr/>
          <p:nvPr/>
        </p:nvSpPr>
        <p:spPr>
          <a:xfrm>
            <a:off x="4354755" y="1354556"/>
            <a:ext cx="2927454" cy="2001391"/>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r>
              <a:rPr lang="en-GB" sz="900" b="1" dirty="0">
                <a:solidFill>
                  <a:srgbClr val="000000"/>
                </a:solidFill>
                <a:latin typeface="Verdana" panose="020B0604030504040204" pitchFamily="34" charset="0"/>
              </a:rPr>
              <a:t>Should</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Know where some key people fit on a timeline. </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Remember a few significant names and dates. </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Use common words and phrases related to the passing of time (now, then, before).</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Understand why people and events being studied are important.</a:t>
            </a:r>
          </a:p>
          <a:p>
            <a:pPr marL="171450" indent="-171450">
              <a:buFont typeface="Arial" panose="020B0604020202020204" pitchFamily="34" charset="0"/>
              <a:buChar char="•"/>
            </a:pPr>
            <a:r>
              <a:rPr lang="en-GB" sz="900" dirty="0">
                <a:solidFill>
                  <a:schemeClr val="accent5">
                    <a:lumMod val="50000"/>
                  </a:schemeClr>
                </a:solidFill>
                <a:effectLst/>
                <a:latin typeface="Verdana" panose="020B0604030504040204" pitchFamily="34" charset="0"/>
                <a:ea typeface="Verdana" panose="020B0604030504040204" pitchFamily="34" charset="0"/>
              </a:rPr>
              <a:t>Use historical vocabulary (</a:t>
            </a:r>
            <a:r>
              <a:rPr lang="en-GB" sz="900" dirty="0" err="1">
                <a:solidFill>
                  <a:schemeClr val="accent5">
                    <a:lumMod val="50000"/>
                  </a:schemeClr>
                </a:solidFill>
                <a:effectLst/>
                <a:latin typeface="Verdana" panose="020B0604030504040204" pitchFamily="34" charset="0"/>
                <a:ea typeface="Verdana" panose="020B0604030504040204" pitchFamily="34" charset="0"/>
              </a:rPr>
              <a:t>eg.</a:t>
            </a:r>
            <a:r>
              <a:rPr lang="en-GB" sz="900" dirty="0">
                <a:solidFill>
                  <a:schemeClr val="accent5">
                    <a:lumMod val="50000"/>
                  </a:schemeClr>
                </a:solidFill>
                <a:effectLst/>
                <a:latin typeface="Verdana" panose="020B0604030504040204" pitchFamily="34" charset="0"/>
                <a:ea typeface="Verdana" panose="020B0604030504040204" pitchFamily="34" charset="0"/>
              </a:rPr>
              <a:t> past, present, recently, years, decades, centuries).</a:t>
            </a:r>
          </a:p>
          <a:p>
            <a:pPr marL="171450" indent="-171450">
              <a:buFont typeface="Arial" panose="020B0604020202020204" pitchFamily="34" charset="0"/>
              <a:buChar char="•"/>
            </a:pPr>
            <a:endParaRPr lang="en-GB" sz="900" b="1" dirty="0">
              <a:solidFill>
                <a:schemeClr val="accent5">
                  <a:lumMod val="50000"/>
                </a:schemeClr>
              </a:solidFill>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a:p>
            <a:pPr marL="171450" indent="-171450" algn="l">
              <a:buFont typeface="Arial" panose="020B0604020202020204" pitchFamily="34" charset="0"/>
              <a:buChar char="•"/>
            </a:pPr>
            <a:endParaRPr lang="en-GB" sz="900" b="0" i="0" dirty="0">
              <a:solidFill>
                <a:srgbClr val="000000"/>
              </a:solidFill>
              <a:effectLst/>
              <a:latin typeface="Verdana" panose="020B0604030504040204" pitchFamily="34" charset="0"/>
            </a:endParaRPr>
          </a:p>
        </p:txBody>
      </p:sp>
      <p:sp>
        <p:nvSpPr>
          <p:cNvPr id="230" name="Rectangle: Diagonal Corners Rounded 229">
            <a:extLst>
              <a:ext uri="{FF2B5EF4-FFF2-40B4-BE49-F238E27FC236}">
                <a16:creationId xmlns:a16="http://schemas.microsoft.com/office/drawing/2014/main" id="{0BF7B3EF-0E6B-5A93-EE42-2A9975FBE486}"/>
              </a:ext>
            </a:extLst>
          </p:cNvPr>
          <p:cNvSpPr/>
          <p:nvPr/>
        </p:nvSpPr>
        <p:spPr>
          <a:xfrm>
            <a:off x="4290560" y="3429000"/>
            <a:ext cx="2948653" cy="3337030"/>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900" b="0" i="0" dirty="0">
              <a:solidFill>
                <a:srgbClr val="000000"/>
              </a:solidFill>
              <a:effectLst/>
              <a:latin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900" dirty="0">
                <a:solidFill>
                  <a:schemeClr val="accent5">
                    <a:lumMod val="50000"/>
                  </a:schemeClr>
                </a:solidFill>
                <a:latin typeface="Verdana" panose="020B0604030504040204" pitchFamily="34" charset="0"/>
                <a:ea typeface="Verdana" panose="020B0604030504040204" pitchFamily="34" charset="0"/>
              </a:rPr>
              <a:t>Record some events onto a timeline.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Say how lifestyles (work, school, play etc.) were the same or different in the past.</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Describe differences between ‘then’ and ‘now’.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Discuss the speed of change - sometimes in slow increments, sometimes in leaps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Recount key events from the past in their own words and begin to explain why these events happened.</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think about the impact that historical events have had on modern life.</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express preferences and justify them with evidence / facts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Who was the greatest explorer?</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Ask and answer historically relevant questions.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Compare events from different periods in history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different discoveries/voyages).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a range of sources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pictures, photos, artefacts, stories, text books, field trips etc.) to extract some information about the past.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piece together clues from a variety of different sources.</a:t>
            </a:r>
          </a:p>
          <a:p>
            <a:pPr marL="171450" indent="-171450">
              <a:buFont typeface="Arial" panose="020B0604020202020204" pitchFamily="34" charset="0"/>
              <a:buChar char="•"/>
            </a:pPr>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p:txBody>
      </p:sp>
      <p:sp>
        <p:nvSpPr>
          <p:cNvPr id="231" name="Rectangle: Diagonal Corners Rounded 230">
            <a:extLst>
              <a:ext uri="{FF2B5EF4-FFF2-40B4-BE49-F238E27FC236}">
                <a16:creationId xmlns:a16="http://schemas.microsoft.com/office/drawing/2014/main" id="{506DC7DC-EE81-0C9A-5341-626F412DC8ED}"/>
              </a:ext>
            </a:extLst>
          </p:cNvPr>
          <p:cNvSpPr/>
          <p:nvPr/>
        </p:nvSpPr>
        <p:spPr>
          <a:xfrm>
            <a:off x="7414936" y="1191403"/>
            <a:ext cx="4704657" cy="2132097"/>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Should </a:t>
            </a:r>
          </a:p>
          <a:p>
            <a:r>
              <a:rPr lang="en-GB" sz="900" b="1" dirty="0">
                <a:solidFill>
                  <a:srgbClr val="000000"/>
                </a:solidFill>
                <a:latin typeface="Verdana" panose="020B0604030504040204" pitchFamily="34" charset="0"/>
              </a:rPr>
              <a:t>• To know that most castles were built long ago and that castles existed in Medieval Times. </a:t>
            </a:r>
          </a:p>
          <a:p>
            <a:r>
              <a:rPr lang="en-GB" sz="900" b="1" dirty="0">
                <a:solidFill>
                  <a:srgbClr val="000000"/>
                </a:solidFill>
                <a:latin typeface="Verdana" panose="020B0604030504040204" pitchFamily="34" charset="0"/>
              </a:rPr>
              <a:t>• To know what castles were, some features of them and why they were built.</a:t>
            </a:r>
          </a:p>
          <a:p>
            <a:r>
              <a:rPr lang="en-GB" sz="900" b="1" dirty="0">
                <a:solidFill>
                  <a:srgbClr val="000000"/>
                </a:solidFill>
                <a:latin typeface="Verdana" panose="020B0604030504040204" pitchFamily="34" charset="0"/>
              </a:rPr>
              <a:t>• To know who lived in a castle and can describe their roles (Lord, Lady, Servant, Cook, Jester, Farmer). </a:t>
            </a:r>
          </a:p>
          <a:p>
            <a:r>
              <a:rPr lang="en-GB" sz="900" b="1" dirty="0">
                <a:solidFill>
                  <a:srgbClr val="000000"/>
                </a:solidFill>
                <a:latin typeface="Verdana" panose="020B0604030504040204" pitchFamily="34" charset="0"/>
              </a:rPr>
              <a:t>• To know how life for people living in castles in Medieval times was different to our home lives today (no electricity, toilets).</a:t>
            </a:r>
          </a:p>
          <a:p>
            <a:r>
              <a:rPr lang="en-GB" sz="900" b="1" dirty="0">
                <a:solidFill>
                  <a:srgbClr val="000000"/>
                </a:solidFill>
                <a:latin typeface="Verdana" panose="020B0604030504040204" pitchFamily="34" charset="0"/>
              </a:rPr>
              <a:t>• To know what happened at medieval banquets and can compare them to modern day parties (food and where it comes from, music, entertainment, clothing, decorations).</a:t>
            </a:r>
          </a:p>
          <a:p>
            <a:r>
              <a:rPr lang="en-GB" sz="900" b="1" dirty="0">
                <a:solidFill>
                  <a:srgbClr val="000000"/>
                </a:solidFill>
                <a:latin typeface="Verdana" panose="020B0604030504040204" pitchFamily="34" charset="0"/>
              </a:rPr>
              <a:t>• To know that Richard I was a king of England and I know about what his life would have been like.</a:t>
            </a:r>
          </a:p>
        </p:txBody>
      </p:sp>
      <p:sp>
        <p:nvSpPr>
          <p:cNvPr id="232" name="Rectangle: Diagonal Corners Rounded 231">
            <a:extLst>
              <a:ext uri="{FF2B5EF4-FFF2-40B4-BE49-F238E27FC236}">
                <a16:creationId xmlns:a16="http://schemas.microsoft.com/office/drawing/2014/main" id="{79CE134F-B64D-8E01-3B7C-B071B8BA8170}"/>
              </a:ext>
            </a:extLst>
          </p:cNvPr>
          <p:cNvSpPr/>
          <p:nvPr/>
        </p:nvSpPr>
        <p:spPr>
          <a:xfrm>
            <a:off x="7301808" y="3327438"/>
            <a:ext cx="2001583" cy="3412690"/>
          </a:xfrm>
          <a:prstGeom prst="round2DiagRect">
            <a:avLst/>
          </a:prstGeom>
          <a:solidFill>
            <a:srgbClr val="FFCC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Skills </a:t>
            </a:r>
          </a:p>
          <a:p>
            <a:r>
              <a:rPr lang="en-GB" sz="900" b="1" dirty="0">
                <a:solidFill>
                  <a:srgbClr val="000000"/>
                </a:solidFill>
                <a:latin typeface="Verdana" panose="020B0604030504040204" pitchFamily="34" charset="0"/>
              </a:rPr>
              <a:t>• To ask and answer questions related to different pictures and object. </a:t>
            </a:r>
          </a:p>
          <a:p>
            <a:r>
              <a:rPr lang="en-GB" sz="900" b="1" dirty="0">
                <a:solidFill>
                  <a:srgbClr val="000000"/>
                </a:solidFill>
                <a:latin typeface="Verdana" panose="020B0604030504040204" pitchFamily="34" charset="0"/>
              </a:rPr>
              <a:t>• To use artefacts as clues to find out about the past. </a:t>
            </a:r>
          </a:p>
          <a:p>
            <a:r>
              <a:rPr lang="en-GB" sz="900" b="1" dirty="0">
                <a:solidFill>
                  <a:srgbClr val="000000"/>
                </a:solidFill>
                <a:latin typeface="Verdana" panose="020B0604030504040204" pitchFamily="34" charset="0"/>
              </a:rPr>
              <a:t>• To label different artefacts. </a:t>
            </a:r>
          </a:p>
          <a:p>
            <a:r>
              <a:rPr lang="en-GB" sz="900" b="1" dirty="0">
                <a:solidFill>
                  <a:srgbClr val="000000"/>
                </a:solidFill>
                <a:latin typeface="Verdana" panose="020B0604030504040204" pitchFamily="34" charset="0"/>
              </a:rPr>
              <a:t>• To sequence events into a chronological order. </a:t>
            </a:r>
          </a:p>
          <a:p>
            <a:r>
              <a:rPr lang="en-GB" sz="900" b="1" dirty="0">
                <a:solidFill>
                  <a:srgbClr val="000000"/>
                </a:solidFill>
                <a:latin typeface="Verdana" panose="020B0604030504040204" pitchFamily="34" charset="0"/>
              </a:rPr>
              <a:t>• To use Topic Specific Vocabulary castle, medieval, banquet, keep, portcullis, arrow loops, moat, drawbridge, tower, battlements, feast, platter, tournament, tapestry, goblet, jousting, peacock, swan after, past, present, then, now. </a:t>
            </a:r>
          </a:p>
        </p:txBody>
      </p:sp>
    </p:spTree>
    <p:extLst>
      <p:ext uri="{BB962C8B-B14F-4D97-AF65-F5344CB8AC3E}">
        <p14:creationId xmlns:p14="http://schemas.microsoft.com/office/powerpoint/2010/main" val="370384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923810564"/>
              </p:ext>
            </p:extLst>
          </p:nvPr>
        </p:nvGraphicFramePr>
        <p:xfrm>
          <a:off x="252549" y="188344"/>
          <a:ext cx="11765283" cy="6543849"/>
        </p:xfrm>
        <a:graphic>
          <a:graphicData uri="http://schemas.openxmlformats.org/drawingml/2006/table">
            <a:tbl>
              <a:tblPr firstRow="1" bandRow="1">
                <a:tableStyleId>{10A1B5D5-9B99-4C35-A422-299274C87663}</a:tableStyleId>
              </a:tblPr>
              <a:tblGrid>
                <a:gridCol w="1199857">
                  <a:extLst>
                    <a:ext uri="{9D8B030D-6E8A-4147-A177-3AD203B41FA5}">
                      <a16:colId xmlns:a16="http://schemas.microsoft.com/office/drawing/2014/main" val="3920901785"/>
                    </a:ext>
                  </a:extLst>
                </a:gridCol>
                <a:gridCol w="3279082">
                  <a:extLst>
                    <a:ext uri="{9D8B030D-6E8A-4147-A177-3AD203B41FA5}">
                      <a16:colId xmlns:a16="http://schemas.microsoft.com/office/drawing/2014/main" val="4019325756"/>
                    </a:ext>
                  </a:extLst>
                </a:gridCol>
                <a:gridCol w="1786270">
                  <a:extLst>
                    <a:ext uri="{9D8B030D-6E8A-4147-A177-3AD203B41FA5}">
                      <a16:colId xmlns:a16="http://schemas.microsoft.com/office/drawing/2014/main" val="451112062"/>
                    </a:ext>
                  </a:extLst>
                </a:gridCol>
                <a:gridCol w="1382233">
                  <a:extLst>
                    <a:ext uri="{9D8B030D-6E8A-4147-A177-3AD203B41FA5}">
                      <a16:colId xmlns:a16="http://schemas.microsoft.com/office/drawing/2014/main" val="3767425945"/>
                    </a:ext>
                  </a:extLst>
                </a:gridCol>
                <a:gridCol w="1275907">
                  <a:extLst>
                    <a:ext uri="{9D8B030D-6E8A-4147-A177-3AD203B41FA5}">
                      <a16:colId xmlns:a16="http://schemas.microsoft.com/office/drawing/2014/main" val="781691836"/>
                    </a:ext>
                  </a:extLst>
                </a:gridCol>
                <a:gridCol w="1446028">
                  <a:extLst>
                    <a:ext uri="{9D8B030D-6E8A-4147-A177-3AD203B41FA5}">
                      <a16:colId xmlns:a16="http://schemas.microsoft.com/office/drawing/2014/main" val="2727256308"/>
                    </a:ext>
                  </a:extLst>
                </a:gridCol>
                <a:gridCol w="1395906">
                  <a:extLst>
                    <a:ext uri="{9D8B030D-6E8A-4147-A177-3AD203B41FA5}">
                      <a16:colId xmlns:a16="http://schemas.microsoft.com/office/drawing/2014/main" val="3327842159"/>
                    </a:ext>
                  </a:extLst>
                </a:gridCol>
              </a:tblGrid>
              <a:tr h="296378">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2021  KS1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Topic Title</a:t>
                      </a: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Turrets and Tiaras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606612">
                <a:tc gridSpan="2">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Pre learning Links. In KS1 prior knowledge will depend on which year group the child is in. </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a:t>
                      </a:r>
                      <a:r>
                        <a:rPr lang="en-GB" sz="11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Dress up Day </a:t>
                      </a: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Visit a castle</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459732">
                <a:tc gridSpan="2">
                  <a:txBody>
                    <a:bodyPr/>
                    <a:lstStyle/>
                    <a:p>
                      <a:r>
                        <a:rPr lang="en-GB" sz="120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2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What are castles for?</a:t>
                      </a:r>
                      <a:endParaRPr lang="en-GB" dirty="0"/>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DT – Catapults</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  </a:t>
                      </a:r>
                      <a:r>
                        <a:rPr lang="en-GB" sz="1100" b="1" dirty="0">
                          <a:effectLst/>
                          <a:latin typeface="Verdana" panose="020B0604030504040204" pitchFamily="34" charset="0"/>
                          <a:ea typeface="Verdana" panose="020B0604030504040204" pitchFamily="34" charset="0"/>
                          <a:cs typeface="Times New Roman" panose="02020603050405020304" pitchFamily="18" charset="0"/>
                        </a:rPr>
                        <a:t>Milk bottle Dragons</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173735396"/>
                  </a:ext>
                </a:extLst>
              </a:tr>
              <a:tr h="459732">
                <a:tc>
                  <a:txBody>
                    <a:bodyPr/>
                    <a:lstStyle/>
                    <a:p>
                      <a:r>
                        <a:rPr lang="en-GB" sz="110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a:p>
                  </a:txBody>
                  <a:tcPr marL="68580" marR="68580" marT="0" marB="0" anchor="ctr"/>
                </a:tc>
                <a:tc>
                  <a:txBody>
                    <a:bodyPr/>
                    <a:lstStyle/>
                    <a:p>
                      <a:r>
                        <a:rPr lang="en-GB" sz="1100" b="0" dirty="0">
                          <a:effectLst/>
                          <a:latin typeface="Verdana" panose="020B0604030504040204" pitchFamily="34" charset="0"/>
                          <a:ea typeface="Verdana" panose="020B0604030504040204" pitchFamily="34" charset="0"/>
                          <a:cs typeface="Times New Roman" panose="02020603050405020304" pitchFamily="18" charset="0"/>
                        </a:rPr>
                        <a:t>Who lives in a castle?</a:t>
                      </a:r>
                      <a:endParaRPr lang="en-GB" sz="1100" b="0" dirty="0"/>
                    </a:p>
                  </a:txBody>
                  <a:tcPr marL="68580" marR="68580" marT="0" marB="0" anchor="ctr"/>
                </a:tc>
                <a:tc gridSpan="5" v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848561549"/>
                  </a:ext>
                </a:extLst>
              </a:tr>
              <a:tr h="45973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b="0" dirty="0">
                          <a:effectLst/>
                          <a:latin typeface="Verdana" panose="020B0604030504040204" pitchFamily="34" charset="0"/>
                          <a:ea typeface="Verdana" panose="020B0604030504040204" pitchFamily="34" charset="0"/>
                          <a:cs typeface="Times New Roman" panose="02020603050405020304" pitchFamily="18" charset="0"/>
                        </a:rPr>
                        <a:t>How many rooms are in a castle?</a:t>
                      </a:r>
                    </a:p>
                  </a:txBody>
                  <a:tcPr marL="68580" marR="68580" marT="0" marB="0" anchor="ctr">
                    <a:solidFill>
                      <a:schemeClr val="accent5">
                        <a:lumMod val="20000"/>
                        <a:lumOff val="80000"/>
                      </a:schemeClr>
                    </a:solidFill>
                  </a:tcPr>
                </a:tc>
                <a:tc rowSpan="6">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 Fairy Tales</a:t>
                      </a: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Saint George and the Dragon</a:t>
                      </a: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Tell me a dragon – descriptive writing </a:t>
                      </a: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Knight’s handbook</a:t>
                      </a:r>
                    </a:p>
                    <a:p>
                      <a:pPr>
                        <a:lnSpc>
                          <a:spcPct val="107000"/>
                        </a:lnSpc>
                        <a:spcAft>
                          <a:spcPts val="800"/>
                        </a:spcAft>
                      </a:pPr>
                      <a:r>
                        <a:rPr lang="en-GB" sz="1100" dirty="0">
                          <a:hlinkClick r:id="rId2"/>
                        </a:rPr>
                        <a:t>Book Lists for Topics: Castles, Dragons, Princesses &amp; Knights (booksfortopics.com)</a:t>
                      </a:r>
                      <a:endParaRPr lang="en-GB"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6">
                  <a:txBody>
                    <a:bodyPr/>
                    <a:lstStyle/>
                    <a:p>
                      <a:pPr algn="l">
                        <a:lnSpc>
                          <a:spcPct val="100000"/>
                        </a:lnSpc>
                        <a:spcAft>
                          <a:spcPts val="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Vocabulary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Castle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Queen / King</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Princess</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Prince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Turret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Chivalry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St Georges Day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Royalty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Past / Present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Armour</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Lance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Month</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Long ago</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Recent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Parent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Grand parent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Clue</a:t>
                      </a: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Politeness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Helpful</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Servant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Poor / Rich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Drawbridge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Moat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Count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Earl</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Countess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Duchess</a:t>
                      </a:r>
                    </a:p>
                    <a:p>
                      <a:pPr algn="l">
                        <a:lnSpc>
                          <a:spcPct val="100000"/>
                        </a:lnSpc>
                        <a:spcAft>
                          <a:spcPts val="0"/>
                        </a:spcAft>
                      </a:pPr>
                      <a:r>
                        <a:rPr lang="en-GB" sz="1000" dirty="0"/>
                        <a:t>Remember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Yesterday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Tomorrow</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present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past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future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Where? </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Why?</a:t>
                      </a: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Timeline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Date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Similar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Different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Important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Living 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Inventions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Homes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older generation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Photograph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Camera</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Painting</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Portrait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Artifact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Detective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Opinion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Artefact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Week</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Year</a:t>
                      </a:r>
                    </a:p>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Ancient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Long ago</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Wea / period</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Royal</a:t>
                      </a:r>
                    </a:p>
                    <a:p>
                      <a:pPr algn="l">
                        <a:lnSpc>
                          <a:spcPct val="100000"/>
                        </a:lnSpc>
                        <a:spcAft>
                          <a:spcPts val="0"/>
                        </a:spcAft>
                      </a:pPr>
                      <a:r>
                        <a:rPr lang="en-GB" sz="1000">
                          <a:effectLst/>
                          <a:latin typeface="Verdana" panose="020B0604030504040204" pitchFamily="34" charset="0"/>
                          <a:ea typeface="Verdana" panose="020B0604030504040204" pitchFamily="34" charset="0"/>
                          <a:cs typeface="Times New Roman" panose="02020603050405020304" pitchFamily="18" charset="0"/>
                        </a:rPr>
                        <a:t>Treason</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Diary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Websites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Investigate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Research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Historians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Experts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Significant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Survive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Camera</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Chronological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Lifetime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Calendar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Decade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Century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Day</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45973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b="0" dirty="0">
                          <a:effectLst/>
                          <a:latin typeface="Verdana" panose="020B0604030504040204" pitchFamily="34" charset="0"/>
                          <a:ea typeface="Verdana" panose="020B0604030504040204" pitchFamily="34" charset="0"/>
                          <a:cs typeface="Times New Roman" panose="02020603050405020304" pitchFamily="18" charset="0"/>
                        </a:rPr>
                        <a:t>What is the purpose of each room?</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5973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b="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What is the difference between Queens now and then?</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45973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b="0" dirty="0">
                          <a:effectLst/>
                          <a:latin typeface="Verdana" panose="020B0604030504040204" pitchFamily="34" charset="0"/>
                          <a:ea typeface="Verdana" panose="020B0604030504040204" pitchFamily="34" charset="0"/>
                          <a:cs typeface="Times New Roman" panose="02020603050405020304" pitchFamily="18" charset="0"/>
                        </a:rPr>
                        <a:t>Who will be the next King or Queen?</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45973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b="0" dirty="0">
                          <a:effectLst/>
                          <a:latin typeface="Verdana" panose="020B0604030504040204" pitchFamily="34" charset="0"/>
                          <a:ea typeface="Verdana" panose="020B0604030504040204" pitchFamily="34" charset="0"/>
                          <a:cs typeface="Times New Roman" panose="02020603050405020304" pitchFamily="18" charset="0"/>
                        </a:rPr>
                        <a:t>Can anyone be royal?</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774029">
                <a:tc>
                  <a:txBody>
                    <a:bodyPr/>
                    <a:lstStyle/>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What is the difference between a Castle and a Palace?</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494704">
                <a:tc gridSpan="7">
                  <a:txBody>
                    <a:bodyPr/>
                    <a:lstStyle/>
                    <a:p>
                      <a:pPr>
                        <a:lnSpc>
                          <a:spcPct val="107000"/>
                        </a:lnSpc>
                        <a:spcAft>
                          <a:spcPts val="800"/>
                        </a:spcAft>
                      </a:pPr>
                      <a:r>
                        <a:rPr lang="en-GB" sz="1800" dirty="0">
                          <a:solidFill>
                            <a:srgbClr val="67AFBD"/>
                          </a:solidFill>
                          <a:hlinkClick r:id="rId3">
                            <a:extLst>
                              <a:ext uri="{A12FA001-AC4F-418D-AE19-62706E023703}">
                                <ahyp:hlinkClr xmlns:ahyp="http://schemas.microsoft.com/office/drawing/2018/hyperlinkcolor" val="tx"/>
                              </a:ext>
                            </a:extLst>
                          </a:hlinkClick>
                        </a:rPr>
                        <a:t>Teaching the Seaside and Castles at KS1 | </a:t>
                      </a:r>
                      <a:r>
                        <a:rPr lang="en-GB" sz="1800" dirty="0" err="1">
                          <a:solidFill>
                            <a:srgbClr val="67AFBD"/>
                          </a:solidFill>
                          <a:hlinkClick r:id="rId3">
                            <a:extLst>
                              <a:ext uri="{A12FA001-AC4F-418D-AE19-62706E023703}">
                                <ahyp:hlinkClr xmlns:ahyp="http://schemas.microsoft.com/office/drawing/2018/hyperlinkcolor" val="tx"/>
                              </a:ext>
                            </a:extLst>
                          </a:hlinkClick>
                        </a:rPr>
                        <a:t>Keystage</a:t>
                      </a:r>
                      <a:r>
                        <a:rPr lang="en-GB" sz="1800" dirty="0">
                          <a:solidFill>
                            <a:schemeClr val="bg1"/>
                          </a:solidFill>
                          <a:hlinkClick r:id="rId3">
                            <a:extLst>
                              <a:ext uri="{A12FA001-AC4F-418D-AE19-62706E023703}">
                                <ahyp:hlinkClr xmlns:ahyp="http://schemas.microsoft.com/office/drawing/2018/hyperlinkcolor" val="tx"/>
                              </a:ext>
                            </a:extLst>
                          </a:hlinkClick>
                        </a:rPr>
                        <a:t> History</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2435890"/>
                  </a:ext>
                </a:extLst>
              </a:tr>
              <a:tr h="971466">
                <a:tc gridSpan="7">
                  <a:txBody>
                    <a:bodyPr/>
                    <a:lstStyle/>
                    <a:p>
                      <a:pPr algn="ctr">
                        <a:lnSpc>
                          <a:spcPct val="107000"/>
                        </a:lnSpc>
                        <a:spcAft>
                          <a:spcPts val="800"/>
                        </a:spcAft>
                      </a:pPr>
                      <a:r>
                        <a:rPr lang="en-GB" sz="1200" kern="1200" dirty="0">
                          <a:solidFill>
                            <a:schemeClr val="dk1"/>
                          </a:solidFill>
                          <a:effectLst/>
                          <a:latin typeface="Verdana" panose="020B0604030504040204" pitchFamily="34" charset="0"/>
                          <a:ea typeface="Verdana" panose="020B0604030504040204" pitchFamily="34" charset="0"/>
                          <a:cs typeface="+mn-cs"/>
                        </a:rPr>
                        <a:t>Useful Link</a:t>
                      </a:r>
                    </a:p>
                    <a:p>
                      <a:pPr algn="ctr">
                        <a:lnSpc>
                          <a:spcPct val="107000"/>
                        </a:lnSpc>
                        <a:spcAft>
                          <a:spcPts val="800"/>
                        </a:spcAft>
                      </a:pPr>
                      <a:r>
                        <a:rPr lang="en-GB" sz="1200" kern="1200" dirty="0">
                          <a:solidFill>
                            <a:schemeClr val="dk1"/>
                          </a:solidFill>
                          <a:effectLst/>
                          <a:latin typeface="Verdana" panose="020B0604030504040204" pitchFamily="34" charset="0"/>
                          <a:ea typeface="Verdana" panose="020B0604030504040204" pitchFamily="34" charset="0"/>
                          <a:cs typeface="+mn-cs"/>
                          <a:hlinkClick r:id="rId4"/>
                        </a:rPr>
                        <a:t>https://www.youtube.com/watch?v=xwyoOWbZoP8</a:t>
                      </a:r>
                      <a:r>
                        <a:rPr lang="en-GB" sz="1200" kern="1200" dirty="0">
                          <a:solidFill>
                            <a:schemeClr val="dk1"/>
                          </a:solidFill>
                          <a:effectLst/>
                          <a:latin typeface="Verdana" panose="020B0604030504040204" pitchFamily="34" charset="0"/>
                          <a:ea typeface="Verdana" panose="020B0604030504040204" pitchFamily="34" charset="0"/>
                          <a:cs typeface="+mn-cs"/>
                        </a:rPr>
                        <a:t>                      </a:t>
                      </a:r>
                      <a:r>
                        <a:rPr lang="en-GB" sz="1200" kern="1200" dirty="0">
                          <a:solidFill>
                            <a:schemeClr val="dk1"/>
                          </a:solidFill>
                          <a:effectLst/>
                          <a:latin typeface="Verdana" panose="020B0604030504040204" pitchFamily="34" charset="0"/>
                          <a:ea typeface="Verdana" panose="020B0604030504040204" pitchFamily="34" charset="0"/>
                          <a:cs typeface="+mn-cs"/>
                          <a:hlinkClick r:id="rId5"/>
                        </a:rPr>
                        <a:t>https://www.youtube.com/watch?v=GYD5IJhidM4</a:t>
                      </a:r>
                      <a:r>
                        <a:rPr lang="en-GB" sz="1200" kern="1200" dirty="0">
                          <a:solidFill>
                            <a:schemeClr val="dk1"/>
                          </a:solidFill>
                          <a:effectLst/>
                          <a:latin typeface="Verdana" panose="020B0604030504040204" pitchFamily="34" charset="0"/>
                          <a:ea typeface="Verdana" panose="020B0604030504040204" pitchFamily="34" charset="0"/>
                          <a:cs typeface="+mn-cs"/>
                        </a:rPr>
                        <a:t>  </a:t>
                      </a:r>
                    </a:p>
                    <a:p>
                      <a:pPr algn="ctr">
                        <a:lnSpc>
                          <a:spcPct val="107000"/>
                        </a:lnSpc>
                        <a:spcAft>
                          <a:spcPts val="800"/>
                        </a:spcAft>
                      </a:pPr>
                      <a:endParaRPr lang="en-GB" sz="12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392041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C2BB56-690D-444F-8A80-55878B8E7E84}"/>
              </a:ext>
            </a:extLst>
          </p:cNvPr>
          <p:cNvGraphicFramePr>
            <a:graphicFrameLocks noGrp="1"/>
          </p:cNvGraphicFramePr>
          <p:nvPr>
            <p:extLst>
              <p:ext uri="{D42A27DB-BD31-4B8C-83A1-F6EECF244321}">
                <p14:modId xmlns:p14="http://schemas.microsoft.com/office/powerpoint/2010/main" val="3747692246"/>
              </p:ext>
            </p:extLst>
          </p:nvPr>
        </p:nvGraphicFramePr>
        <p:xfrm>
          <a:off x="6791284" y="111070"/>
          <a:ext cx="5224278" cy="6651133"/>
        </p:xfrm>
        <a:graphic>
          <a:graphicData uri="http://schemas.openxmlformats.org/drawingml/2006/table">
            <a:tbl>
              <a:tblPr firstRow="1" firstCol="1" bandRow="1">
                <a:tableStyleId>{7DF18680-E054-41AD-8BC1-D1AEF772440D}</a:tableStyleId>
              </a:tblPr>
              <a:tblGrid>
                <a:gridCol w="1057316">
                  <a:extLst>
                    <a:ext uri="{9D8B030D-6E8A-4147-A177-3AD203B41FA5}">
                      <a16:colId xmlns:a16="http://schemas.microsoft.com/office/drawing/2014/main" val="941834347"/>
                    </a:ext>
                  </a:extLst>
                </a:gridCol>
                <a:gridCol w="4166962">
                  <a:extLst>
                    <a:ext uri="{9D8B030D-6E8A-4147-A177-3AD203B41FA5}">
                      <a16:colId xmlns:a16="http://schemas.microsoft.com/office/drawing/2014/main" val="2542146327"/>
                    </a:ext>
                  </a:extLst>
                </a:gridCol>
              </a:tblGrid>
              <a:tr h="217741">
                <a:tc gridSpan="2">
                  <a:txBody>
                    <a:bodyPr/>
                    <a:lstStyle/>
                    <a:p>
                      <a:pPr algn="ctr"/>
                      <a:r>
                        <a:rPr lang="en-GB" dirty="0"/>
                        <a:t>VOCABULARY</a:t>
                      </a:r>
                    </a:p>
                  </a:txBody>
                  <a:tcPr marL="26828" marR="26828" marT="0" marB="0"/>
                </a:tc>
                <a:tc hMerge="1">
                  <a:txBody>
                    <a:bodyPr/>
                    <a:lstStyle/>
                    <a:p>
                      <a:endParaRPr lang="en-GB" dirty="0"/>
                    </a:p>
                  </a:txBody>
                  <a:tcPr marL="26828" marR="26828" marT="0" marB="0"/>
                </a:tc>
                <a:extLst>
                  <a:ext uri="{0D108BD9-81ED-4DB2-BD59-A6C34878D82A}">
                    <a16:rowId xmlns:a16="http://schemas.microsoft.com/office/drawing/2014/main" val="2034201667"/>
                  </a:ext>
                </a:extLst>
              </a:tr>
              <a:tr h="208116">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Castle </a:t>
                      </a:r>
                    </a:p>
                  </a:txBody>
                  <a:tcPr marL="26828" marR="26828" marT="0" marB="0" anchor="ctr"/>
                </a:tc>
                <a:tc>
                  <a:txBody>
                    <a:bodyPr/>
                    <a:lstStyle/>
                    <a:p>
                      <a:pPr>
                        <a:lnSpc>
                          <a:spcPct val="107000"/>
                        </a:lnSpc>
                        <a:spcAft>
                          <a:spcPts val="800"/>
                        </a:spcAft>
                      </a:pPr>
                      <a:r>
                        <a:rPr lang="en-GB" sz="900" kern="1200" dirty="0">
                          <a:solidFill>
                            <a:schemeClr val="dk1"/>
                          </a:solidFill>
                          <a:effectLst/>
                          <a:latin typeface="Verdana" panose="020B0604030504040204" pitchFamily="34" charset="0"/>
                          <a:ea typeface="Verdana" panose="020B0604030504040204" pitchFamily="34" charset="0"/>
                          <a:cs typeface="+mn-cs"/>
                        </a:rPr>
                        <a:t>Castles are a type of home that was built to protect the people inside. People who lived in the castle included lords, who were in charge, as well as soldiers to defend it from enemy invaders, and even cooks and cleaners to keep everyone fed and tidy up.</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1990682590"/>
                  </a:ext>
                </a:extLst>
              </a:tr>
              <a:tr h="0">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Knight</a:t>
                      </a:r>
                    </a:p>
                  </a:txBody>
                  <a:tcPr marL="68580" marR="68580" marT="0" marB="0" anchor="ctr"/>
                </a:tc>
                <a:tc>
                  <a:txBody>
                    <a:bodyPr/>
                    <a:lstStyle/>
                    <a:p>
                      <a:pPr algn="l">
                        <a:lnSpc>
                          <a:spcPct val="107000"/>
                        </a:lnSpc>
                        <a:spcAft>
                          <a:spcPts val="800"/>
                        </a:spcAft>
                      </a:pPr>
                      <a:r>
                        <a:rPr lang="en-GB" sz="900" dirty="0">
                          <a:solidFill>
                            <a:srgbClr val="222222"/>
                          </a:solidFill>
                          <a:effectLst/>
                          <a:latin typeface="Verdana" panose="020B0604030504040204" pitchFamily="34" charset="0"/>
                          <a:ea typeface="Verdana" panose="020B0604030504040204" pitchFamily="34" charset="0"/>
                          <a:cs typeface="Arial" panose="020B0604020202020204" pitchFamily="34" charset="0"/>
                        </a:rPr>
                        <a:t>In the middle ages a knight was defined as a nobleman who served a king as a mounted man-of-arms.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145146"/>
                  </a:ext>
                </a:extLst>
              </a:tr>
              <a:tr h="0">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Prince</a:t>
                      </a:r>
                    </a:p>
                  </a:txBody>
                  <a:tcPr marL="68580" marR="68580"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An important male member of a royal family, especially a son or grandson of a king or queen.</a:t>
                      </a:r>
                    </a:p>
                  </a:txBody>
                  <a:tcPr marL="68580" marR="68580" marT="0" marB="0"/>
                </a:tc>
                <a:extLst>
                  <a:ext uri="{0D108BD9-81ED-4DB2-BD59-A6C34878D82A}">
                    <a16:rowId xmlns:a16="http://schemas.microsoft.com/office/drawing/2014/main" val="1735258188"/>
                  </a:ext>
                </a:extLst>
              </a:tr>
              <a:tr h="0">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Princess</a:t>
                      </a:r>
                    </a:p>
                  </a:txBody>
                  <a:tcPr marL="68580" marR="68580"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An important female member of a royal family, especially a daughter or granddaughter of a king or queen, or the wife of a prince.</a:t>
                      </a:r>
                    </a:p>
                  </a:txBody>
                  <a:tcPr marL="68580" marR="68580" marT="0" marB="0"/>
                </a:tc>
                <a:extLst>
                  <a:ext uri="{0D108BD9-81ED-4DB2-BD59-A6C34878D82A}">
                    <a16:rowId xmlns:a16="http://schemas.microsoft.com/office/drawing/2014/main" val="1546167075"/>
                  </a:ext>
                </a:extLst>
              </a:tr>
              <a:tr h="672207">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Portcullis</a:t>
                      </a:r>
                    </a:p>
                  </a:txBody>
                  <a:tcPr marL="68580" marR="68580"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The portcullis was an important feature for defence. It was a very heavy gate made of metal and very strong wood. It had jagged ‘teeth’ at the bottom. It lifted vertically, but could also be dropped very quickly, to stop people getting in or easily breaking their way in through the gateway.</a:t>
                      </a:r>
                    </a:p>
                  </a:txBody>
                  <a:tcPr marL="68580" marR="68580" marT="0" marB="0"/>
                </a:tc>
                <a:extLst>
                  <a:ext uri="{0D108BD9-81ED-4DB2-BD59-A6C34878D82A}">
                    <a16:rowId xmlns:a16="http://schemas.microsoft.com/office/drawing/2014/main" val="3346152675"/>
                  </a:ext>
                </a:extLst>
              </a:tr>
              <a:tr h="0">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Moat</a:t>
                      </a:r>
                    </a:p>
                  </a:txBody>
                  <a:tcPr marL="68580" marR="68580"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The moat was a deep trench or ditch that was dug all around the outside of the castle walls. Then it was filled with water.</a:t>
                      </a:r>
                    </a:p>
                  </a:txBody>
                  <a:tcPr marL="68580" marR="68580" marT="0" marB="0"/>
                </a:tc>
                <a:extLst>
                  <a:ext uri="{0D108BD9-81ED-4DB2-BD59-A6C34878D82A}">
                    <a16:rowId xmlns:a16="http://schemas.microsoft.com/office/drawing/2014/main" val="1226199042"/>
                  </a:ext>
                </a:extLst>
              </a:tr>
              <a:tr h="50036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Arrow loops</a:t>
                      </a:r>
                    </a:p>
                  </a:txBody>
                  <a:tcPr marL="68580" marR="68580"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Arrow loops, or slits, were used to defend the castle from invaders. These narrow slits were cut into the stone walls and used to shoot arrows through. The flying arrows would come as a big surprise to the invaders down below!</a:t>
                      </a:r>
                    </a:p>
                  </a:txBody>
                  <a:tcPr marL="68580" marR="68580" marT="0" marB="0"/>
                </a:tc>
                <a:extLst>
                  <a:ext uri="{0D108BD9-81ED-4DB2-BD59-A6C34878D82A}">
                    <a16:rowId xmlns:a16="http://schemas.microsoft.com/office/drawing/2014/main" val="1160350689"/>
                  </a:ext>
                </a:extLst>
              </a:tr>
              <a:tr h="672207">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Battlements</a:t>
                      </a:r>
                    </a:p>
                  </a:txBody>
                  <a:tcPr marL="68580" marR="68580"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Battlements were the square-shaped part of the walls around the top of the castle. They were useful for spying across the fields to check no one was coming to attack the castle. They were also useful for soldiers firing arrows through the gaps, as they offered protection from arrows coming from the enemy.</a:t>
                      </a:r>
                    </a:p>
                  </a:txBody>
                  <a:tcPr marL="68580" marR="68580" marT="0" marB="0"/>
                </a:tc>
                <a:extLst>
                  <a:ext uri="{0D108BD9-81ED-4DB2-BD59-A6C34878D82A}">
                    <a16:rowId xmlns:a16="http://schemas.microsoft.com/office/drawing/2014/main" val="39919389"/>
                  </a:ext>
                </a:extLst>
              </a:tr>
              <a:tr h="672207">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Turrets</a:t>
                      </a:r>
                    </a:p>
                  </a:txBody>
                  <a:tcPr marL="68580" marR="68580"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The castle turrets rested on the main towers and were used to see far across the land to warn them when enemies were coming. Small slit-like windows allowed anyone inside to see out and shoot arrows at their enemies, but protected those inside from arrows being shot back.</a:t>
                      </a:r>
                    </a:p>
                  </a:txBody>
                  <a:tcPr marL="68580" marR="68580" marT="0" marB="0"/>
                </a:tc>
                <a:extLst>
                  <a:ext uri="{0D108BD9-81ED-4DB2-BD59-A6C34878D82A}">
                    <a16:rowId xmlns:a16="http://schemas.microsoft.com/office/drawing/2014/main" val="1567593311"/>
                  </a:ext>
                </a:extLst>
              </a:tr>
              <a:tr h="0">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Banquet</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latin typeface="Verdana" panose="020B0604030504040204" pitchFamily="34" charset="0"/>
                          <a:ea typeface="Verdana" panose="020B0604030504040204" pitchFamily="34" charset="0"/>
                        </a:rPr>
                        <a:t>A formal evening meal for lots of people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3132308848"/>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rPr>
                        <a:t> </a:t>
                      </a:r>
                      <a:r>
                        <a:rPr lang="en-GB" sz="1000" dirty="0">
                          <a:latin typeface="Verdana" panose="020B0604030504040204" pitchFamily="34" charset="0"/>
                          <a:ea typeface="Verdana" panose="020B0604030504040204" pitchFamily="34" charset="0"/>
                        </a:rPr>
                        <a:t>Servants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 </a:t>
                      </a:r>
                      <a:r>
                        <a:rPr lang="en-GB" sz="900" dirty="0">
                          <a:latin typeface="Verdana" panose="020B0604030504040204" pitchFamily="34" charset="0"/>
                          <a:ea typeface="Verdana" panose="020B0604030504040204" pitchFamily="34" charset="0"/>
                        </a:rPr>
                        <a:t> A person who performs duties for others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2630132264"/>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rPr>
                        <a:t>Dungeon</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A strong underground prison cell</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280793484"/>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Drawbridge</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 bridge over a castle’s moat which can be raised to stop people crossing.</a:t>
                      </a:r>
                    </a:p>
                  </a:txBody>
                  <a:tcPr marL="26828" marR="26828" marT="0" marB="0"/>
                </a:tc>
                <a:extLst>
                  <a:ext uri="{0D108BD9-81ED-4DB2-BD59-A6C34878D82A}">
                    <a16:rowId xmlns:a16="http://schemas.microsoft.com/office/drawing/2014/main" val="3346124622"/>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Palace</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Where Royal families live.</a:t>
                      </a:r>
                    </a:p>
                  </a:txBody>
                  <a:tcPr marL="26828" marR="26828" marT="0" marB="0"/>
                </a:tc>
                <a:extLst>
                  <a:ext uri="{0D108BD9-81ED-4DB2-BD59-A6C34878D82A}">
                    <a16:rowId xmlns:a16="http://schemas.microsoft.com/office/drawing/2014/main" val="1683596047"/>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Armour</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Metal coverings worn to protect the body</a:t>
                      </a:r>
                    </a:p>
                  </a:txBody>
                  <a:tcPr marL="26828" marR="26828" marT="0" marB="0"/>
                </a:tc>
                <a:extLst>
                  <a:ext uri="{0D108BD9-81ED-4DB2-BD59-A6C34878D82A}">
                    <a16:rowId xmlns:a16="http://schemas.microsoft.com/office/drawing/2014/main" val="1328403289"/>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Tiara</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 jewelled ornamental band worn at the front of a woman's head. </a:t>
                      </a:r>
                    </a:p>
                  </a:txBody>
                  <a:tcPr marL="26828" marR="26828" marT="0" marB="0"/>
                </a:tc>
                <a:extLst>
                  <a:ext uri="{0D108BD9-81ED-4DB2-BD59-A6C34878D82A}">
                    <a16:rowId xmlns:a16="http://schemas.microsoft.com/office/drawing/2014/main" val="3924366128"/>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Duchess</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 female holding the highest title other than the Queen.</a:t>
                      </a:r>
                    </a:p>
                  </a:txBody>
                  <a:tcPr marL="26828" marR="26828" marT="0" marB="0"/>
                </a:tc>
                <a:extLst>
                  <a:ext uri="{0D108BD9-81ED-4DB2-BD59-A6C34878D82A}">
                    <a16:rowId xmlns:a16="http://schemas.microsoft.com/office/drawing/2014/main" val="4117382762"/>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Duke</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 male holding the highest rank other than the King. </a:t>
                      </a:r>
                    </a:p>
                  </a:txBody>
                  <a:tcPr marL="26828" marR="26828" marT="0" marB="0"/>
                </a:tc>
                <a:extLst>
                  <a:ext uri="{0D108BD9-81ED-4DB2-BD59-A6C34878D82A}">
                    <a16:rowId xmlns:a16="http://schemas.microsoft.com/office/drawing/2014/main" val="1489021770"/>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King</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 male ruler</a:t>
                      </a:r>
                    </a:p>
                  </a:txBody>
                  <a:tcPr marL="26828" marR="26828" marT="0" marB="0"/>
                </a:tc>
                <a:extLst>
                  <a:ext uri="{0D108BD9-81ED-4DB2-BD59-A6C34878D82A}">
                    <a16:rowId xmlns:a16="http://schemas.microsoft.com/office/drawing/2014/main" val="2120131640"/>
                  </a:ext>
                </a:extLst>
              </a:tr>
              <a:tr h="168333">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Queen</a:t>
                      </a:r>
                    </a:p>
                  </a:txBody>
                  <a:tcPr marL="26828" marR="26828"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 female ruler</a:t>
                      </a:r>
                    </a:p>
                  </a:txBody>
                  <a:tcPr marL="26828" marR="26828" marT="0" marB="0"/>
                </a:tc>
                <a:extLst>
                  <a:ext uri="{0D108BD9-81ED-4DB2-BD59-A6C34878D82A}">
                    <a16:rowId xmlns:a16="http://schemas.microsoft.com/office/drawing/2014/main" val="3704370901"/>
                  </a:ext>
                </a:extLst>
              </a:tr>
            </a:tbl>
          </a:graphicData>
        </a:graphic>
      </p:graphicFrame>
      <p:pic>
        <p:nvPicPr>
          <p:cNvPr id="6" name="Picture 5">
            <a:extLst>
              <a:ext uri="{FF2B5EF4-FFF2-40B4-BE49-F238E27FC236}">
                <a16:creationId xmlns:a16="http://schemas.microsoft.com/office/drawing/2014/main" id="{90804DC6-B01F-488E-A74C-7CC9C146B299}"/>
              </a:ext>
            </a:extLst>
          </p:cNvPr>
          <p:cNvPicPr>
            <a:picLocks noChangeAspect="1"/>
          </p:cNvPicPr>
          <p:nvPr/>
        </p:nvPicPr>
        <p:blipFill>
          <a:blip r:embed="rId2"/>
          <a:stretch>
            <a:fillRect/>
          </a:stretch>
        </p:blipFill>
        <p:spPr>
          <a:xfrm>
            <a:off x="1435410" y="5044573"/>
            <a:ext cx="5224278" cy="1693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489DE9E-1EC2-4626-91F0-CD316E54AE75}"/>
              </a:ext>
            </a:extLst>
          </p:cNvPr>
          <p:cNvPicPr>
            <a:picLocks noChangeAspect="1"/>
          </p:cNvPicPr>
          <p:nvPr/>
        </p:nvPicPr>
        <p:blipFill>
          <a:blip r:embed="rId3"/>
          <a:stretch>
            <a:fillRect/>
          </a:stretch>
        </p:blipFill>
        <p:spPr>
          <a:xfrm>
            <a:off x="156846" y="1054053"/>
            <a:ext cx="2549080" cy="2288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Elizabeth I: facts for kids | National Geographic Kids">
            <a:extLst>
              <a:ext uri="{FF2B5EF4-FFF2-40B4-BE49-F238E27FC236}">
                <a16:creationId xmlns:a16="http://schemas.microsoft.com/office/drawing/2014/main" id="{22EE2E9C-4811-4FE9-9D43-32FB3116B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988" y="3704698"/>
            <a:ext cx="1905431" cy="1212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Kings and Queens of England, British Monarchy - Totally Timelines">
            <a:extLst>
              <a:ext uri="{FF2B5EF4-FFF2-40B4-BE49-F238E27FC236}">
                <a16:creationId xmlns:a16="http://schemas.microsoft.com/office/drawing/2014/main" id="{B547B95B-7A09-4291-9D87-2A106C325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030" y="3172566"/>
            <a:ext cx="1682903" cy="227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armour | History, Types, Definition, &amp; Facts | Britannica">
            <a:extLst>
              <a:ext uri="{FF2B5EF4-FFF2-40B4-BE49-F238E27FC236}">
                <a16:creationId xmlns:a16="http://schemas.microsoft.com/office/drawing/2014/main" id="{911788D7-F764-4627-ABED-CEC9B6B3C6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242" y="1248989"/>
            <a:ext cx="1732922" cy="2288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Diagonal Corners Rounded 2">
            <a:extLst>
              <a:ext uri="{FF2B5EF4-FFF2-40B4-BE49-F238E27FC236}">
                <a16:creationId xmlns:a16="http://schemas.microsoft.com/office/drawing/2014/main" id="{504593BD-68A0-4B91-99E0-50C032AF75C3}"/>
              </a:ext>
            </a:extLst>
          </p:cNvPr>
          <p:cNvSpPr/>
          <p:nvPr/>
        </p:nvSpPr>
        <p:spPr>
          <a:xfrm>
            <a:off x="156846" y="4953119"/>
            <a:ext cx="1018811" cy="707452"/>
          </a:xfrm>
          <a:prstGeom prst="round2DiagRect">
            <a:avLst>
              <a:gd name="adj1" fmla="val 0"/>
              <a:gd name="adj2" fmla="val 50000"/>
            </a:avLst>
          </a:prstGeom>
          <a:solidFill>
            <a:schemeClr val="accent5">
              <a:lumMod val="20000"/>
              <a:lumOff val="80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Turrets and Tiaras</a:t>
            </a:r>
            <a:endParaRPr lang="en-GB" sz="1200" dirty="0">
              <a:solidFill>
                <a:schemeClr val="bg1"/>
              </a:solidFill>
            </a:endParaRPr>
          </a:p>
        </p:txBody>
      </p:sp>
      <p:pic>
        <p:nvPicPr>
          <p:cNvPr id="1032" name="Picture 8" descr="Bodiam Castle - British Castle">
            <a:extLst>
              <a:ext uri="{FF2B5EF4-FFF2-40B4-BE49-F238E27FC236}">
                <a16:creationId xmlns:a16="http://schemas.microsoft.com/office/drawing/2014/main" id="{29474E76-287A-4347-AB99-556AB3DAB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63" y="5796375"/>
            <a:ext cx="1254954" cy="941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50 Fascinating Facts About Buckingham Palace | The Original Tour">
            <a:extLst>
              <a:ext uri="{FF2B5EF4-FFF2-40B4-BE49-F238E27FC236}">
                <a16:creationId xmlns:a16="http://schemas.microsoft.com/office/drawing/2014/main" id="{552926AB-90B1-44F7-A24C-CC77978F3C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1473" y="1898629"/>
            <a:ext cx="1703460" cy="1023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Every Time Someone Who Isn't Queen Elizabeth Has Worn Her Jewels">
            <a:extLst>
              <a:ext uri="{FF2B5EF4-FFF2-40B4-BE49-F238E27FC236}">
                <a16:creationId xmlns:a16="http://schemas.microsoft.com/office/drawing/2014/main" id="{950CAAFF-17DB-4E7C-A816-694E58C4EE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04" y="3492233"/>
            <a:ext cx="2725329" cy="1362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This Is What 7 Castles Across Europe Looked Like Before Falling Into Ruins  | Bored Panda">
            <a:extLst>
              <a:ext uri="{FF2B5EF4-FFF2-40B4-BE49-F238E27FC236}">
                <a16:creationId xmlns:a16="http://schemas.microsoft.com/office/drawing/2014/main" id="{F96DE70F-6F59-43CC-A05E-78BDFFEEB7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219" y="143355"/>
            <a:ext cx="1785945" cy="93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Best Norman Castles in England - Historic European Castles">
            <a:extLst>
              <a:ext uri="{FF2B5EF4-FFF2-40B4-BE49-F238E27FC236}">
                <a16:creationId xmlns:a16="http://schemas.microsoft.com/office/drawing/2014/main" id="{E9DF9BE6-6FBA-4A71-ACE0-C1777A36C9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2011" y="88655"/>
            <a:ext cx="1732922" cy="1669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4" name="Picture 20" descr="Windsor Castle Map">
            <a:extLst>
              <a:ext uri="{FF2B5EF4-FFF2-40B4-BE49-F238E27FC236}">
                <a16:creationId xmlns:a16="http://schemas.microsoft.com/office/drawing/2014/main" id="{CD4B165A-E852-4F99-887D-A056803E29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495" y="126321"/>
            <a:ext cx="2149829" cy="791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300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7485</TotalTime>
  <Words>1899</Words>
  <Application>Microsoft Office PowerPoint</Application>
  <PresentationFormat>Widescreen</PresentationFormat>
  <Paragraphs>255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Symbol</vt:lpstr>
      <vt:lpstr>Verdana</vt:lpstr>
      <vt:lpstr>Metropolitan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183</cp:revision>
  <cp:lastPrinted>2021-03-07T18:35:55Z</cp:lastPrinted>
  <dcterms:created xsi:type="dcterms:W3CDTF">2021-03-03T16:01:45Z</dcterms:created>
  <dcterms:modified xsi:type="dcterms:W3CDTF">2022-08-17T11:01:52Z</dcterms:modified>
</cp:coreProperties>
</file>