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61" r:id="rId4"/>
    <p:sldId id="259" r:id="rId5"/>
    <p:sldId id="260" r:id="rId6"/>
    <p:sldId id="262" r:id="rId7"/>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AihAAiiCm1gjjNsSmN6lxsdTI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7B6E6-8194-44CC-A105-084BB25D3F8F}">
  <a:tblStyle styleId="{7E97B6E6-8194-44CC-A105-084BB25D3F8F}" styleName="Table_0">
    <a:wholeTbl>
      <a:tcTxStyle b="off" i="off">
        <a:font>
          <a:latin typeface="Calibri Light"/>
          <a:ea typeface="Calibri Light"/>
          <a:cs typeface="Calibri Light"/>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9EEF2"/>
          </a:solidFill>
        </a:fill>
      </a:tcStyle>
    </a:band1H>
    <a:band2H>
      <a:tcTxStyle/>
      <a:tcStyle>
        <a:tcBdr/>
      </a:tcStyle>
    </a:band2H>
    <a:band1V>
      <a:tcTxStyle/>
      <a:tcStyle>
        <a:tcBdr/>
        <a:fill>
          <a:solidFill>
            <a:srgbClr val="E9EEF2"/>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fill>
          <a:solidFill>
            <a:schemeClr val="accent6"/>
          </a:solidFill>
        </a:fill>
      </a:tcStyle>
    </a:firstRow>
    <a:neCell>
      <a:tcTxStyle/>
      <a:tcStyle>
        <a:tcBdr/>
      </a:tcStyle>
    </a:neCell>
    <a:nwCell>
      <a:tcTxStyle/>
      <a:tcStyle>
        <a:tcBdr/>
      </a:tcStyle>
    </a:nwCell>
  </a:tblStyle>
  <a:tblStyle styleId="{0BE49364-BF28-4BFB-AED3-13BC22A78A7D}" styleName="Table_1">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9ED"/>
          </a:solidFill>
        </a:fill>
      </a:tcStyle>
    </a:wholeTbl>
    <a:band1H>
      <a:tcTxStyle/>
      <a:tcStyle>
        <a:tcBdr/>
        <a:fill>
          <a:solidFill>
            <a:srgbClr val="CFCFD9"/>
          </a:solidFill>
        </a:fill>
      </a:tcStyle>
    </a:band1H>
    <a:band2H>
      <a:tcTxStyle/>
      <a:tcStyle>
        <a:tcBdr/>
      </a:tcStyle>
    </a:band2H>
    <a:band1V>
      <a:tcTxStyle/>
      <a:tcStyle>
        <a:tcBdr/>
        <a:fill>
          <a:solidFill>
            <a:srgbClr val="CFCFD9"/>
          </a:solidFill>
        </a:fill>
      </a:tcStyle>
    </a:band1V>
    <a:band2V>
      <a:tcTxStyle/>
      <a:tcStyle>
        <a:tcBdr/>
      </a:tcStyle>
    </a:band2V>
    <a:lastCol>
      <a:tcTxStyle b="on" i="off">
        <a:font>
          <a:latin typeface="Calibri Light"/>
          <a:ea typeface="Calibri Light"/>
          <a:cs typeface="Calibri Light"/>
        </a:font>
        <a:schemeClr val="lt1"/>
      </a:tcTxStyle>
      <a:tcStyle>
        <a:tcBdr/>
        <a:fill>
          <a:solidFill>
            <a:schemeClr val="accent1"/>
          </a:solidFill>
        </a:fill>
      </a:tcStyle>
    </a:lastCol>
    <a:firstCol>
      <a:tcTxStyle b="on" i="off">
        <a:font>
          <a:latin typeface="Calibri Light"/>
          <a:ea typeface="Calibri Light"/>
          <a:cs typeface="Calibri Light"/>
        </a:font>
        <a:schemeClr val="lt1"/>
      </a:tcTxStyle>
      <a:tcStyle>
        <a:tcBdr/>
        <a:fill>
          <a:solidFill>
            <a:schemeClr val="accent1"/>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66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p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p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chemeClr val="accent1"/>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14" name="Google Shape;14;p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chemeClr val="accent1"/>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72" name="Google Shape;72;p1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chemeClr val="accent1"/>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78" name="Google Shape;78;p1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lt1"/>
              </a:buClr>
              <a:buSzPts val="8800"/>
              <a:buFont typeface="Calibri"/>
              <a:buNone/>
              <a:defRPr sz="8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lvl="1" algn="ctr">
              <a:lnSpc>
                <a:spcPct val="85000"/>
              </a:lnSpc>
              <a:spcBef>
                <a:spcPts val="600"/>
              </a:spcBef>
              <a:spcAft>
                <a:spcPts val="0"/>
              </a:spcAft>
              <a:buClr>
                <a:srgbClr val="FEFEFE"/>
              </a:buClr>
              <a:buSzPts val="2800"/>
              <a:buNone/>
              <a:defRPr sz="2800"/>
            </a:lvl2pPr>
            <a:lvl3pPr lvl="2" algn="ctr">
              <a:lnSpc>
                <a:spcPct val="85000"/>
              </a:lnSpc>
              <a:spcBef>
                <a:spcPts val="600"/>
              </a:spcBef>
              <a:spcAft>
                <a:spcPts val="0"/>
              </a:spcAft>
              <a:buClr>
                <a:srgbClr val="FEFEFE"/>
              </a:buClr>
              <a:buSzPts val="2400"/>
              <a:buNone/>
              <a:defRPr sz="2400"/>
            </a:lvl3pPr>
            <a:lvl4pPr lvl="3" algn="ctr">
              <a:lnSpc>
                <a:spcPct val="85000"/>
              </a:lnSpc>
              <a:spcBef>
                <a:spcPts val="600"/>
              </a:spcBef>
              <a:spcAft>
                <a:spcPts val="0"/>
              </a:spcAft>
              <a:buClr>
                <a:srgbClr val="FEFEFE"/>
              </a:buClr>
              <a:buSzPts val="2000"/>
              <a:buNone/>
              <a:defRPr sz="2000"/>
            </a:lvl4pPr>
            <a:lvl5pPr lvl="4" algn="ctr">
              <a:lnSpc>
                <a:spcPct val="85000"/>
              </a:lnSpc>
              <a:spcBef>
                <a:spcPts val="600"/>
              </a:spcBef>
              <a:spcAft>
                <a:spcPts val="0"/>
              </a:spcAft>
              <a:buClr>
                <a:srgbClr val="FEFEFE"/>
              </a:buClr>
              <a:buSzPts val="2000"/>
              <a:buNone/>
              <a:defRPr sz="2000"/>
            </a:lvl5pPr>
            <a:lvl6pPr lvl="5" algn="ctr">
              <a:lnSpc>
                <a:spcPct val="85000"/>
              </a:lnSpc>
              <a:spcBef>
                <a:spcPts val="600"/>
              </a:spcBef>
              <a:spcAft>
                <a:spcPts val="0"/>
              </a:spcAft>
              <a:buClr>
                <a:srgbClr val="FEFEFE"/>
              </a:buClr>
              <a:buSzPts val="2000"/>
              <a:buNone/>
              <a:defRPr sz="2000"/>
            </a:lvl6pPr>
            <a:lvl7pPr lvl="6" algn="ctr">
              <a:lnSpc>
                <a:spcPct val="85000"/>
              </a:lnSpc>
              <a:spcBef>
                <a:spcPts val="600"/>
              </a:spcBef>
              <a:spcAft>
                <a:spcPts val="0"/>
              </a:spcAft>
              <a:buClr>
                <a:srgbClr val="FEFEFE"/>
              </a:buClr>
              <a:buSzPts val="2000"/>
              <a:buNone/>
              <a:defRPr sz="2000"/>
            </a:lvl7pPr>
            <a:lvl8pPr lvl="7" algn="ctr">
              <a:lnSpc>
                <a:spcPct val="85000"/>
              </a:lnSpc>
              <a:spcBef>
                <a:spcPts val="600"/>
              </a:spcBef>
              <a:spcAft>
                <a:spcPts val="0"/>
              </a:spcAft>
              <a:buClr>
                <a:srgbClr val="FEFEFE"/>
              </a:buClr>
              <a:buSzPts val="2000"/>
              <a:buNone/>
              <a:defRPr sz="2000"/>
            </a:lvl8pPr>
            <a:lvl9pPr lvl="8" algn="ctr">
              <a:lnSpc>
                <a:spcPct val="85000"/>
              </a:lnSpc>
              <a:spcBef>
                <a:spcPts val="600"/>
              </a:spcBef>
              <a:spcAft>
                <a:spcPts val="0"/>
              </a:spcAft>
              <a:buClr>
                <a:srgbClr val="FEFEFE"/>
              </a:buClr>
              <a:buSzPts val="2000"/>
              <a:buNone/>
              <a:defRPr sz="2000"/>
            </a:lvl9pPr>
          </a:lstStyle>
          <a:p>
            <a:endParaRPr/>
          </a:p>
        </p:txBody>
      </p:sp>
      <p:sp>
        <p:nvSpPr>
          <p:cNvPr id="20" name="Google Shape;20;p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lt1"/>
              </a:buClr>
              <a:buSzPts val="8800"/>
              <a:buFont typeface="Calibri"/>
              <a:buNone/>
              <a:defRPr sz="8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228600" algn="l">
              <a:lnSpc>
                <a:spcPct val="85000"/>
              </a:lnSpc>
              <a:spcBef>
                <a:spcPts val="600"/>
              </a:spcBef>
              <a:spcAft>
                <a:spcPts val="0"/>
              </a:spcAft>
              <a:buClr>
                <a:schemeClr val="lt1"/>
              </a:buClr>
              <a:buSzPts val="1800"/>
              <a:buNone/>
              <a:defRPr sz="1800">
                <a:solidFill>
                  <a:schemeClr val="lt1"/>
                </a:solidFill>
              </a:defRPr>
            </a:lvl2pPr>
            <a:lvl3pPr marL="1371600" lvl="2" indent="-228600" algn="l">
              <a:lnSpc>
                <a:spcPct val="85000"/>
              </a:lnSpc>
              <a:spcBef>
                <a:spcPts val="600"/>
              </a:spcBef>
              <a:spcAft>
                <a:spcPts val="0"/>
              </a:spcAft>
              <a:buClr>
                <a:schemeClr val="lt1"/>
              </a:buClr>
              <a:buSzPts val="1600"/>
              <a:buNone/>
              <a:defRPr sz="1600">
                <a:solidFill>
                  <a:schemeClr val="lt1"/>
                </a:solidFill>
              </a:defRPr>
            </a:lvl3pPr>
            <a:lvl4pPr marL="1828800" lvl="3" indent="-228600" algn="l">
              <a:lnSpc>
                <a:spcPct val="85000"/>
              </a:lnSpc>
              <a:spcBef>
                <a:spcPts val="600"/>
              </a:spcBef>
              <a:spcAft>
                <a:spcPts val="0"/>
              </a:spcAft>
              <a:buClr>
                <a:schemeClr val="lt1"/>
              </a:buClr>
              <a:buSzPts val="1400"/>
              <a:buNone/>
              <a:defRPr sz="1400">
                <a:solidFill>
                  <a:schemeClr val="lt1"/>
                </a:solidFill>
              </a:defRPr>
            </a:lvl4pPr>
            <a:lvl5pPr marL="2286000" lvl="4" indent="-228600" algn="l">
              <a:lnSpc>
                <a:spcPct val="85000"/>
              </a:lnSpc>
              <a:spcBef>
                <a:spcPts val="600"/>
              </a:spcBef>
              <a:spcAft>
                <a:spcPts val="0"/>
              </a:spcAft>
              <a:buClr>
                <a:schemeClr val="lt1"/>
              </a:buClr>
              <a:buSzPts val="1400"/>
              <a:buNone/>
              <a:defRPr sz="1400">
                <a:solidFill>
                  <a:schemeClr val="lt1"/>
                </a:solidFill>
              </a:defRPr>
            </a:lvl5pPr>
            <a:lvl6pPr marL="2743200" lvl="5" indent="-228600" algn="l">
              <a:lnSpc>
                <a:spcPct val="85000"/>
              </a:lnSpc>
              <a:spcBef>
                <a:spcPts val="600"/>
              </a:spcBef>
              <a:spcAft>
                <a:spcPts val="0"/>
              </a:spcAft>
              <a:buClr>
                <a:schemeClr val="lt1"/>
              </a:buClr>
              <a:buSzPts val="1400"/>
              <a:buNone/>
              <a:defRPr sz="1400">
                <a:solidFill>
                  <a:schemeClr val="lt1"/>
                </a:solidFill>
              </a:defRPr>
            </a:lvl6pPr>
            <a:lvl7pPr marL="3200400" lvl="6" indent="-228600" algn="l">
              <a:lnSpc>
                <a:spcPct val="85000"/>
              </a:lnSpc>
              <a:spcBef>
                <a:spcPts val="600"/>
              </a:spcBef>
              <a:spcAft>
                <a:spcPts val="0"/>
              </a:spcAft>
              <a:buClr>
                <a:schemeClr val="lt1"/>
              </a:buClr>
              <a:buSzPts val="1400"/>
              <a:buNone/>
              <a:defRPr sz="1400">
                <a:solidFill>
                  <a:schemeClr val="lt1"/>
                </a:solidFill>
              </a:defRPr>
            </a:lvl7pPr>
            <a:lvl8pPr marL="3657600" lvl="7" indent="-228600" algn="l">
              <a:lnSpc>
                <a:spcPct val="85000"/>
              </a:lnSpc>
              <a:spcBef>
                <a:spcPts val="600"/>
              </a:spcBef>
              <a:spcAft>
                <a:spcPts val="0"/>
              </a:spcAft>
              <a:buClr>
                <a:schemeClr val="lt1"/>
              </a:buClr>
              <a:buSzPts val="1400"/>
              <a:buNone/>
              <a:defRPr sz="1400">
                <a:solidFill>
                  <a:schemeClr val="lt1"/>
                </a:solidFill>
              </a:defRPr>
            </a:lvl8pPr>
            <a:lvl9pPr marL="4114800" lvl="8" indent="-228600" algn="l">
              <a:lnSpc>
                <a:spcPct val="85000"/>
              </a:lnSpc>
              <a:spcBef>
                <a:spcPts val="600"/>
              </a:spcBef>
              <a:spcAft>
                <a:spcPts val="0"/>
              </a:spcAft>
              <a:buClr>
                <a:schemeClr val="lt1"/>
              </a:buClr>
              <a:buSzPts val="1400"/>
              <a:buNone/>
              <a:defRPr sz="1400">
                <a:solidFill>
                  <a:schemeClr val="lt1"/>
                </a:solidFill>
              </a:defRPr>
            </a:lvl9pPr>
          </a:lstStyle>
          <a:p>
            <a:endParaRPr/>
          </a:p>
        </p:txBody>
      </p:sp>
      <p:sp>
        <p:nvSpPr>
          <p:cNvPr id="26" name="Google Shape;26;p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chemeClr val="accent1"/>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32" name="Google Shape;32;p10"/>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chemeClr val="accent1"/>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33" name="Google Shape;33;p1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chemeClr val="accent1"/>
              </a:buClr>
              <a:buSzPts val="2200"/>
              <a:buNone/>
              <a:defRPr sz="2200" b="0" cap="none">
                <a:solidFill>
                  <a:schemeClr val="accent1"/>
                </a:solidFill>
                <a:latin typeface="Calibri"/>
                <a:ea typeface="Calibri"/>
                <a:cs typeface="Calibri"/>
                <a:sym typeface="Calibri"/>
              </a:defRPr>
            </a:lvl1pPr>
            <a:lvl2pPr marL="914400" lvl="1" indent="-228600" algn="l">
              <a:lnSpc>
                <a:spcPct val="85000"/>
              </a:lnSpc>
              <a:spcBef>
                <a:spcPts val="600"/>
              </a:spcBef>
              <a:spcAft>
                <a:spcPts val="0"/>
              </a:spcAft>
              <a:buClr>
                <a:srgbClr val="FEFEFE"/>
              </a:buClr>
              <a:buSzPts val="2000"/>
              <a:buNone/>
              <a:defRPr sz="2000" b="1"/>
            </a:lvl2pPr>
            <a:lvl3pPr marL="1371600" lvl="2" indent="-228600" algn="l">
              <a:lnSpc>
                <a:spcPct val="85000"/>
              </a:lnSpc>
              <a:spcBef>
                <a:spcPts val="600"/>
              </a:spcBef>
              <a:spcAft>
                <a:spcPts val="0"/>
              </a:spcAft>
              <a:buClr>
                <a:srgbClr val="FEFEFE"/>
              </a:buClr>
              <a:buSzPts val="1800"/>
              <a:buNone/>
              <a:defRPr sz="1800" b="1"/>
            </a:lvl3pPr>
            <a:lvl4pPr marL="1828800" lvl="3" indent="-228600" algn="l">
              <a:lnSpc>
                <a:spcPct val="85000"/>
              </a:lnSpc>
              <a:spcBef>
                <a:spcPts val="600"/>
              </a:spcBef>
              <a:spcAft>
                <a:spcPts val="0"/>
              </a:spcAft>
              <a:buClr>
                <a:srgbClr val="FEFEFE"/>
              </a:buClr>
              <a:buSzPts val="1600"/>
              <a:buNone/>
              <a:defRPr sz="1600" b="1"/>
            </a:lvl4pPr>
            <a:lvl5pPr marL="2286000" lvl="4" indent="-228600" algn="l">
              <a:lnSpc>
                <a:spcPct val="85000"/>
              </a:lnSpc>
              <a:spcBef>
                <a:spcPts val="600"/>
              </a:spcBef>
              <a:spcAft>
                <a:spcPts val="0"/>
              </a:spcAft>
              <a:buClr>
                <a:srgbClr val="FEFEFE"/>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39" name="Google Shape;39;p11"/>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chemeClr val="accent1"/>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40" name="Google Shape;40;p11"/>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chemeClr val="accent1"/>
              </a:buClr>
              <a:buSzPts val="2200"/>
              <a:buNone/>
              <a:defRPr sz="2200" b="0" cap="none">
                <a:latin typeface="Calibri"/>
                <a:ea typeface="Calibri"/>
                <a:cs typeface="Calibri"/>
                <a:sym typeface="Calibri"/>
              </a:defRPr>
            </a:lvl1pPr>
            <a:lvl2pPr marL="914400" lvl="1" indent="-228600" algn="l">
              <a:lnSpc>
                <a:spcPct val="85000"/>
              </a:lnSpc>
              <a:spcBef>
                <a:spcPts val="600"/>
              </a:spcBef>
              <a:spcAft>
                <a:spcPts val="0"/>
              </a:spcAft>
              <a:buClr>
                <a:srgbClr val="FEFEFE"/>
              </a:buClr>
              <a:buSzPts val="2000"/>
              <a:buNone/>
              <a:defRPr sz="2000" b="1"/>
            </a:lvl2pPr>
            <a:lvl3pPr marL="1371600" lvl="2" indent="-228600" algn="l">
              <a:lnSpc>
                <a:spcPct val="85000"/>
              </a:lnSpc>
              <a:spcBef>
                <a:spcPts val="600"/>
              </a:spcBef>
              <a:spcAft>
                <a:spcPts val="0"/>
              </a:spcAft>
              <a:buClr>
                <a:srgbClr val="FEFEFE"/>
              </a:buClr>
              <a:buSzPts val="1800"/>
              <a:buNone/>
              <a:defRPr sz="1800" b="1"/>
            </a:lvl3pPr>
            <a:lvl4pPr marL="1828800" lvl="3" indent="-228600" algn="l">
              <a:lnSpc>
                <a:spcPct val="85000"/>
              </a:lnSpc>
              <a:spcBef>
                <a:spcPts val="600"/>
              </a:spcBef>
              <a:spcAft>
                <a:spcPts val="0"/>
              </a:spcAft>
              <a:buClr>
                <a:srgbClr val="FEFEFE"/>
              </a:buClr>
              <a:buSzPts val="1600"/>
              <a:buNone/>
              <a:defRPr sz="1600" b="1"/>
            </a:lvl4pPr>
            <a:lvl5pPr marL="2286000" lvl="4" indent="-228600" algn="l">
              <a:lnSpc>
                <a:spcPct val="85000"/>
              </a:lnSpc>
              <a:spcBef>
                <a:spcPts val="600"/>
              </a:spcBef>
              <a:spcAft>
                <a:spcPts val="0"/>
              </a:spcAft>
              <a:buClr>
                <a:srgbClr val="FEFEFE"/>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41" name="Google Shape;41;p11"/>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chemeClr val="accent1"/>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42" name="Google Shape;42;p1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4"/>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chemeClr val="accent1"/>
              </a:buClr>
              <a:buSzPts val="3200"/>
              <a:buChar char=" "/>
              <a:defRPr sz="3200"/>
            </a:lvl1pPr>
            <a:lvl2pPr marL="914400" lvl="1" indent="-406400" algn="l">
              <a:lnSpc>
                <a:spcPct val="85000"/>
              </a:lnSpc>
              <a:spcBef>
                <a:spcPts val="600"/>
              </a:spcBef>
              <a:spcAft>
                <a:spcPts val="0"/>
              </a:spcAft>
              <a:buClr>
                <a:srgbClr val="FEFEFE"/>
              </a:buClr>
              <a:buSzPts val="2800"/>
              <a:buChar char=" "/>
              <a:defRPr sz="2800"/>
            </a:lvl2pPr>
            <a:lvl3pPr marL="1371600" lvl="2" indent="-381000" algn="l">
              <a:lnSpc>
                <a:spcPct val="85000"/>
              </a:lnSpc>
              <a:spcBef>
                <a:spcPts val="600"/>
              </a:spcBef>
              <a:spcAft>
                <a:spcPts val="0"/>
              </a:spcAft>
              <a:buClr>
                <a:srgbClr val="FEFEFE"/>
              </a:buClr>
              <a:buSzPts val="2400"/>
              <a:buChar char=" "/>
              <a:defRPr sz="2400"/>
            </a:lvl3pPr>
            <a:lvl4pPr marL="1828800" lvl="3" indent="-355600" algn="l">
              <a:lnSpc>
                <a:spcPct val="85000"/>
              </a:lnSpc>
              <a:spcBef>
                <a:spcPts val="600"/>
              </a:spcBef>
              <a:spcAft>
                <a:spcPts val="0"/>
              </a:spcAft>
              <a:buClr>
                <a:srgbClr val="FEFEFE"/>
              </a:buClr>
              <a:buSzPts val="2000"/>
              <a:buChar char=" "/>
              <a:defRPr sz="2000"/>
            </a:lvl4pPr>
            <a:lvl5pPr marL="2286000" lvl="4" indent="-355600" algn="l">
              <a:lnSpc>
                <a:spcPct val="85000"/>
              </a:lnSpc>
              <a:spcBef>
                <a:spcPts val="600"/>
              </a:spcBef>
              <a:spcAft>
                <a:spcPts val="0"/>
              </a:spcAft>
              <a:buClr>
                <a:srgbClr val="FEFEFE"/>
              </a:buClr>
              <a:buSzPts val="2000"/>
              <a:buChar char=" "/>
              <a:defRPr sz="2000"/>
            </a:lvl5pPr>
            <a:lvl6pPr marL="2743200" lvl="5" indent="-355600" algn="l">
              <a:lnSpc>
                <a:spcPct val="85000"/>
              </a:lnSpc>
              <a:spcBef>
                <a:spcPts val="600"/>
              </a:spcBef>
              <a:spcAft>
                <a:spcPts val="0"/>
              </a:spcAft>
              <a:buClr>
                <a:srgbClr val="FEFEFE"/>
              </a:buClr>
              <a:buSzPts val="2000"/>
              <a:buChar char=" "/>
              <a:defRPr sz="2000"/>
            </a:lvl6pPr>
            <a:lvl7pPr marL="3200400" lvl="6" indent="-355600" algn="l">
              <a:lnSpc>
                <a:spcPct val="85000"/>
              </a:lnSpc>
              <a:spcBef>
                <a:spcPts val="600"/>
              </a:spcBef>
              <a:spcAft>
                <a:spcPts val="0"/>
              </a:spcAft>
              <a:buClr>
                <a:srgbClr val="FEFEFE"/>
              </a:buClr>
              <a:buSzPts val="2000"/>
              <a:buChar char=" "/>
              <a:defRPr sz="2000"/>
            </a:lvl7pPr>
            <a:lvl8pPr marL="3657600" lvl="7" indent="-355600" algn="l">
              <a:lnSpc>
                <a:spcPct val="85000"/>
              </a:lnSpc>
              <a:spcBef>
                <a:spcPts val="600"/>
              </a:spcBef>
              <a:spcAft>
                <a:spcPts val="0"/>
              </a:spcAft>
              <a:buClr>
                <a:srgbClr val="FEFEFE"/>
              </a:buClr>
              <a:buSzPts val="2000"/>
              <a:buChar char=" "/>
              <a:defRPr sz="2000"/>
            </a:lvl8pPr>
            <a:lvl9pPr marL="4114800" lvl="8" indent="-355600" algn="l">
              <a:lnSpc>
                <a:spcPct val="85000"/>
              </a:lnSpc>
              <a:spcBef>
                <a:spcPts val="600"/>
              </a:spcBef>
              <a:spcAft>
                <a:spcPts val="0"/>
              </a:spcAft>
              <a:buClr>
                <a:srgbClr val="FEFEFE"/>
              </a:buClr>
              <a:buSzPts val="2000"/>
              <a:buChar char=" "/>
              <a:defRPr sz="2000"/>
            </a:lvl9pPr>
          </a:lstStyle>
          <a:p>
            <a:endParaRPr/>
          </a:p>
        </p:txBody>
      </p:sp>
      <p:sp>
        <p:nvSpPr>
          <p:cNvPr id="58" name="Google Shape;58;p14"/>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FFFFFF"/>
              </a:buClr>
              <a:buSzPts val="1800"/>
              <a:buFont typeface="Calibri"/>
              <a:buNone/>
              <a:defRPr sz="1800">
                <a:solidFill>
                  <a:srgbClr val="FFFFFF"/>
                </a:solidFill>
              </a:defRPr>
            </a:lvl1pPr>
            <a:lvl2pPr marL="914400" lvl="1" indent="-228600" algn="l">
              <a:lnSpc>
                <a:spcPct val="85000"/>
              </a:lnSpc>
              <a:spcBef>
                <a:spcPts val="600"/>
              </a:spcBef>
              <a:spcAft>
                <a:spcPts val="0"/>
              </a:spcAft>
              <a:buClr>
                <a:srgbClr val="FEFEFE"/>
              </a:buClr>
              <a:buSzPts val="1200"/>
              <a:buNone/>
              <a:defRPr sz="1200"/>
            </a:lvl2pPr>
            <a:lvl3pPr marL="1371600" lvl="2" indent="-228600" algn="l">
              <a:lnSpc>
                <a:spcPct val="85000"/>
              </a:lnSpc>
              <a:spcBef>
                <a:spcPts val="600"/>
              </a:spcBef>
              <a:spcAft>
                <a:spcPts val="0"/>
              </a:spcAft>
              <a:buClr>
                <a:srgbClr val="FEFEFE"/>
              </a:buClr>
              <a:buSzPts val="1000"/>
              <a:buNone/>
              <a:defRPr sz="1000"/>
            </a:lvl3pPr>
            <a:lvl4pPr marL="1828800" lvl="3" indent="-228600" algn="l">
              <a:lnSpc>
                <a:spcPct val="85000"/>
              </a:lnSpc>
              <a:spcBef>
                <a:spcPts val="600"/>
              </a:spcBef>
              <a:spcAft>
                <a:spcPts val="0"/>
              </a:spcAft>
              <a:buClr>
                <a:srgbClr val="FEFEFE"/>
              </a:buClr>
              <a:buSzPts val="900"/>
              <a:buNone/>
              <a:defRPr sz="900"/>
            </a:lvl4pPr>
            <a:lvl5pPr marL="2286000" lvl="4" indent="-228600" algn="l">
              <a:lnSpc>
                <a:spcPct val="85000"/>
              </a:lnSpc>
              <a:spcBef>
                <a:spcPts val="600"/>
              </a:spcBef>
              <a:spcAft>
                <a:spcPts val="0"/>
              </a:spcAft>
              <a:buClr>
                <a:srgbClr val="FEFEFE"/>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59" name="Google Shape;59;p1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accen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3200"/>
              <a:buFont typeface="Calibri"/>
              <a:buNone/>
              <a:defRPr sz="32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a:spLocks noGrp="1"/>
          </p:cNvSpPr>
          <p:nvPr>
            <p:ph type="pic" idx="2"/>
          </p:nvPr>
        </p:nvSpPr>
        <p:spPr>
          <a:xfrm>
            <a:off x="0" y="0"/>
            <a:ext cx="12192000" cy="5330952"/>
          </a:xfrm>
          <a:prstGeom prst="rect">
            <a:avLst/>
          </a:prstGeom>
          <a:solidFill>
            <a:srgbClr val="D9D9E9"/>
          </a:solidFill>
          <a:ln>
            <a:noFill/>
          </a:ln>
        </p:spPr>
        <p:txBody>
          <a:bodyPr spcFirstLastPara="1" wrap="square" lIns="91425" tIns="45700" rIns="91425" bIns="45700" anchor="t" anchorCtr="0">
            <a:normAutofit/>
          </a:bodyPr>
          <a:lstStyle>
            <a:lvl1pPr marR="0" lvl="0" algn="ctr" rtl="0">
              <a:lnSpc>
                <a:spcPct val="85000"/>
              </a:lnSpc>
              <a:spcBef>
                <a:spcPts val="8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85000"/>
              </a:lnSpc>
              <a:spcBef>
                <a:spcPts val="600"/>
              </a:spcBef>
              <a:spcAft>
                <a:spcPts val="0"/>
              </a:spcAft>
              <a:buClr>
                <a:srgbClr val="FEFEFE"/>
              </a:buClr>
              <a:buSzPts val="2800"/>
              <a:buFont typeface="Arial"/>
              <a:buNone/>
              <a:defRPr sz="2800" b="0" i="0" u="none" strike="noStrike" cap="none">
                <a:solidFill>
                  <a:srgbClr val="FEFEFE"/>
                </a:solidFill>
                <a:latin typeface="Calibri"/>
                <a:ea typeface="Calibri"/>
                <a:cs typeface="Calibri"/>
                <a:sym typeface="Calibri"/>
              </a:defRPr>
            </a:lvl2pPr>
            <a:lvl3pPr marR="0" lvl="2" algn="l" rtl="0">
              <a:lnSpc>
                <a:spcPct val="85000"/>
              </a:lnSpc>
              <a:spcBef>
                <a:spcPts val="600"/>
              </a:spcBef>
              <a:spcAft>
                <a:spcPts val="0"/>
              </a:spcAft>
              <a:buClr>
                <a:srgbClr val="FEFEFE"/>
              </a:buClr>
              <a:buSzPts val="2400"/>
              <a:buFont typeface="Arial"/>
              <a:buNone/>
              <a:defRPr sz="2400" b="0" i="1" u="none" strike="noStrike" cap="none">
                <a:solidFill>
                  <a:srgbClr val="FEFEFE"/>
                </a:solidFill>
                <a:latin typeface="Calibri"/>
                <a:ea typeface="Calibri"/>
                <a:cs typeface="Calibri"/>
                <a:sym typeface="Calibri"/>
              </a:defRPr>
            </a:lvl3pPr>
            <a:lvl4pPr marR="0" lvl="3" algn="l" rtl="0">
              <a:lnSpc>
                <a:spcPct val="85000"/>
              </a:lnSpc>
              <a:spcBef>
                <a:spcPts val="600"/>
              </a:spcBef>
              <a:spcAft>
                <a:spcPts val="0"/>
              </a:spcAft>
              <a:buClr>
                <a:srgbClr val="FEFEFE"/>
              </a:buClr>
              <a:buSzPts val="2000"/>
              <a:buFont typeface="Arial"/>
              <a:buNone/>
              <a:defRPr sz="2000" b="0" i="0" u="none" strike="noStrike" cap="none">
                <a:solidFill>
                  <a:srgbClr val="FEFEFE"/>
                </a:solidFill>
                <a:latin typeface="Calibri"/>
                <a:ea typeface="Calibri"/>
                <a:cs typeface="Calibri"/>
                <a:sym typeface="Calibri"/>
              </a:defRPr>
            </a:lvl4pPr>
            <a:lvl5pPr marR="0" lvl="4" algn="l" rtl="0">
              <a:lnSpc>
                <a:spcPct val="85000"/>
              </a:lnSpc>
              <a:spcBef>
                <a:spcPts val="600"/>
              </a:spcBef>
              <a:spcAft>
                <a:spcPts val="0"/>
              </a:spcAft>
              <a:buClr>
                <a:srgbClr val="FEFEFE"/>
              </a:buClr>
              <a:buSzPts val="2000"/>
              <a:buFont typeface="Arial"/>
              <a:buNone/>
              <a:defRPr sz="2000" b="0" i="0" u="none" strike="noStrike" cap="none">
                <a:solidFill>
                  <a:srgbClr val="FEFEFE"/>
                </a:solidFill>
                <a:latin typeface="Calibri"/>
                <a:ea typeface="Calibri"/>
                <a:cs typeface="Calibri"/>
                <a:sym typeface="Calibri"/>
              </a:defRPr>
            </a:lvl5pPr>
            <a:lvl6pPr marR="0" lvl="5" algn="l" rtl="0">
              <a:lnSpc>
                <a:spcPct val="85000"/>
              </a:lnSpc>
              <a:spcBef>
                <a:spcPts val="600"/>
              </a:spcBef>
              <a:spcAft>
                <a:spcPts val="0"/>
              </a:spcAft>
              <a:buClr>
                <a:srgbClr val="FEFEFE"/>
              </a:buClr>
              <a:buSzPts val="2000"/>
              <a:buFont typeface="Arial"/>
              <a:buNone/>
              <a:defRPr sz="2000" b="0" i="0" u="none" strike="noStrike" cap="none">
                <a:solidFill>
                  <a:srgbClr val="FEFEFE"/>
                </a:solidFill>
                <a:latin typeface="Calibri"/>
                <a:ea typeface="Calibri"/>
                <a:cs typeface="Calibri"/>
                <a:sym typeface="Calibri"/>
              </a:defRPr>
            </a:lvl6pPr>
            <a:lvl7pPr marR="0" lvl="6" algn="l" rtl="0">
              <a:lnSpc>
                <a:spcPct val="85000"/>
              </a:lnSpc>
              <a:spcBef>
                <a:spcPts val="600"/>
              </a:spcBef>
              <a:spcAft>
                <a:spcPts val="0"/>
              </a:spcAft>
              <a:buClr>
                <a:srgbClr val="FEFEFE"/>
              </a:buClr>
              <a:buSzPts val="2000"/>
              <a:buFont typeface="Arial"/>
              <a:buNone/>
              <a:defRPr sz="2000" b="0" i="0" u="none" strike="noStrike" cap="none">
                <a:solidFill>
                  <a:srgbClr val="FEFEFE"/>
                </a:solidFill>
                <a:latin typeface="Calibri"/>
                <a:ea typeface="Calibri"/>
                <a:cs typeface="Calibri"/>
                <a:sym typeface="Calibri"/>
              </a:defRPr>
            </a:lvl7pPr>
            <a:lvl8pPr marR="0" lvl="7" algn="l" rtl="0">
              <a:lnSpc>
                <a:spcPct val="85000"/>
              </a:lnSpc>
              <a:spcBef>
                <a:spcPts val="600"/>
              </a:spcBef>
              <a:spcAft>
                <a:spcPts val="0"/>
              </a:spcAft>
              <a:buClr>
                <a:srgbClr val="FEFEFE"/>
              </a:buClr>
              <a:buSzPts val="2000"/>
              <a:buFont typeface="Arial"/>
              <a:buNone/>
              <a:defRPr sz="2000" b="0" i="0" u="none" strike="noStrike" cap="none">
                <a:solidFill>
                  <a:srgbClr val="FEFEFE"/>
                </a:solidFill>
                <a:latin typeface="Calibri"/>
                <a:ea typeface="Calibri"/>
                <a:cs typeface="Calibri"/>
                <a:sym typeface="Calibri"/>
              </a:defRPr>
            </a:lvl8pPr>
            <a:lvl9pPr marR="0" lvl="8" algn="l" rtl="0">
              <a:lnSpc>
                <a:spcPct val="85000"/>
              </a:lnSpc>
              <a:spcBef>
                <a:spcPts val="600"/>
              </a:spcBef>
              <a:spcAft>
                <a:spcPts val="0"/>
              </a:spcAft>
              <a:buClr>
                <a:srgbClr val="FEFEFE"/>
              </a:buClr>
              <a:buSzPts val="2000"/>
              <a:buFont typeface="Arial"/>
              <a:buNone/>
              <a:defRPr sz="2000" b="0" i="0" u="none" strike="noStrike" cap="none">
                <a:solidFill>
                  <a:srgbClr val="FEFEFE"/>
                </a:solidFill>
                <a:latin typeface="Calibri"/>
                <a:ea typeface="Calibri"/>
                <a:cs typeface="Calibri"/>
                <a:sym typeface="Calibri"/>
              </a:defRPr>
            </a:lvl9pPr>
          </a:lstStyle>
          <a:p>
            <a:endParaRPr/>
          </a:p>
        </p:txBody>
      </p:sp>
      <p:sp>
        <p:nvSpPr>
          <p:cNvPr id="65" name="Google Shape;65;p15"/>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chemeClr val="lt1"/>
              </a:buClr>
              <a:buSzPts val="1400"/>
              <a:buNone/>
              <a:defRPr sz="1400">
                <a:solidFill>
                  <a:schemeClr val="lt1"/>
                </a:solidFill>
              </a:defRPr>
            </a:lvl1pPr>
            <a:lvl2pPr marL="914400" lvl="1" indent="-228600" algn="l">
              <a:lnSpc>
                <a:spcPct val="85000"/>
              </a:lnSpc>
              <a:spcBef>
                <a:spcPts val="600"/>
              </a:spcBef>
              <a:spcAft>
                <a:spcPts val="0"/>
              </a:spcAft>
              <a:buClr>
                <a:srgbClr val="FEFEFE"/>
              </a:buClr>
              <a:buSzPts val="1200"/>
              <a:buNone/>
              <a:defRPr sz="1200"/>
            </a:lvl2pPr>
            <a:lvl3pPr marL="1371600" lvl="2" indent="-228600" algn="l">
              <a:lnSpc>
                <a:spcPct val="85000"/>
              </a:lnSpc>
              <a:spcBef>
                <a:spcPts val="600"/>
              </a:spcBef>
              <a:spcAft>
                <a:spcPts val="0"/>
              </a:spcAft>
              <a:buClr>
                <a:srgbClr val="FEFEFE"/>
              </a:buClr>
              <a:buSzPts val="1000"/>
              <a:buNone/>
              <a:defRPr sz="1000"/>
            </a:lvl3pPr>
            <a:lvl4pPr marL="1828800" lvl="3" indent="-228600" algn="l">
              <a:lnSpc>
                <a:spcPct val="85000"/>
              </a:lnSpc>
              <a:spcBef>
                <a:spcPts val="600"/>
              </a:spcBef>
              <a:spcAft>
                <a:spcPts val="0"/>
              </a:spcAft>
              <a:buClr>
                <a:srgbClr val="FEFEFE"/>
              </a:buClr>
              <a:buSzPts val="900"/>
              <a:buNone/>
              <a:defRPr sz="900"/>
            </a:lvl4pPr>
            <a:lvl5pPr marL="2286000" lvl="4" indent="-228600" algn="l">
              <a:lnSpc>
                <a:spcPct val="85000"/>
              </a:lnSpc>
              <a:spcBef>
                <a:spcPts val="600"/>
              </a:spcBef>
              <a:spcAft>
                <a:spcPts val="0"/>
              </a:spcAft>
              <a:buClr>
                <a:srgbClr val="FEFEFE"/>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66" name="Google Shape;66;p1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rgbClr val="FEFEFE"/>
              </a:buClr>
              <a:buSzPts val="5400"/>
              <a:buFont typeface="Calibri"/>
              <a:buNone/>
              <a:defRPr sz="5400" b="0" i="0" u="none" strike="noStrike" cap="none">
                <a:solidFill>
                  <a:srgbClr val="FEFEF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chemeClr val="accent1"/>
              </a:buClr>
              <a:buSzPts val="2400"/>
              <a:buFont typeface="Arial"/>
              <a:buChar char=" "/>
              <a:defRPr sz="2400" b="0" i="0" u="none" strike="noStrike" cap="none">
                <a:solidFill>
                  <a:schemeClr val="accent1"/>
                </a:solidFill>
                <a:latin typeface="Calibri"/>
                <a:ea typeface="Calibri"/>
                <a:cs typeface="Calibri"/>
                <a:sym typeface="Calibri"/>
              </a:defRPr>
            </a:lvl1pPr>
            <a:lvl2pPr marL="914400" marR="0" lvl="1" indent="-381000" algn="l" rtl="0">
              <a:lnSpc>
                <a:spcPct val="85000"/>
              </a:lnSpc>
              <a:spcBef>
                <a:spcPts val="600"/>
              </a:spcBef>
              <a:spcAft>
                <a:spcPts val="0"/>
              </a:spcAft>
              <a:buClr>
                <a:srgbClr val="FEFEFE"/>
              </a:buClr>
              <a:buSzPts val="2400"/>
              <a:buFont typeface="Arial"/>
              <a:buChar char=" "/>
              <a:defRPr sz="2400" b="0" i="0" u="none" strike="noStrike" cap="none">
                <a:solidFill>
                  <a:srgbClr val="FEFEFE"/>
                </a:solidFill>
                <a:latin typeface="Calibri"/>
                <a:ea typeface="Calibri"/>
                <a:cs typeface="Calibri"/>
                <a:sym typeface="Calibri"/>
              </a:defRPr>
            </a:lvl2pPr>
            <a:lvl3pPr marL="1371600" marR="0" lvl="2" indent="-355600" algn="l" rtl="0">
              <a:lnSpc>
                <a:spcPct val="85000"/>
              </a:lnSpc>
              <a:spcBef>
                <a:spcPts val="600"/>
              </a:spcBef>
              <a:spcAft>
                <a:spcPts val="0"/>
              </a:spcAft>
              <a:buClr>
                <a:srgbClr val="FEFEFE"/>
              </a:buClr>
              <a:buSzPts val="2000"/>
              <a:buFont typeface="Arial"/>
              <a:buChar char=" "/>
              <a:defRPr sz="2000" b="0" i="1" u="none" strike="noStrike" cap="none">
                <a:solidFill>
                  <a:srgbClr val="FEFEFE"/>
                </a:solidFill>
                <a:latin typeface="Calibri"/>
                <a:ea typeface="Calibri"/>
                <a:cs typeface="Calibri"/>
                <a:sym typeface="Calibri"/>
              </a:defRPr>
            </a:lvl3pPr>
            <a:lvl4pPr marL="1828800" marR="0" lvl="3"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4pPr>
            <a:lvl5pPr marL="2286000" marR="0" lvl="4"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5pPr>
            <a:lvl6pPr marL="2743200" marR="0" lvl="5"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6pPr>
            <a:lvl7pPr marL="3200400" marR="0" lvl="6"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7pPr>
            <a:lvl8pPr marL="3657600" marR="0" lvl="7"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8pPr>
            <a:lvl9pPr marL="4114800" marR="0" lvl="8"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i="0" u="none" strike="noStrike" cap="none">
                <a:solidFill>
                  <a:schemeClr val="lt1"/>
                </a:solidFill>
                <a:latin typeface="Calibri"/>
                <a:ea typeface="Calibri"/>
                <a:cs typeface="Calibri"/>
                <a:sym typeface="Calibri"/>
              </a:defRPr>
            </a:lvl1pPr>
            <a:lvl2pPr marL="0" marR="0" lvl="1" indent="0" algn="r" rtl="0">
              <a:spcBef>
                <a:spcPts val="0"/>
              </a:spcBef>
              <a:buNone/>
              <a:defRPr sz="10300" b="0" i="0" u="none" strike="noStrike" cap="none">
                <a:solidFill>
                  <a:schemeClr val="lt1"/>
                </a:solidFill>
                <a:latin typeface="Calibri"/>
                <a:ea typeface="Calibri"/>
                <a:cs typeface="Calibri"/>
                <a:sym typeface="Calibri"/>
              </a:defRPr>
            </a:lvl2pPr>
            <a:lvl3pPr marL="0" marR="0" lvl="2" indent="0" algn="r" rtl="0">
              <a:spcBef>
                <a:spcPts val="0"/>
              </a:spcBef>
              <a:buNone/>
              <a:defRPr sz="10300" b="0" i="0" u="none" strike="noStrike" cap="none">
                <a:solidFill>
                  <a:schemeClr val="lt1"/>
                </a:solidFill>
                <a:latin typeface="Calibri"/>
                <a:ea typeface="Calibri"/>
                <a:cs typeface="Calibri"/>
                <a:sym typeface="Calibri"/>
              </a:defRPr>
            </a:lvl3pPr>
            <a:lvl4pPr marL="0" marR="0" lvl="3" indent="0" algn="r" rtl="0">
              <a:spcBef>
                <a:spcPts val="0"/>
              </a:spcBef>
              <a:buNone/>
              <a:defRPr sz="10300" b="0" i="0" u="none" strike="noStrike" cap="none">
                <a:solidFill>
                  <a:schemeClr val="lt1"/>
                </a:solidFill>
                <a:latin typeface="Calibri"/>
                <a:ea typeface="Calibri"/>
                <a:cs typeface="Calibri"/>
                <a:sym typeface="Calibri"/>
              </a:defRPr>
            </a:lvl4pPr>
            <a:lvl5pPr marL="0" marR="0" lvl="4" indent="0" algn="r" rtl="0">
              <a:spcBef>
                <a:spcPts val="0"/>
              </a:spcBef>
              <a:buNone/>
              <a:defRPr sz="10300" b="0" i="0" u="none" strike="noStrike" cap="none">
                <a:solidFill>
                  <a:schemeClr val="lt1"/>
                </a:solidFill>
                <a:latin typeface="Calibri"/>
                <a:ea typeface="Calibri"/>
                <a:cs typeface="Calibri"/>
                <a:sym typeface="Calibri"/>
              </a:defRPr>
            </a:lvl5pPr>
            <a:lvl6pPr marL="0" marR="0" lvl="5" indent="0" algn="r" rtl="0">
              <a:spcBef>
                <a:spcPts val="0"/>
              </a:spcBef>
              <a:buNone/>
              <a:defRPr sz="10300" b="0" i="0" u="none" strike="noStrike" cap="none">
                <a:solidFill>
                  <a:schemeClr val="lt1"/>
                </a:solidFill>
                <a:latin typeface="Calibri"/>
                <a:ea typeface="Calibri"/>
                <a:cs typeface="Calibri"/>
                <a:sym typeface="Calibri"/>
              </a:defRPr>
            </a:lvl6pPr>
            <a:lvl7pPr marL="0" marR="0" lvl="6" indent="0" algn="r" rtl="0">
              <a:spcBef>
                <a:spcPts val="0"/>
              </a:spcBef>
              <a:buNone/>
              <a:defRPr sz="10300" b="0" i="0" u="none" strike="noStrike" cap="none">
                <a:solidFill>
                  <a:schemeClr val="lt1"/>
                </a:solidFill>
                <a:latin typeface="Calibri"/>
                <a:ea typeface="Calibri"/>
                <a:cs typeface="Calibri"/>
                <a:sym typeface="Calibri"/>
              </a:defRPr>
            </a:lvl7pPr>
            <a:lvl8pPr marL="0" marR="0" lvl="7" indent="0" algn="r" rtl="0">
              <a:spcBef>
                <a:spcPts val="0"/>
              </a:spcBef>
              <a:buNone/>
              <a:defRPr sz="10300" b="0" i="0" u="none" strike="noStrike" cap="none">
                <a:solidFill>
                  <a:schemeClr val="lt1"/>
                </a:solidFill>
                <a:latin typeface="Calibri"/>
                <a:ea typeface="Calibri"/>
                <a:cs typeface="Calibri"/>
                <a:sym typeface="Calibri"/>
              </a:defRPr>
            </a:lvl8pPr>
            <a:lvl9pPr marL="0" marR="0" lvl="8" indent="0" algn="r" rtl="0">
              <a:spcBef>
                <a:spcPts val="0"/>
              </a:spcBef>
              <a:buNone/>
              <a:defRPr sz="10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yri9AuoyHNo" TargetMode="External"/><Relationship Id="rId3" Type="http://schemas.openxmlformats.org/officeDocument/2006/relationships/hyperlink" Target="https://www.youtube.com/watch?v=9kj_vwleR6Q" TargetMode="External"/><Relationship Id="rId7" Type="http://schemas.openxmlformats.org/officeDocument/2006/relationships/hyperlink" Target="https://kids.britannica.com/kids/article/ocean/34618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sheppardsoftware.com/World_Continents.htm" TargetMode="External"/><Relationship Id="rId11" Type="http://schemas.openxmlformats.org/officeDocument/2006/relationships/image" Target="../media/image4.png"/><Relationship Id="rId5" Type="http://schemas.openxmlformats.org/officeDocument/2006/relationships/hyperlink" Target="https://wordwall.net/resource/206737/geography/seas-around-uk" TargetMode="External"/><Relationship Id="rId10" Type="http://schemas.openxmlformats.org/officeDocument/2006/relationships/hyperlink" Target="https://www.youtube.com/watch?v=fmtivFaEXIk" TargetMode="External"/><Relationship Id="rId4" Type="http://schemas.openxmlformats.org/officeDocument/2006/relationships/hyperlink" Target="https://www.educationquizzes.com/ks1/geography/" TargetMode="External"/><Relationship Id="rId9" Type="http://schemas.openxmlformats.org/officeDocument/2006/relationships/hyperlink" Target="https://www.youtube.com/watch?v=Xhlx9wbs-0c"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5F5F8"/>
            </a:gs>
            <a:gs pos="74000">
              <a:srgbClr val="ADADCE"/>
            </a:gs>
            <a:gs pos="83000">
              <a:srgbClr val="ADADCE"/>
            </a:gs>
            <a:gs pos="100000">
              <a:srgbClr val="C7C8DE"/>
            </a:gs>
          </a:gsLst>
          <a:lin ang="5400000" scaled="0"/>
        </a:gradFill>
        <a:effectLst/>
      </p:bgPr>
    </p:bg>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640556" y="194697"/>
            <a:ext cx="10910888" cy="4668837"/>
          </a:xfrm>
          <a:prstGeom prst="rect">
            <a:avLst/>
          </a:prstGeom>
          <a:noFill/>
          <a:ln>
            <a:noFill/>
          </a:ln>
        </p:spPr>
      </p:pic>
      <p:sp>
        <p:nvSpPr>
          <p:cNvPr id="86" name="Google Shape;86;p1"/>
          <p:cNvSpPr txBox="1"/>
          <p:nvPr/>
        </p:nvSpPr>
        <p:spPr>
          <a:xfrm>
            <a:off x="640556" y="5047476"/>
            <a:ext cx="10910888" cy="1646605"/>
          </a:xfrm>
          <a:prstGeom prst="rect">
            <a:avLst/>
          </a:prstGeom>
          <a:solidFill>
            <a:srgbClr val="D5E8E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i="0" u="none" strike="noStrike" cap="none">
                <a:solidFill>
                  <a:schemeClr val="dk1"/>
                </a:solidFill>
                <a:latin typeface="Verdana"/>
                <a:ea typeface="Verdana"/>
                <a:cs typeface="Verdana"/>
                <a:sym typeface="Verdana"/>
              </a:rPr>
              <a:t>Essential Characteristics</a:t>
            </a:r>
            <a:endParaRPr/>
          </a:p>
          <a:p>
            <a:pPr marL="0" marR="0" lvl="0" indent="0" algn="l" rtl="0">
              <a:spcBef>
                <a:spcPts val="0"/>
              </a:spcBef>
              <a:spcAft>
                <a:spcPts val="0"/>
              </a:spcAft>
              <a:buNone/>
            </a:pPr>
            <a:endParaRPr sz="1000" b="1" i="0" u="none" strike="noStrike" cap="none">
              <a:solidFill>
                <a:schemeClr val="dk1"/>
              </a:solidFill>
              <a:latin typeface="Verdana"/>
              <a:ea typeface="Verdana"/>
              <a:cs typeface="Verdana"/>
              <a:sym typeface="Verdana"/>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Verdana"/>
                <a:ea typeface="Verdana"/>
                <a:cs typeface="Verdana"/>
                <a:sym typeface="Verdana"/>
              </a:rPr>
              <a:t>An excellent knowledge of where places are and what they are like.</a:t>
            </a:r>
            <a:endParaRPr sz="900" b="0" i="0" u="none" strike="noStrike" cap="none">
              <a:solidFill>
                <a:schemeClr val="dk1"/>
              </a:solidFill>
              <a:latin typeface="Verdana"/>
              <a:ea typeface="Verdana"/>
              <a:cs typeface="Verdana"/>
              <a:sym typeface="Verdana"/>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Verdana"/>
                <a:ea typeface="Verdana"/>
                <a:cs typeface="Verdana"/>
                <a:sym typeface="Verdana"/>
              </a:rPr>
              <a:t>An excellent understanding of the ways in which places are interdependent and interconnected and how much human and physical environments are interrelated.</a:t>
            </a:r>
            <a:endParaRPr sz="900" b="0" i="0" u="none" strike="noStrike" cap="none">
              <a:solidFill>
                <a:schemeClr val="dk1"/>
              </a:solidFill>
              <a:latin typeface="Verdana"/>
              <a:ea typeface="Verdana"/>
              <a:cs typeface="Verdana"/>
              <a:sym typeface="Verdana"/>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Verdana"/>
                <a:ea typeface="Verdana"/>
                <a:cs typeface="Verdana"/>
                <a:sym typeface="Verdana"/>
              </a:rPr>
              <a:t>An extensive base of geographical knowledge and vocabulary.</a:t>
            </a:r>
            <a:endParaRPr sz="900" b="0" i="0" u="none" strike="noStrike" cap="none">
              <a:solidFill>
                <a:schemeClr val="dk1"/>
              </a:solidFill>
              <a:latin typeface="Verdana"/>
              <a:ea typeface="Verdana"/>
              <a:cs typeface="Verdana"/>
              <a:sym typeface="Verdana"/>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Verdana"/>
                <a:ea typeface="Verdana"/>
                <a:cs typeface="Verdana"/>
                <a:sym typeface="Verdana"/>
              </a:rPr>
              <a:t>Fluency in complex, geographical enquiry and the ability to apply questioning skills and use effective analytical and presentational techniques.</a:t>
            </a:r>
            <a:endParaRPr sz="900" b="0" i="0" u="none" strike="noStrike" cap="none">
              <a:solidFill>
                <a:schemeClr val="dk1"/>
              </a:solidFill>
              <a:latin typeface="Verdana"/>
              <a:ea typeface="Verdana"/>
              <a:cs typeface="Verdana"/>
              <a:sym typeface="Verdana"/>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Verdana"/>
                <a:ea typeface="Verdana"/>
                <a:cs typeface="Verdana"/>
                <a:sym typeface="Verdana"/>
              </a:rPr>
              <a:t>The ability to reach clear conclusions and develop a reasoned argument to explain findings.</a:t>
            </a:r>
            <a:endParaRPr sz="900" b="0" i="0" u="none" strike="noStrike" cap="none">
              <a:solidFill>
                <a:schemeClr val="dk1"/>
              </a:solidFill>
              <a:latin typeface="Verdana"/>
              <a:ea typeface="Verdana"/>
              <a:cs typeface="Verdana"/>
              <a:sym typeface="Verdana"/>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Verdana"/>
                <a:ea typeface="Verdana"/>
                <a:cs typeface="Verdana"/>
                <a:sym typeface="Verdana"/>
              </a:rPr>
              <a:t>Significant levels of originality, imagination or creativity as shown in interpretations and representations of the subject matter.</a:t>
            </a:r>
            <a:endParaRPr sz="900" b="0" i="0" u="none" strike="noStrike" cap="none">
              <a:solidFill>
                <a:schemeClr val="dk1"/>
              </a:solidFill>
              <a:latin typeface="Verdana"/>
              <a:ea typeface="Verdana"/>
              <a:cs typeface="Verdana"/>
              <a:sym typeface="Verdana"/>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Verdana"/>
                <a:ea typeface="Verdana"/>
                <a:cs typeface="Verdana"/>
                <a:sym typeface="Verdana"/>
              </a:rPr>
              <a:t>Highly developed and frequently utilised fieldwork and other geographical skills and techniques.</a:t>
            </a:r>
            <a:endParaRPr sz="900" b="0" i="0" u="none" strike="noStrike" cap="none">
              <a:solidFill>
                <a:schemeClr val="dk1"/>
              </a:solidFill>
              <a:latin typeface="Verdana"/>
              <a:ea typeface="Verdana"/>
              <a:cs typeface="Verdana"/>
              <a:sym typeface="Verdana"/>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Verdana"/>
                <a:ea typeface="Verdana"/>
                <a:cs typeface="Verdana"/>
                <a:sym typeface="Verdana"/>
              </a:rPr>
              <a:t>A passion for and commitment to the subject, and a real sense of curiosity to find out about the world and the people who live there.</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Verdana"/>
                <a:ea typeface="Verdana"/>
                <a:cs typeface="Verdana"/>
                <a:sym typeface="Verdana"/>
              </a:rPr>
              <a:t>The ability to express well-balanced opinions, rooted in very good knowledge and understanding about current and contemporary issues in society and the environment.</a:t>
            </a:r>
            <a:endParaRPr sz="900" b="0" i="0" u="none" strike="noStrike" cap="none">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rgbClr val="ADADCE"/>
            </a:gs>
            <a:gs pos="83000">
              <a:srgbClr val="ADADCE"/>
            </a:gs>
            <a:gs pos="100000">
              <a:srgbClr val="C7C8DE"/>
            </a:gs>
          </a:gsLst>
          <a:lin ang="5400000" scaled="0"/>
        </a:gradFill>
        <a:effectLst/>
      </p:bgPr>
    </p:bg>
    <p:spTree>
      <p:nvGrpSpPr>
        <p:cNvPr id="1" name="Shape 90"/>
        <p:cNvGrpSpPr/>
        <p:nvPr/>
      </p:nvGrpSpPr>
      <p:grpSpPr>
        <a:xfrm>
          <a:off x="0" y="0"/>
          <a:ext cx="0" cy="0"/>
          <a:chOff x="0" y="0"/>
          <a:chExt cx="0" cy="0"/>
        </a:xfrm>
      </p:grpSpPr>
      <p:sp>
        <p:nvSpPr>
          <p:cNvPr id="91" name="Google Shape;91;p2"/>
          <p:cNvSpPr txBox="1"/>
          <p:nvPr/>
        </p:nvSpPr>
        <p:spPr>
          <a:xfrm>
            <a:off x="650468" y="6416156"/>
            <a:ext cx="107767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lt1"/>
                </a:solidFill>
                <a:latin typeface="Calibri"/>
                <a:ea typeface="Calibri"/>
                <a:cs typeface="Calibri"/>
                <a:sym typeface="Calibri"/>
              </a:rPr>
              <a:t>https://www.arthurbugler.com/uploads/Curriculum/Autumn%202%20Planning/Y6%20Frozen%20Kingdom.pdf</a:t>
            </a:r>
            <a:endParaRPr/>
          </a:p>
        </p:txBody>
      </p:sp>
      <p:pic>
        <p:nvPicPr>
          <p:cNvPr id="92" name="Google Shape;92;p2"/>
          <p:cNvPicPr preferRelativeResize="0"/>
          <p:nvPr/>
        </p:nvPicPr>
        <p:blipFill>
          <a:blip r:embed="rId3">
            <a:alphaModFix/>
          </a:blip>
          <a:stretch>
            <a:fillRect/>
          </a:stretch>
        </p:blipFill>
        <p:spPr>
          <a:xfrm>
            <a:off x="792813" y="162275"/>
            <a:ext cx="10492063" cy="61113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rgbClr val="ADADCE"/>
            </a:gs>
            <a:gs pos="83000">
              <a:srgbClr val="ADADCE"/>
            </a:gs>
            <a:gs pos="100000">
              <a:srgbClr val="C7C8DE"/>
            </a:gs>
          </a:gsLst>
          <a:lin ang="5400000" scaled="0"/>
        </a:gradFill>
        <a:effectLst/>
      </p:bgPr>
    </p:bg>
    <p:spTree>
      <p:nvGrpSpPr>
        <p:cNvPr id="1" name="Shape 96"/>
        <p:cNvGrpSpPr/>
        <p:nvPr/>
      </p:nvGrpSpPr>
      <p:grpSpPr>
        <a:xfrm>
          <a:off x="0" y="0"/>
          <a:ext cx="0" cy="0"/>
          <a:chOff x="0" y="0"/>
          <a:chExt cx="0" cy="0"/>
        </a:xfrm>
      </p:grpSpPr>
      <p:grpSp>
        <p:nvGrpSpPr>
          <p:cNvPr id="97" name="Google Shape;97;p3"/>
          <p:cNvGrpSpPr/>
          <p:nvPr/>
        </p:nvGrpSpPr>
        <p:grpSpPr>
          <a:xfrm rot="-3013234">
            <a:off x="9569014" y="-241057"/>
            <a:ext cx="792729" cy="1063296"/>
            <a:chOff x="4830211" y="2884209"/>
            <a:chExt cx="1351515" cy="1704750"/>
          </a:xfrm>
        </p:grpSpPr>
        <p:grpSp>
          <p:nvGrpSpPr>
            <p:cNvPr id="98" name="Google Shape;98;p3"/>
            <p:cNvGrpSpPr/>
            <p:nvPr/>
          </p:nvGrpSpPr>
          <p:grpSpPr>
            <a:xfrm rot="-1211875" flipH="1">
              <a:off x="5029835" y="2934631"/>
              <a:ext cx="514350" cy="1247967"/>
              <a:chOff x="4924425" y="3143250"/>
              <a:chExt cx="684291" cy="1409892"/>
            </a:xfrm>
          </p:grpSpPr>
          <p:grpSp>
            <p:nvGrpSpPr>
              <p:cNvPr id="99" name="Google Shape;99;p3"/>
              <p:cNvGrpSpPr/>
              <p:nvPr/>
            </p:nvGrpSpPr>
            <p:grpSpPr>
              <a:xfrm>
                <a:off x="4924425" y="3143250"/>
                <a:ext cx="666940" cy="747127"/>
                <a:chOff x="4924425" y="3143250"/>
                <a:chExt cx="666940" cy="747127"/>
              </a:xfrm>
            </p:grpSpPr>
            <p:sp>
              <p:nvSpPr>
                <p:cNvPr id="100" name="Google Shape;100;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0" name="Google Shape;130;p3"/>
              <p:cNvGrpSpPr/>
              <p:nvPr/>
            </p:nvGrpSpPr>
            <p:grpSpPr>
              <a:xfrm>
                <a:off x="5167050" y="4125304"/>
                <a:ext cx="441666" cy="427838"/>
                <a:chOff x="5178085" y="4182454"/>
                <a:chExt cx="441666" cy="427838"/>
              </a:xfrm>
            </p:grpSpPr>
            <p:sp>
              <p:nvSpPr>
                <p:cNvPr id="131" name="Google Shape;131;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46" name="Google Shape;146;p3"/>
            <p:cNvGrpSpPr/>
            <p:nvPr/>
          </p:nvGrpSpPr>
          <p:grpSpPr>
            <a:xfrm>
              <a:off x="5667376" y="3340992"/>
              <a:ext cx="514350" cy="1247967"/>
              <a:chOff x="4924425" y="3143250"/>
              <a:chExt cx="684291" cy="1409892"/>
            </a:xfrm>
          </p:grpSpPr>
          <p:grpSp>
            <p:nvGrpSpPr>
              <p:cNvPr id="147" name="Google Shape;147;p3"/>
              <p:cNvGrpSpPr/>
              <p:nvPr/>
            </p:nvGrpSpPr>
            <p:grpSpPr>
              <a:xfrm>
                <a:off x="4924425" y="3143250"/>
                <a:ext cx="666940" cy="747127"/>
                <a:chOff x="4924425" y="3143250"/>
                <a:chExt cx="666940" cy="747127"/>
              </a:xfrm>
            </p:grpSpPr>
            <p:sp>
              <p:nvSpPr>
                <p:cNvPr id="148" name="Google Shape;148;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78" name="Google Shape;178;p3"/>
              <p:cNvGrpSpPr/>
              <p:nvPr/>
            </p:nvGrpSpPr>
            <p:grpSpPr>
              <a:xfrm>
                <a:off x="5167050" y="4125304"/>
                <a:ext cx="441666" cy="427838"/>
                <a:chOff x="5178085" y="4182454"/>
                <a:chExt cx="441666" cy="427838"/>
              </a:xfrm>
            </p:grpSpPr>
            <p:sp>
              <p:nvSpPr>
                <p:cNvPr id="179" name="Google Shape;179;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grpSp>
        <p:nvGrpSpPr>
          <p:cNvPr id="194" name="Google Shape;194;p3"/>
          <p:cNvGrpSpPr/>
          <p:nvPr/>
        </p:nvGrpSpPr>
        <p:grpSpPr>
          <a:xfrm rot="-6468581">
            <a:off x="2096830" y="173988"/>
            <a:ext cx="792729" cy="1063296"/>
            <a:chOff x="4830211" y="2884209"/>
            <a:chExt cx="1351515" cy="1704750"/>
          </a:xfrm>
        </p:grpSpPr>
        <p:grpSp>
          <p:nvGrpSpPr>
            <p:cNvPr id="195" name="Google Shape;195;p3"/>
            <p:cNvGrpSpPr/>
            <p:nvPr/>
          </p:nvGrpSpPr>
          <p:grpSpPr>
            <a:xfrm rot="-1211875" flipH="1">
              <a:off x="5029835" y="2934631"/>
              <a:ext cx="514350" cy="1247967"/>
              <a:chOff x="4924425" y="3143250"/>
              <a:chExt cx="684291" cy="1409892"/>
            </a:xfrm>
          </p:grpSpPr>
          <p:grpSp>
            <p:nvGrpSpPr>
              <p:cNvPr id="196" name="Google Shape;196;p3"/>
              <p:cNvGrpSpPr/>
              <p:nvPr/>
            </p:nvGrpSpPr>
            <p:grpSpPr>
              <a:xfrm>
                <a:off x="4924425" y="3143250"/>
                <a:ext cx="666940" cy="747127"/>
                <a:chOff x="4924425" y="3143250"/>
                <a:chExt cx="666940" cy="747127"/>
              </a:xfrm>
            </p:grpSpPr>
            <p:sp>
              <p:nvSpPr>
                <p:cNvPr id="197" name="Google Shape;197;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7" name="Google Shape;227;p3"/>
              <p:cNvGrpSpPr/>
              <p:nvPr/>
            </p:nvGrpSpPr>
            <p:grpSpPr>
              <a:xfrm>
                <a:off x="5167050" y="4125304"/>
                <a:ext cx="441666" cy="427838"/>
                <a:chOff x="5178085" y="4182454"/>
                <a:chExt cx="441666" cy="427838"/>
              </a:xfrm>
            </p:grpSpPr>
            <p:sp>
              <p:nvSpPr>
                <p:cNvPr id="228" name="Google Shape;228;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43" name="Google Shape;243;p3"/>
            <p:cNvGrpSpPr/>
            <p:nvPr/>
          </p:nvGrpSpPr>
          <p:grpSpPr>
            <a:xfrm>
              <a:off x="5667376" y="3340992"/>
              <a:ext cx="514350" cy="1247967"/>
              <a:chOff x="4924425" y="3143250"/>
              <a:chExt cx="684291" cy="1409892"/>
            </a:xfrm>
          </p:grpSpPr>
          <p:grpSp>
            <p:nvGrpSpPr>
              <p:cNvPr id="244" name="Google Shape;244;p3"/>
              <p:cNvGrpSpPr/>
              <p:nvPr/>
            </p:nvGrpSpPr>
            <p:grpSpPr>
              <a:xfrm>
                <a:off x="4924425" y="3143250"/>
                <a:ext cx="666940" cy="747127"/>
                <a:chOff x="4924425" y="3143250"/>
                <a:chExt cx="666940" cy="747127"/>
              </a:xfrm>
            </p:grpSpPr>
            <p:sp>
              <p:nvSpPr>
                <p:cNvPr id="245" name="Google Shape;245;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75" name="Google Shape;275;p3"/>
              <p:cNvGrpSpPr/>
              <p:nvPr/>
            </p:nvGrpSpPr>
            <p:grpSpPr>
              <a:xfrm>
                <a:off x="5167050" y="4125304"/>
                <a:ext cx="441666" cy="427838"/>
                <a:chOff x="5178085" y="4182454"/>
                <a:chExt cx="441666" cy="427838"/>
              </a:xfrm>
            </p:grpSpPr>
            <p:sp>
              <p:nvSpPr>
                <p:cNvPr id="276" name="Google Shape;276;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pic>
        <p:nvPicPr>
          <p:cNvPr id="291" name="Google Shape;291;p3" descr="Earth globe: Americas with solid fill"/>
          <p:cNvPicPr preferRelativeResize="0"/>
          <p:nvPr/>
        </p:nvPicPr>
        <p:blipFill rotWithShape="1">
          <a:blip r:embed="rId3">
            <a:alphaModFix/>
          </a:blip>
          <a:srcRect/>
          <a:stretch/>
        </p:blipFill>
        <p:spPr>
          <a:xfrm>
            <a:off x="8793310" y="399644"/>
            <a:ext cx="2684081" cy="2684081"/>
          </a:xfrm>
          <a:prstGeom prst="rect">
            <a:avLst/>
          </a:prstGeom>
          <a:noFill/>
          <a:ln>
            <a:noFill/>
          </a:ln>
        </p:spPr>
      </p:pic>
      <p:sp>
        <p:nvSpPr>
          <p:cNvPr id="292" name="Google Shape;292;p3"/>
          <p:cNvSpPr/>
          <p:nvPr/>
        </p:nvSpPr>
        <p:spPr>
          <a:xfrm rot="-1340667">
            <a:off x="74952" y="352613"/>
            <a:ext cx="1841397" cy="779626"/>
          </a:xfrm>
          <a:prstGeom prst="doubleWave">
            <a:avLst>
              <a:gd name="adj1" fmla="val 6250"/>
              <a:gd name="adj2" fmla="val 0"/>
            </a:avLst>
          </a:prstGeom>
          <a:solidFill>
            <a:schemeClr val="accent3"/>
          </a:solidFill>
          <a:ln w="12700" cap="flat" cmpd="sng">
            <a:solidFill>
              <a:srgbClr val="743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Verdana"/>
                <a:ea typeface="Verdana"/>
                <a:cs typeface="Verdana"/>
                <a:sym typeface="Verdana"/>
              </a:rPr>
              <a:t>GEOGRAPHY</a:t>
            </a:r>
            <a:endParaRPr/>
          </a:p>
          <a:p>
            <a:pPr marL="0" marR="0" lvl="0" indent="0" algn="ctr" rtl="0">
              <a:spcBef>
                <a:spcPts val="0"/>
              </a:spcBef>
              <a:spcAft>
                <a:spcPts val="0"/>
              </a:spcAft>
              <a:buNone/>
            </a:pPr>
            <a:r>
              <a:rPr lang="en-GB" sz="1400">
                <a:solidFill>
                  <a:schemeClr val="lt1"/>
                </a:solidFill>
                <a:latin typeface="Verdana"/>
                <a:ea typeface="Verdana"/>
                <a:cs typeface="Verdana"/>
                <a:sym typeface="Verdana"/>
              </a:rPr>
              <a:t>At Ashurst Wood </a:t>
            </a:r>
            <a:endParaRPr/>
          </a:p>
        </p:txBody>
      </p:sp>
      <p:sp>
        <p:nvSpPr>
          <p:cNvPr id="293" name="Google Shape;293;p3"/>
          <p:cNvSpPr/>
          <p:nvPr/>
        </p:nvSpPr>
        <p:spPr>
          <a:xfrm>
            <a:off x="158361" y="53462"/>
            <a:ext cx="1051236" cy="380934"/>
          </a:xfrm>
          <a:prstGeom prst="flowChartInputOutpu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KS1</a:t>
            </a:r>
            <a:endParaRPr/>
          </a:p>
        </p:txBody>
      </p:sp>
      <p:grpSp>
        <p:nvGrpSpPr>
          <p:cNvPr id="294" name="Google Shape;294;p3"/>
          <p:cNvGrpSpPr/>
          <p:nvPr/>
        </p:nvGrpSpPr>
        <p:grpSpPr>
          <a:xfrm rot="-6468581">
            <a:off x="18783" y="1412024"/>
            <a:ext cx="792729" cy="1063296"/>
            <a:chOff x="4830211" y="2884209"/>
            <a:chExt cx="1351515" cy="1704750"/>
          </a:xfrm>
        </p:grpSpPr>
        <p:grpSp>
          <p:nvGrpSpPr>
            <p:cNvPr id="295" name="Google Shape;295;p3"/>
            <p:cNvGrpSpPr/>
            <p:nvPr/>
          </p:nvGrpSpPr>
          <p:grpSpPr>
            <a:xfrm rot="-1211875" flipH="1">
              <a:off x="5029835" y="2934631"/>
              <a:ext cx="514350" cy="1247967"/>
              <a:chOff x="4924425" y="3143250"/>
              <a:chExt cx="684291" cy="1409892"/>
            </a:xfrm>
          </p:grpSpPr>
          <p:grpSp>
            <p:nvGrpSpPr>
              <p:cNvPr id="296" name="Google Shape;296;p3"/>
              <p:cNvGrpSpPr/>
              <p:nvPr/>
            </p:nvGrpSpPr>
            <p:grpSpPr>
              <a:xfrm>
                <a:off x="4924425" y="3143250"/>
                <a:ext cx="666940" cy="747127"/>
                <a:chOff x="4924425" y="3143250"/>
                <a:chExt cx="666940" cy="747127"/>
              </a:xfrm>
            </p:grpSpPr>
            <p:sp>
              <p:nvSpPr>
                <p:cNvPr id="297" name="Google Shape;297;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27" name="Google Shape;327;p3"/>
              <p:cNvGrpSpPr/>
              <p:nvPr/>
            </p:nvGrpSpPr>
            <p:grpSpPr>
              <a:xfrm>
                <a:off x="5167050" y="4125304"/>
                <a:ext cx="441666" cy="427838"/>
                <a:chOff x="5178085" y="4182454"/>
                <a:chExt cx="441666" cy="427838"/>
              </a:xfrm>
            </p:grpSpPr>
            <p:sp>
              <p:nvSpPr>
                <p:cNvPr id="328" name="Google Shape;328;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43" name="Google Shape;343;p3"/>
            <p:cNvGrpSpPr/>
            <p:nvPr/>
          </p:nvGrpSpPr>
          <p:grpSpPr>
            <a:xfrm>
              <a:off x="5667376" y="3340992"/>
              <a:ext cx="514350" cy="1247967"/>
              <a:chOff x="4924425" y="3143250"/>
              <a:chExt cx="684291" cy="1409892"/>
            </a:xfrm>
          </p:grpSpPr>
          <p:grpSp>
            <p:nvGrpSpPr>
              <p:cNvPr id="344" name="Google Shape;344;p3"/>
              <p:cNvGrpSpPr/>
              <p:nvPr/>
            </p:nvGrpSpPr>
            <p:grpSpPr>
              <a:xfrm>
                <a:off x="4924425" y="3143250"/>
                <a:ext cx="666940" cy="747127"/>
                <a:chOff x="4924425" y="3143250"/>
                <a:chExt cx="666940" cy="747127"/>
              </a:xfrm>
            </p:grpSpPr>
            <p:sp>
              <p:nvSpPr>
                <p:cNvPr id="345" name="Google Shape;345;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75" name="Google Shape;375;p3"/>
              <p:cNvGrpSpPr/>
              <p:nvPr/>
            </p:nvGrpSpPr>
            <p:grpSpPr>
              <a:xfrm>
                <a:off x="5167050" y="4125304"/>
                <a:ext cx="441666" cy="427838"/>
                <a:chOff x="5178085" y="4182454"/>
                <a:chExt cx="441666" cy="427838"/>
              </a:xfrm>
            </p:grpSpPr>
            <p:sp>
              <p:nvSpPr>
                <p:cNvPr id="376" name="Google Shape;376;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grpSp>
        <p:nvGrpSpPr>
          <p:cNvPr id="393" name="Google Shape;393;p3"/>
          <p:cNvGrpSpPr/>
          <p:nvPr/>
        </p:nvGrpSpPr>
        <p:grpSpPr>
          <a:xfrm rot="-2959207">
            <a:off x="10330217" y="328333"/>
            <a:ext cx="792729" cy="1063296"/>
            <a:chOff x="4830211" y="2884209"/>
            <a:chExt cx="1351515" cy="1704750"/>
          </a:xfrm>
        </p:grpSpPr>
        <p:grpSp>
          <p:nvGrpSpPr>
            <p:cNvPr id="394" name="Google Shape;394;p3"/>
            <p:cNvGrpSpPr/>
            <p:nvPr/>
          </p:nvGrpSpPr>
          <p:grpSpPr>
            <a:xfrm rot="-1211875" flipH="1">
              <a:off x="5029835" y="2934631"/>
              <a:ext cx="514350" cy="1247967"/>
              <a:chOff x="4924425" y="3143250"/>
              <a:chExt cx="684291" cy="1409892"/>
            </a:xfrm>
          </p:grpSpPr>
          <p:grpSp>
            <p:nvGrpSpPr>
              <p:cNvPr id="395" name="Google Shape;395;p3"/>
              <p:cNvGrpSpPr/>
              <p:nvPr/>
            </p:nvGrpSpPr>
            <p:grpSpPr>
              <a:xfrm>
                <a:off x="4924425" y="3143250"/>
                <a:ext cx="666940" cy="747127"/>
                <a:chOff x="4924425" y="3143250"/>
                <a:chExt cx="666940" cy="747127"/>
              </a:xfrm>
            </p:grpSpPr>
            <p:sp>
              <p:nvSpPr>
                <p:cNvPr id="396" name="Google Shape;396;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26" name="Google Shape;426;p3"/>
              <p:cNvGrpSpPr/>
              <p:nvPr/>
            </p:nvGrpSpPr>
            <p:grpSpPr>
              <a:xfrm>
                <a:off x="5167050" y="4125304"/>
                <a:ext cx="441666" cy="427838"/>
                <a:chOff x="5178085" y="4182454"/>
                <a:chExt cx="441666" cy="427838"/>
              </a:xfrm>
            </p:grpSpPr>
            <p:sp>
              <p:nvSpPr>
                <p:cNvPr id="427" name="Google Shape;427;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42" name="Google Shape;442;p3"/>
            <p:cNvGrpSpPr/>
            <p:nvPr/>
          </p:nvGrpSpPr>
          <p:grpSpPr>
            <a:xfrm>
              <a:off x="5667376" y="3340992"/>
              <a:ext cx="514350" cy="1247967"/>
              <a:chOff x="4924425" y="3143250"/>
              <a:chExt cx="684291" cy="1409892"/>
            </a:xfrm>
          </p:grpSpPr>
          <p:grpSp>
            <p:nvGrpSpPr>
              <p:cNvPr id="443" name="Google Shape;443;p3"/>
              <p:cNvGrpSpPr/>
              <p:nvPr/>
            </p:nvGrpSpPr>
            <p:grpSpPr>
              <a:xfrm>
                <a:off x="4924425" y="3143250"/>
                <a:ext cx="666940" cy="747127"/>
                <a:chOff x="4924425" y="3143250"/>
                <a:chExt cx="666940" cy="747127"/>
              </a:xfrm>
            </p:grpSpPr>
            <p:sp>
              <p:nvSpPr>
                <p:cNvPr id="444" name="Google Shape;444;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74" name="Google Shape;474;p3"/>
              <p:cNvGrpSpPr/>
              <p:nvPr/>
            </p:nvGrpSpPr>
            <p:grpSpPr>
              <a:xfrm>
                <a:off x="5167050" y="4125304"/>
                <a:ext cx="441666" cy="427838"/>
                <a:chOff x="5178085" y="4182454"/>
                <a:chExt cx="441666" cy="427838"/>
              </a:xfrm>
            </p:grpSpPr>
            <p:sp>
              <p:nvSpPr>
                <p:cNvPr id="475" name="Google Shape;475;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sp>
        <p:nvSpPr>
          <p:cNvPr id="490" name="Google Shape;490;p3"/>
          <p:cNvSpPr/>
          <p:nvPr/>
        </p:nvSpPr>
        <p:spPr>
          <a:xfrm>
            <a:off x="8918520" y="1224750"/>
            <a:ext cx="3236660" cy="3254392"/>
          </a:xfrm>
          <a:prstGeom prst="sun">
            <a:avLst>
              <a:gd name="adj" fmla="val 25000"/>
            </a:avLst>
          </a:pr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050" b="1" dirty="0">
                <a:solidFill>
                  <a:schemeClr val="lt1"/>
                </a:solidFill>
                <a:latin typeface="Verdana"/>
                <a:ea typeface="Verdana"/>
                <a:cs typeface="Verdana"/>
                <a:sym typeface="Verdana"/>
              </a:rPr>
              <a:t>Enrichment</a:t>
            </a:r>
            <a:endParaRPr dirty="0"/>
          </a:p>
          <a:p>
            <a:pPr marL="171450" marR="0" lvl="0" indent="-171450" algn="l" rtl="0">
              <a:spcBef>
                <a:spcPts val="0"/>
              </a:spcBef>
              <a:spcAft>
                <a:spcPts val="0"/>
              </a:spcAft>
              <a:buClr>
                <a:schemeClr val="lt1"/>
              </a:buClr>
              <a:buSzPts val="1050"/>
              <a:buFont typeface="Arial"/>
              <a:buChar char="•"/>
            </a:pPr>
            <a:r>
              <a:rPr lang="en-GB" sz="1050" dirty="0">
                <a:solidFill>
                  <a:schemeClr val="lt1"/>
                </a:solidFill>
                <a:latin typeface="Verdana"/>
                <a:ea typeface="Verdana"/>
                <a:cs typeface="Verdana"/>
                <a:sym typeface="Verdana"/>
              </a:rPr>
              <a:t>Seasonal walks in the village </a:t>
            </a:r>
            <a:endParaRPr dirty="0"/>
          </a:p>
          <a:p>
            <a:pPr marL="171450" marR="0" lvl="0" indent="-171450" algn="l" rtl="0">
              <a:spcBef>
                <a:spcPts val="0"/>
              </a:spcBef>
              <a:spcAft>
                <a:spcPts val="0"/>
              </a:spcAft>
              <a:buClr>
                <a:schemeClr val="lt1"/>
              </a:buClr>
              <a:buSzPts val="1050"/>
              <a:buFont typeface="Arial"/>
              <a:buChar char="•"/>
            </a:pPr>
            <a:r>
              <a:rPr lang="en-GB" sz="1050" dirty="0">
                <a:solidFill>
                  <a:schemeClr val="lt1"/>
                </a:solidFill>
                <a:latin typeface="Verdana"/>
                <a:ea typeface="Verdana"/>
                <a:cs typeface="Verdana"/>
                <a:sym typeface="Verdana"/>
              </a:rPr>
              <a:t>Forest Schools</a:t>
            </a:r>
            <a:endParaRPr dirty="0"/>
          </a:p>
          <a:p>
            <a:pPr marL="171450" marR="0" lvl="0" indent="-171450" algn="l" rtl="0">
              <a:spcBef>
                <a:spcPts val="0"/>
              </a:spcBef>
              <a:spcAft>
                <a:spcPts val="0"/>
              </a:spcAft>
              <a:buClr>
                <a:schemeClr val="lt1"/>
              </a:buClr>
              <a:buSzPts val="1050"/>
              <a:buFont typeface="Arial"/>
              <a:buChar char="•"/>
            </a:pPr>
            <a:r>
              <a:rPr lang="en-GB" sz="1050" dirty="0">
                <a:solidFill>
                  <a:schemeClr val="lt1"/>
                </a:solidFill>
                <a:latin typeface="Verdana"/>
                <a:ea typeface="Verdana"/>
                <a:cs typeface="Verdana"/>
                <a:sym typeface="Verdana"/>
              </a:rPr>
              <a:t>Visit to aquarium</a:t>
            </a:r>
            <a:endParaRPr dirty="0"/>
          </a:p>
        </p:txBody>
      </p:sp>
      <p:grpSp>
        <p:nvGrpSpPr>
          <p:cNvPr id="491" name="Google Shape;491;p3"/>
          <p:cNvGrpSpPr/>
          <p:nvPr/>
        </p:nvGrpSpPr>
        <p:grpSpPr>
          <a:xfrm rot="-2959207">
            <a:off x="11322533" y="903633"/>
            <a:ext cx="792729" cy="1063296"/>
            <a:chOff x="4830211" y="2884209"/>
            <a:chExt cx="1351515" cy="1704750"/>
          </a:xfrm>
        </p:grpSpPr>
        <p:grpSp>
          <p:nvGrpSpPr>
            <p:cNvPr id="492" name="Google Shape;492;p3"/>
            <p:cNvGrpSpPr/>
            <p:nvPr/>
          </p:nvGrpSpPr>
          <p:grpSpPr>
            <a:xfrm rot="-1211875" flipH="1">
              <a:off x="5029835" y="2934631"/>
              <a:ext cx="514350" cy="1247967"/>
              <a:chOff x="4924425" y="3143250"/>
              <a:chExt cx="684291" cy="1409892"/>
            </a:xfrm>
          </p:grpSpPr>
          <p:grpSp>
            <p:nvGrpSpPr>
              <p:cNvPr id="493" name="Google Shape;493;p3"/>
              <p:cNvGrpSpPr/>
              <p:nvPr/>
            </p:nvGrpSpPr>
            <p:grpSpPr>
              <a:xfrm>
                <a:off x="4924425" y="3143250"/>
                <a:ext cx="666940" cy="747127"/>
                <a:chOff x="4924425" y="3143250"/>
                <a:chExt cx="666940" cy="747127"/>
              </a:xfrm>
            </p:grpSpPr>
            <p:sp>
              <p:nvSpPr>
                <p:cNvPr id="494" name="Google Shape;494;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24" name="Google Shape;524;p3"/>
              <p:cNvGrpSpPr/>
              <p:nvPr/>
            </p:nvGrpSpPr>
            <p:grpSpPr>
              <a:xfrm>
                <a:off x="5167050" y="4125304"/>
                <a:ext cx="441666" cy="427838"/>
                <a:chOff x="5178085" y="4182454"/>
                <a:chExt cx="441666" cy="427838"/>
              </a:xfrm>
            </p:grpSpPr>
            <p:sp>
              <p:nvSpPr>
                <p:cNvPr id="525" name="Google Shape;525;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40" name="Google Shape;540;p3"/>
            <p:cNvGrpSpPr/>
            <p:nvPr/>
          </p:nvGrpSpPr>
          <p:grpSpPr>
            <a:xfrm>
              <a:off x="5667376" y="3340992"/>
              <a:ext cx="514350" cy="1247967"/>
              <a:chOff x="4924425" y="3143250"/>
              <a:chExt cx="684291" cy="1409892"/>
            </a:xfrm>
          </p:grpSpPr>
          <p:grpSp>
            <p:nvGrpSpPr>
              <p:cNvPr id="541" name="Google Shape;541;p3"/>
              <p:cNvGrpSpPr/>
              <p:nvPr/>
            </p:nvGrpSpPr>
            <p:grpSpPr>
              <a:xfrm>
                <a:off x="4924425" y="3143250"/>
                <a:ext cx="666940" cy="747127"/>
                <a:chOff x="4924425" y="3143250"/>
                <a:chExt cx="666940" cy="747127"/>
              </a:xfrm>
            </p:grpSpPr>
            <p:sp>
              <p:nvSpPr>
                <p:cNvPr id="542" name="Google Shape;542;p3"/>
                <p:cNvSpPr/>
                <p:nvPr/>
              </p:nvSpPr>
              <p:spPr>
                <a:xfrm>
                  <a:off x="5232699" y="3164291"/>
                  <a:ext cx="86375" cy="163562"/>
                </a:xfrm>
                <a:custGeom>
                  <a:avLst/>
                  <a:gdLst/>
                  <a:ahLst/>
                  <a:cxnLst/>
                  <a:rect l="l" t="t" r="r" b="b"/>
                  <a:pathLst>
                    <a:path w="209377" h="430788" extrusionOk="0">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3"/>
                <p:cNvSpPr/>
                <p:nvPr/>
              </p:nvSpPr>
              <p:spPr>
                <a:xfrm>
                  <a:off x="5274613" y="3234429"/>
                  <a:ext cx="106689" cy="121572"/>
                </a:xfrm>
                <a:custGeom>
                  <a:avLst/>
                  <a:gdLst/>
                  <a:ahLst/>
                  <a:cxnLst/>
                  <a:rect l="l" t="t" r="r" b="b"/>
                  <a:pathLst>
                    <a:path w="258619" h="320194" extrusionOk="0">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3"/>
                <p:cNvSpPr/>
                <p:nvPr/>
              </p:nvSpPr>
              <p:spPr>
                <a:xfrm>
                  <a:off x="5288488" y="3294045"/>
                  <a:ext cx="143689" cy="106455"/>
                </a:xfrm>
                <a:custGeom>
                  <a:avLst/>
                  <a:gdLst/>
                  <a:ahLst/>
                  <a:cxnLst/>
                  <a:rect l="l" t="t" r="r" b="b"/>
                  <a:pathLst>
                    <a:path w="348308" h="280381" extrusionOk="0">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3"/>
                <p:cNvSpPr/>
                <p:nvPr/>
              </p:nvSpPr>
              <p:spPr>
                <a:xfrm>
                  <a:off x="5321051" y="3365352"/>
                  <a:ext cx="150432" cy="90010"/>
                </a:xfrm>
                <a:custGeom>
                  <a:avLst/>
                  <a:gdLst/>
                  <a:ahLst/>
                  <a:cxnLst/>
                  <a:rect l="l" t="t" r="r" b="b"/>
                  <a:pathLst>
                    <a:path w="364653" h="237067" extrusionOk="0">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3"/>
                <p:cNvSpPr/>
                <p:nvPr/>
              </p:nvSpPr>
              <p:spPr>
                <a:xfrm>
                  <a:off x="5359710" y="3431982"/>
                  <a:ext cx="147333" cy="90587"/>
                </a:xfrm>
                <a:custGeom>
                  <a:avLst/>
                  <a:gdLst/>
                  <a:ahLst/>
                  <a:cxnLst/>
                  <a:rect l="l" t="t" r="r" b="b"/>
                  <a:pathLst>
                    <a:path w="357140" h="238588" extrusionOk="0">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3"/>
                <p:cNvSpPr/>
                <p:nvPr/>
              </p:nvSpPr>
              <p:spPr>
                <a:xfrm>
                  <a:off x="5376214" y="3493937"/>
                  <a:ext cx="157501" cy="72529"/>
                </a:xfrm>
                <a:custGeom>
                  <a:avLst/>
                  <a:gdLst/>
                  <a:ahLst/>
                  <a:cxnLst/>
                  <a:rect l="l" t="t" r="r" b="b"/>
                  <a:pathLst>
                    <a:path w="381788" h="191025" extrusionOk="0">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3"/>
                <p:cNvSpPr/>
                <p:nvPr/>
              </p:nvSpPr>
              <p:spPr>
                <a:xfrm>
                  <a:off x="5400305" y="3567582"/>
                  <a:ext cx="155779" cy="52963"/>
                </a:xfrm>
                <a:custGeom>
                  <a:avLst/>
                  <a:gdLst/>
                  <a:ahLst/>
                  <a:cxnLst/>
                  <a:rect l="l" t="t" r="r" b="b"/>
                  <a:pathLst>
                    <a:path w="377614" h="139493" extrusionOk="0">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3"/>
                <p:cNvSpPr/>
                <p:nvPr/>
              </p:nvSpPr>
              <p:spPr>
                <a:xfrm>
                  <a:off x="5405427" y="3645891"/>
                  <a:ext cx="155202" cy="44431"/>
                </a:xfrm>
                <a:custGeom>
                  <a:avLst/>
                  <a:gdLst/>
                  <a:ahLst/>
                  <a:cxnLst/>
                  <a:rect l="l" t="t" r="r" b="b"/>
                  <a:pathLst>
                    <a:path w="376217" h="117021" extrusionOk="0">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3"/>
                <p:cNvSpPr/>
                <p:nvPr/>
              </p:nvSpPr>
              <p:spPr>
                <a:xfrm>
                  <a:off x="5425755" y="3712397"/>
                  <a:ext cx="140982" cy="50400"/>
                </a:xfrm>
                <a:custGeom>
                  <a:avLst/>
                  <a:gdLst/>
                  <a:ahLst/>
                  <a:cxnLst/>
                  <a:rect l="l" t="t" r="r" b="b"/>
                  <a:pathLst>
                    <a:path w="341746" h="132743" extrusionOk="0">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3"/>
                <p:cNvSpPr/>
                <p:nvPr/>
              </p:nvSpPr>
              <p:spPr>
                <a:xfrm>
                  <a:off x="5414325" y="3780332"/>
                  <a:ext cx="177040" cy="44289"/>
                </a:xfrm>
                <a:custGeom>
                  <a:avLst/>
                  <a:gdLst/>
                  <a:ahLst/>
                  <a:cxnLst/>
                  <a:rect l="l" t="t" r="r" b="b"/>
                  <a:pathLst>
                    <a:path w="429153" h="116648" extrusionOk="0">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3"/>
                <p:cNvSpPr/>
                <p:nvPr/>
              </p:nvSpPr>
              <p:spPr>
                <a:xfrm>
                  <a:off x="5279693" y="3761628"/>
                  <a:ext cx="80370" cy="75983"/>
                </a:xfrm>
                <a:custGeom>
                  <a:avLst/>
                  <a:gdLst/>
                  <a:ahLst/>
                  <a:cxnLst/>
                  <a:rect l="l" t="t" r="r" b="b"/>
                  <a:pathLst>
                    <a:path w="194820" h="200122" extrusionOk="0">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3"/>
                <p:cNvSpPr/>
                <p:nvPr/>
              </p:nvSpPr>
              <p:spPr>
                <a:xfrm>
                  <a:off x="5221268" y="3703181"/>
                  <a:ext cx="91448" cy="74979"/>
                </a:xfrm>
                <a:custGeom>
                  <a:avLst/>
                  <a:gdLst/>
                  <a:ahLst/>
                  <a:cxnLst/>
                  <a:rect l="l" t="t" r="r" b="b"/>
                  <a:pathLst>
                    <a:path w="221673" h="197479" extrusionOk="0">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3"/>
                <p:cNvSpPr/>
                <p:nvPr/>
              </p:nvSpPr>
              <p:spPr>
                <a:xfrm>
                  <a:off x="5281921" y="3616678"/>
                  <a:ext cx="80273" cy="92348"/>
                </a:xfrm>
                <a:custGeom>
                  <a:avLst/>
                  <a:gdLst/>
                  <a:ahLst/>
                  <a:cxnLst/>
                  <a:rect l="l" t="t" r="r" b="b"/>
                  <a:pathLst>
                    <a:path w="194584" h="243224" extrusionOk="0">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3"/>
                <p:cNvSpPr/>
                <p:nvPr/>
              </p:nvSpPr>
              <p:spPr>
                <a:xfrm>
                  <a:off x="5173004" y="3587454"/>
                  <a:ext cx="73666" cy="92348"/>
                </a:xfrm>
                <a:custGeom>
                  <a:avLst/>
                  <a:gdLst/>
                  <a:ahLst/>
                  <a:cxnLst/>
                  <a:rect l="l" t="t" r="r" b="b"/>
                  <a:pathLst>
                    <a:path w="178570" h="243224" extrusionOk="0">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3"/>
                <p:cNvSpPr/>
                <p:nvPr/>
              </p:nvSpPr>
              <p:spPr>
                <a:xfrm>
                  <a:off x="5235240" y="3518486"/>
                  <a:ext cx="82557" cy="66630"/>
                </a:xfrm>
                <a:custGeom>
                  <a:avLst/>
                  <a:gdLst/>
                  <a:ahLst/>
                  <a:cxnLst/>
                  <a:rect l="l" t="t" r="r" b="b"/>
                  <a:pathLst>
                    <a:path w="200121" h="175490" extrusionOk="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3"/>
                <p:cNvSpPr/>
                <p:nvPr/>
              </p:nvSpPr>
              <p:spPr>
                <a:xfrm>
                  <a:off x="5194151" y="3427307"/>
                  <a:ext cx="79210" cy="59480"/>
                </a:xfrm>
                <a:custGeom>
                  <a:avLst/>
                  <a:gdLst/>
                  <a:ahLst/>
                  <a:cxnLst/>
                  <a:rect l="l" t="t" r="r" b="b"/>
                  <a:pathLst>
                    <a:path w="192008" h="156659" extrusionOk="0">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3"/>
                <p:cNvSpPr/>
                <p:nvPr/>
              </p:nvSpPr>
              <p:spPr>
                <a:xfrm>
                  <a:off x="5137441" y="3364892"/>
                  <a:ext cx="73666" cy="51894"/>
                </a:xfrm>
                <a:custGeom>
                  <a:avLst/>
                  <a:gdLst/>
                  <a:ahLst/>
                  <a:cxnLst/>
                  <a:rect l="l" t="t" r="r" b="b"/>
                  <a:pathLst>
                    <a:path w="178570" h="136678" extrusionOk="0">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3"/>
                <p:cNvSpPr/>
                <p:nvPr/>
              </p:nvSpPr>
              <p:spPr>
                <a:xfrm>
                  <a:off x="5132361" y="3491599"/>
                  <a:ext cx="93988" cy="65462"/>
                </a:xfrm>
                <a:custGeom>
                  <a:avLst/>
                  <a:gdLst/>
                  <a:ahLst/>
                  <a:cxnLst/>
                  <a:rect l="l" t="t" r="r" b="b"/>
                  <a:pathLst>
                    <a:path w="227831" h="172413" extrusionOk="0">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3"/>
                <p:cNvSpPr/>
                <p:nvPr/>
              </p:nvSpPr>
              <p:spPr>
                <a:xfrm>
                  <a:off x="5169194" y="3143250"/>
                  <a:ext cx="63505" cy="169809"/>
                </a:xfrm>
                <a:custGeom>
                  <a:avLst/>
                  <a:gdLst/>
                  <a:ahLst/>
                  <a:cxnLst/>
                  <a:rect l="l" t="t" r="r" b="b"/>
                  <a:pathLst>
                    <a:path w="153939" h="447242" extrusionOk="0">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3"/>
                <p:cNvSpPr/>
                <p:nvPr/>
              </p:nvSpPr>
              <p:spPr>
                <a:xfrm>
                  <a:off x="5066315" y="3151433"/>
                  <a:ext cx="100735" cy="152869"/>
                </a:xfrm>
                <a:custGeom>
                  <a:avLst/>
                  <a:gdLst/>
                  <a:ahLst/>
                  <a:cxnLst/>
                  <a:rect l="l" t="t" r="r" b="b"/>
                  <a:pathLst>
                    <a:path w="244185" h="402624" extrusionOk="0">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3"/>
                <p:cNvSpPr/>
                <p:nvPr/>
              </p:nvSpPr>
              <p:spPr>
                <a:xfrm>
                  <a:off x="5001536" y="3195853"/>
                  <a:ext cx="125936" cy="115905"/>
                </a:xfrm>
                <a:custGeom>
                  <a:avLst/>
                  <a:gdLst/>
                  <a:ahLst/>
                  <a:cxnLst/>
                  <a:rect l="l" t="t" r="r" b="b"/>
                  <a:pathLst>
                    <a:path w="305273" h="305270" extrusionOk="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3"/>
                <p:cNvSpPr/>
                <p:nvPr/>
              </p:nvSpPr>
              <p:spPr>
                <a:xfrm>
                  <a:off x="4949466" y="3280018"/>
                  <a:ext cx="164391" cy="75991"/>
                </a:xfrm>
                <a:custGeom>
                  <a:avLst/>
                  <a:gdLst/>
                  <a:ahLst/>
                  <a:cxnLst/>
                  <a:rect l="l" t="t" r="r" b="b"/>
                  <a:pathLst>
                    <a:path w="398490" h="200145" extrusionOk="0">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3"/>
                <p:cNvSpPr/>
                <p:nvPr/>
              </p:nvSpPr>
              <p:spPr>
                <a:xfrm>
                  <a:off x="4946916" y="3357554"/>
                  <a:ext cx="159075" cy="63908"/>
                </a:xfrm>
                <a:custGeom>
                  <a:avLst/>
                  <a:gdLst/>
                  <a:ahLst/>
                  <a:cxnLst/>
                  <a:rect l="l" t="t" r="r" b="b"/>
                  <a:pathLst>
                    <a:path w="385603" h="168319" extrusionOk="0">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3"/>
                <p:cNvSpPr/>
                <p:nvPr/>
              </p:nvSpPr>
              <p:spPr>
                <a:xfrm>
                  <a:off x="4924425" y="3416786"/>
                  <a:ext cx="189320" cy="49096"/>
                </a:xfrm>
                <a:custGeom>
                  <a:avLst/>
                  <a:gdLst/>
                  <a:ahLst/>
                  <a:cxnLst/>
                  <a:rect l="l" t="t" r="r" b="b"/>
                  <a:pathLst>
                    <a:path w="458920" h="129309" extrusionOk="0">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3"/>
                <p:cNvSpPr/>
                <p:nvPr/>
              </p:nvSpPr>
              <p:spPr>
                <a:xfrm>
                  <a:off x="4935961" y="3499782"/>
                  <a:ext cx="163216" cy="42082"/>
                </a:xfrm>
                <a:custGeom>
                  <a:avLst/>
                  <a:gdLst/>
                  <a:ahLst/>
                  <a:cxnLst/>
                  <a:rect l="l" t="t" r="r" b="b"/>
                  <a:pathLst>
                    <a:path w="395641" h="110836" extrusionOk="0">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
                <p:cNvSpPr/>
                <p:nvPr/>
              </p:nvSpPr>
              <p:spPr>
                <a:xfrm>
                  <a:off x="4949466" y="3564075"/>
                  <a:ext cx="158221" cy="49096"/>
                </a:xfrm>
                <a:custGeom>
                  <a:avLst/>
                  <a:gdLst/>
                  <a:ahLst/>
                  <a:cxnLst/>
                  <a:rect l="l" t="t" r="r" b="b"/>
                  <a:pathLst>
                    <a:path w="383534" h="129309" extrusionOk="0">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3"/>
                <p:cNvSpPr/>
                <p:nvPr/>
              </p:nvSpPr>
              <p:spPr>
                <a:xfrm>
                  <a:off x="4967247" y="3626030"/>
                  <a:ext cx="174484" cy="60786"/>
                </a:xfrm>
                <a:custGeom>
                  <a:avLst/>
                  <a:gdLst/>
                  <a:ahLst/>
                  <a:cxnLst/>
                  <a:rect l="l" t="t" r="r" b="b"/>
                  <a:pathLst>
                    <a:path w="422957" h="160097" extrusionOk="0">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
                <p:cNvSpPr/>
                <p:nvPr/>
              </p:nvSpPr>
              <p:spPr>
                <a:xfrm>
                  <a:off x="5001540" y="3686815"/>
                  <a:ext cx="156767" cy="78320"/>
                </a:xfrm>
                <a:custGeom>
                  <a:avLst/>
                  <a:gdLst/>
                  <a:ahLst/>
                  <a:cxnLst/>
                  <a:rect l="l" t="t" r="r" b="b"/>
                  <a:pathLst>
                    <a:path w="380009" h="206279" extrusionOk="0">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3"/>
                <p:cNvSpPr/>
                <p:nvPr/>
              </p:nvSpPr>
              <p:spPr>
                <a:xfrm>
                  <a:off x="5031842" y="3751007"/>
                  <a:ext cx="152594" cy="73745"/>
                </a:xfrm>
                <a:custGeom>
                  <a:avLst/>
                  <a:gdLst/>
                  <a:ahLst/>
                  <a:cxnLst/>
                  <a:rect l="l" t="t" r="r" b="b"/>
                  <a:pathLst>
                    <a:path w="369893" h="194229" extrusionOk="0">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3"/>
                <p:cNvSpPr/>
                <p:nvPr/>
              </p:nvSpPr>
              <p:spPr>
                <a:xfrm>
                  <a:off x="5076477" y="3795528"/>
                  <a:ext cx="144951" cy="94849"/>
                </a:xfrm>
                <a:custGeom>
                  <a:avLst/>
                  <a:gdLst/>
                  <a:ahLst/>
                  <a:cxnLst/>
                  <a:rect l="l" t="t" r="r" b="b"/>
                  <a:pathLst>
                    <a:path w="351367" h="249811" extrusionOk="0">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72" name="Google Shape;572;p3"/>
              <p:cNvGrpSpPr/>
              <p:nvPr/>
            </p:nvGrpSpPr>
            <p:grpSpPr>
              <a:xfrm>
                <a:off x="5167050" y="4125304"/>
                <a:ext cx="441666" cy="427838"/>
                <a:chOff x="5178085" y="4182454"/>
                <a:chExt cx="441666" cy="427838"/>
              </a:xfrm>
            </p:grpSpPr>
            <p:sp>
              <p:nvSpPr>
                <p:cNvPr id="573" name="Google Shape;573;p3"/>
                <p:cNvSpPr/>
                <p:nvPr/>
              </p:nvSpPr>
              <p:spPr>
                <a:xfrm>
                  <a:off x="5462345" y="4182454"/>
                  <a:ext cx="148846" cy="51434"/>
                </a:xfrm>
                <a:custGeom>
                  <a:avLst/>
                  <a:gdLst/>
                  <a:ahLst/>
                  <a:cxnLst/>
                  <a:rect l="l" t="t" r="r" b="b"/>
                  <a:pathLst>
                    <a:path w="360808" h="135467" extrusionOk="0">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3"/>
                <p:cNvSpPr/>
                <p:nvPr/>
              </p:nvSpPr>
              <p:spPr>
                <a:xfrm>
                  <a:off x="5477721" y="4251422"/>
                  <a:ext cx="134740" cy="47927"/>
                </a:xfrm>
                <a:custGeom>
                  <a:avLst/>
                  <a:gdLst/>
                  <a:ahLst/>
                  <a:cxnLst/>
                  <a:rect l="l" t="t" r="r" b="b"/>
                  <a:pathLst>
                    <a:path w="326616" h="126230" extrusionOk="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3"/>
                <p:cNvSpPr/>
                <p:nvPr/>
              </p:nvSpPr>
              <p:spPr>
                <a:xfrm>
                  <a:off x="5487991" y="4325066"/>
                  <a:ext cx="131760" cy="42963"/>
                </a:xfrm>
                <a:custGeom>
                  <a:avLst/>
                  <a:gdLst/>
                  <a:ahLst/>
                  <a:cxnLst/>
                  <a:rect l="l" t="t" r="r" b="b"/>
                  <a:pathLst>
                    <a:path w="319392" h="113156" extrusionOk="0">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3"/>
                <p:cNvSpPr/>
                <p:nvPr/>
              </p:nvSpPr>
              <p:spPr>
                <a:xfrm>
                  <a:off x="5481119" y="4400946"/>
                  <a:ext cx="135152" cy="58551"/>
                </a:xfrm>
                <a:custGeom>
                  <a:avLst/>
                  <a:gdLst/>
                  <a:ahLst/>
                  <a:cxnLst/>
                  <a:rect l="l" t="t" r="r" b="b"/>
                  <a:pathLst>
                    <a:path w="327614" h="154211" extrusionOk="0">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3"/>
                <p:cNvSpPr/>
                <p:nvPr/>
              </p:nvSpPr>
              <p:spPr>
                <a:xfrm>
                  <a:off x="5464380" y="4440163"/>
                  <a:ext cx="120139" cy="88348"/>
                </a:xfrm>
                <a:custGeom>
                  <a:avLst/>
                  <a:gdLst/>
                  <a:ahLst/>
                  <a:cxnLst/>
                  <a:rect l="l" t="t" r="r" b="b"/>
                  <a:pathLst>
                    <a:path w="291222" h="232691" extrusionOk="0">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3"/>
                <p:cNvSpPr/>
                <p:nvPr/>
              </p:nvSpPr>
              <p:spPr>
                <a:xfrm>
                  <a:off x="5450289" y="4480222"/>
                  <a:ext cx="98667" cy="94728"/>
                </a:xfrm>
                <a:custGeom>
                  <a:avLst/>
                  <a:gdLst/>
                  <a:ahLst/>
                  <a:cxnLst/>
                  <a:rect l="l" t="t" r="r" b="b"/>
                  <a:pathLst>
                    <a:path w="239173" h="249493" extrusionOk="0">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3"/>
                <p:cNvSpPr/>
                <p:nvPr/>
              </p:nvSpPr>
              <p:spPr>
                <a:xfrm>
                  <a:off x="5419405" y="4500727"/>
                  <a:ext cx="53344" cy="104889"/>
                </a:xfrm>
                <a:custGeom>
                  <a:avLst/>
                  <a:gdLst/>
                  <a:ahLst/>
                  <a:cxnLst/>
                  <a:rect l="l" t="t" r="r" b="b"/>
                  <a:pathLst>
                    <a:path w="129309" h="276256" extrusionOk="0">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3"/>
                <p:cNvSpPr/>
                <p:nvPr/>
              </p:nvSpPr>
              <p:spPr>
                <a:xfrm>
                  <a:off x="5339329" y="4491477"/>
                  <a:ext cx="54256" cy="118815"/>
                </a:xfrm>
                <a:custGeom>
                  <a:avLst/>
                  <a:gdLst/>
                  <a:ahLst/>
                  <a:cxnLst/>
                  <a:rect l="l" t="t" r="r" b="b"/>
                  <a:pathLst>
                    <a:path w="131519" h="312934" extrusionOk="0">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3"/>
                <p:cNvSpPr/>
                <p:nvPr/>
              </p:nvSpPr>
              <p:spPr>
                <a:xfrm>
                  <a:off x="5252941" y="4470782"/>
                  <a:ext cx="113381" cy="83401"/>
                </a:xfrm>
                <a:custGeom>
                  <a:avLst/>
                  <a:gdLst/>
                  <a:ahLst/>
                  <a:cxnLst/>
                  <a:rect l="l" t="t" r="r" b="b"/>
                  <a:pathLst>
                    <a:path w="274840" h="219660" extrusionOk="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3"/>
                <p:cNvSpPr/>
                <p:nvPr/>
              </p:nvSpPr>
              <p:spPr>
                <a:xfrm>
                  <a:off x="5207297" y="4412085"/>
                  <a:ext cx="142856" cy="70791"/>
                </a:xfrm>
                <a:custGeom>
                  <a:avLst/>
                  <a:gdLst/>
                  <a:ahLst/>
                  <a:cxnLst/>
                  <a:rect l="l" t="t" r="r" b="b"/>
                  <a:pathLst>
                    <a:path w="346289" h="186448" extrusionOk="0">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3" name="Google Shape;583;p3"/>
                <p:cNvSpPr/>
                <p:nvPr/>
              </p:nvSpPr>
              <p:spPr>
                <a:xfrm>
                  <a:off x="5197136" y="4349595"/>
                  <a:ext cx="156562" cy="60806"/>
                </a:xfrm>
                <a:custGeom>
                  <a:avLst/>
                  <a:gdLst/>
                  <a:ahLst/>
                  <a:cxnLst/>
                  <a:rect l="l" t="t" r="r" b="b"/>
                  <a:pathLst>
                    <a:path w="379513" h="160149" extrusionOk="0">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3"/>
                <p:cNvSpPr/>
                <p:nvPr/>
              </p:nvSpPr>
              <p:spPr>
                <a:xfrm>
                  <a:off x="5183165" y="4272463"/>
                  <a:ext cx="152894" cy="49096"/>
                </a:xfrm>
                <a:custGeom>
                  <a:avLst/>
                  <a:gdLst/>
                  <a:ahLst/>
                  <a:cxnLst/>
                  <a:rect l="l" t="t" r="r" b="b"/>
                  <a:pathLst>
                    <a:path w="370622" h="129309" extrusionOk="0">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3"/>
                <p:cNvSpPr/>
                <p:nvPr/>
              </p:nvSpPr>
              <p:spPr>
                <a:xfrm>
                  <a:off x="5178085" y="4224536"/>
                  <a:ext cx="156652" cy="36238"/>
                </a:xfrm>
                <a:custGeom>
                  <a:avLst/>
                  <a:gdLst/>
                  <a:ahLst/>
                  <a:cxnLst/>
                  <a:rect l="l" t="t" r="r" b="b"/>
                  <a:pathLst>
                    <a:path w="379731" h="95443" extrusionOk="0">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3"/>
                <p:cNvSpPr/>
                <p:nvPr/>
              </p:nvSpPr>
              <p:spPr>
                <a:xfrm>
                  <a:off x="5376221" y="4263042"/>
                  <a:ext cx="78626" cy="72545"/>
                </a:xfrm>
                <a:custGeom>
                  <a:avLst/>
                  <a:gdLst/>
                  <a:ahLst/>
                  <a:cxnLst/>
                  <a:rect l="l" t="t" r="r" b="b"/>
                  <a:pathLst>
                    <a:path w="190593" h="191068" extrusionOk="0">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7" name="Google Shape;587;p3"/>
                <p:cNvSpPr/>
                <p:nvPr/>
              </p:nvSpPr>
              <p:spPr>
                <a:xfrm>
                  <a:off x="5378762" y="4365972"/>
                  <a:ext cx="76206" cy="79497"/>
                </a:xfrm>
                <a:custGeom>
                  <a:avLst/>
                  <a:gdLst/>
                  <a:ahLst/>
                  <a:cxnLst/>
                  <a:rect l="l" t="t" r="r" b="b"/>
                  <a:pathLst>
                    <a:path w="184727" h="209377" extrusionOk="0">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solidFill>
                  <a:schemeClr val="accent1"/>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sp>
        <p:nvSpPr>
          <p:cNvPr id="589" name="Google Shape;589;p3"/>
          <p:cNvSpPr/>
          <p:nvPr/>
        </p:nvSpPr>
        <p:spPr>
          <a:xfrm>
            <a:off x="10488719" y="105136"/>
            <a:ext cx="1549345" cy="784870"/>
          </a:xfrm>
          <a:prstGeom prst="round2DiagRect">
            <a:avLst>
              <a:gd name="adj1" fmla="val 50000"/>
              <a:gd name="adj2" fmla="val 0"/>
            </a:avLst>
          </a:prstGeom>
          <a:solidFill>
            <a:srgbClr val="C991CB"/>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chemeClr val="dk1"/>
                </a:solidFill>
                <a:latin typeface="Verdana"/>
                <a:ea typeface="Verdana"/>
                <a:cs typeface="Verdana"/>
                <a:sym typeface="Verdana"/>
              </a:rPr>
              <a:t>Commotion in the Ocean</a:t>
            </a:r>
            <a:endParaRPr sz="1200">
              <a:solidFill>
                <a:schemeClr val="dk1"/>
              </a:solidFill>
              <a:latin typeface="Calibri"/>
              <a:ea typeface="Calibri"/>
              <a:cs typeface="Calibri"/>
              <a:sym typeface="Calibri"/>
            </a:endParaRPr>
          </a:p>
        </p:txBody>
      </p:sp>
      <p:sp>
        <p:nvSpPr>
          <p:cNvPr id="590" name="Google Shape;590;p3"/>
          <p:cNvSpPr/>
          <p:nvPr/>
        </p:nvSpPr>
        <p:spPr>
          <a:xfrm>
            <a:off x="1201464" y="957094"/>
            <a:ext cx="1526769" cy="522583"/>
          </a:xfrm>
          <a:prstGeom prst="round2DiagRect">
            <a:avLst>
              <a:gd name="adj1" fmla="val 50000"/>
              <a:gd name="adj2" fmla="val 0"/>
            </a:avLst>
          </a:prstGeom>
          <a:solidFill>
            <a:srgbClr val="9394B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bg1"/>
                </a:solidFill>
                <a:latin typeface="Verdana"/>
                <a:ea typeface="Verdana"/>
                <a:cs typeface="Verdana"/>
                <a:sym typeface="Verdana"/>
              </a:rPr>
              <a:t>EYFS</a:t>
            </a:r>
            <a:endParaRPr sz="1600" dirty="0">
              <a:solidFill>
                <a:schemeClr val="bg1"/>
              </a:solidFill>
              <a:latin typeface="Calibri"/>
              <a:ea typeface="Calibri"/>
              <a:cs typeface="Calibri"/>
              <a:sym typeface="Calibri"/>
            </a:endParaRPr>
          </a:p>
        </p:txBody>
      </p:sp>
      <p:sp>
        <p:nvSpPr>
          <p:cNvPr id="592" name="Google Shape;592;p3"/>
          <p:cNvSpPr/>
          <p:nvPr/>
        </p:nvSpPr>
        <p:spPr>
          <a:xfrm>
            <a:off x="4285773" y="1000748"/>
            <a:ext cx="3614401" cy="522583"/>
          </a:xfrm>
          <a:prstGeom prst="round2DiagRect">
            <a:avLst>
              <a:gd name="adj1" fmla="val 50000"/>
              <a:gd name="adj2" fmla="val 0"/>
            </a:avLst>
          </a:prstGeom>
          <a:solidFill>
            <a:srgbClr val="C991CB"/>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900" b="1">
                <a:solidFill>
                  <a:schemeClr val="dk1"/>
                </a:solidFill>
                <a:latin typeface="Verdana"/>
                <a:ea typeface="Verdana"/>
                <a:cs typeface="Verdana"/>
                <a:sym typeface="Verdana"/>
              </a:rPr>
              <a:t>What will children Know by the end of this topic ?</a:t>
            </a:r>
            <a:endParaRPr/>
          </a:p>
        </p:txBody>
      </p:sp>
      <p:sp>
        <p:nvSpPr>
          <p:cNvPr id="593" name="Google Shape;593;p3"/>
          <p:cNvSpPr/>
          <p:nvPr/>
        </p:nvSpPr>
        <p:spPr>
          <a:xfrm>
            <a:off x="2996500" y="1704782"/>
            <a:ext cx="2227862" cy="2342062"/>
          </a:xfrm>
          <a:prstGeom prst="round2DiagRect">
            <a:avLst>
              <a:gd name="adj1" fmla="val 38580"/>
              <a:gd name="adj2" fmla="val 0"/>
            </a:avLst>
          </a:prstGeom>
          <a:solidFill>
            <a:srgbClr val="C991CB"/>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00" b="1" dirty="0">
                <a:solidFill>
                  <a:srgbClr val="000000"/>
                </a:solidFill>
                <a:latin typeface="Verdana"/>
                <a:ea typeface="Verdana"/>
                <a:cs typeface="Verdana"/>
                <a:sym typeface="Verdana"/>
              </a:rPr>
              <a:t>MUST </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Know that there are seven continents.</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Identify the countries within the United Kingdom</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They will know that there are four main compass points </a:t>
            </a:r>
            <a:endParaRPr dirty="0"/>
          </a:p>
          <a:p>
            <a:pPr marL="0" marR="0" lvl="0" indent="0" algn="l" rtl="0">
              <a:spcBef>
                <a:spcPts val="0"/>
              </a:spcBef>
              <a:spcAft>
                <a:spcPts val="0"/>
              </a:spcAft>
              <a:buNone/>
            </a:pPr>
            <a:r>
              <a:rPr lang="en-GB" sz="900" dirty="0">
                <a:solidFill>
                  <a:srgbClr val="000000"/>
                </a:solidFill>
                <a:latin typeface="Verdana"/>
                <a:ea typeface="Verdana"/>
                <a:cs typeface="Verdana"/>
                <a:sym typeface="Verdana"/>
              </a:rPr>
              <a:t>       N S E W</a:t>
            </a:r>
            <a:endParaRPr dirty="0"/>
          </a:p>
        </p:txBody>
      </p:sp>
      <p:sp>
        <p:nvSpPr>
          <p:cNvPr id="594" name="Google Shape;594;p3"/>
          <p:cNvSpPr/>
          <p:nvPr/>
        </p:nvSpPr>
        <p:spPr>
          <a:xfrm>
            <a:off x="5373730" y="1689269"/>
            <a:ext cx="3340882" cy="2342062"/>
          </a:xfrm>
          <a:prstGeom prst="round2DiagRect">
            <a:avLst>
              <a:gd name="adj1" fmla="val 23854"/>
              <a:gd name="adj2" fmla="val 0"/>
            </a:avLst>
          </a:prstGeom>
          <a:solidFill>
            <a:srgbClr val="C991CB"/>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00" b="1" dirty="0">
                <a:solidFill>
                  <a:srgbClr val="000000"/>
                </a:solidFill>
                <a:latin typeface="Verdana"/>
                <a:ea typeface="Verdana"/>
                <a:cs typeface="Verdana"/>
                <a:sym typeface="Verdana"/>
              </a:rPr>
              <a:t>SHOULD </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Name the four countries of the United Kingdom</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They will understand the positional language near and far and use it to describe locational features and directions</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They will use and understand the vocabulary on the knowledge organiser and use vocabulary to describe </a:t>
            </a:r>
            <a:r>
              <a:rPr lang="en-GB" sz="900" b="1" i="0" dirty="0">
                <a:solidFill>
                  <a:srgbClr val="000000"/>
                </a:solidFill>
                <a:latin typeface="Verdana"/>
                <a:ea typeface="Verdana"/>
                <a:cs typeface="Verdana"/>
                <a:sym typeface="Verdana"/>
              </a:rPr>
              <a:t>key physical features</a:t>
            </a:r>
            <a:r>
              <a:rPr lang="en-GB" sz="900" b="0" i="0" dirty="0">
                <a:solidFill>
                  <a:srgbClr val="000000"/>
                </a:solidFill>
                <a:latin typeface="Verdana"/>
                <a:ea typeface="Verdana"/>
                <a:cs typeface="Verdana"/>
                <a:sym typeface="Verdana"/>
              </a:rPr>
              <a:t>, including beach, coast,, ocean, river,  and weather. </a:t>
            </a:r>
            <a:endParaRPr sz="1600" dirty="0"/>
          </a:p>
        </p:txBody>
      </p:sp>
      <p:sp>
        <p:nvSpPr>
          <p:cNvPr id="595" name="Google Shape;595;p3"/>
          <p:cNvSpPr/>
          <p:nvPr/>
        </p:nvSpPr>
        <p:spPr>
          <a:xfrm>
            <a:off x="8812231" y="4364575"/>
            <a:ext cx="3086510" cy="2206015"/>
          </a:xfrm>
          <a:prstGeom prst="round2DiagRect">
            <a:avLst>
              <a:gd name="adj1" fmla="val 41230"/>
              <a:gd name="adj2" fmla="val 0"/>
            </a:avLst>
          </a:prstGeom>
          <a:solidFill>
            <a:srgbClr val="C991CB"/>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00" b="1" dirty="0">
                <a:latin typeface="Verdana"/>
                <a:ea typeface="Verdana"/>
                <a:cs typeface="Verdana"/>
                <a:sym typeface="Verdana"/>
              </a:rPr>
              <a:t>ASPIRE</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They will be able to name features of the countries of the United Kingdom</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They will identify how plastic is impacting the environment and the wildlife in the oceans. </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They will be able to describe key features of the continents.</a:t>
            </a:r>
            <a:endParaRPr dirty="0"/>
          </a:p>
          <a:p>
            <a:pPr marL="171450" marR="0" lvl="0" indent="-171450" algn="l" rtl="0">
              <a:spcBef>
                <a:spcPts val="0"/>
              </a:spcBef>
              <a:spcAft>
                <a:spcPts val="0"/>
              </a:spcAft>
              <a:buClr>
                <a:srgbClr val="000000"/>
              </a:buClr>
              <a:buSzPts val="900"/>
              <a:buFont typeface="Arial"/>
              <a:buChar char="•"/>
            </a:pPr>
            <a:r>
              <a:rPr lang="en-GB" sz="900" dirty="0">
                <a:solidFill>
                  <a:srgbClr val="000000"/>
                </a:solidFill>
                <a:latin typeface="Verdana"/>
                <a:ea typeface="Verdana"/>
                <a:cs typeface="Verdana"/>
                <a:sym typeface="Verdana"/>
              </a:rPr>
              <a:t>They will be able to  explain why oceans are important </a:t>
            </a:r>
            <a:endParaRPr sz="1000" b="1" dirty="0">
              <a:solidFill>
                <a:srgbClr val="000000"/>
              </a:solidFill>
              <a:latin typeface="Verdana"/>
              <a:ea typeface="Verdana"/>
              <a:cs typeface="Verdana"/>
              <a:sym typeface="Verdana"/>
            </a:endParaRPr>
          </a:p>
        </p:txBody>
      </p:sp>
      <p:sp>
        <p:nvSpPr>
          <p:cNvPr id="596" name="Google Shape;596;p3"/>
          <p:cNvSpPr/>
          <p:nvPr/>
        </p:nvSpPr>
        <p:spPr>
          <a:xfrm>
            <a:off x="2186300" y="107600"/>
            <a:ext cx="8007000" cy="784800"/>
          </a:xfrm>
          <a:prstGeom prst="roundRect">
            <a:avLst>
              <a:gd name="adj" fmla="val 16667"/>
            </a:avLst>
          </a:prstGeom>
          <a:solidFill>
            <a:srgbClr val="D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dirty="0">
                <a:solidFill>
                  <a:srgbClr val="000000"/>
                </a:solidFill>
                <a:latin typeface="Verdana"/>
                <a:ea typeface="Verdana"/>
                <a:cs typeface="Verdana"/>
                <a:sym typeface="Verdana"/>
              </a:rPr>
              <a:t>GEOGRAPHY TEACHING AND LEARNING AT ASHURST WOOD</a:t>
            </a:r>
            <a:endParaRPr dirty="0"/>
          </a:p>
          <a:p>
            <a:pPr marL="0" marR="0" lvl="0" indent="0" algn="l" rtl="0">
              <a:spcBef>
                <a:spcPts val="0"/>
              </a:spcBef>
              <a:spcAft>
                <a:spcPts val="0"/>
              </a:spcAft>
              <a:buNone/>
            </a:pPr>
            <a:r>
              <a:rPr lang="en-GB" sz="800" dirty="0">
                <a:solidFill>
                  <a:srgbClr val="000000"/>
                </a:solidFill>
                <a:latin typeface="Verdana"/>
                <a:ea typeface="Verdana"/>
                <a:cs typeface="Verdana"/>
                <a:sym typeface="Verdana"/>
              </a:rPr>
              <a:t>Our topic planning is designed so that  some topics are Geography led and the key knowledge and skills are captured in the planning and knowledge organisers. Other topics may contain geographical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800" b="1" dirty="0">
                <a:solidFill>
                  <a:srgbClr val="000000"/>
                </a:solidFill>
                <a:latin typeface="Verdana"/>
                <a:ea typeface="Verdana"/>
                <a:cs typeface="Verdana"/>
                <a:sym typeface="Verdana"/>
              </a:rPr>
              <a:t>Must</a:t>
            </a:r>
            <a:r>
              <a:rPr lang="en-GB" sz="800" dirty="0">
                <a:solidFill>
                  <a:srgbClr val="000000"/>
                </a:solidFill>
                <a:latin typeface="Verdana"/>
                <a:ea typeface="Verdana"/>
                <a:cs typeface="Verdana"/>
                <a:sym typeface="Verdana"/>
              </a:rPr>
              <a:t> (End of Y1) </a:t>
            </a:r>
            <a:r>
              <a:rPr lang="en-GB" sz="800" b="1" dirty="0">
                <a:solidFill>
                  <a:srgbClr val="000000"/>
                </a:solidFill>
                <a:latin typeface="Verdana"/>
                <a:ea typeface="Verdana"/>
                <a:cs typeface="Verdana"/>
                <a:sym typeface="Verdana"/>
              </a:rPr>
              <a:t>Should</a:t>
            </a:r>
            <a:r>
              <a:rPr lang="en-GB" sz="800" dirty="0">
                <a:solidFill>
                  <a:srgbClr val="000000"/>
                </a:solidFill>
                <a:latin typeface="Verdana"/>
                <a:ea typeface="Verdana"/>
                <a:cs typeface="Verdana"/>
                <a:sym typeface="Verdana"/>
              </a:rPr>
              <a:t> (end of Y2) </a:t>
            </a:r>
            <a:r>
              <a:rPr lang="en-GB" sz="800" b="1" dirty="0">
                <a:solidFill>
                  <a:srgbClr val="000000"/>
                </a:solidFill>
                <a:latin typeface="Verdana"/>
                <a:ea typeface="Verdana"/>
                <a:cs typeface="Verdana"/>
                <a:sym typeface="Verdana"/>
              </a:rPr>
              <a:t>Aspire</a:t>
            </a:r>
            <a:r>
              <a:rPr lang="en-GB" sz="800" dirty="0">
                <a:solidFill>
                  <a:srgbClr val="000000"/>
                </a:solidFill>
                <a:latin typeface="Verdana"/>
                <a:ea typeface="Verdana"/>
                <a:cs typeface="Verdana"/>
                <a:sym typeface="Verdana"/>
              </a:rPr>
              <a:t> a rich and deep understanding. </a:t>
            </a:r>
            <a:endParaRPr dirty="0"/>
          </a:p>
        </p:txBody>
      </p:sp>
      <p:sp>
        <p:nvSpPr>
          <p:cNvPr id="597" name="Google Shape;588;p3">
            <a:extLst>
              <a:ext uri="{FF2B5EF4-FFF2-40B4-BE49-F238E27FC236}">
                <a16:creationId xmlns:a16="http://schemas.microsoft.com/office/drawing/2014/main" id="{29ABCF3D-A530-47F6-BB76-424C24A347D5}"/>
              </a:ext>
            </a:extLst>
          </p:cNvPr>
          <p:cNvSpPr/>
          <p:nvPr/>
        </p:nvSpPr>
        <p:spPr>
          <a:xfrm>
            <a:off x="2924554" y="4149163"/>
            <a:ext cx="2114171" cy="2551371"/>
          </a:xfrm>
          <a:prstGeom prst="round2DiagRect">
            <a:avLst>
              <a:gd name="adj1" fmla="val 32364"/>
              <a:gd name="adj2" fmla="val 0"/>
            </a:avLst>
          </a:prstGeom>
          <a:solidFill>
            <a:srgbClr val="EDDAE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endParaRPr lang="en-GB" sz="900" b="1" dirty="0">
              <a:solidFill>
                <a:schemeClr val="dk1"/>
              </a:solidFill>
              <a:latin typeface="Verdana"/>
              <a:ea typeface="Verdana"/>
              <a:cs typeface="Verdana"/>
              <a:sym typeface="Verdana"/>
            </a:endParaRPr>
          </a:p>
          <a:p>
            <a:pPr algn="ctr"/>
            <a:r>
              <a:rPr lang="en-GB" sz="1000" b="1" dirty="0">
                <a:solidFill>
                  <a:schemeClr val="dk1"/>
                </a:solidFill>
                <a:latin typeface="Verdana"/>
                <a:ea typeface="Verdana"/>
                <a:cs typeface="Verdana"/>
                <a:sym typeface="Verdana"/>
              </a:rPr>
              <a:t>Skills</a:t>
            </a:r>
            <a:r>
              <a:rPr lang="en-GB" sz="900" b="1" dirty="0">
                <a:solidFill>
                  <a:schemeClr val="dk1"/>
                </a:solidFill>
                <a:latin typeface="Verdana"/>
                <a:ea typeface="Verdana"/>
                <a:cs typeface="Verdana"/>
                <a:sym typeface="Verdana"/>
              </a:rPr>
              <a:t> </a:t>
            </a:r>
          </a:p>
          <a:p>
            <a:pPr marL="171450" indent="-171450">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a:sym typeface="Verdana"/>
              </a:rPr>
              <a:t>Find the United Kingdom on a map or globe</a:t>
            </a:r>
            <a:endParaRPr lang="en-GB" sz="9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latin typeface="Verdana"/>
                <a:ea typeface="Verdana"/>
                <a:cs typeface="Verdana"/>
                <a:sym typeface="Verdana"/>
              </a:rPr>
              <a:t>They will be able to identify why there is plastic in the ocean.</a:t>
            </a:r>
            <a:endParaRPr lang="en-GB" sz="900" dirty="0"/>
          </a:p>
          <a:p>
            <a:pPr marL="171450" indent="-171450">
              <a:buFont typeface="Arial" panose="020B0604020202020204" pitchFamily="34" charset="0"/>
              <a:buChar char="•"/>
            </a:pPr>
            <a:r>
              <a:rPr lang="en-GB" sz="900" dirty="0">
                <a:latin typeface="Verdana"/>
                <a:ea typeface="Verdana"/>
                <a:cs typeface="Verdana"/>
                <a:sym typeface="Verdana"/>
              </a:rPr>
              <a:t>They will be able to answer geographical questions (such as: What is this place like? What or who will I see in this place? What do people do in this place?).</a:t>
            </a:r>
            <a:endParaRPr lang="en-GB" sz="900" dirty="0"/>
          </a:p>
        </p:txBody>
      </p:sp>
      <p:sp>
        <p:nvSpPr>
          <p:cNvPr id="598" name="Google Shape;588;p3">
            <a:extLst>
              <a:ext uri="{FF2B5EF4-FFF2-40B4-BE49-F238E27FC236}">
                <a16:creationId xmlns:a16="http://schemas.microsoft.com/office/drawing/2014/main" id="{F2FE3138-FF3B-4ADA-96CC-44E42A325B6F}"/>
              </a:ext>
            </a:extLst>
          </p:cNvPr>
          <p:cNvSpPr/>
          <p:nvPr/>
        </p:nvSpPr>
        <p:spPr>
          <a:xfrm>
            <a:off x="5373730" y="4133230"/>
            <a:ext cx="3211353" cy="2551371"/>
          </a:xfrm>
          <a:prstGeom prst="round2DiagRect">
            <a:avLst>
              <a:gd name="adj1" fmla="val 32364"/>
              <a:gd name="adj2" fmla="val 0"/>
            </a:avLst>
          </a:prstGeom>
          <a:solidFill>
            <a:srgbClr val="EDDAE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endParaRPr lang="en-GB" sz="900" b="1" dirty="0">
              <a:solidFill>
                <a:schemeClr val="dk1"/>
              </a:solidFill>
              <a:latin typeface="Verdana"/>
              <a:ea typeface="Verdana"/>
              <a:cs typeface="Verdana"/>
              <a:sym typeface="Verdana"/>
            </a:endParaRPr>
          </a:p>
          <a:p>
            <a:pPr algn="ctr"/>
            <a:r>
              <a:rPr lang="en-GB" sz="1000" b="1" dirty="0">
                <a:solidFill>
                  <a:schemeClr val="dk1"/>
                </a:solidFill>
                <a:latin typeface="Verdana"/>
                <a:ea typeface="Verdana"/>
                <a:cs typeface="Verdana"/>
                <a:sym typeface="Verdana"/>
              </a:rPr>
              <a:t>Skills </a:t>
            </a:r>
          </a:p>
          <a:p>
            <a:pPr marL="171450" indent="-171450">
              <a:buFont typeface="Arial" panose="020B0604020202020204" pitchFamily="34" charset="0"/>
              <a:buChar char="•"/>
            </a:pPr>
            <a:r>
              <a:rPr lang="en-GB" sz="900" dirty="0">
                <a:latin typeface="Verdana"/>
                <a:ea typeface="Verdana"/>
                <a:cs typeface="Verdana"/>
                <a:sym typeface="Verdana"/>
              </a:rPr>
              <a:t>They will be able to name and locate the world’s continents on a map or globe</a:t>
            </a:r>
            <a:endParaRPr lang="en-GB" sz="900" dirty="0"/>
          </a:p>
          <a:p>
            <a:pPr marL="171450" indent="-171450">
              <a:buFont typeface="Arial" panose="020B0604020202020204" pitchFamily="34" charset="0"/>
              <a:buChar char="•"/>
            </a:pPr>
            <a:r>
              <a:rPr lang="en-GB" sz="900" dirty="0">
                <a:latin typeface="Verdana"/>
                <a:ea typeface="Verdana"/>
                <a:cs typeface="Verdana"/>
                <a:sym typeface="Verdana"/>
              </a:rPr>
              <a:t>They will be able to identify why there is plastic in the ocean and what damage it is causing</a:t>
            </a:r>
            <a:endParaRPr lang="en-GB" sz="900" dirty="0"/>
          </a:p>
          <a:p>
            <a:pPr marL="171450" indent="-171450">
              <a:buFont typeface="Arial" panose="020B0604020202020204" pitchFamily="34" charset="0"/>
              <a:buChar char="•"/>
            </a:pPr>
            <a:r>
              <a:rPr lang="en-GB" sz="900" dirty="0">
                <a:latin typeface="Verdana"/>
                <a:ea typeface="Verdana"/>
                <a:cs typeface="Verdana"/>
                <a:sym typeface="Verdana"/>
              </a:rPr>
              <a:t>Use simple grid references (A1, B1). </a:t>
            </a:r>
          </a:p>
          <a:p>
            <a:pPr marL="171450" indent="-171450">
              <a:buFont typeface="Arial" panose="020B0604020202020204" pitchFamily="34" charset="0"/>
              <a:buChar char="•"/>
            </a:pPr>
            <a:r>
              <a:rPr lang="en-GB" sz="900" dirty="0">
                <a:latin typeface="Verdana"/>
                <a:ea typeface="Verdana"/>
                <a:cs typeface="Verdana"/>
                <a:sym typeface="Verdana"/>
              </a:rPr>
              <a:t>Devise a simple map; and use and construct basic symbols in a key. </a:t>
            </a:r>
          </a:p>
          <a:p>
            <a:pPr marL="171450" indent="-171450">
              <a:buFont typeface="Arial" panose="020B0604020202020204" pitchFamily="34" charset="0"/>
              <a:buChar char="•"/>
            </a:pPr>
            <a:r>
              <a:rPr lang="en-GB" sz="900" dirty="0">
                <a:latin typeface="Verdana"/>
                <a:ea typeface="Verdana"/>
                <a:cs typeface="Verdana"/>
                <a:sym typeface="Verdana"/>
              </a:rPr>
              <a:t>They will know and use the four main compass points </a:t>
            </a:r>
          </a:p>
          <a:p>
            <a:pPr marL="171450" indent="-171450">
              <a:buFont typeface="Arial" panose="020B0604020202020204" pitchFamily="34" charset="0"/>
              <a:buChar char="•"/>
            </a:pPr>
            <a:r>
              <a:rPr lang="en-GB" sz="900" dirty="0">
                <a:latin typeface="Verdana"/>
                <a:ea typeface="Verdana"/>
                <a:cs typeface="Verdana"/>
                <a:sym typeface="Verdana"/>
              </a:rPr>
              <a:t>They will be able to ask geographical questions (such as: What is this place like? What or who will I see in this place? What do people do in this place?).</a:t>
            </a:r>
            <a:endParaRPr lang="en-GB" sz="900" dirty="0"/>
          </a:p>
        </p:txBody>
      </p:sp>
      <p:sp>
        <p:nvSpPr>
          <p:cNvPr id="588" name="Google Shape;391;p3">
            <a:extLst>
              <a:ext uri="{FF2B5EF4-FFF2-40B4-BE49-F238E27FC236}">
                <a16:creationId xmlns:a16="http://schemas.microsoft.com/office/drawing/2014/main" id="{99CB776E-F8ED-95FA-1652-712F7F2276C1}"/>
              </a:ext>
            </a:extLst>
          </p:cNvPr>
          <p:cNvSpPr/>
          <p:nvPr/>
        </p:nvSpPr>
        <p:spPr>
          <a:xfrm>
            <a:off x="412631" y="1646635"/>
            <a:ext cx="2276459" cy="5041207"/>
          </a:xfrm>
          <a:prstGeom prst="round2DiagRect">
            <a:avLst>
              <a:gd name="adj1" fmla="val 33643"/>
              <a:gd name="adj2" fmla="val 0"/>
            </a:avLst>
          </a:prstGeom>
          <a:solidFill>
            <a:srgbClr val="9394B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r>
              <a:rPr lang="en-GB" sz="900" b="1" dirty="0">
                <a:latin typeface="Verdana" panose="020B0604030504040204" pitchFamily="34" charset="0"/>
                <a:ea typeface="Verdana" panose="020B0604030504040204" pitchFamily="34" charset="0"/>
              </a:rPr>
              <a:t>ELG: People, Culture and Communities Children at the expected level of development will: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Describe their immediate environment using knowledge from observation, discussion, stories, non-fiction texts and maps; </a:t>
            </a:r>
            <a:br>
              <a:rPr lang="en-GB" sz="900" dirty="0">
                <a:latin typeface="Verdana" panose="020B0604030504040204" pitchFamily="34" charset="0"/>
                <a:ea typeface="Verdana" panose="020B0604030504040204" pitchFamily="34" charset="0"/>
              </a:rPr>
            </a:br>
            <a:br>
              <a:rPr lang="en-GB" sz="900" dirty="0">
                <a:latin typeface="Verdana" panose="020B0604030504040204" pitchFamily="34" charset="0"/>
                <a:ea typeface="Verdana" panose="020B0604030504040204" pitchFamily="34" charset="0"/>
              </a:rPr>
            </a:br>
            <a:r>
              <a:rPr lang="en-GB" sz="900" b="1" dirty="0">
                <a:latin typeface="Verdana" panose="020B0604030504040204" pitchFamily="34" charset="0"/>
                <a:ea typeface="Verdana" panose="020B0604030504040204" pitchFamily="34" charset="0"/>
              </a:rPr>
              <a:t>ELG: The Natural World Children at the expected level of development will: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Explore the natural world around them, making observations and drawing pictures of animals and plants;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Know some similarities and differences between the natural world around them and contrasting environments, drawing on their experiences and what has been read in class;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Understand some important processes and changes in the natural world around them, including the seasons and changing states of matter. </a:t>
            </a:r>
          </a:p>
        </p:txBody>
      </p:sp>
    </p:spTree>
    <p:extLst>
      <p:ext uri="{BB962C8B-B14F-4D97-AF65-F5344CB8AC3E}">
        <p14:creationId xmlns:p14="http://schemas.microsoft.com/office/powerpoint/2010/main" val="179191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5F5F8"/>
            </a:gs>
            <a:gs pos="74000">
              <a:srgbClr val="ADADCE"/>
            </a:gs>
            <a:gs pos="83000">
              <a:srgbClr val="ADADCE"/>
            </a:gs>
            <a:gs pos="100000">
              <a:srgbClr val="C7C8DE"/>
            </a:gs>
          </a:gsLst>
          <a:lin ang="5400000" scaled="0"/>
        </a:gradFill>
        <a:effectLst/>
      </p:bgPr>
    </p:bg>
    <p:spTree>
      <p:nvGrpSpPr>
        <p:cNvPr id="1" name="Shape 600"/>
        <p:cNvGrpSpPr/>
        <p:nvPr/>
      </p:nvGrpSpPr>
      <p:grpSpPr>
        <a:xfrm>
          <a:off x="0" y="0"/>
          <a:ext cx="0" cy="0"/>
          <a:chOff x="0" y="0"/>
          <a:chExt cx="0" cy="0"/>
        </a:xfrm>
      </p:grpSpPr>
      <p:graphicFrame>
        <p:nvGraphicFramePr>
          <p:cNvPr id="601" name="Google Shape;601;p4"/>
          <p:cNvGraphicFramePr/>
          <p:nvPr/>
        </p:nvGraphicFramePr>
        <p:xfrm>
          <a:off x="253409" y="188343"/>
          <a:ext cx="11685175" cy="6506383"/>
        </p:xfrm>
        <a:graphic>
          <a:graphicData uri="http://schemas.openxmlformats.org/drawingml/2006/table">
            <a:tbl>
              <a:tblPr firstRow="1" bandRow="1">
                <a:noFill/>
                <a:tableStyleId>{7E97B6E6-8194-44CC-A105-084BB25D3F8F}</a:tableStyleId>
              </a:tblPr>
              <a:tblGrid>
                <a:gridCol w="1191700">
                  <a:extLst>
                    <a:ext uri="{9D8B030D-6E8A-4147-A177-3AD203B41FA5}">
                      <a16:colId xmlns:a16="http://schemas.microsoft.com/office/drawing/2014/main" val="20000"/>
                    </a:ext>
                  </a:extLst>
                </a:gridCol>
                <a:gridCol w="3072300">
                  <a:extLst>
                    <a:ext uri="{9D8B030D-6E8A-4147-A177-3AD203B41FA5}">
                      <a16:colId xmlns:a16="http://schemas.microsoft.com/office/drawing/2014/main" val="20001"/>
                    </a:ext>
                  </a:extLst>
                </a:gridCol>
                <a:gridCol w="2429300">
                  <a:extLst>
                    <a:ext uri="{9D8B030D-6E8A-4147-A177-3AD203B41FA5}">
                      <a16:colId xmlns:a16="http://schemas.microsoft.com/office/drawing/2014/main" val="20002"/>
                    </a:ext>
                  </a:extLst>
                </a:gridCol>
                <a:gridCol w="1555850">
                  <a:extLst>
                    <a:ext uri="{9D8B030D-6E8A-4147-A177-3AD203B41FA5}">
                      <a16:colId xmlns:a16="http://schemas.microsoft.com/office/drawing/2014/main" val="20003"/>
                    </a:ext>
                  </a:extLst>
                </a:gridCol>
                <a:gridCol w="1501250">
                  <a:extLst>
                    <a:ext uri="{9D8B030D-6E8A-4147-A177-3AD203B41FA5}">
                      <a16:colId xmlns:a16="http://schemas.microsoft.com/office/drawing/2014/main" val="20004"/>
                    </a:ext>
                  </a:extLst>
                </a:gridCol>
                <a:gridCol w="1934775">
                  <a:extLst>
                    <a:ext uri="{9D8B030D-6E8A-4147-A177-3AD203B41FA5}">
                      <a16:colId xmlns:a16="http://schemas.microsoft.com/office/drawing/2014/main" val="20005"/>
                    </a:ext>
                  </a:extLst>
                </a:gridCol>
              </a:tblGrid>
              <a:tr h="324250">
                <a:tc gridSpan="2">
                  <a:txBody>
                    <a:bodyPr/>
                    <a:lstStyle/>
                    <a:p>
                      <a:pPr marL="0" marR="0" lvl="0" indent="0" algn="l" rtl="0">
                        <a:lnSpc>
                          <a:spcPct val="107000"/>
                        </a:lnSpc>
                        <a:spcBef>
                          <a:spcPts val="0"/>
                        </a:spcBef>
                        <a:spcAft>
                          <a:spcPts val="0"/>
                        </a:spcAft>
                        <a:buNone/>
                      </a:pPr>
                      <a:r>
                        <a:rPr lang="en-GB" sz="1200" b="1" u="none" strike="noStrike" cap="none">
                          <a:latin typeface="Verdana"/>
                          <a:ea typeface="Verdana"/>
                          <a:cs typeface="Verdana"/>
                          <a:sym typeface="Verdana"/>
                        </a:rPr>
                        <a:t>Year / Class</a:t>
                      </a:r>
                      <a:r>
                        <a:rPr lang="en-GB" sz="1200" b="1" u="none" strike="noStrike" cap="none">
                          <a:solidFill>
                            <a:srgbClr val="000000"/>
                          </a:solidFill>
                          <a:latin typeface="Verdana"/>
                          <a:ea typeface="Verdana"/>
                          <a:cs typeface="Verdana"/>
                          <a:sym typeface="Verdana"/>
                        </a:rPr>
                        <a:t> </a:t>
                      </a:r>
                      <a:r>
                        <a:rPr lang="en-GB" sz="1200" u="none" strike="noStrike" cap="none">
                          <a:solidFill>
                            <a:srgbClr val="000000"/>
                          </a:solidFill>
                          <a:latin typeface="Verdana"/>
                          <a:ea typeface="Verdana"/>
                          <a:cs typeface="Verdana"/>
                          <a:sym typeface="Verdana"/>
                        </a:rPr>
                        <a:t>2022 - 2023                  KS1</a:t>
                      </a:r>
                      <a:endParaRPr sz="1100" u="none" strike="noStrike" cap="none">
                        <a:latin typeface="Calibri"/>
                        <a:ea typeface="Calibri"/>
                        <a:cs typeface="Calibri"/>
                        <a:sym typeface="Calibri"/>
                      </a:endParaRPr>
                    </a:p>
                  </a:txBody>
                  <a:tcPr marL="68575" marR="68575" marT="0" marB="0" anchor="ctr"/>
                </a:tc>
                <a:tc hMerge="1">
                  <a:txBody>
                    <a:bodyPr/>
                    <a:lstStyle/>
                    <a:p>
                      <a:endParaRPr lang="en-US"/>
                    </a:p>
                  </a:txBody>
                  <a:tcPr/>
                </a:tc>
                <a:tc gridSpan="4">
                  <a:txBody>
                    <a:bodyPr/>
                    <a:lstStyle/>
                    <a:p>
                      <a:pPr marL="0" marR="0" lvl="0" indent="0" algn="l" rtl="0">
                        <a:lnSpc>
                          <a:spcPct val="107000"/>
                        </a:lnSpc>
                        <a:spcBef>
                          <a:spcPts val="0"/>
                        </a:spcBef>
                        <a:spcAft>
                          <a:spcPts val="0"/>
                        </a:spcAft>
                        <a:buNone/>
                      </a:pPr>
                      <a:r>
                        <a:rPr lang="en-GB" sz="1200" b="1" u="none" strike="noStrike" cap="none">
                          <a:latin typeface="Verdana"/>
                          <a:ea typeface="Verdana"/>
                          <a:cs typeface="Verdana"/>
                          <a:sym typeface="Verdana"/>
                        </a:rPr>
                        <a:t>Topic Title</a:t>
                      </a:r>
                      <a:r>
                        <a:rPr lang="en-GB" sz="1200" b="1" u="none" strike="noStrike" cap="none">
                          <a:solidFill>
                            <a:srgbClr val="000000"/>
                          </a:solidFill>
                          <a:latin typeface="Verdana"/>
                          <a:ea typeface="Verdana"/>
                          <a:cs typeface="Verdana"/>
                          <a:sym typeface="Verdana"/>
                        </a:rPr>
                        <a:t>: </a:t>
                      </a:r>
                      <a:r>
                        <a:rPr lang="en-GB" sz="1200" u="none" strike="noStrike" cap="none">
                          <a:solidFill>
                            <a:srgbClr val="000000"/>
                          </a:solidFill>
                          <a:latin typeface="Verdana"/>
                          <a:ea typeface="Verdana"/>
                          <a:cs typeface="Verdana"/>
                          <a:sym typeface="Verdana"/>
                        </a:rPr>
                        <a:t>Commotion in the ocean</a:t>
                      </a:r>
                      <a:r>
                        <a:rPr lang="en-GB" sz="1200" b="1" u="none" strike="noStrike" cap="none">
                          <a:solidFill>
                            <a:srgbClr val="000000"/>
                          </a:solidFill>
                          <a:latin typeface="Verdana"/>
                          <a:ea typeface="Verdana"/>
                          <a:cs typeface="Verdana"/>
                          <a:sym typeface="Verdana"/>
                        </a:rPr>
                        <a:t> </a:t>
                      </a:r>
                      <a:endParaRPr sz="1100" u="none" strike="noStrike" cap="none">
                        <a:latin typeface="Calibri"/>
                        <a:ea typeface="Calibri"/>
                        <a:cs typeface="Calibri"/>
                        <a:sym typeface="Calibri"/>
                      </a:endParaRPr>
                    </a:p>
                  </a:txBody>
                  <a:tcPr marL="68575" marR="6857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8900">
                <a:tc rowSpan="2" gridSpan="2">
                  <a:txBody>
                    <a:bodyPr/>
                    <a:lstStyle/>
                    <a:p>
                      <a:pPr marL="0" marR="0" lvl="0" indent="0" algn="l" rtl="0">
                        <a:lnSpc>
                          <a:spcPct val="107000"/>
                        </a:lnSpc>
                        <a:spcBef>
                          <a:spcPts val="0"/>
                        </a:spcBef>
                        <a:spcAft>
                          <a:spcPts val="0"/>
                        </a:spcAft>
                        <a:buNone/>
                      </a:pPr>
                      <a:r>
                        <a:rPr lang="en-GB" sz="1100" b="1" u="none" strike="noStrike" cap="none">
                          <a:latin typeface="Verdana"/>
                          <a:ea typeface="Verdana"/>
                          <a:cs typeface="Verdana"/>
                          <a:sym typeface="Verdana"/>
                        </a:rPr>
                        <a:t>Pre learning Links. In KS1 prior knowledge will depend on which year group the child is in. </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000" u="none" strike="noStrike" cap="none">
                          <a:latin typeface="Verdana"/>
                          <a:ea typeface="Verdana"/>
                          <a:cs typeface="Verdana"/>
                          <a:sym typeface="Verdana"/>
                        </a:rPr>
                        <a:t>Knowledge of the oceans and what an ocean is. </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000" u="none" strike="noStrike" cap="none">
                          <a:latin typeface="Verdana"/>
                          <a:ea typeface="Verdana"/>
                          <a:cs typeface="Verdana"/>
                          <a:sym typeface="Verdana"/>
                        </a:rPr>
                        <a:t>What and where the equator is.</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000" u="none" strike="noStrike" cap="none">
                          <a:latin typeface="Verdana"/>
                          <a:ea typeface="Verdana"/>
                          <a:cs typeface="Verdana"/>
                          <a:sym typeface="Verdana"/>
                        </a:rPr>
                        <a:t>Understanding of hot and cold countries. </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000" u="none" strike="noStrike" cap="none">
                          <a:latin typeface="Verdana"/>
                          <a:ea typeface="Verdana"/>
                          <a:cs typeface="Verdana"/>
                          <a:sym typeface="Verdana"/>
                        </a:rPr>
                        <a:t>The 4 countries of the UK and what sees surround them. </a:t>
                      </a:r>
                      <a:endParaRPr/>
                    </a:p>
                    <a:p>
                      <a:pPr marL="0" marR="0" lvl="0" indent="0" algn="l" rtl="0">
                        <a:lnSpc>
                          <a:spcPct val="107000"/>
                        </a:lnSpc>
                        <a:spcBef>
                          <a:spcPts val="800"/>
                        </a:spcBef>
                        <a:spcAft>
                          <a:spcPts val="0"/>
                        </a:spcAft>
                        <a:buNone/>
                      </a:pPr>
                      <a:endParaRPr sz="1100" u="none" strike="noStrike" cap="none">
                        <a:latin typeface="Calibri"/>
                        <a:ea typeface="Calibri"/>
                        <a:cs typeface="Calibri"/>
                        <a:sym typeface="Calibri"/>
                      </a:endParaRPr>
                    </a:p>
                  </a:txBody>
                  <a:tcPr marL="68575" marR="68575" marT="0" marB="0"/>
                </a:tc>
                <a:tc rowSpan="2" hMerge="1">
                  <a:txBody>
                    <a:bodyPr/>
                    <a:lstStyle/>
                    <a:p>
                      <a:endParaRPr lang="en-US"/>
                    </a:p>
                  </a:txBody>
                  <a:tcPr/>
                </a:tc>
                <a:tc gridSpan="4">
                  <a:txBody>
                    <a:bodyPr/>
                    <a:lstStyle/>
                    <a:p>
                      <a:pPr marL="0" marR="0" lvl="0" indent="0" algn="l" rtl="0">
                        <a:lnSpc>
                          <a:spcPct val="107000"/>
                        </a:lnSpc>
                        <a:spcBef>
                          <a:spcPts val="0"/>
                        </a:spcBef>
                        <a:spcAft>
                          <a:spcPts val="0"/>
                        </a:spcAft>
                        <a:buNone/>
                      </a:pPr>
                      <a:r>
                        <a:rPr lang="en-GB" sz="1100" b="1" u="none" strike="noStrike" cap="none">
                          <a:solidFill>
                            <a:srgbClr val="2E74B5"/>
                          </a:solidFill>
                          <a:latin typeface="Verdana"/>
                          <a:ea typeface="Verdana"/>
                          <a:cs typeface="Verdana"/>
                          <a:sym typeface="Verdana"/>
                        </a:rPr>
                        <a:t>Stunning Start: </a:t>
                      </a:r>
                      <a:r>
                        <a:rPr lang="en-GB" sz="1000" b="1" u="none" strike="noStrike" cap="none">
                          <a:solidFill>
                            <a:srgbClr val="000000"/>
                          </a:solidFill>
                          <a:latin typeface="Verdana"/>
                          <a:ea typeface="Verdana"/>
                          <a:cs typeface="Verdana"/>
                          <a:sym typeface="Verdana"/>
                        </a:rPr>
                        <a:t>Watch Underwater Film of Various Sea Life in the Pacific: Video </a:t>
                      </a:r>
                      <a:r>
                        <a:rPr lang="en-GB" sz="1000" b="1" u="sng" strike="noStrike" cap="none">
                          <a:solidFill>
                            <a:srgbClr val="2E74B5"/>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https://www.youtube.com/watch?v=9kj_vwleR6Q</a:t>
                      </a:r>
                      <a:r>
                        <a:rPr lang="en-GB" sz="1000" b="1" u="none" strike="noStrike" cap="none">
                          <a:solidFill>
                            <a:srgbClr val="000000"/>
                          </a:solidFill>
                          <a:latin typeface="Verdana"/>
                          <a:ea typeface="Verdana"/>
                          <a:cs typeface="Verdana"/>
                          <a:sym typeface="Verdana"/>
                        </a:rPr>
                        <a:t> </a:t>
                      </a:r>
                      <a:endParaRPr sz="1100" b="1" u="none" strike="noStrike" cap="none">
                        <a:solidFill>
                          <a:srgbClr val="2E74B5"/>
                        </a:solidFill>
                        <a:latin typeface="Calibri"/>
                        <a:ea typeface="Calibri"/>
                        <a:cs typeface="Calibri"/>
                        <a:sym typeface="Calibri"/>
                      </a:endParaRPr>
                    </a:p>
                    <a:p>
                      <a:pPr marL="0" marR="0" lvl="0" indent="0" algn="l" rtl="0">
                        <a:lnSpc>
                          <a:spcPct val="107000"/>
                        </a:lnSpc>
                        <a:spcBef>
                          <a:spcPts val="0"/>
                        </a:spcBef>
                        <a:spcAft>
                          <a:spcPts val="0"/>
                        </a:spcAft>
                        <a:buNone/>
                      </a:pPr>
                      <a:r>
                        <a:rPr lang="en-GB" sz="1100" b="1" u="none" strike="noStrike" cap="none">
                          <a:latin typeface="Verdana"/>
                          <a:ea typeface="Verdana"/>
                          <a:cs typeface="Verdana"/>
                          <a:sym typeface="Verdana"/>
                        </a:rPr>
                        <a:t> </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b="1" u="none" strike="noStrike" cap="none">
                          <a:latin typeface="Verdana"/>
                          <a:ea typeface="Verdana"/>
                          <a:cs typeface="Verdana"/>
                          <a:sym typeface="Verdana"/>
                        </a:rPr>
                        <a:t>Fantastic Finish: </a:t>
                      </a:r>
                      <a:r>
                        <a:rPr lang="en-GB" sz="1100" u="none" strike="noStrike" cap="none">
                          <a:latin typeface="Verdana"/>
                          <a:ea typeface="Verdana"/>
                          <a:cs typeface="Verdana"/>
                          <a:sym typeface="Verdana"/>
                        </a:rPr>
                        <a:t>Visit an aquarium (Brighton sea life centre)</a:t>
                      </a:r>
                      <a:r>
                        <a:rPr lang="en-GB" sz="1100" b="1" u="none" strike="noStrike" cap="none">
                          <a:latin typeface="Verdana"/>
                          <a:ea typeface="Verdana"/>
                          <a:cs typeface="Verdana"/>
                          <a:sym typeface="Verdana"/>
                        </a:rPr>
                        <a:t> </a:t>
                      </a:r>
                      <a:endParaRPr sz="1100" u="none" strike="noStrike" cap="none">
                        <a:latin typeface="Calibri"/>
                        <a:ea typeface="Calibri"/>
                        <a:cs typeface="Calibri"/>
                        <a:sym typeface="Calibri"/>
                      </a:endParaRPr>
                    </a:p>
                  </a:txBody>
                  <a:tcPr marL="68575" marR="6857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8650">
                <a:tc gridSpan="2" vMerge="1">
                  <a:txBody>
                    <a:bodyPr/>
                    <a:lstStyle/>
                    <a:p>
                      <a:endParaRPr lang="en-US"/>
                    </a:p>
                  </a:txBody>
                  <a:tcPr/>
                </a:tc>
                <a:tc hMerge="1" vMerge="1">
                  <a:txBody>
                    <a:bodyPr/>
                    <a:lstStyle/>
                    <a:p>
                      <a:endParaRPr lang="en-US"/>
                    </a:p>
                  </a:txBody>
                  <a:tcPr/>
                </a:tc>
                <a:tc rowSpan="3" gridSpan="4">
                  <a:txBody>
                    <a:bodyPr/>
                    <a:lstStyle/>
                    <a:p>
                      <a:pPr marL="0" marR="0" lvl="0" indent="0" algn="ctr" rtl="0">
                        <a:lnSpc>
                          <a:spcPct val="107000"/>
                        </a:lnSpc>
                        <a:spcBef>
                          <a:spcPts val="0"/>
                        </a:spcBef>
                        <a:spcAft>
                          <a:spcPts val="0"/>
                        </a:spcAft>
                        <a:buNone/>
                      </a:pPr>
                      <a:r>
                        <a:rPr lang="en-GB" sz="1100" b="1" u="none" strike="noStrike" cap="none" dirty="0">
                          <a:latin typeface="Verdana"/>
                          <a:ea typeface="Verdana"/>
                          <a:cs typeface="Verdana"/>
                          <a:sym typeface="Verdana"/>
                        </a:rPr>
                        <a:t>Creative Arts and Forest School Links</a:t>
                      </a:r>
                      <a:endParaRPr sz="1100" u="none" strike="noStrike" cap="none" dirty="0">
                        <a:latin typeface="Calibri"/>
                        <a:ea typeface="Calibri"/>
                        <a:cs typeface="Calibri"/>
                        <a:sym typeface="Calibri"/>
                      </a:endParaRPr>
                    </a:p>
                    <a:p>
                      <a:pPr marL="342900" marR="0" lvl="0" indent="-342900" algn="l" rtl="0">
                        <a:lnSpc>
                          <a:spcPct val="107000"/>
                        </a:lnSpc>
                        <a:spcBef>
                          <a:spcPts val="800"/>
                        </a:spcBef>
                        <a:spcAft>
                          <a:spcPts val="0"/>
                        </a:spcAft>
                        <a:buClr>
                          <a:schemeClr val="lt1"/>
                        </a:buClr>
                        <a:buSzPts val="1100"/>
                        <a:buFont typeface="Noto Sans Symbols"/>
                        <a:buChar char="∙"/>
                      </a:pPr>
                      <a:r>
                        <a:rPr lang="en-GB" sz="1100" u="none" strike="noStrike" cap="none" dirty="0">
                          <a:latin typeface="Verdana"/>
                          <a:ea typeface="Verdana"/>
                          <a:cs typeface="Verdana"/>
                          <a:sym typeface="Verdana"/>
                        </a:rPr>
                        <a:t>Hokusai (wave picture) – art</a:t>
                      </a:r>
                      <a:endParaRPr sz="11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1100"/>
                        <a:buFont typeface="Noto Sans Symbols"/>
                        <a:buChar char="∙"/>
                      </a:pPr>
                      <a:r>
                        <a:rPr lang="en-GB" sz="1100" u="none" strike="noStrike" cap="none" dirty="0">
                          <a:latin typeface="Verdana"/>
                          <a:ea typeface="Verdana"/>
                          <a:cs typeface="Verdana"/>
                          <a:sym typeface="Verdana"/>
                        </a:rPr>
                        <a:t>Boat making – Science &amp; DT</a:t>
                      </a:r>
                      <a:endParaRPr sz="11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1100"/>
                        <a:buFont typeface="Noto Sans Symbols"/>
                        <a:buChar char="∙"/>
                      </a:pPr>
                      <a:r>
                        <a:rPr lang="en-GB" sz="1100" u="none" strike="noStrike" cap="none" dirty="0">
                          <a:latin typeface="Verdana"/>
                          <a:ea typeface="Verdana"/>
                          <a:cs typeface="Verdana"/>
                          <a:sym typeface="Verdana"/>
                        </a:rPr>
                        <a:t>Hooray for fish – art &amp; contrasting colours</a:t>
                      </a:r>
                      <a:endParaRPr sz="11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1100"/>
                        <a:buFont typeface="Noto Sans Symbols"/>
                        <a:buChar char="∙"/>
                      </a:pPr>
                      <a:r>
                        <a:rPr lang="en-GB" sz="1100" u="none" strike="noStrike" cap="none" dirty="0">
                          <a:latin typeface="Verdana"/>
                          <a:ea typeface="Verdana"/>
                          <a:cs typeface="Verdana"/>
                          <a:sym typeface="Verdana"/>
                        </a:rPr>
                        <a:t>Fish pictures layering paint</a:t>
                      </a:r>
                      <a:endParaRPr sz="11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1100"/>
                        <a:buFont typeface="Noto Sans Symbols"/>
                        <a:buChar char="∙"/>
                      </a:pPr>
                      <a:r>
                        <a:rPr lang="en-GB" sz="1100" u="none" strike="noStrike" cap="none" dirty="0">
                          <a:latin typeface="Verdana"/>
                          <a:ea typeface="Verdana"/>
                          <a:cs typeface="Verdana"/>
                          <a:sym typeface="Verdana"/>
                        </a:rPr>
                        <a:t>Grace Darling - History</a:t>
                      </a:r>
                      <a:endParaRPr sz="1100" u="none" strike="noStrike" cap="none" dirty="0">
                        <a:latin typeface="Calibri"/>
                        <a:ea typeface="Calibri"/>
                        <a:cs typeface="Calibri"/>
                        <a:sym typeface="Calibri"/>
                      </a:endParaRPr>
                    </a:p>
                  </a:txBody>
                  <a:tcPr marL="68575" marR="68575" marT="0" marB="0"/>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2"/>
                  </a:ext>
                </a:extLst>
              </a:tr>
              <a:tr h="152400">
                <a:tc gridSpan="2">
                  <a:txBody>
                    <a:bodyPr/>
                    <a:lstStyle/>
                    <a:p>
                      <a:pPr marL="0" marR="0" lvl="0" indent="0" algn="l" rtl="0">
                        <a:lnSpc>
                          <a:spcPct val="107000"/>
                        </a:lnSpc>
                        <a:spcBef>
                          <a:spcPts val="0"/>
                        </a:spcBef>
                        <a:spcAft>
                          <a:spcPts val="0"/>
                        </a:spcAft>
                        <a:buNone/>
                      </a:pPr>
                      <a:r>
                        <a:rPr lang="en-GB" sz="1100" b="1" u="none" strike="noStrike" cap="none">
                          <a:latin typeface="Verdana"/>
                          <a:ea typeface="Verdana"/>
                          <a:cs typeface="Verdana"/>
                          <a:sym typeface="Verdana"/>
                        </a:rPr>
                        <a:t>The Big Question: </a:t>
                      </a:r>
                      <a:r>
                        <a:rPr lang="en-GB" sz="500" b="1" u="none" strike="noStrike" cap="none">
                          <a:solidFill>
                            <a:srgbClr val="FF0000"/>
                          </a:solidFill>
                          <a:latin typeface="Verdana"/>
                          <a:ea typeface="Verdana"/>
                          <a:cs typeface="Verdana"/>
                          <a:sym typeface="Verdana"/>
                        </a:rPr>
                        <a:t> </a:t>
                      </a:r>
                      <a:r>
                        <a:rPr lang="en-GB" sz="1200" b="1" u="none" strike="noStrike" cap="none">
                          <a:solidFill>
                            <a:srgbClr val="FF0000"/>
                          </a:solidFill>
                          <a:latin typeface="Verdana"/>
                          <a:ea typeface="Verdana"/>
                          <a:cs typeface="Verdana"/>
                          <a:sym typeface="Verdana"/>
                        </a:rPr>
                        <a:t>What makes an ocean an ocean?</a:t>
                      </a:r>
                      <a:endParaRPr sz="1100" u="none" strike="noStrike" cap="none">
                        <a:latin typeface="Calibri"/>
                        <a:ea typeface="Calibri"/>
                        <a:cs typeface="Calibri"/>
                        <a:sym typeface="Calibri"/>
                      </a:endParaRPr>
                    </a:p>
                  </a:txBody>
                  <a:tcPr marL="68575" marR="68575" marT="0" marB="0"/>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340525">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Small Question </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GB" sz="1100" u="none" strike="noStrike" cap="none" dirty="0">
                          <a:latin typeface="Verdana"/>
                          <a:ea typeface="Verdana"/>
                          <a:cs typeface="Verdana"/>
                          <a:sym typeface="Verdana"/>
                        </a:rPr>
                        <a:t>What is the difference between an Ocean and a Sea?</a:t>
                      </a:r>
                      <a:endParaRPr sz="1100" u="none" strike="noStrike" cap="none" dirty="0">
                        <a:latin typeface="Calibri"/>
                        <a:ea typeface="Calibri"/>
                        <a:cs typeface="Calibri"/>
                        <a:sym typeface="Calibri"/>
                      </a:endParaRPr>
                    </a:p>
                  </a:txBody>
                  <a:tcPr marL="68575" marR="68575" marT="0" marB="0" anchor="ct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340525">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Small Question</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What are the oceans called?</a:t>
                      </a:r>
                      <a:endParaRPr sz="1100" u="none" strike="noStrike" cap="none">
                        <a:latin typeface="Calibri"/>
                        <a:ea typeface="Calibri"/>
                        <a:cs typeface="Calibri"/>
                        <a:sym typeface="Calibri"/>
                      </a:endParaRPr>
                    </a:p>
                  </a:txBody>
                  <a:tcPr marL="68575" marR="68575" marT="0" marB="0" anchor="ctr"/>
                </a:tc>
                <a:tc rowSpan="6">
                  <a:txBody>
                    <a:bodyPr/>
                    <a:lstStyle/>
                    <a:p>
                      <a:pPr marL="0" marR="0" lvl="0" indent="0" algn="l" rtl="0">
                        <a:lnSpc>
                          <a:spcPct val="107000"/>
                        </a:lnSpc>
                        <a:spcBef>
                          <a:spcPts val="0"/>
                        </a:spcBef>
                        <a:spcAft>
                          <a:spcPts val="0"/>
                        </a:spcAft>
                        <a:buNone/>
                      </a:pPr>
                      <a:r>
                        <a:rPr lang="en-GB" sz="1100" b="1" u="none" strike="noStrike" cap="none">
                          <a:latin typeface="Verdana"/>
                          <a:ea typeface="Verdana"/>
                          <a:cs typeface="Verdana"/>
                          <a:sym typeface="Verdana"/>
                        </a:rPr>
                        <a:t>            </a:t>
                      </a:r>
                      <a:endParaRPr/>
                    </a:p>
                    <a:p>
                      <a:pPr marL="0" marR="0" lvl="0" indent="0" algn="ctr" rtl="0">
                        <a:lnSpc>
                          <a:spcPct val="107000"/>
                        </a:lnSpc>
                        <a:spcBef>
                          <a:spcPts val="800"/>
                        </a:spcBef>
                        <a:spcAft>
                          <a:spcPts val="0"/>
                        </a:spcAft>
                        <a:buNone/>
                      </a:pPr>
                      <a:r>
                        <a:rPr lang="en-GB" sz="1100" b="1" u="none" strike="noStrike" cap="none">
                          <a:solidFill>
                            <a:srgbClr val="00B0F0"/>
                          </a:solidFill>
                          <a:latin typeface="Verdana"/>
                          <a:ea typeface="Verdana"/>
                          <a:cs typeface="Verdana"/>
                          <a:sym typeface="Verdana"/>
                        </a:rPr>
                        <a:t>Literacy links</a:t>
                      </a:r>
                      <a:endParaRPr sz="1100" u="none" strike="noStrike" cap="none">
                        <a:solidFill>
                          <a:srgbClr val="00B0F0"/>
                        </a:solidFill>
                        <a:latin typeface="Calibri"/>
                        <a:ea typeface="Calibri"/>
                        <a:cs typeface="Calibri"/>
                        <a:sym typeface="Calibri"/>
                      </a:endParaRPr>
                    </a:p>
                    <a:p>
                      <a:pPr marL="342900" marR="0" lvl="0" indent="-342900" algn="l" rtl="0">
                        <a:lnSpc>
                          <a:spcPct val="107000"/>
                        </a:lnSpc>
                        <a:spcBef>
                          <a:spcPts val="800"/>
                        </a:spcBef>
                        <a:spcAft>
                          <a:spcPts val="0"/>
                        </a:spcAft>
                        <a:buClr>
                          <a:srgbClr val="00B0F0"/>
                        </a:buClr>
                        <a:buSzPts val="1100"/>
                        <a:buFont typeface="Noto Sans Symbols"/>
                        <a:buChar char="∙"/>
                      </a:pPr>
                      <a:r>
                        <a:rPr lang="en-GB" sz="1100" b="1" u="none" strike="noStrike" cap="none">
                          <a:solidFill>
                            <a:srgbClr val="00B0F0"/>
                          </a:solidFill>
                          <a:latin typeface="Verdana"/>
                          <a:ea typeface="Verdana"/>
                          <a:cs typeface="Verdana"/>
                          <a:sym typeface="Verdana"/>
                        </a:rPr>
                        <a:t>Commotion in the ocean – </a:t>
                      </a:r>
                      <a:r>
                        <a:rPr lang="en-GB" sz="1100" u="none" strike="noStrike" cap="none">
                          <a:solidFill>
                            <a:srgbClr val="00B0F0"/>
                          </a:solidFill>
                          <a:latin typeface="Verdana"/>
                          <a:ea typeface="Verdana"/>
                          <a:cs typeface="Verdana"/>
                          <a:sym typeface="Verdana"/>
                        </a:rPr>
                        <a:t>poetry</a:t>
                      </a:r>
                      <a:endParaRPr sz="1100" u="none" strike="noStrike" cap="none">
                        <a:solidFill>
                          <a:srgbClr val="00B0F0"/>
                        </a:solidFill>
                        <a:latin typeface="Calibri"/>
                        <a:ea typeface="Calibri"/>
                        <a:cs typeface="Calibri"/>
                        <a:sym typeface="Calibri"/>
                      </a:endParaRPr>
                    </a:p>
                    <a:p>
                      <a:pPr marL="342900" marR="0" lvl="0" indent="-342900" algn="l" rtl="0">
                        <a:lnSpc>
                          <a:spcPct val="107000"/>
                        </a:lnSpc>
                        <a:spcBef>
                          <a:spcPts val="0"/>
                        </a:spcBef>
                        <a:spcAft>
                          <a:spcPts val="0"/>
                        </a:spcAft>
                        <a:buClr>
                          <a:srgbClr val="00B0F0"/>
                        </a:buClr>
                        <a:buSzPts val="1100"/>
                        <a:buFont typeface="Noto Sans Symbols"/>
                        <a:buChar char="∙"/>
                      </a:pPr>
                      <a:r>
                        <a:rPr lang="en-GB" sz="1100" b="1" u="none" strike="noStrike" cap="none">
                          <a:solidFill>
                            <a:srgbClr val="00B0F0"/>
                          </a:solidFill>
                          <a:latin typeface="Verdana"/>
                          <a:ea typeface="Verdana"/>
                          <a:cs typeface="Verdana"/>
                          <a:sym typeface="Verdana"/>
                        </a:rPr>
                        <a:t>The Rainbow Fish – </a:t>
                      </a:r>
                      <a:r>
                        <a:rPr lang="en-GB" sz="1100" u="none" strike="noStrike" cap="none">
                          <a:solidFill>
                            <a:srgbClr val="00B0F0"/>
                          </a:solidFill>
                          <a:latin typeface="Verdana"/>
                          <a:ea typeface="Verdana"/>
                          <a:cs typeface="Verdana"/>
                          <a:sym typeface="Verdana"/>
                        </a:rPr>
                        <a:t>PSHE</a:t>
                      </a:r>
                      <a:endParaRPr sz="1100" u="none" strike="noStrike" cap="none">
                        <a:solidFill>
                          <a:srgbClr val="00B0F0"/>
                        </a:solidFill>
                        <a:latin typeface="Calibri"/>
                        <a:ea typeface="Calibri"/>
                        <a:cs typeface="Calibri"/>
                        <a:sym typeface="Calibri"/>
                      </a:endParaRPr>
                    </a:p>
                    <a:p>
                      <a:pPr marL="342900" marR="0" lvl="0" indent="-342900" algn="l" rtl="0">
                        <a:lnSpc>
                          <a:spcPct val="107000"/>
                        </a:lnSpc>
                        <a:spcBef>
                          <a:spcPts val="0"/>
                        </a:spcBef>
                        <a:spcAft>
                          <a:spcPts val="0"/>
                        </a:spcAft>
                        <a:buClr>
                          <a:srgbClr val="00B0F0"/>
                        </a:buClr>
                        <a:buSzPts val="1100"/>
                        <a:buFont typeface="Noto Sans Symbols"/>
                        <a:buChar char="∙"/>
                      </a:pPr>
                      <a:r>
                        <a:rPr lang="en-GB" sz="1100" b="1" u="none" strike="noStrike" cap="none">
                          <a:solidFill>
                            <a:srgbClr val="00B0F0"/>
                          </a:solidFill>
                          <a:latin typeface="Verdana"/>
                          <a:ea typeface="Verdana"/>
                          <a:cs typeface="Verdana"/>
                          <a:sym typeface="Verdana"/>
                        </a:rPr>
                        <a:t>Hooray for fish – </a:t>
                      </a:r>
                      <a:r>
                        <a:rPr lang="en-GB" sz="1100" u="none" strike="noStrike" cap="none">
                          <a:solidFill>
                            <a:srgbClr val="00B0F0"/>
                          </a:solidFill>
                          <a:latin typeface="Verdana"/>
                          <a:ea typeface="Verdana"/>
                          <a:cs typeface="Verdana"/>
                          <a:sym typeface="Verdana"/>
                        </a:rPr>
                        <a:t>art</a:t>
                      </a:r>
                      <a:endParaRPr sz="1100" u="none" strike="noStrike" cap="none">
                        <a:solidFill>
                          <a:srgbClr val="00B0F0"/>
                        </a:solidFill>
                        <a:latin typeface="Calibri"/>
                        <a:ea typeface="Calibri"/>
                        <a:cs typeface="Calibri"/>
                        <a:sym typeface="Calibri"/>
                      </a:endParaRPr>
                    </a:p>
                    <a:p>
                      <a:pPr marL="342900" marR="0" lvl="0" indent="-342900" algn="l" rtl="0">
                        <a:lnSpc>
                          <a:spcPct val="107000"/>
                        </a:lnSpc>
                        <a:spcBef>
                          <a:spcPts val="0"/>
                        </a:spcBef>
                        <a:spcAft>
                          <a:spcPts val="0"/>
                        </a:spcAft>
                        <a:buClr>
                          <a:srgbClr val="00B0F0"/>
                        </a:buClr>
                        <a:buSzPts val="1100"/>
                        <a:buFont typeface="Noto Sans Symbols"/>
                        <a:buChar char="∙"/>
                      </a:pPr>
                      <a:r>
                        <a:rPr lang="en-GB" sz="1100" b="1" u="none" strike="noStrike" cap="none">
                          <a:solidFill>
                            <a:srgbClr val="00B0F0"/>
                          </a:solidFill>
                          <a:latin typeface="Verdana"/>
                          <a:ea typeface="Verdana"/>
                          <a:cs typeface="Verdana"/>
                          <a:sym typeface="Verdana"/>
                        </a:rPr>
                        <a:t>Dear Greenpeace</a:t>
                      </a:r>
                      <a:endParaRPr sz="1100" u="none" strike="noStrike" cap="none">
                        <a:solidFill>
                          <a:srgbClr val="00B0F0"/>
                        </a:solidFill>
                        <a:latin typeface="Calibri"/>
                        <a:ea typeface="Calibri"/>
                        <a:cs typeface="Calibri"/>
                        <a:sym typeface="Calibri"/>
                      </a:endParaRPr>
                    </a:p>
                    <a:p>
                      <a:pPr marL="342900" marR="0" lvl="0" indent="-342900" algn="l" rtl="0">
                        <a:lnSpc>
                          <a:spcPct val="107000"/>
                        </a:lnSpc>
                        <a:spcBef>
                          <a:spcPts val="0"/>
                        </a:spcBef>
                        <a:spcAft>
                          <a:spcPts val="0"/>
                        </a:spcAft>
                        <a:buClr>
                          <a:srgbClr val="00B0F0"/>
                        </a:buClr>
                        <a:buSzPts val="1100"/>
                        <a:buFont typeface="Noto Sans Symbols"/>
                        <a:buChar char="∙"/>
                      </a:pPr>
                      <a:r>
                        <a:rPr lang="en-GB" sz="1100" b="1" u="none" strike="noStrike" cap="none">
                          <a:solidFill>
                            <a:srgbClr val="00B0F0"/>
                          </a:solidFill>
                          <a:latin typeface="Verdana"/>
                          <a:ea typeface="Verdana"/>
                          <a:cs typeface="Verdana"/>
                          <a:sym typeface="Verdana"/>
                        </a:rPr>
                        <a:t>The little Boat </a:t>
                      </a:r>
                      <a:r>
                        <a:rPr lang="en-GB" sz="1100" u="none" strike="noStrike" cap="none">
                          <a:solidFill>
                            <a:srgbClr val="00B0F0"/>
                          </a:solidFill>
                          <a:latin typeface="Verdana"/>
                          <a:ea typeface="Verdana"/>
                          <a:cs typeface="Verdana"/>
                          <a:sym typeface="Verdana"/>
                        </a:rPr>
                        <a:t>(Kathy Henderson) </a:t>
                      </a:r>
                      <a:endParaRPr sz="1100" u="none" strike="noStrike" cap="none">
                        <a:solidFill>
                          <a:srgbClr val="00B0F0"/>
                        </a:solidFill>
                        <a:latin typeface="Calibri"/>
                        <a:ea typeface="Calibri"/>
                        <a:cs typeface="Calibri"/>
                        <a:sym typeface="Calibri"/>
                      </a:endParaRPr>
                    </a:p>
                    <a:p>
                      <a:pPr marL="0" marR="0" lvl="0" indent="0" algn="l" rtl="0">
                        <a:lnSpc>
                          <a:spcPct val="107000"/>
                        </a:lnSpc>
                        <a:spcBef>
                          <a:spcPts val="800"/>
                        </a:spcBef>
                        <a:spcAft>
                          <a:spcPts val="0"/>
                        </a:spcAft>
                        <a:buNone/>
                      </a:pPr>
                      <a:endParaRPr sz="1100" u="none" strike="noStrike" cap="none">
                        <a:latin typeface="Calibri"/>
                        <a:ea typeface="Calibri"/>
                        <a:cs typeface="Calibri"/>
                        <a:sym typeface="Calibri"/>
                      </a:endParaRPr>
                    </a:p>
                  </a:txBody>
                  <a:tcPr marL="68575" marR="68575" marT="0" marB="0"/>
                </a:tc>
                <a:tc rowSpan="6">
                  <a:txBody>
                    <a:bodyPr/>
                    <a:lstStyle/>
                    <a:p>
                      <a:pPr marL="0" marR="0" lvl="0" indent="0" algn="ctr" rtl="0">
                        <a:lnSpc>
                          <a:spcPct val="107000"/>
                        </a:lnSpc>
                        <a:spcBef>
                          <a:spcPts val="0"/>
                        </a:spcBef>
                        <a:spcAft>
                          <a:spcPts val="0"/>
                        </a:spcAft>
                        <a:buNone/>
                      </a:pPr>
                      <a:r>
                        <a:rPr lang="en-GB" sz="1100" b="1" u="none" strike="noStrike" cap="none">
                          <a:latin typeface="Verdana"/>
                          <a:ea typeface="Verdana"/>
                          <a:cs typeface="Verdana"/>
                          <a:sym typeface="Verdana"/>
                        </a:rPr>
                        <a:t>Vocabulary</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u="none" strike="noStrike" cap="none">
                          <a:latin typeface="Verdana"/>
                          <a:ea typeface="Verdana"/>
                          <a:cs typeface="Verdana"/>
                          <a:sym typeface="Verdana"/>
                        </a:rPr>
                        <a:t>Ocean</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u="none" strike="noStrike" cap="none">
                          <a:latin typeface="Verdana"/>
                          <a:ea typeface="Verdana"/>
                          <a:cs typeface="Verdana"/>
                          <a:sym typeface="Verdana"/>
                        </a:rPr>
                        <a:t>Sea</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u="none" strike="noStrike" cap="none">
                          <a:latin typeface="Verdana"/>
                          <a:ea typeface="Verdana"/>
                          <a:cs typeface="Verdana"/>
                          <a:sym typeface="Verdana"/>
                        </a:rPr>
                        <a:t>Equator</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u="none" strike="noStrike" cap="none">
                          <a:latin typeface="Verdana"/>
                          <a:ea typeface="Verdana"/>
                          <a:cs typeface="Verdana"/>
                          <a:sym typeface="Verdana"/>
                        </a:rPr>
                        <a:t>Lifeboat</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u="none" strike="noStrike" cap="none">
                          <a:latin typeface="Verdana"/>
                          <a:ea typeface="Verdana"/>
                          <a:cs typeface="Verdana"/>
                          <a:sym typeface="Verdana"/>
                        </a:rPr>
                        <a:t>Cotenant</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u="none" strike="noStrike" cap="none">
                          <a:latin typeface="Verdana"/>
                          <a:ea typeface="Verdana"/>
                          <a:cs typeface="Verdana"/>
                          <a:sym typeface="Verdana"/>
                        </a:rPr>
                        <a:t>Floating / sinking</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u="none" strike="noStrike" cap="none">
                          <a:latin typeface="Verdana"/>
                          <a:ea typeface="Verdana"/>
                          <a:cs typeface="Verdana"/>
                          <a:sym typeface="Verdana"/>
                        </a:rPr>
                        <a:t>Amphibians</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u="none" strike="noStrike" cap="none">
                          <a:latin typeface="Verdana"/>
                          <a:ea typeface="Verdana"/>
                          <a:cs typeface="Verdana"/>
                          <a:sym typeface="Verdana"/>
                        </a:rPr>
                        <a:t>Mammals</a:t>
                      </a:r>
                      <a:endParaRPr sz="1100" u="none" strike="noStrike" cap="none">
                        <a:latin typeface="Calibri"/>
                        <a:ea typeface="Calibri"/>
                        <a:cs typeface="Calibri"/>
                        <a:sym typeface="Calibri"/>
                      </a:endParaRPr>
                    </a:p>
                    <a:p>
                      <a:pPr marL="0" marR="0" lvl="0" indent="0" algn="l" rtl="0">
                        <a:lnSpc>
                          <a:spcPct val="107000"/>
                        </a:lnSpc>
                        <a:spcBef>
                          <a:spcPts val="800"/>
                        </a:spcBef>
                        <a:spcAft>
                          <a:spcPts val="0"/>
                        </a:spcAft>
                        <a:buNone/>
                      </a:pPr>
                      <a:r>
                        <a:rPr lang="en-GB" sz="1100" u="none" strike="noStrike" cap="none">
                          <a:latin typeface="Verdana"/>
                          <a:ea typeface="Verdana"/>
                          <a:cs typeface="Verdana"/>
                          <a:sym typeface="Verdana"/>
                        </a:rPr>
                        <a:t>Island</a:t>
                      </a:r>
                      <a:endParaRPr sz="1100" u="none" strike="noStrike" cap="none">
                        <a:latin typeface="Calibri"/>
                        <a:ea typeface="Calibri"/>
                        <a:cs typeface="Calibri"/>
                        <a:sym typeface="Calibri"/>
                      </a:endParaRPr>
                    </a:p>
                  </a:txBody>
                  <a:tcPr marL="68575" marR="68575" marT="0" marB="0"/>
                </a:tc>
                <a:tc rowSpan="6">
                  <a:txBody>
                    <a:bodyPr/>
                    <a:lstStyle/>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Keys</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Harvest</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Crops</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Transport</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River</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Sea</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Distance</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North, south ,east, west</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Left, right up, down</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Storm</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Tides</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Waves</a:t>
                      </a:r>
                      <a:endParaRPr/>
                    </a:p>
                    <a:p>
                      <a:pPr marL="0" marR="0" lvl="0" indent="0" algn="l" rtl="0">
                        <a:lnSpc>
                          <a:spcPct val="100000"/>
                        </a:lnSpc>
                        <a:spcBef>
                          <a:spcPts val="0"/>
                        </a:spcBef>
                        <a:spcAft>
                          <a:spcPts val="0"/>
                        </a:spcAft>
                        <a:buClr>
                          <a:schemeClr val="lt1"/>
                        </a:buClr>
                        <a:buSzPts val="1100"/>
                        <a:buFont typeface="Arial"/>
                        <a:buNone/>
                      </a:pPr>
                      <a:endParaRPr sz="1100" u="none" strike="noStrike" cap="none">
                        <a:latin typeface="Verdana"/>
                        <a:ea typeface="Verdana"/>
                        <a:cs typeface="Verdana"/>
                        <a:sym typeface="Verdana"/>
                      </a:endParaRPr>
                    </a:p>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tc>
                <a:tc rowSpan="6">
                  <a:txBody>
                    <a:bodyPr/>
                    <a:lstStyle/>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Spring</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Summer</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Autumn</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Winter</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Seasons</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Seasonal</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Ships</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Boat</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Sail</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Journey</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Coast</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Pollution</a:t>
                      </a:r>
                      <a:endParaRPr/>
                    </a:p>
                    <a:p>
                      <a:pPr marL="0" marR="0" lvl="0" indent="0" algn="l" rtl="0">
                        <a:lnSpc>
                          <a:spcPct val="100000"/>
                        </a:lnSpc>
                        <a:spcBef>
                          <a:spcPts val="0"/>
                        </a:spcBef>
                        <a:spcAft>
                          <a:spcPts val="0"/>
                        </a:spcAft>
                        <a:buClr>
                          <a:schemeClr val="lt1"/>
                        </a:buClr>
                        <a:buSzPts val="1100"/>
                        <a:buFont typeface="Arial"/>
                        <a:buNone/>
                      </a:pPr>
                      <a:r>
                        <a:rPr lang="en-GB" sz="1100" u="none" strike="noStrike" cap="none">
                          <a:latin typeface="Verdana"/>
                          <a:ea typeface="Verdana"/>
                          <a:cs typeface="Verdana"/>
                          <a:sym typeface="Verdana"/>
                        </a:rPr>
                        <a:t>Habitat</a:t>
                      </a:r>
                      <a:endParaRPr/>
                    </a:p>
                    <a:p>
                      <a:pPr marL="0" marR="0" lvl="0" indent="0" algn="l" rtl="0">
                        <a:lnSpc>
                          <a:spcPct val="100000"/>
                        </a:lnSpc>
                        <a:spcBef>
                          <a:spcPts val="0"/>
                        </a:spcBef>
                        <a:spcAft>
                          <a:spcPts val="0"/>
                        </a:spcAft>
                        <a:buClr>
                          <a:schemeClr val="lt1"/>
                        </a:buClr>
                        <a:buSzPts val="1100"/>
                        <a:buFont typeface="Arial"/>
                        <a:buNone/>
                      </a:pPr>
                      <a:endParaRPr sz="1100" u="none" strike="noStrike" cap="none">
                        <a:latin typeface="Verdana"/>
                        <a:ea typeface="Verdana"/>
                        <a:cs typeface="Verdana"/>
                        <a:sym typeface="Verdana"/>
                      </a:endParaRPr>
                    </a:p>
                    <a:p>
                      <a:pPr marL="0" marR="0" lvl="0" indent="0" algn="l" rtl="0">
                        <a:lnSpc>
                          <a:spcPct val="100000"/>
                        </a:lnSpc>
                        <a:spcBef>
                          <a:spcPts val="0"/>
                        </a:spcBef>
                        <a:spcAft>
                          <a:spcPts val="0"/>
                        </a:spcAft>
                        <a:buClr>
                          <a:schemeClr val="lt1"/>
                        </a:buClr>
                        <a:buSzPts val="1100"/>
                        <a:buFont typeface="Arial"/>
                        <a:buNone/>
                      </a:pPr>
                      <a:endParaRPr sz="1100" u="none" strike="noStrike" cap="none">
                        <a:latin typeface="Verdana"/>
                        <a:ea typeface="Verdana"/>
                        <a:cs typeface="Verdana"/>
                        <a:sym typeface="Verdana"/>
                      </a:endParaRPr>
                    </a:p>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40525">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Small Question</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What creatures live in the ocean?</a:t>
                      </a:r>
                      <a:endParaRPr sz="1100" u="none" strike="noStrike" cap="none">
                        <a:latin typeface="Calibri"/>
                        <a:ea typeface="Calibri"/>
                        <a:cs typeface="Calibri"/>
                        <a:sym typeface="Calibri"/>
                      </a:endParaRPr>
                    </a:p>
                  </a:txBody>
                  <a:tcPr marL="68575" marR="68575"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441425">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Small Question</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GB" sz="1100" u="none" strike="noStrike" cap="none">
                          <a:solidFill>
                            <a:srgbClr val="00B050"/>
                          </a:solidFill>
                          <a:latin typeface="Verdana"/>
                          <a:ea typeface="Verdana"/>
                          <a:cs typeface="Verdana"/>
                          <a:sym typeface="Verdana"/>
                        </a:rPr>
                        <a:t>Why is there plastic in the ocean?</a:t>
                      </a:r>
                      <a:endParaRPr sz="1100" u="none" strike="noStrike" cap="none">
                        <a:solidFill>
                          <a:srgbClr val="00B050"/>
                        </a:solidFill>
                        <a:latin typeface="Calibri"/>
                        <a:ea typeface="Calibri"/>
                        <a:cs typeface="Calibri"/>
                        <a:sym typeface="Calibri"/>
                      </a:endParaRPr>
                    </a:p>
                  </a:txBody>
                  <a:tcPr marL="68575" marR="68575"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40525">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Small Question</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Why are there waves in the ocean?</a:t>
                      </a:r>
                      <a:endParaRPr sz="1100" u="none" strike="noStrike" cap="none">
                        <a:latin typeface="Calibri"/>
                        <a:ea typeface="Calibri"/>
                        <a:cs typeface="Calibri"/>
                        <a:sym typeface="Calibri"/>
                      </a:endParaRPr>
                    </a:p>
                  </a:txBody>
                  <a:tcPr marL="68575" marR="68575"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40525">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Small Question</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How much of the world is water?</a:t>
                      </a:r>
                      <a:endParaRPr sz="1100" u="none" strike="noStrike" cap="none">
                        <a:latin typeface="Calibri"/>
                        <a:ea typeface="Calibri"/>
                        <a:cs typeface="Calibri"/>
                        <a:sym typeface="Calibri"/>
                      </a:endParaRPr>
                    </a:p>
                  </a:txBody>
                  <a:tcPr marL="68575" marR="68575"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139700">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Small Question</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GB" sz="1100" u="none" strike="noStrike" cap="none">
                          <a:latin typeface="Verdana"/>
                          <a:ea typeface="Verdana"/>
                          <a:cs typeface="Verdana"/>
                          <a:sym typeface="Verdana"/>
                        </a:rPr>
                        <a:t>What lives in the Pacific Ocean?</a:t>
                      </a:r>
                      <a:endParaRPr sz="1100" u="none" strike="noStrike" cap="none">
                        <a:latin typeface="Calibri"/>
                        <a:ea typeface="Calibri"/>
                        <a:cs typeface="Calibri"/>
                        <a:sym typeface="Calibri"/>
                      </a:endParaRPr>
                    </a:p>
                  </a:txBody>
                  <a:tcPr marL="68575" marR="68575"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062825">
                <a:tc gridSpan="6">
                  <a:txBody>
                    <a:bodyPr/>
                    <a:lstStyle/>
                    <a:p>
                      <a:pPr marL="0" marR="0" lvl="0" indent="0" algn="l" rtl="0">
                        <a:spcBef>
                          <a:spcPts val="0"/>
                        </a:spcBef>
                        <a:spcAft>
                          <a:spcPts val="0"/>
                        </a:spcAft>
                        <a:buNone/>
                      </a:pPr>
                      <a:r>
                        <a:rPr lang="en-GB" sz="1100" b="1" u="none" strike="noStrike" cap="none" dirty="0">
                          <a:solidFill>
                            <a:schemeClr val="dk1"/>
                          </a:solidFill>
                          <a:latin typeface="Verdana"/>
                          <a:ea typeface="Verdana"/>
                          <a:cs typeface="Verdana"/>
                          <a:sym typeface="Verdana"/>
                        </a:rPr>
                        <a:t>Useful Links</a:t>
                      </a:r>
                      <a:endParaRPr dirty="0"/>
                    </a:p>
                    <a:p>
                      <a:pPr marL="0" marR="0" lvl="0" indent="0" algn="l" rtl="0">
                        <a:spcBef>
                          <a:spcPts val="0"/>
                        </a:spcBef>
                        <a:spcAft>
                          <a:spcPts val="0"/>
                        </a:spcAft>
                        <a:buNone/>
                      </a:pPr>
                      <a:r>
                        <a:rPr lang="en-GB" sz="1050" dirty="0">
                          <a:solidFill>
                            <a:schemeClr val="dk1"/>
                          </a:solidFill>
                          <a:latin typeface="Verdana"/>
                          <a:ea typeface="Verdana"/>
                          <a:cs typeface="Verdana"/>
                          <a:sym typeface="Verdana"/>
                        </a:rPr>
                        <a:t>Geography Quizzes </a:t>
                      </a:r>
                      <a:r>
                        <a:rPr lang="en-GB" sz="1050" u="sng" dirty="0">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https://www.educationquizzes.com/ks1/geography/</a:t>
                      </a:r>
                      <a:r>
                        <a:rPr lang="en-GB" sz="1050" u="sng" dirty="0">
                          <a:solidFill>
                            <a:schemeClr val="dk1"/>
                          </a:solidFill>
                          <a:latin typeface="Verdana"/>
                          <a:ea typeface="Verdana"/>
                          <a:cs typeface="Verdana"/>
                          <a:sym typeface="Verdana"/>
                        </a:rPr>
                        <a:t>  </a:t>
                      </a:r>
                      <a:r>
                        <a:rPr lang="en-GB" sz="1050" u="sng" dirty="0">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https://wordwall.net/resource/206737/geography/seas-around-uk</a:t>
                      </a:r>
                      <a:r>
                        <a:rPr lang="en-GB" sz="1050" u="sng" dirty="0">
                          <a:solidFill>
                            <a:schemeClr val="dk1"/>
                          </a:solidFill>
                          <a:latin typeface="Verdana"/>
                          <a:ea typeface="Verdana"/>
                          <a:cs typeface="Verdana"/>
                          <a:sym typeface="Verdana"/>
                        </a:rPr>
                        <a:t> </a:t>
                      </a:r>
                      <a:endParaRPr sz="1050" dirty="0">
                        <a:solidFill>
                          <a:schemeClr val="dk1"/>
                        </a:solidFill>
                        <a:latin typeface="Verdana"/>
                        <a:ea typeface="Verdana"/>
                        <a:cs typeface="Verdana"/>
                        <a:sym typeface="Verdana"/>
                      </a:endParaRPr>
                    </a:p>
                    <a:p>
                      <a:pPr marL="0" marR="0" lvl="0" indent="0" algn="l" rtl="0">
                        <a:spcBef>
                          <a:spcPts val="0"/>
                        </a:spcBef>
                        <a:spcAft>
                          <a:spcPts val="0"/>
                        </a:spcAft>
                        <a:buNone/>
                      </a:pPr>
                      <a:r>
                        <a:rPr lang="en-GB" sz="1050" dirty="0">
                          <a:solidFill>
                            <a:schemeClr val="dk1"/>
                          </a:solidFill>
                          <a:latin typeface="Verdana"/>
                          <a:ea typeface="Verdana"/>
                          <a:cs typeface="Verdana"/>
                          <a:sym typeface="Verdana"/>
                        </a:rPr>
                        <a:t>Map games </a:t>
                      </a:r>
                      <a:r>
                        <a:rPr lang="en-GB" sz="1050" u="sng" dirty="0">
                          <a:solidFill>
                            <a:schemeClr val="dk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https://www.sheppardsoftware.com/World_Continents.htm</a:t>
                      </a:r>
                      <a:r>
                        <a:rPr lang="en-GB" sz="1050" dirty="0">
                          <a:solidFill>
                            <a:schemeClr val="dk1"/>
                          </a:solidFill>
                          <a:latin typeface="Verdana"/>
                          <a:ea typeface="Verdana"/>
                          <a:cs typeface="Verdana"/>
                          <a:sym typeface="Verdana"/>
                        </a:rPr>
                        <a:t>    </a:t>
                      </a:r>
                      <a:r>
                        <a:rPr lang="en-GB" sz="1050" u="sng" dirty="0">
                          <a:solidFill>
                            <a:schemeClr val="dk1"/>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https://kids.britannica.com/kids/article/ocean/346185</a:t>
                      </a:r>
                      <a:r>
                        <a:rPr lang="en-GB" sz="1050" dirty="0">
                          <a:solidFill>
                            <a:schemeClr val="dk1"/>
                          </a:solidFill>
                          <a:latin typeface="Verdana"/>
                          <a:ea typeface="Verdana"/>
                          <a:cs typeface="Verdana"/>
                          <a:sym typeface="Verdana"/>
                        </a:rPr>
                        <a:t> </a:t>
                      </a:r>
                      <a:endParaRPr dirty="0"/>
                    </a:p>
                    <a:p>
                      <a:pPr marL="0" marR="0" lvl="0" indent="0" algn="l" rtl="0">
                        <a:spcBef>
                          <a:spcPts val="0"/>
                        </a:spcBef>
                        <a:spcAft>
                          <a:spcPts val="0"/>
                        </a:spcAft>
                        <a:buNone/>
                      </a:pPr>
                      <a:r>
                        <a:rPr lang="en-GB" sz="1050" dirty="0">
                          <a:solidFill>
                            <a:schemeClr val="dk1"/>
                          </a:solidFill>
                          <a:latin typeface="Verdana"/>
                          <a:ea typeface="Verdana"/>
                          <a:cs typeface="Verdana"/>
                          <a:sym typeface="Verdana"/>
                        </a:rPr>
                        <a:t>Clam Waves </a:t>
                      </a:r>
                      <a:r>
                        <a:rPr lang="en-GB" sz="1050" u="sng" dirty="0">
                          <a:solidFill>
                            <a:schemeClr val="dk1"/>
                          </a:solidFill>
                          <a:latin typeface="Verdana"/>
                          <a:ea typeface="Verdana"/>
                          <a:cs typeface="Verdana"/>
                          <a:sym typeface="Verdana"/>
                          <a:hlinkClick r:id="rId8">
                            <a:extLst>
                              <a:ext uri="{A12FA001-AC4F-418D-AE19-62706E023703}">
                                <ahyp:hlinkClr xmlns:ahyp="http://schemas.microsoft.com/office/drawing/2018/hyperlinkcolor" val="tx"/>
                              </a:ext>
                            </a:extLst>
                          </a:hlinkClick>
                        </a:rPr>
                        <a:t>https://www.youtube.com/watch?v=yri9AuoyHNo</a:t>
                      </a:r>
                      <a:r>
                        <a:rPr lang="en-GB" sz="1050" dirty="0">
                          <a:solidFill>
                            <a:schemeClr val="dk1"/>
                          </a:solidFill>
                          <a:latin typeface="Verdana"/>
                          <a:ea typeface="Verdana"/>
                          <a:cs typeface="Verdana"/>
                          <a:sym typeface="Verdana"/>
                        </a:rPr>
                        <a:t>     fierce waves </a:t>
                      </a:r>
                      <a:r>
                        <a:rPr lang="en-GB" sz="1050" u="sng" dirty="0">
                          <a:solidFill>
                            <a:schemeClr val="dk1"/>
                          </a:solidFill>
                          <a:latin typeface="Verdana"/>
                          <a:ea typeface="Verdana"/>
                          <a:cs typeface="Verdana"/>
                          <a:sym typeface="Verdana"/>
                          <a:hlinkClick r:id="rId9">
                            <a:extLst>
                              <a:ext uri="{A12FA001-AC4F-418D-AE19-62706E023703}">
                                <ahyp:hlinkClr xmlns:ahyp="http://schemas.microsoft.com/office/drawing/2018/hyperlinkcolor" val="tx"/>
                              </a:ext>
                            </a:extLst>
                          </a:hlinkClick>
                        </a:rPr>
                        <a:t>https://www.youtube.com/watch?v=Xhlx9wbs-0c</a:t>
                      </a:r>
                      <a:r>
                        <a:rPr lang="en-GB" sz="1050" dirty="0">
                          <a:solidFill>
                            <a:schemeClr val="dk1"/>
                          </a:solidFill>
                          <a:latin typeface="Verdana"/>
                          <a:ea typeface="Verdana"/>
                          <a:cs typeface="Verdana"/>
                          <a:sym typeface="Verdana"/>
                        </a:rPr>
                        <a:t>  </a:t>
                      </a:r>
                      <a:endParaRPr dirty="0"/>
                    </a:p>
                    <a:p>
                      <a:pPr marL="0" marR="0" lvl="0" indent="0" algn="l" rtl="0">
                        <a:spcBef>
                          <a:spcPts val="0"/>
                        </a:spcBef>
                        <a:spcAft>
                          <a:spcPts val="0"/>
                        </a:spcAft>
                        <a:buNone/>
                      </a:pPr>
                      <a:r>
                        <a:rPr lang="en-GB" sz="1050" dirty="0">
                          <a:solidFill>
                            <a:schemeClr val="dk1"/>
                          </a:solidFill>
                          <a:latin typeface="Verdana"/>
                          <a:ea typeface="Verdana"/>
                          <a:cs typeface="Verdana"/>
                          <a:sym typeface="Verdana"/>
                        </a:rPr>
                        <a:t>Five facts about the pacific ocean </a:t>
                      </a:r>
                      <a:r>
                        <a:rPr lang="en-GB" sz="1050" u="sng" dirty="0">
                          <a:solidFill>
                            <a:schemeClr val="dk1"/>
                          </a:solidFill>
                          <a:latin typeface="Verdana"/>
                          <a:ea typeface="Verdana"/>
                          <a:cs typeface="Verdana"/>
                          <a:sym typeface="Verdana"/>
                          <a:hlinkClick r:id="rId10">
                            <a:extLst>
                              <a:ext uri="{A12FA001-AC4F-418D-AE19-62706E023703}">
                                <ahyp:hlinkClr xmlns:ahyp="http://schemas.microsoft.com/office/drawing/2018/hyperlinkcolor" val="tx"/>
                              </a:ext>
                            </a:extLst>
                          </a:hlinkClick>
                        </a:rPr>
                        <a:t>https://www.youtube.com/watch?v=fmtivFaEXIk</a:t>
                      </a:r>
                      <a:r>
                        <a:rPr lang="en-GB" sz="1050" dirty="0">
                          <a:solidFill>
                            <a:schemeClr val="dk1"/>
                          </a:solidFill>
                          <a:latin typeface="Verdana"/>
                          <a:ea typeface="Verdana"/>
                          <a:cs typeface="Verdana"/>
                          <a:sym typeface="Verdana"/>
                        </a:rPr>
                        <a:t> </a:t>
                      </a:r>
                      <a:endParaRPr dirty="0"/>
                    </a:p>
                    <a:p>
                      <a:pPr marL="0" marR="0" lvl="0" indent="0" algn="l" rtl="0">
                        <a:lnSpc>
                          <a:spcPct val="107000"/>
                        </a:lnSpc>
                        <a:spcBef>
                          <a:spcPts val="0"/>
                        </a:spcBef>
                        <a:spcAft>
                          <a:spcPts val="0"/>
                        </a:spcAft>
                        <a:buNone/>
                      </a:pPr>
                      <a:endParaRPr sz="500" dirty="0">
                        <a:latin typeface="Calibri"/>
                        <a:ea typeface="Calibri"/>
                        <a:cs typeface="Calibri"/>
                        <a:sym typeface="Calibri"/>
                      </a:endParaRPr>
                    </a:p>
                  </a:txBody>
                  <a:tcPr marL="68575" marR="6857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pic>
        <p:nvPicPr>
          <p:cNvPr id="602" name="Google Shape;602;p4" descr="Image result for open book"/>
          <p:cNvPicPr preferRelativeResize="0"/>
          <p:nvPr/>
        </p:nvPicPr>
        <p:blipFill rotWithShape="1">
          <a:blip r:embed="rId11">
            <a:alphaModFix/>
          </a:blip>
          <a:srcRect/>
          <a:stretch/>
        </p:blipFill>
        <p:spPr>
          <a:xfrm rot="-1441340">
            <a:off x="4652985" y="2882923"/>
            <a:ext cx="462280" cy="4724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5F5F8"/>
            </a:gs>
            <a:gs pos="74000">
              <a:srgbClr val="ADADCE"/>
            </a:gs>
            <a:gs pos="83000">
              <a:srgbClr val="ADADCE"/>
            </a:gs>
            <a:gs pos="100000">
              <a:srgbClr val="C7C8DE"/>
            </a:gs>
          </a:gsLst>
          <a:lin ang="5400000" scaled="0"/>
        </a:gradFill>
        <a:effectLst/>
      </p:bgPr>
    </p:bg>
    <p:spTree>
      <p:nvGrpSpPr>
        <p:cNvPr id="1" name="Shape 606"/>
        <p:cNvGrpSpPr/>
        <p:nvPr/>
      </p:nvGrpSpPr>
      <p:grpSpPr>
        <a:xfrm>
          <a:off x="0" y="0"/>
          <a:ext cx="0" cy="0"/>
          <a:chOff x="0" y="0"/>
          <a:chExt cx="0" cy="0"/>
        </a:xfrm>
      </p:grpSpPr>
      <p:pic>
        <p:nvPicPr>
          <p:cNvPr id="607" name="Google Shape;607;p5"/>
          <p:cNvPicPr preferRelativeResize="0"/>
          <p:nvPr/>
        </p:nvPicPr>
        <p:blipFill rotWithShape="1">
          <a:blip r:embed="rId3">
            <a:alphaModFix/>
          </a:blip>
          <a:srcRect/>
          <a:stretch/>
        </p:blipFill>
        <p:spPr>
          <a:xfrm>
            <a:off x="147638" y="3676487"/>
            <a:ext cx="6413200" cy="303205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aphicFrame>
        <p:nvGraphicFramePr>
          <p:cNvPr id="608" name="Google Shape;608;p5"/>
          <p:cNvGraphicFramePr/>
          <p:nvPr>
            <p:extLst>
              <p:ext uri="{D42A27DB-BD31-4B8C-83A1-F6EECF244321}">
                <p14:modId xmlns:p14="http://schemas.microsoft.com/office/powerpoint/2010/main" val="2771345768"/>
              </p:ext>
            </p:extLst>
          </p:nvPr>
        </p:nvGraphicFramePr>
        <p:xfrm>
          <a:off x="7100210" y="205804"/>
          <a:ext cx="4974653" cy="6434694"/>
        </p:xfrm>
        <a:graphic>
          <a:graphicData uri="http://schemas.openxmlformats.org/drawingml/2006/table">
            <a:tbl>
              <a:tblPr firstRow="1" firstCol="1" bandRow="1">
                <a:noFill/>
                <a:tableStyleId>{0BE49364-BF28-4BFB-AED3-13BC22A78A7D}</a:tableStyleId>
              </a:tblPr>
              <a:tblGrid>
                <a:gridCol w="1032311">
                  <a:extLst>
                    <a:ext uri="{9D8B030D-6E8A-4147-A177-3AD203B41FA5}">
                      <a16:colId xmlns:a16="http://schemas.microsoft.com/office/drawing/2014/main" val="20000"/>
                    </a:ext>
                  </a:extLst>
                </a:gridCol>
                <a:gridCol w="3942342">
                  <a:extLst>
                    <a:ext uri="{9D8B030D-6E8A-4147-A177-3AD203B41FA5}">
                      <a16:colId xmlns:a16="http://schemas.microsoft.com/office/drawing/2014/main" val="20001"/>
                    </a:ext>
                  </a:extLst>
                </a:gridCol>
              </a:tblGrid>
              <a:tr h="324546">
                <a:tc gridSpan="2">
                  <a:txBody>
                    <a:bodyPr/>
                    <a:lstStyle/>
                    <a:p>
                      <a:pPr marL="0" marR="0" lvl="0" indent="0" algn="ctr" rtl="0">
                        <a:spcBef>
                          <a:spcPts val="0"/>
                        </a:spcBef>
                        <a:spcAft>
                          <a:spcPts val="0"/>
                        </a:spcAft>
                        <a:buNone/>
                      </a:pPr>
                      <a:r>
                        <a:rPr lang="en-GB" sz="1800"/>
                        <a:t>VOCABULARY</a:t>
                      </a:r>
                      <a:endParaRPr/>
                    </a:p>
                  </a:txBody>
                  <a:tcPr marL="33350" marR="33350" marT="0" marB="0"/>
                </a:tc>
                <a:tc hMerge="1">
                  <a:txBody>
                    <a:bodyPr/>
                    <a:lstStyle/>
                    <a:p>
                      <a:endParaRPr lang="en-US"/>
                    </a:p>
                  </a:txBody>
                  <a:tcPr/>
                </a:tc>
                <a:extLst>
                  <a:ext uri="{0D108BD9-81ED-4DB2-BD59-A6C34878D82A}">
                    <a16:rowId xmlns:a16="http://schemas.microsoft.com/office/drawing/2014/main" val="10000"/>
                  </a:ext>
                </a:extLst>
              </a:tr>
              <a:tr h="189034">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Beach</a:t>
                      </a:r>
                      <a:endParaRPr sz="1000" dirty="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a landform by the sea, usually sand and/or rock</a:t>
                      </a:r>
                      <a:endParaRPr sz="1000">
                        <a:latin typeface="Verdana"/>
                        <a:ea typeface="Verdana"/>
                        <a:cs typeface="Verdana"/>
                        <a:sym typeface="Verdana"/>
                      </a:endParaRPr>
                    </a:p>
                  </a:txBody>
                  <a:tcPr marL="33350" marR="33350" marT="0" marB="0" anchor="ctr"/>
                </a:tc>
                <a:extLst>
                  <a:ext uri="{0D108BD9-81ED-4DB2-BD59-A6C34878D82A}">
                    <a16:rowId xmlns:a16="http://schemas.microsoft.com/office/drawing/2014/main" val="10001"/>
                  </a:ext>
                </a:extLst>
              </a:tr>
              <a:tr h="368794">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Cliff</a:t>
                      </a:r>
                      <a:endParaRPr sz="1000" dirty="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a vertical or near vertical rock feature, usually on the coast</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02"/>
                  </a:ext>
                </a:extLst>
              </a:tr>
              <a:tr h="200993">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Harbour </a:t>
                      </a:r>
                      <a:endParaRPr/>
                    </a:p>
                  </a:txBody>
                  <a:tcPr marL="33350" marR="33350" marT="0" marB="0" anchor="ctr"/>
                </a:tc>
                <a:tc>
                  <a:txBody>
                    <a:bodyPr/>
                    <a:lstStyle/>
                    <a:p>
                      <a:pPr marL="0" marR="0" lvl="0" indent="0" algn="l" rtl="0">
                        <a:lnSpc>
                          <a:spcPct val="107000"/>
                        </a:lnSpc>
                        <a:spcBef>
                          <a:spcPts val="0"/>
                        </a:spcBef>
                        <a:spcAft>
                          <a:spcPts val="0"/>
                        </a:spcAft>
                        <a:buNone/>
                      </a:pPr>
                      <a:r>
                        <a:rPr lang="en-GB" sz="900" b="0" i="0" dirty="0">
                          <a:solidFill>
                            <a:schemeClr val="dk1"/>
                          </a:solidFill>
                          <a:latin typeface="Verdana"/>
                          <a:ea typeface="Verdana"/>
                          <a:cs typeface="Verdana"/>
                          <a:sym typeface="Verdana"/>
                        </a:rPr>
                        <a:t>is a deep body of water that protects boats near land.</a:t>
                      </a:r>
                      <a:endParaRPr sz="9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03"/>
                  </a:ext>
                </a:extLst>
              </a:tr>
              <a:tr h="175858">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Coast</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the region where land meets sea</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04"/>
                  </a:ext>
                </a:extLst>
              </a:tr>
              <a:tr h="610698">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Continent </a:t>
                      </a:r>
                      <a:endParaRPr/>
                    </a:p>
                    <a:p>
                      <a:pPr marL="0" marR="0" lvl="0" indent="0" algn="l" rtl="0">
                        <a:lnSpc>
                          <a:spcPct val="107000"/>
                        </a:lnSpc>
                        <a:spcBef>
                          <a:spcPts val="800"/>
                        </a:spcBef>
                        <a:spcAft>
                          <a:spcPts val="0"/>
                        </a:spcAft>
                        <a:buNone/>
                      </a:pPr>
                      <a:r>
                        <a:rPr lang="en-GB" sz="1000">
                          <a:latin typeface="Verdana"/>
                          <a:ea typeface="Verdana"/>
                          <a:cs typeface="Verdana"/>
                          <a:sym typeface="Verdana"/>
                        </a:rPr>
                        <a:t> </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land mass defined by physical, human, or cultural features: Europe, Africa, Antarctica, Asia, Oceania, North America or South America</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05"/>
                  </a:ext>
                </a:extLst>
              </a:tr>
              <a:tr h="368794">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Country</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Political area defined by physical, human or cultural features</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06"/>
                  </a:ext>
                </a:extLst>
              </a:tr>
              <a:tr h="236674">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Endangered</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a species which is at risk of becoming extinct</a:t>
                      </a:r>
                      <a:endParaRPr sz="1000">
                        <a:latin typeface="Verdana"/>
                        <a:ea typeface="Verdana"/>
                        <a:cs typeface="Verdana"/>
                        <a:sym typeface="Verdana"/>
                      </a:endParaRPr>
                    </a:p>
                  </a:txBody>
                  <a:tcPr marL="33350" marR="33350" marT="0" marB="0" anchor="ctr"/>
                </a:tc>
                <a:extLst>
                  <a:ext uri="{0D108BD9-81ED-4DB2-BD59-A6C34878D82A}">
                    <a16:rowId xmlns:a16="http://schemas.microsoft.com/office/drawing/2014/main" val="10007"/>
                  </a:ext>
                </a:extLst>
              </a:tr>
              <a:tr h="610698">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Equator</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imaginary line around the middle of the Earth where day and night are almost equal, and there is little change in season; some areas have a dry season and wet season</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08"/>
                  </a:ext>
                </a:extLst>
              </a:tr>
              <a:tr h="368794">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Migration</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the movement of people or animals from one place to another</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09"/>
                  </a:ext>
                </a:extLst>
              </a:tr>
              <a:tr h="509367">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North, South,</a:t>
                      </a:r>
                      <a:endParaRPr/>
                    </a:p>
                    <a:p>
                      <a:pPr marL="0" marR="0" lvl="0" indent="0" algn="l" rtl="0">
                        <a:lnSpc>
                          <a:spcPct val="107000"/>
                        </a:lnSpc>
                        <a:spcBef>
                          <a:spcPts val="800"/>
                        </a:spcBef>
                        <a:spcAft>
                          <a:spcPts val="0"/>
                        </a:spcAft>
                        <a:buNone/>
                      </a:pPr>
                      <a:r>
                        <a:rPr lang="en-GB" sz="1000">
                          <a:latin typeface="Verdana"/>
                          <a:ea typeface="Verdana"/>
                          <a:cs typeface="Verdana"/>
                          <a:sym typeface="Verdana"/>
                        </a:rPr>
                        <a:t>East, West</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compass points, locational vocabulary</a:t>
                      </a:r>
                      <a:endParaRPr dirty="0"/>
                    </a:p>
                    <a:p>
                      <a:pPr marL="0" marR="0" lvl="0" indent="0" algn="l" rtl="0">
                        <a:lnSpc>
                          <a:spcPct val="107000"/>
                        </a:lnSpc>
                        <a:spcBef>
                          <a:spcPts val="800"/>
                        </a:spcBef>
                        <a:spcAft>
                          <a:spcPts val="0"/>
                        </a:spcAft>
                        <a:buNone/>
                      </a:pPr>
                      <a:r>
                        <a:rPr lang="en-GB" sz="1000" dirty="0">
                          <a:latin typeface="Verdana"/>
                          <a:ea typeface="Verdana"/>
                          <a:cs typeface="Verdana"/>
                          <a:sym typeface="Verdana"/>
                        </a:rPr>
                        <a:t> </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10"/>
                  </a:ext>
                </a:extLst>
              </a:tr>
              <a:tr h="343009">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North Pole</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the most northerly place of the Earth</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11"/>
                  </a:ext>
                </a:extLst>
              </a:tr>
              <a:tr h="368794">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Seasons</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a time of year marked by certain conditions: spring, summer, autumn, winter</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12"/>
                  </a:ext>
                </a:extLst>
              </a:tr>
              <a:tr h="304812">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Symbol</a:t>
                      </a:r>
                      <a:endParaRPr sz="100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picture on a map to show a feature on a map</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13"/>
                  </a:ext>
                </a:extLst>
              </a:tr>
              <a:tr h="561701">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Weather</a:t>
                      </a:r>
                      <a:endParaRPr sz="1000" dirty="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conditions in the atmosphere on a particular day, such as temperature, windiness, rainfall, hours of sunshine or cloud cover.</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14"/>
                  </a:ext>
                </a:extLst>
              </a:tr>
              <a:tr h="301193">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Wild </a:t>
                      </a:r>
                      <a:endParaRPr sz="1000" dirty="0">
                        <a:latin typeface="Verdana"/>
                        <a:ea typeface="Verdana"/>
                        <a:cs typeface="Verdana"/>
                        <a:sym typeface="Verdana"/>
                      </a:endParaRPr>
                    </a:p>
                  </a:txBody>
                  <a:tcPr marL="33350" marR="33350" marT="0" marB="0" anchor="ctr"/>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land not farmed, used for parks or gardens, or built on</a:t>
                      </a:r>
                      <a:endParaRPr sz="1000" dirty="0">
                        <a:latin typeface="Verdana"/>
                        <a:ea typeface="Verdana"/>
                        <a:cs typeface="Verdana"/>
                        <a:sym typeface="Verdana"/>
                      </a:endParaRPr>
                    </a:p>
                  </a:txBody>
                  <a:tcPr marL="33350" marR="33350" marT="0" marB="0" anchor="ctr"/>
                </a:tc>
                <a:extLst>
                  <a:ext uri="{0D108BD9-81ED-4DB2-BD59-A6C34878D82A}">
                    <a16:rowId xmlns:a16="http://schemas.microsoft.com/office/drawing/2014/main" val="10015"/>
                  </a:ext>
                </a:extLst>
              </a:tr>
              <a:tr h="415077">
                <a:tc>
                  <a:txBody>
                    <a:bodyPr/>
                    <a:lstStyle/>
                    <a:p>
                      <a:pPr marL="0" marR="0" lvl="0" indent="0" algn="l" rtl="0">
                        <a:lnSpc>
                          <a:spcPct val="107000"/>
                        </a:lnSpc>
                        <a:spcBef>
                          <a:spcPts val="0"/>
                        </a:spcBef>
                        <a:spcAft>
                          <a:spcPts val="0"/>
                        </a:spcAft>
                        <a:buNone/>
                      </a:pPr>
                      <a:r>
                        <a:rPr lang="en-GB" sz="1100" dirty="0">
                          <a:latin typeface="Calibri"/>
                          <a:ea typeface="Calibri"/>
                          <a:cs typeface="Calibri"/>
                          <a:sym typeface="Calibri"/>
                        </a:rPr>
                        <a:t>Ocean</a:t>
                      </a:r>
                      <a:endParaRPr dirty="0"/>
                    </a:p>
                  </a:txBody>
                  <a:tcPr marL="68575" marR="68575" marT="0" marB="0" anchor="ctr"/>
                </a:tc>
                <a:tc>
                  <a:txBody>
                    <a:bodyPr/>
                    <a:lstStyle/>
                    <a:p>
                      <a:pPr marL="0" marR="0" lvl="0" indent="0" algn="l" rtl="0">
                        <a:lnSpc>
                          <a:spcPct val="107000"/>
                        </a:lnSpc>
                        <a:spcBef>
                          <a:spcPts val="0"/>
                        </a:spcBef>
                        <a:spcAft>
                          <a:spcPts val="0"/>
                        </a:spcAft>
                        <a:buNone/>
                      </a:pPr>
                      <a:r>
                        <a:rPr lang="en-GB" sz="1100" dirty="0">
                          <a:latin typeface="Calibri"/>
                          <a:ea typeface="Calibri"/>
                          <a:cs typeface="Calibri"/>
                          <a:sym typeface="Calibri"/>
                        </a:rPr>
                        <a:t>A huge area of salt water that covers nearly ¾ of the surface of the earth. There are different oceans surrounding the continents</a:t>
                      </a:r>
                      <a:endParaRPr dirty="0"/>
                    </a:p>
                  </a:txBody>
                  <a:tcPr marL="68575" marR="68575" marT="0" marB="0" anchor="ctr"/>
                </a:tc>
                <a:extLst>
                  <a:ext uri="{0D108BD9-81ED-4DB2-BD59-A6C34878D82A}">
                    <a16:rowId xmlns:a16="http://schemas.microsoft.com/office/drawing/2014/main" val="10016"/>
                  </a:ext>
                </a:extLst>
              </a:tr>
              <a:tr h="175858">
                <a:tc>
                  <a:txBody>
                    <a:bodyPr/>
                    <a:lstStyle/>
                    <a:p>
                      <a:pPr marL="0" marR="0" lvl="0" indent="0" algn="l" rtl="0">
                        <a:lnSpc>
                          <a:spcPct val="107000"/>
                        </a:lnSpc>
                        <a:spcBef>
                          <a:spcPts val="0"/>
                        </a:spcBef>
                        <a:spcAft>
                          <a:spcPts val="0"/>
                        </a:spcAft>
                        <a:buNone/>
                      </a:pPr>
                      <a:r>
                        <a:rPr lang="en-GB" sz="1000">
                          <a:latin typeface="Verdana"/>
                          <a:ea typeface="Verdana"/>
                          <a:cs typeface="Verdana"/>
                          <a:sym typeface="Verdana"/>
                        </a:rPr>
                        <a:t> </a:t>
                      </a:r>
                      <a:endParaRPr sz="1000">
                        <a:latin typeface="Verdana"/>
                        <a:ea typeface="Verdana"/>
                        <a:cs typeface="Verdana"/>
                        <a:sym typeface="Verdana"/>
                      </a:endParaRPr>
                    </a:p>
                  </a:txBody>
                  <a:tcPr marL="33350" marR="33350" marT="0" marB="0"/>
                </a:tc>
                <a:tc>
                  <a:txBody>
                    <a:bodyPr/>
                    <a:lstStyle/>
                    <a:p>
                      <a:pPr marL="0" marR="0" lvl="0" indent="0" algn="l" rtl="0">
                        <a:lnSpc>
                          <a:spcPct val="107000"/>
                        </a:lnSpc>
                        <a:spcBef>
                          <a:spcPts val="0"/>
                        </a:spcBef>
                        <a:spcAft>
                          <a:spcPts val="0"/>
                        </a:spcAft>
                        <a:buNone/>
                      </a:pPr>
                      <a:r>
                        <a:rPr lang="en-GB" sz="1000" dirty="0">
                          <a:latin typeface="Verdana"/>
                          <a:ea typeface="Verdana"/>
                          <a:cs typeface="Verdana"/>
                          <a:sym typeface="Verdana"/>
                        </a:rPr>
                        <a:t> </a:t>
                      </a:r>
                      <a:endParaRPr sz="1000" dirty="0">
                        <a:latin typeface="Verdana"/>
                        <a:ea typeface="Verdana"/>
                        <a:cs typeface="Verdana"/>
                        <a:sym typeface="Verdana"/>
                      </a:endParaRPr>
                    </a:p>
                  </a:txBody>
                  <a:tcPr marL="33350" marR="33350" marT="0" marB="0"/>
                </a:tc>
                <a:extLst>
                  <a:ext uri="{0D108BD9-81ED-4DB2-BD59-A6C34878D82A}">
                    <a16:rowId xmlns:a16="http://schemas.microsoft.com/office/drawing/2014/main" val="10017"/>
                  </a:ext>
                </a:extLst>
              </a:tr>
            </a:tbl>
          </a:graphicData>
        </a:graphic>
      </p:graphicFrame>
      <p:pic>
        <p:nvPicPr>
          <p:cNvPr id="609" name="Google Shape;609;p5"/>
          <p:cNvPicPr preferRelativeResize="0"/>
          <p:nvPr/>
        </p:nvPicPr>
        <p:blipFill rotWithShape="1">
          <a:blip r:embed="rId4">
            <a:alphaModFix/>
          </a:blip>
          <a:srcRect/>
          <a:stretch/>
        </p:blipFill>
        <p:spPr>
          <a:xfrm>
            <a:off x="220594" y="2256674"/>
            <a:ext cx="1655831" cy="121949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610" name="Google Shape;610;p5"/>
          <p:cNvPicPr preferRelativeResize="0"/>
          <p:nvPr/>
        </p:nvPicPr>
        <p:blipFill rotWithShape="1">
          <a:blip r:embed="rId5">
            <a:alphaModFix/>
          </a:blip>
          <a:srcRect/>
          <a:stretch/>
        </p:blipFill>
        <p:spPr>
          <a:xfrm>
            <a:off x="280492" y="1099438"/>
            <a:ext cx="1221698" cy="95692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611" name="Google Shape;611;p5"/>
          <p:cNvPicPr preferRelativeResize="0"/>
          <p:nvPr/>
        </p:nvPicPr>
        <p:blipFill rotWithShape="1">
          <a:blip r:embed="rId6">
            <a:alphaModFix/>
          </a:blip>
          <a:srcRect/>
          <a:stretch/>
        </p:blipFill>
        <p:spPr>
          <a:xfrm>
            <a:off x="2121187" y="209062"/>
            <a:ext cx="2098388" cy="326710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612" name="Google Shape;612;p5"/>
          <p:cNvSpPr/>
          <p:nvPr/>
        </p:nvSpPr>
        <p:spPr>
          <a:xfrm>
            <a:off x="220594" y="205804"/>
            <a:ext cx="1549345" cy="784870"/>
          </a:xfrm>
          <a:prstGeom prst="round2DiagRect">
            <a:avLst>
              <a:gd name="adj1" fmla="val 50000"/>
              <a:gd name="adj2" fmla="val 0"/>
            </a:avLst>
          </a:prstGeom>
          <a:solidFill>
            <a:srgbClr val="C991CB"/>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chemeClr val="dk1"/>
                </a:solidFill>
                <a:latin typeface="Verdana"/>
                <a:ea typeface="Verdana"/>
                <a:cs typeface="Verdana"/>
                <a:sym typeface="Verdana"/>
              </a:rPr>
              <a:t>Commotion in the Ocean</a:t>
            </a:r>
            <a:endParaRPr sz="1200">
              <a:solidFill>
                <a:schemeClr val="dk1"/>
              </a:solidFill>
              <a:latin typeface="Calibri"/>
              <a:ea typeface="Calibri"/>
              <a:cs typeface="Calibri"/>
              <a:sym typeface="Calibri"/>
            </a:endParaRPr>
          </a:p>
        </p:txBody>
      </p:sp>
      <p:pic>
        <p:nvPicPr>
          <p:cNvPr id="613" name="Google Shape;613;p5" descr="The top 10 Items that are polluting our oceans | FairPlanet"/>
          <p:cNvPicPr preferRelativeResize="0"/>
          <p:nvPr/>
        </p:nvPicPr>
        <p:blipFill rotWithShape="1">
          <a:blip r:embed="rId7">
            <a:alphaModFix/>
          </a:blip>
          <a:srcRect/>
          <a:stretch/>
        </p:blipFill>
        <p:spPr>
          <a:xfrm>
            <a:off x="4525952" y="205804"/>
            <a:ext cx="2295325" cy="132873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614" name="Google Shape;614;p5" descr="Striving To Reduce Ocean Pollution, EU Proposes Ban Of Everyday Plastic  Items | HuffPost"/>
          <p:cNvPicPr preferRelativeResize="0"/>
          <p:nvPr/>
        </p:nvPicPr>
        <p:blipFill rotWithShape="1">
          <a:blip r:embed="rId8">
            <a:alphaModFix/>
          </a:blip>
          <a:srcRect/>
          <a:stretch/>
        </p:blipFill>
        <p:spPr>
          <a:xfrm>
            <a:off x="4525951" y="1734858"/>
            <a:ext cx="2267883" cy="150112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91;p3">
            <a:extLst>
              <a:ext uri="{FF2B5EF4-FFF2-40B4-BE49-F238E27FC236}">
                <a16:creationId xmlns:a16="http://schemas.microsoft.com/office/drawing/2014/main" id="{6D34157E-37FF-38A5-FBAB-41FBF51B4EA7}"/>
              </a:ext>
            </a:extLst>
          </p:cNvPr>
          <p:cNvSpPr/>
          <p:nvPr/>
        </p:nvSpPr>
        <p:spPr>
          <a:xfrm>
            <a:off x="8261498" y="241224"/>
            <a:ext cx="3560919" cy="5702376"/>
          </a:xfrm>
          <a:prstGeom prst="round2DiagRect">
            <a:avLst>
              <a:gd name="adj1" fmla="val 44386"/>
              <a:gd name="adj2" fmla="val 0"/>
            </a:avLst>
          </a:prstGeom>
          <a:solidFill>
            <a:srgbClr val="9394B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r>
              <a:rPr lang="en-GB" sz="900" b="1" dirty="0">
                <a:latin typeface="Verdana" panose="020B0604030504040204" pitchFamily="34" charset="0"/>
                <a:ea typeface="Verdana" panose="020B0604030504040204" pitchFamily="34" charset="0"/>
              </a:rPr>
              <a:t>ELG: People, Culture and Communities Children at the expected level of development will: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Describe their immediate environment using knowledge from observation, discussion, stories, non-fiction texts and maps;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Know some similarities and differences between different religious and cultural communities in this country, drawing on their experiences and what has been read in class;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Explain some similarities and differences between life in this country and life in other countries, drawing on knowledge from stories, non-fiction texts and when appropriate maps. </a:t>
            </a:r>
            <a:br>
              <a:rPr lang="en-GB" sz="900" dirty="0">
                <a:latin typeface="Verdana" panose="020B0604030504040204" pitchFamily="34" charset="0"/>
                <a:ea typeface="Verdana" panose="020B0604030504040204" pitchFamily="34" charset="0"/>
              </a:rPr>
            </a:br>
            <a:br>
              <a:rPr lang="en-GB" sz="900" dirty="0">
                <a:latin typeface="Verdana" panose="020B0604030504040204" pitchFamily="34" charset="0"/>
                <a:ea typeface="Verdana" panose="020B0604030504040204" pitchFamily="34" charset="0"/>
              </a:rPr>
            </a:br>
            <a:br>
              <a:rPr lang="en-GB" sz="900" dirty="0">
                <a:latin typeface="Verdana" panose="020B0604030504040204" pitchFamily="34" charset="0"/>
                <a:ea typeface="Verdana" panose="020B0604030504040204" pitchFamily="34" charset="0"/>
              </a:rPr>
            </a:br>
            <a:r>
              <a:rPr lang="en-GB" sz="900" b="1" dirty="0">
                <a:latin typeface="Verdana" panose="020B0604030504040204" pitchFamily="34" charset="0"/>
                <a:ea typeface="Verdana" panose="020B0604030504040204" pitchFamily="34" charset="0"/>
              </a:rPr>
              <a:t>ELG: The Natural World Children at the expected level of development will</a:t>
            </a:r>
            <a:r>
              <a:rPr lang="en-GB" sz="900" dirty="0">
                <a:latin typeface="Verdana" panose="020B0604030504040204" pitchFamily="34" charset="0"/>
                <a:ea typeface="Verdana" panose="020B0604030504040204" pitchFamily="34" charset="0"/>
              </a:rPr>
              <a:t>: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Explore the natural world around them, making observations and drawing pictures of animals and plants;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Know some similarities and differences between the natural world around them and contrasting environments, drawing on their experiences and what has been read in class; </a:t>
            </a:r>
            <a:br>
              <a:rPr lang="en-GB" sz="900" dirty="0">
                <a:latin typeface="Verdana" panose="020B0604030504040204" pitchFamily="34" charset="0"/>
                <a:ea typeface="Verdana" panose="020B0604030504040204" pitchFamily="34" charset="0"/>
              </a:rPr>
            </a:br>
            <a:r>
              <a:rPr lang="en-GB" sz="900" dirty="0">
                <a:latin typeface="Verdana" panose="020B0604030504040204" pitchFamily="34" charset="0"/>
                <a:ea typeface="Verdana" panose="020B0604030504040204" pitchFamily="34" charset="0"/>
              </a:rPr>
              <a:t>- Understand some important processes and changes in the natural world around them, including the seasons and changing states of matter. </a:t>
            </a:r>
          </a:p>
        </p:txBody>
      </p:sp>
    </p:spTree>
    <p:extLst>
      <p:ext uri="{BB962C8B-B14F-4D97-AF65-F5344CB8AC3E}">
        <p14:creationId xmlns:p14="http://schemas.microsoft.com/office/powerpoint/2010/main" val="2847194177"/>
      </p:ext>
    </p:extLst>
  </p:cSld>
  <p:clrMapOvr>
    <a:masterClrMapping/>
  </p:clrMapOvr>
</p:sld>
</file>

<file path=ppt/theme/theme1.xml><?xml version="1.0" encoding="utf-8"?>
<a:theme xmlns:a="http://schemas.openxmlformats.org/drawingml/2006/main" name="Metropolitan">
  <a:themeElements>
    <a:clrScheme name="Metropolit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19705</TotalTime>
  <Words>1626</Words>
  <Application>Microsoft Office PowerPoint</Application>
  <PresentationFormat>Widescreen</PresentationFormat>
  <Paragraphs>171</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Noto Sans Symbols</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7</cp:revision>
  <dcterms:created xsi:type="dcterms:W3CDTF">2021-03-03T16:01:45Z</dcterms:created>
  <dcterms:modified xsi:type="dcterms:W3CDTF">2022-06-13T14:49:00Z</dcterms:modified>
</cp:coreProperties>
</file>