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1"/>
  </p:notesMasterIdLst>
  <p:sldIdLst>
    <p:sldId id="289" r:id="rId2"/>
    <p:sldId id="260" r:id="rId3"/>
    <p:sldId id="278" r:id="rId4"/>
    <p:sldId id="282" r:id="rId5"/>
    <p:sldId id="298" r:id="rId6"/>
    <p:sldId id="296" r:id="rId7"/>
    <p:sldId id="257" r:id="rId8"/>
    <p:sldId id="258" r:id="rId9"/>
    <p:sldId id="259" r:id="rId10"/>
    <p:sldId id="299" r:id="rId11"/>
    <p:sldId id="261" r:id="rId12"/>
    <p:sldId id="262" r:id="rId13"/>
    <p:sldId id="263" r:id="rId14"/>
    <p:sldId id="264" r:id="rId15"/>
    <p:sldId id="265" r:id="rId16"/>
    <p:sldId id="266" r:id="rId17"/>
    <p:sldId id="267" r:id="rId18"/>
    <p:sldId id="268" r:id="rId19"/>
    <p:sldId id="269"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EE"/>
    <a:srgbClr val="C991CB"/>
    <a:srgbClr val="FF99CC"/>
    <a:srgbClr val="939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66" autoAdjust="0"/>
    <p:restoredTop sz="94660"/>
  </p:normalViewPr>
  <p:slideViewPr>
    <p:cSldViewPr snapToGrid="0">
      <p:cViewPr>
        <p:scale>
          <a:sx n="130" d="100"/>
          <a:sy n="130" d="100"/>
        </p:scale>
        <p:origin x="510"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C16F312-E4A2-4131-BFD5-A6CF645422DB}" type="datetimeFigureOut">
              <a:rPr lang="en-GB" smtClean="0"/>
              <a:t>12/07/2022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2481EA1-D82E-4A63-AB44-F9E0D2605E98}" type="slidenum">
              <a:rPr lang="en-GB" smtClean="0"/>
              <a:t>‹#›</a:t>
            </a:fld>
            <a:endParaRPr lang="en-GB"/>
          </a:p>
        </p:txBody>
      </p:sp>
    </p:spTree>
    <p:extLst>
      <p:ext uri="{BB962C8B-B14F-4D97-AF65-F5344CB8AC3E}">
        <p14:creationId xmlns:p14="http://schemas.microsoft.com/office/powerpoint/2010/main" val="281778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11" name="Google Shape;2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38" name="Google Shape;2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4" name="Google Shape;1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1" name="Google Shape;18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92969" y="312539"/>
            <a:ext cx="10406063" cy="1518047"/>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7"/>
          <p:cNvSpPr txBox="1">
            <a:spLocks noGrp="1"/>
          </p:cNvSpPr>
          <p:nvPr>
            <p:ph type="body" idx="1"/>
          </p:nvPr>
        </p:nvSpPr>
        <p:spPr>
          <a:xfrm>
            <a:off x="892969" y="1830586"/>
            <a:ext cx="10406063" cy="4420195"/>
          </a:xfrm>
          <a:prstGeom prst="rect">
            <a:avLst/>
          </a:prstGeom>
          <a:noFill/>
          <a:ln>
            <a:noFill/>
          </a:ln>
        </p:spPr>
        <p:txBody>
          <a:bodyPr spcFirstLastPara="1" wrap="square" lIns="50800" tIns="50800" rIns="50800" bIns="50800" anchor="ctr" anchorCtr="0">
            <a:normAutofit/>
          </a:bodyPr>
          <a:lstStyle>
            <a:lvl1pPr marL="321457" lvl="0" indent="-221002" algn="l">
              <a:lnSpc>
                <a:spcPct val="100000"/>
              </a:lnSpc>
              <a:spcBef>
                <a:spcPts val="2953"/>
              </a:spcBef>
              <a:spcAft>
                <a:spcPts val="0"/>
              </a:spcAft>
              <a:buClr>
                <a:srgbClr val="000000"/>
              </a:buClr>
              <a:buSzPts val="1350"/>
              <a:buChar char="•"/>
              <a:defRPr/>
            </a:lvl1pPr>
            <a:lvl2pPr marL="642915" lvl="1" indent="-221002" algn="l">
              <a:lnSpc>
                <a:spcPct val="100000"/>
              </a:lnSpc>
              <a:spcBef>
                <a:spcPts val="2953"/>
              </a:spcBef>
              <a:spcAft>
                <a:spcPts val="0"/>
              </a:spcAft>
              <a:buClr>
                <a:srgbClr val="000000"/>
              </a:buClr>
              <a:buSzPts val="1350"/>
              <a:buChar char="•"/>
              <a:defRPr/>
            </a:lvl2pPr>
            <a:lvl3pPr marL="964372" lvl="2" indent="-221002" algn="l">
              <a:lnSpc>
                <a:spcPct val="100000"/>
              </a:lnSpc>
              <a:spcBef>
                <a:spcPts val="2953"/>
              </a:spcBef>
              <a:spcAft>
                <a:spcPts val="0"/>
              </a:spcAft>
              <a:buClr>
                <a:srgbClr val="000000"/>
              </a:buClr>
              <a:buSzPts val="1350"/>
              <a:buChar char="•"/>
              <a:defRPr/>
            </a:lvl3pPr>
            <a:lvl4pPr marL="1285829" lvl="3" indent="-221002" algn="l">
              <a:lnSpc>
                <a:spcPct val="100000"/>
              </a:lnSpc>
              <a:spcBef>
                <a:spcPts val="2953"/>
              </a:spcBef>
              <a:spcAft>
                <a:spcPts val="0"/>
              </a:spcAft>
              <a:buClr>
                <a:srgbClr val="000000"/>
              </a:buClr>
              <a:buSzPts val="1350"/>
              <a:buChar char="•"/>
              <a:defRPr/>
            </a:lvl4pPr>
            <a:lvl5pPr marL="1607287" lvl="4" indent="-221002" algn="l">
              <a:lnSpc>
                <a:spcPct val="100000"/>
              </a:lnSpc>
              <a:spcBef>
                <a:spcPts val="2953"/>
              </a:spcBef>
              <a:spcAft>
                <a:spcPts val="0"/>
              </a:spcAft>
              <a:buClr>
                <a:srgbClr val="000000"/>
              </a:buClr>
              <a:buSzPts val="1350"/>
              <a:buChar char="•"/>
              <a:defRPr/>
            </a:lvl5pPr>
            <a:lvl6pPr marL="1928744" lvl="5" indent="-221002" algn="l">
              <a:lnSpc>
                <a:spcPct val="100000"/>
              </a:lnSpc>
              <a:spcBef>
                <a:spcPts val="2953"/>
              </a:spcBef>
              <a:spcAft>
                <a:spcPts val="0"/>
              </a:spcAft>
              <a:buClr>
                <a:srgbClr val="000000"/>
              </a:buClr>
              <a:buSzPts val="1350"/>
              <a:buChar char="•"/>
              <a:defRPr/>
            </a:lvl6pPr>
            <a:lvl7pPr marL="2250201" lvl="6" indent="-221002" algn="l">
              <a:lnSpc>
                <a:spcPct val="100000"/>
              </a:lnSpc>
              <a:spcBef>
                <a:spcPts val="2953"/>
              </a:spcBef>
              <a:spcAft>
                <a:spcPts val="0"/>
              </a:spcAft>
              <a:buClr>
                <a:srgbClr val="000000"/>
              </a:buClr>
              <a:buSzPts val="1350"/>
              <a:buChar char="•"/>
              <a:defRPr/>
            </a:lvl7pPr>
            <a:lvl8pPr marL="2571659" lvl="7" indent="-221002" algn="l">
              <a:lnSpc>
                <a:spcPct val="100000"/>
              </a:lnSpc>
              <a:spcBef>
                <a:spcPts val="2953"/>
              </a:spcBef>
              <a:spcAft>
                <a:spcPts val="0"/>
              </a:spcAft>
              <a:buClr>
                <a:srgbClr val="000000"/>
              </a:buClr>
              <a:buSzPts val="1350"/>
              <a:buChar char="•"/>
              <a:defRPr/>
            </a:lvl8pPr>
            <a:lvl9pPr marL="2893116" lvl="8" indent="-221002" algn="l">
              <a:lnSpc>
                <a:spcPct val="100000"/>
              </a:lnSpc>
              <a:spcBef>
                <a:spcPts val="2953"/>
              </a:spcBef>
              <a:spcAft>
                <a:spcPts val="0"/>
              </a:spcAft>
              <a:buClr>
                <a:srgbClr val="000000"/>
              </a:buClr>
              <a:buSzPts val="1350"/>
              <a:buChar char="•"/>
              <a:defRPr/>
            </a:lvl9pPr>
          </a:lstStyle>
          <a:p>
            <a:endParaRPr/>
          </a:p>
        </p:txBody>
      </p:sp>
      <p:sp>
        <p:nvSpPr>
          <p:cNvPr id="12" name="Google Shape;12;p17"/>
          <p:cNvSpPr txBox="1">
            <a:spLocks noGrp="1"/>
          </p:cNvSpPr>
          <p:nvPr>
            <p:ph type="sldNum" idx="12"/>
          </p:nvPr>
        </p:nvSpPr>
        <p:spPr>
          <a:xfrm>
            <a:off x="5917310" y="6505278"/>
            <a:ext cx="345473" cy="29738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1800"/>
              <a:buFont typeface="Helvetica Neue Light"/>
              <a:buNone/>
              <a:defRPr sz="1266"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1980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12/07/2022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12/07/2022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ctionaid.org.uk/school-resources/resource/ks2-rainforest-in-trouble" TargetMode="External"/><Relationship Id="rId7" Type="http://schemas.openxmlformats.org/officeDocument/2006/relationships/image" Target="../media/image3.png"/><Relationship Id="rId2" Type="http://schemas.openxmlformats.org/officeDocument/2006/relationships/hyperlink" Target="https://www.booksfortopics.com/rainforests" TargetMode="External"/><Relationship Id="rId1" Type="http://schemas.openxmlformats.org/officeDocument/2006/relationships/slideLayout" Target="../slideLayouts/slideLayout2.xml"/><Relationship Id="rId6" Type="http://schemas.openxmlformats.org/officeDocument/2006/relationships/hyperlink" Target="https://ypte.org.uk/lesson-plans/rainforests" TargetMode="External"/><Relationship Id="rId5" Type="http://schemas.openxmlformats.org/officeDocument/2006/relationships/hyperlink" Target="https://www.hamilton-trust.org.uk/topics/lower-key-stage-2-topics/rainforests/" TargetMode="External"/><Relationship Id="rId4" Type="http://schemas.openxmlformats.org/officeDocument/2006/relationships/hyperlink" Target="https://www.actionaid.org.uk/school-resources/resource/ks2-amazon-rainforest-brazil-packag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1CF0F-C31C-41A2-B005-6241562B776B}"/>
              </a:ext>
            </a:extLst>
          </p:cNvPr>
          <p:cNvPicPr/>
          <p:nvPr/>
        </p:nvPicPr>
        <p:blipFill>
          <a:blip r:embed="rId2">
            <a:extLst>
              <a:ext uri="{28A0092B-C50C-407E-A947-70E740481C1C}">
                <a14:useLocalDpi xmlns:a14="http://schemas.microsoft.com/office/drawing/2010/main" val="0"/>
              </a:ext>
            </a:extLst>
          </a:blip>
          <a:stretch>
            <a:fillRect/>
          </a:stretch>
        </p:blipFill>
        <p:spPr>
          <a:xfrm>
            <a:off x="640556" y="194697"/>
            <a:ext cx="10910888" cy="4668837"/>
          </a:xfrm>
          <a:prstGeom prst="rect">
            <a:avLst/>
          </a:prstGeom>
        </p:spPr>
      </p:pic>
      <p:sp>
        <p:nvSpPr>
          <p:cNvPr id="5" name="TextBox 4">
            <a:extLst>
              <a:ext uri="{FF2B5EF4-FFF2-40B4-BE49-F238E27FC236}">
                <a16:creationId xmlns:a16="http://schemas.microsoft.com/office/drawing/2014/main" id="{21DA5C50-8D69-4543-9BFD-D8A03B8EF770}"/>
              </a:ext>
            </a:extLst>
          </p:cNvPr>
          <p:cNvSpPr txBox="1"/>
          <p:nvPr/>
        </p:nvSpPr>
        <p:spPr>
          <a:xfrm>
            <a:off x="640556" y="5047476"/>
            <a:ext cx="10910888" cy="1646605"/>
          </a:xfrm>
          <a:prstGeom prst="rect">
            <a:avLst/>
          </a:prstGeom>
          <a:solidFill>
            <a:schemeClr val="accent2">
              <a:lumMod val="20000"/>
              <a:lumOff val="80000"/>
            </a:schemeClr>
          </a:solidFill>
        </p:spPr>
        <p:txBody>
          <a:bodyPr wrap="square">
            <a:spAutoFit/>
          </a:bodyPr>
          <a:lstStyle/>
          <a:p>
            <a:pPr lvl="0"/>
            <a:r>
              <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rPr>
              <a:t>Essential Characteristics</a:t>
            </a:r>
          </a:p>
          <a:p>
            <a:pPr lvl="0"/>
            <a:endParaRPr lang="en-GB" sz="1000" b="1" dirty="0">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knowledge of where places are and what they are like.</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excellent understanding of the ways in which places are interdependent and interconnected and how much human and physical environments are interrelated.</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An extensive base of geographical knowledge and vocabulary.</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Fluency in complex, geographical enquiry and the ability to apply questioning skills and use effective analytical and presentational techniques.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reach clear conclusions and develop a reasoned argument to explain findings.</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Significant levels of originality, imagination or creativity as shown in interpretations and representations of the subject matter.</a:t>
            </a:r>
            <a:endParaRPr lang="en-GB" sz="900" dirty="0">
              <a:solidFill>
                <a:schemeClr val="bg1"/>
              </a:solidFill>
              <a:effectLst/>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Highly developed and frequently utilised fieldwork and other geographical skills and techniques.</a:t>
            </a:r>
            <a:endParaRPr lang="en-GB" sz="900" dirty="0">
              <a:solidFill>
                <a:schemeClr val="bg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A passion for and commitment to the subject, and a real sense of curiosity to find out about the world and the people who live there.</a:t>
            </a:r>
          </a:p>
          <a:p>
            <a:pPr marL="171450" indent="-171450">
              <a:buFont typeface="Arial" panose="020B0604020202020204" pitchFamily="34" charset="0"/>
              <a:buChar char="•"/>
            </a:pPr>
            <a:r>
              <a:rPr lang="en-GB" sz="900" dirty="0">
                <a:solidFill>
                  <a:schemeClr val="bg1"/>
                </a:solidFill>
                <a:effectLst/>
                <a:latin typeface="Verdana" panose="020B0604030504040204" pitchFamily="34" charset="0"/>
                <a:ea typeface="Verdana" panose="020B0604030504040204" pitchFamily="34" charset="0"/>
                <a:cs typeface="Arial" panose="020B0604020202020204" pitchFamily="34" charset="0"/>
              </a:rPr>
              <a:t>The ability to express well-balanced opinions, rooted in very good knowledge and understanding about current and contemporary issues in society and the environment.</a:t>
            </a:r>
            <a:endParaRPr lang="en-GB" sz="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459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6"/>
        <p:cNvGrpSpPr/>
        <p:nvPr/>
      </p:nvGrpSpPr>
      <p:grpSpPr>
        <a:xfrm>
          <a:off x="0" y="0"/>
          <a:ext cx="0" cy="0"/>
          <a:chOff x="0" y="0"/>
          <a:chExt cx="0" cy="0"/>
        </a:xfrm>
      </p:grpSpPr>
      <p:sp>
        <p:nvSpPr>
          <p:cNvPr id="97" name="Google Shape;97;p5"/>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5</a:t>
            </a:r>
            <a:endParaRPr sz="984">
              <a:solidFill>
                <a:srgbClr val="000000"/>
              </a:solidFill>
              <a:latin typeface="Arial"/>
              <a:ea typeface="Arial"/>
              <a:cs typeface="Arial"/>
              <a:sym typeface="Arial"/>
            </a:endParaRPr>
          </a:p>
        </p:txBody>
      </p:sp>
      <p:sp>
        <p:nvSpPr>
          <p:cNvPr id="98" name="Google Shape;98;p5"/>
          <p:cNvSpPr txBox="1"/>
          <p:nvPr/>
        </p:nvSpPr>
        <p:spPr>
          <a:xfrm>
            <a:off x="8203822" y="169140"/>
            <a:ext cx="2156673" cy="851323"/>
          </a:xfrm>
          <a:prstGeom prst="rect">
            <a:avLst/>
          </a:prstGeom>
          <a:noFill/>
          <a:ln>
            <a:noFill/>
          </a:ln>
        </p:spPr>
        <p:txBody>
          <a:bodyPr spcFirstLastPara="1" wrap="square" lIns="35719" tIns="35719" rIns="35719" bIns="35719" anchor="ctr" anchorCtr="0">
            <a:spAutoFit/>
          </a:bodyPr>
          <a:lstStyle/>
          <a:p>
            <a:pPr algn="ctr">
              <a:buClr>
                <a:schemeClr val="dk1"/>
              </a:buClr>
              <a:buSzPts val="1800"/>
            </a:pPr>
            <a:r>
              <a:rPr lang="en-GB" sz="1266" b="1">
                <a:solidFill>
                  <a:schemeClr val="dk1"/>
                </a:solidFill>
                <a:latin typeface="Gill Sans"/>
                <a:ea typeface="Gill Sans"/>
                <a:cs typeface="Gill Sans"/>
                <a:sym typeface="Gill Sans"/>
              </a:rPr>
              <a:t>Remember:</a:t>
            </a:r>
            <a:r>
              <a:rPr lang="en-GB" sz="1266">
                <a:solidFill>
                  <a:schemeClr val="dk1"/>
                </a:solidFill>
                <a:latin typeface="Gill Sans"/>
                <a:ea typeface="Gill Sans"/>
                <a:cs typeface="Gill Sans"/>
                <a:sym typeface="Gill Sans"/>
              </a:rPr>
              <a:t> </a:t>
            </a:r>
            <a:r>
              <a:rPr lang="en-GB" sz="1266">
                <a:solidFill>
                  <a:srgbClr val="000000"/>
                </a:solidFill>
                <a:latin typeface="Gill Sans"/>
                <a:ea typeface="Gill Sans"/>
                <a:cs typeface="Gill Sans"/>
                <a:sym typeface="Gill Sans"/>
              </a:rPr>
              <a:t>Depending on how you use these words, they may not act as verbs, but as another word class.</a:t>
            </a:r>
            <a:endParaRPr sz="984">
              <a:solidFill>
                <a:srgbClr val="000000"/>
              </a:solidFill>
              <a:latin typeface="Arial"/>
              <a:ea typeface="Arial"/>
              <a:cs typeface="Arial"/>
              <a:sym typeface="Arial"/>
            </a:endParaRPr>
          </a:p>
        </p:txBody>
      </p:sp>
      <p:pic>
        <p:nvPicPr>
          <p:cNvPr id="99" name="Google Shape;99;p5"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00" name="Google Shape;100;p5" descr="Text&#10;&#10;Description automatically generated"/>
          <p:cNvPicPr preferRelativeResize="0"/>
          <p:nvPr/>
        </p:nvPicPr>
        <p:blipFill rotWithShape="1">
          <a:blip r:embed="rId4">
            <a:alphaModFix/>
          </a:blip>
          <a:srcRect l="26288" t="31430" r="25714" b="54438"/>
          <a:stretch/>
        </p:blipFill>
        <p:spPr>
          <a:xfrm>
            <a:off x="1831506" y="271418"/>
            <a:ext cx="5963177" cy="987533"/>
          </a:xfrm>
          <a:prstGeom prst="rect">
            <a:avLst/>
          </a:prstGeom>
          <a:noFill/>
          <a:ln>
            <a:noFill/>
          </a:ln>
        </p:spPr>
      </p:pic>
      <p:sp>
        <p:nvSpPr>
          <p:cNvPr id="101" name="Google Shape;101;p5"/>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102" name="Google Shape;102;p5"/>
          <p:cNvPicPr preferRelativeResize="0"/>
          <p:nvPr/>
        </p:nvPicPr>
        <p:blipFill>
          <a:blip r:embed="rId5">
            <a:alphaModFix/>
          </a:blip>
          <a:stretch>
            <a:fillRect/>
          </a:stretch>
        </p:blipFill>
        <p:spPr>
          <a:xfrm>
            <a:off x="1855192" y="1366101"/>
            <a:ext cx="8502633" cy="49002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6"/>
        <p:cNvGrpSpPr/>
        <p:nvPr/>
      </p:nvGrpSpPr>
      <p:grpSpPr>
        <a:xfrm>
          <a:off x="0" y="0"/>
          <a:ext cx="0" cy="0"/>
          <a:chOff x="0" y="0"/>
          <a:chExt cx="0" cy="0"/>
        </a:xfrm>
      </p:grpSpPr>
      <p:sp>
        <p:nvSpPr>
          <p:cNvPr id="107" name="Google Shape;107;p6"/>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6</a:t>
            </a:r>
            <a:endParaRPr sz="984">
              <a:solidFill>
                <a:srgbClr val="000000"/>
              </a:solidFill>
              <a:latin typeface="Arial"/>
              <a:ea typeface="Arial"/>
              <a:cs typeface="Arial"/>
              <a:sym typeface="Arial"/>
            </a:endParaRPr>
          </a:p>
        </p:txBody>
      </p:sp>
      <p:pic>
        <p:nvPicPr>
          <p:cNvPr id="108" name="Google Shape;108;p6"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09" name="Google Shape;109;p6" descr="Text&#10;&#10;Description automatically generated"/>
          <p:cNvPicPr preferRelativeResize="0"/>
          <p:nvPr/>
        </p:nvPicPr>
        <p:blipFill rotWithShape="1">
          <a:blip r:embed="rId4">
            <a:alphaModFix/>
          </a:blip>
          <a:srcRect l="18342" t="47735" r="17612" b="37862"/>
          <a:stretch/>
        </p:blipFill>
        <p:spPr>
          <a:xfrm>
            <a:off x="2579067" y="315025"/>
            <a:ext cx="6921586" cy="875523"/>
          </a:xfrm>
          <a:prstGeom prst="rect">
            <a:avLst/>
          </a:prstGeom>
          <a:noFill/>
          <a:ln>
            <a:noFill/>
          </a:ln>
        </p:spPr>
      </p:pic>
      <p:sp>
        <p:nvSpPr>
          <p:cNvPr id="110" name="Google Shape;110;p6"/>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111" name="Google Shape;111;p6"/>
          <p:cNvPicPr preferRelativeResize="0"/>
          <p:nvPr/>
        </p:nvPicPr>
        <p:blipFill>
          <a:blip r:embed="rId5">
            <a:alphaModFix/>
          </a:blip>
          <a:stretch>
            <a:fillRect/>
          </a:stretch>
        </p:blipFill>
        <p:spPr>
          <a:xfrm>
            <a:off x="1791891" y="1297706"/>
            <a:ext cx="8582251" cy="52255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15"/>
        <p:cNvGrpSpPr/>
        <p:nvPr/>
      </p:nvGrpSpPr>
      <p:grpSpPr>
        <a:xfrm>
          <a:off x="0" y="0"/>
          <a:ext cx="0" cy="0"/>
          <a:chOff x="0" y="0"/>
          <a:chExt cx="0" cy="0"/>
        </a:xfrm>
      </p:grpSpPr>
      <p:sp>
        <p:nvSpPr>
          <p:cNvPr id="116" name="Google Shape;116;p7"/>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7</a:t>
            </a:r>
            <a:endParaRPr sz="984">
              <a:solidFill>
                <a:srgbClr val="000000"/>
              </a:solidFill>
              <a:latin typeface="Arial"/>
              <a:ea typeface="Arial"/>
              <a:cs typeface="Arial"/>
              <a:sym typeface="Arial"/>
            </a:endParaRPr>
          </a:p>
        </p:txBody>
      </p:sp>
      <p:sp>
        <p:nvSpPr>
          <p:cNvPr id="117" name="Google Shape;117;p7"/>
          <p:cNvSpPr txBox="1"/>
          <p:nvPr/>
        </p:nvSpPr>
        <p:spPr>
          <a:xfrm>
            <a:off x="1667714" y="654309"/>
            <a:ext cx="4997612"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Draw a line from the words on the left to its synonym on the right.</a:t>
            </a:r>
            <a:endParaRPr sz="984">
              <a:solidFill>
                <a:srgbClr val="000000"/>
              </a:solidFill>
              <a:latin typeface="Arial"/>
              <a:ea typeface="Arial"/>
              <a:cs typeface="Arial"/>
              <a:sym typeface="Arial"/>
            </a:endParaRPr>
          </a:p>
        </p:txBody>
      </p:sp>
      <p:cxnSp>
        <p:nvCxnSpPr>
          <p:cNvPr id="118" name="Google Shape;118;p7"/>
          <p:cNvCxnSpPr/>
          <p:nvPr/>
        </p:nvCxnSpPr>
        <p:spPr>
          <a:xfrm rot="10800000">
            <a:off x="5986283" y="1187370"/>
            <a:ext cx="0" cy="4501445"/>
          </a:xfrm>
          <a:prstGeom prst="straightConnector1">
            <a:avLst/>
          </a:prstGeom>
          <a:noFill/>
          <a:ln w="25400" cap="flat" cmpd="sng">
            <a:solidFill>
              <a:srgbClr val="000000"/>
            </a:solidFill>
            <a:prstDash val="solid"/>
            <a:miter lim="400000"/>
            <a:headEnd type="none" w="sm" len="sm"/>
            <a:tailEnd type="none" w="sm" len="sm"/>
          </a:ln>
        </p:spPr>
      </p:cxnSp>
      <p:cxnSp>
        <p:nvCxnSpPr>
          <p:cNvPr id="119" name="Google Shape;119;p7"/>
          <p:cNvCxnSpPr/>
          <p:nvPr/>
        </p:nvCxnSpPr>
        <p:spPr>
          <a:xfrm>
            <a:off x="1657529" y="3550295"/>
            <a:ext cx="8876943" cy="1"/>
          </a:xfrm>
          <a:prstGeom prst="straightConnector1">
            <a:avLst/>
          </a:prstGeom>
          <a:noFill/>
          <a:ln w="25400" cap="flat" cmpd="sng">
            <a:solidFill>
              <a:srgbClr val="000000"/>
            </a:solidFill>
            <a:prstDash val="solid"/>
            <a:miter lim="400000"/>
            <a:headEnd type="none" w="sm" len="sm"/>
            <a:tailEnd type="none" w="sm" len="sm"/>
          </a:ln>
        </p:spPr>
      </p:cxnSp>
      <p:sp>
        <p:nvSpPr>
          <p:cNvPr id="120" name="Google Shape;120;p7"/>
          <p:cNvSpPr txBox="1"/>
          <p:nvPr/>
        </p:nvSpPr>
        <p:spPr>
          <a:xfrm>
            <a:off x="1865349" y="3741663"/>
            <a:ext cx="1621688"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fall</a:t>
            </a:r>
            <a:endParaRPr sz="2531">
              <a:solidFill>
                <a:srgbClr val="000000"/>
              </a:solidFill>
              <a:latin typeface="Gill Sans"/>
              <a:ea typeface="Gill Sans"/>
              <a:cs typeface="Gill Sans"/>
              <a:sym typeface="Gill Sans"/>
            </a:endParaRPr>
          </a:p>
        </p:txBody>
      </p:sp>
      <p:sp>
        <p:nvSpPr>
          <p:cNvPr id="121" name="Google Shape;121;p7"/>
          <p:cNvSpPr txBox="1"/>
          <p:nvPr/>
        </p:nvSpPr>
        <p:spPr>
          <a:xfrm>
            <a:off x="4322227" y="3708018"/>
            <a:ext cx="1841695"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plummet</a:t>
            </a:r>
            <a:endParaRPr sz="2531">
              <a:solidFill>
                <a:srgbClr val="000000"/>
              </a:solidFill>
              <a:latin typeface="Gill Sans"/>
              <a:ea typeface="Gill Sans"/>
              <a:cs typeface="Gill Sans"/>
              <a:sym typeface="Gill Sans"/>
            </a:endParaRPr>
          </a:p>
        </p:txBody>
      </p:sp>
      <p:sp>
        <p:nvSpPr>
          <p:cNvPr id="122" name="Google Shape;122;p7"/>
          <p:cNvSpPr txBox="1"/>
          <p:nvPr/>
        </p:nvSpPr>
        <p:spPr>
          <a:xfrm>
            <a:off x="1578615" y="4659909"/>
            <a:ext cx="2126039"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vast</a:t>
            </a:r>
            <a:endParaRPr sz="2531">
              <a:solidFill>
                <a:srgbClr val="000000"/>
              </a:solidFill>
              <a:latin typeface="Gill Sans"/>
              <a:ea typeface="Gill Sans"/>
              <a:cs typeface="Gill Sans"/>
              <a:sym typeface="Gill Sans"/>
            </a:endParaRPr>
          </a:p>
        </p:txBody>
      </p:sp>
      <p:sp>
        <p:nvSpPr>
          <p:cNvPr id="123" name="Google Shape;123;p7"/>
          <p:cNvSpPr txBox="1"/>
          <p:nvPr/>
        </p:nvSpPr>
        <p:spPr>
          <a:xfrm>
            <a:off x="4192922" y="5520288"/>
            <a:ext cx="1841695"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flourish</a:t>
            </a:r>
            <a:endParaRPr sz="2531">
              <a:solidFill>
                <a:srgbClr val="000000"/>
              </a:solidFill>
              <a:latin typeface="Gill Sans"/>
              <a:ea typeface="Gill Sans"/>
              <a:cs typeface="Gill Sans"/>
              <a:sym typeface="Gill Sans"/>
            </a:endParaRPr>
          </a:p>
        </p:txBody>
      </p:sp>
      <p:sp>
        <p:nvSpPr>
          <p:cNvPr id="124" name="Google Shape;124;p7"/>
          <p:cNvSpPr txBox="1"/>
          <p:nvPr/>
        </p:nvSpPr>
        <p:spPr>
          <a:xfrm>
            <a:off x="1922549" y="5578155"/>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grow</a:t>
            </a:r>
            <a:endParaRPr sz="2531">
              <a:solidFill>
                <a:srgbClr val="000000"/>
              </a:solidFill>
              <a:latin typeface="Gill Sans"/>
              <a:ea typeface="Gill Sans"/>
              <a:cs typeface="Gill Sans"/>
              <a:sym typeface="Gill Sans"/>
            </a:endParaRPr>
          </a:p>
        </p:txBody>
      </p:sp>
      <p:sp>
        <p:nvSpPr>
          <p:cNvPr id="125" name="Google Shape;125;p7"/>
          <p:cNvSpPr txBox="1"/>
          <p:nvPr/>
        </p:nvSpPr>
        <p:spPr>
          <a:xfrm>
            <a:off x="3782449" y="4614153"/>
            <a:ext cx="2126039"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immeasurable</a:t>
            </a:r>
            <a:r>
              <a:rPr lang="en-GB" sz="2531">
                <a:solidFill>
                  <a:srgbClr val="000000"/>
                </a:solidFill>
                <a:latin typeface="Gill Sans"/>
                <a:ea typeface="Gill Sans"/>
                <a:cs typeface="Gill Sans"/>
                <a:sym typeface="Gill Sans"/>
              </a:rPr>
              <a:t> </a:t>
            </a:r>
            <a:endParaRPr sz="2531">
              <a:solidFill>
                <a:srgbClr val="000000"/>
              </a:solidFill>
              <a:latin typeface="Gill Sans"/>
              <a:ea typeface="Gill Sans"/>
              <a:cs typeface="Gill Sans"/>
              <a:sym typeface="Gill Sans"/>
            </a:endParaRPr>
          </a:p>
        </p:txBody>
      </p:sp>
      <p:sp>
        <p:nvSpPr>
          <p:cNvPr id="126" name="Google Shape;126;p7"/>
          <p:cNvSpPr txBox="1"/>
          <p:nvPr/>
        </p:nvSpPr>
        <p:spPr>
          <a:xfrm>
            <a:off x="6403829" y="120914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save</a:t>
            </a:r>
            <a:endParaRPr sz="2531">
              <a:solidFill>
                <a:srgbClr val="000000"/>
              </a:solidFill>
              <a:latin typeface="Gill Sans"/>
              <a:ea typeface="Gill Sans"/>
              <a:cs typeface="Gill Sans"/>
              <a:sym typeface="Gill Sans"/>
            </a:endParaRPr>
          </a:p>
        </p:txBody>
      </p:sp>
      <p:sp>
        <p:nvSpPr>
          <p:cNvPr id="127" name="Google Shape;127;p7"/>
          <p:cNvSpPr txBox="1"/>
          <p:nvPr/>
        </p:nvSpPr>
        <p:spPr>
          <a:xfrm>
            <a:off x="8843461" y="2768661"/>
            <a:ext cx="1841695"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humid</a:t>
            </a:r>
            <a:endParaRPr sz="2531">
              <a:solidFill>
                <a:srgbClr val="000000"/>
              </a:solidFill>
              <a:latin typeface="Gill Sans"/>
              <a:ea typeface="Gill Sans"/>
              <a:cs typeface="Gill Sans"/>
              <a:sym typeface="Gill Sans"/>
            </a:endParaRPr>
          </a:p>
        </p:txBody>
      </p:sp>
      <p:sp>
        <p:nvSpPr>
          <p:cNvPr id="128" name="Google Shape;128;p7"/>
          <p:cNvSpPr txBox="1"/>
          <p:nvPr/>
        </p:nvSpPr>
        <p:spPr>
          <a:xfrm>
            <a:off x="6415271" y="1979122"/>
            <a:ext cx="1435641"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live</a:t>
            </a:r>
            <a:endParaRPr sz="2531">
              <a:solidFill>
                <a:srgbClr val="000000"/>
              </a:solidFill>
              <a:latin typeface="Gill Sans"/>
              <a:ea typeface="Gill Sans"/>
              <a:cs typeface="Gill Sans"/>
              <a:sym typeface="Gill Sans"/>
            </a:endParaRPr>
          </a:p>
        </p:txBody>
      </p:sp>
      <p:sp>
        <p:nvSpPr>
          <p:cNvPr id="129" name="Google Shape;129;p7"/>
          <p:cNvSpPr txBox="1"/>
          <p:nvPr/>
        </p:nvSpPr>
        <p:spPr>
          <a:xfrm>
            <a:off x="8431904" y="1986953"/>
            <a:ext cx="1940836"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rescue</a:t>
            </a:r>
            <a:endParaRPr sz="2531">
              <a:solidFill>
                <a:srgbClr val="000000"/>
              </a:solidFill>
              <a:latin typeface="Gill Sans"/>
              <a:ea typeface="Gill Sans"/>
              <a:cs typeface="Gill Sans"/>
              <a:sym typeface="Gill Sans"/>
            </a:endParaRPr>
          </a:p>
        </p:txBody>
      </p:sp>
      <p:sp>
        <p:nvSpPr>
          <p:cNvPr id="130" name="Google Shape;130;p7"/>
          <p:cNvSpPr txBox="1"/>
          <p:nvPr/>
        </p:nvSpPr>
        <p:spPr>
          <a:xfrm>
            <a:off x="6184312" y="2749149"/>
            <a:ext cx="1940836"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moist</a:t>
            </a:r>
            <a:endParaRPr sz="2531">
              <a:solidFill>
                <a:srgbClr val="000000"/>
              </a:solidFill>
              <a:latin typeface="Gill Sans"/>
              <a:ea typeface="Gill Sans"/>
              <a:cs typeface="Gill Sans"/>
              <a:sym typeface="Gill Sans"/>
            </a:endParaRPr>
          </a:p>
        </p:txBody>
      </p:sp>
      <p:sp>
        <p:nvSpPr>
          <p:cNvPr id="131" name="Google Shape;131;p7"/>
          <p:cNvSpPr txBox="1"/>
          <p:nvPr/>
        </p:nvSpPr>
        <p:spPr>
          <a:xfrm>
            <a:off x="8897034" y="1209147"/>
            <a:ext cx="1564523"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reside</a:t>
            </a:r>
            <a:endParaRPr sz="2531">
              <a:solidFill>
                <a:srgbClr val="000000"/>
              </a:solidFill>
              <a:latin typeface="Gill Sans"/>
              <a:ea typeface="Gill Sans"/>
              <a:cs typeface="Gill Sans"/>
              <a:sym typeface="Gill Sans"/>
            </a:endParaRPr>
          </a:p>
        </p:txBody>
      </p:sp>
      <p:sp>
        <p:nvSpPr>
          <p:cNvPr id="132" name="Google Shape;132;p7"/>
          <p:cNvSpPr txBox="1"/>
          <p:nvPr/>
        </p:nvSpPr>
        <p:spPr>
          <a:xfrm>
            <a:off x="8292620" y="163829"/>
            <a:ext cx="1940886" cy="688843"/>
          </a:xfrm>
          <a:prstGeom prst="rect">
            <a:avLst/>
          </a:prstGeom>
          <a:noFill/>
          <a:ln>
            <a:noFill/>
          </a:ln>
        </p:spPr>
        <p:txBody>
          <a:bodyPr spcFirstLastPara="1" wrap="square" lIns="35719" tIns="35719" rIns="35719" bIns="35719" anchor="ctr" anchorCtr="0">
            <a:spAutoFit/>
          </a:bodyPr>
          <a:lstStyle/>
          <a:p>
            <a:pPr algn="ctr">
              <a:buClr>
                <a:srgbClr val="000000"/>
              </a:buClr>
              <a:buSzPts val="1900"/>
            </a:pPr>
            <a:r>
              <a:rPr lang="en-GB" sz="1336">
                <a:solidFill>
                  <a:srgbClr val="000000"/>
                </a:solidFill>
                <a:latin typeface="Gill Sans"/>
                <a:ea typeface="Gill Sans"/>
                <a:cs typeface="Gill Sans"/>
                <a:sym typeface="Gill Sans"/>
              </a:rPr>
              <a:t>3 sets with space to create</a:t>
            </a:r>
            <a:endParaRPr sz="984">
              <a:solidFill>
                <a:srgbClr val="000000"/>
              </a:solidFill>
              <a:latin typeface="Arial"/>
              <a:ea typeface="Arial"/>
              <a:cs typeface="Arial"/>
              <a:sym typeface="Arial"/>
            </a:endParaRPr>
          </a:p>
          <a:p>
            <a:pPr algn="ctr">
              <a:buClr>
                <a:srgbClr val="000000"/>
              </a:buClr>
              <a:buSzPts val="1900"/>
            </a:pPr>
            <a:r>
              <a:rPr lang="en-GB" sz="1336">
                <a:solidFill>
                  <a:srgbClr val="000000"/>
                </a:solidFill>
                <a:latin typeface="Gill Sans"/>
                <a:ea typeface="Gill Sans"/>
                <a:cs typeface="Gill Sans"/>
                <a:sym typeface="Gill Sans"/>
              </a:rPr>
              <a:t>your own.</a:t>
            </a:r>
            <a:endParaRPr sz="984">
              <a:solidFill>
                <a:srgbClr val="000000"/>
              </a:solidFill>
              <a:latin typeface="Arial"/>
              <a:ea typeface="Arial"/>
              <a:cs typeface="Arial"/>
              <a:sym typeface="Arial"/>
            </a:endParaRPr>
          </a:p>
        </p:txBody>
      </p:sp>
      <p:sp>
        <p:nvSpPr>
          <p:cNvPr id="133" name="Google Shape;133;p7"/>
          <p:cNvSpPr txBox="1"/>
          <p:nvPr/>
        </p:nvSpPr>
        <p:spPr>
          <a:xfrm>
            <a:off x="1865351" y="128339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thick</a:t>
            </a:r>
            <a:endParaRPr sz="2531">
              <a:solidFill>
                <a:srgbClr val="000000"/>
              </a:solidFill>
              <a:latin typeface="Gill Sans"/>
              <a:ea typeface="Gill Sans"/>
              <a:cs typeface="Gill Sans"/>
              <a:sym typeface="Gill Sans"/>
            </a:endParaRPr>
          </a:p>
        </p:txBody>
      </p:sp>
      <p:sp>
        <p:nvSpPr>
          <p:cNvPr id="134" name="Google Shape;134;p7"/>
          <p:cNvSpPr txBox="1"/>
          <p:nvPr/>
        </p:nvSpPr>
        <p:spPr>
          <a:xfrm>
            <a:off x="4460806" y="2801884"/>
            <a:ext cx="2126039" cy="461601"/>
          </a:xfrm>
          <a:prstGeom prst="rect">
            <a:avLst/>
          </a:prstGeom>
          <a:noFill/>
          <a:ln>
            <a:noFill/>
          </a:ln>
        </p:spPr>
        <p:txBody>
          <a:bodyPr spcFirstLastPara="1" wrap="square" lIns="35719" tIns="35719" rIns="35719" bIns="35719" anchor="ctr" anchorCtr="0">
            <a:spAutoFit/>
          </a:bodyPr>
          <a:lstStyle/>
          <a:p>
            <a:pPr>
              <a:buClr>
                <a:srgbClr val="000000"/>
              </a:buClr>
              <a:buSzPts val="3600"/>
            </a:pPr>
            <a:r>
              <a:rPr lang="en-GB" sz="2531">
                <a:latin typeface="Gill Sans"/>
                <a:ea typeface="Gill Sans"/>
                <a:cs typeface="Gill Sans"/>
                <a:sym typeface="Gill Sans"/>
              </a:rPr>
              <a:t>conceal</a:t>
            </a:r>
            <a:endParaRPr sz="2531">
              <a:solidFill>
                <a:srgbClr val="000000"/>
              </a:solidFill>
              <a:latin typeface="Gill Sans"/>
              <a:ea typeface="Gill Sans"/>
              <a:cs typeface="Gill Sans"/>
              <a:sym typeface="Gill Sans"/>
            </a:endParaRPr>
          </a:p>
        </p:txBody>
      </p:sp>
      <p:sp>
        <p:nvSpPr>
          <p:cNvPr id="135" name="Google Shape;135;p7"/>
          <p:cNvSpPr txBox="1"/>
          <p:nvPr/>
        </p:nvSpPr>
        <p:spPr>
          <a:xfrm>
            <a:off x="1976127" y="2053407"/>
            <a:ext cx="1564523"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hunt</a:t>
            </a:r>
            <a:endParaRPr sz="2531">
              <a:solidFill>
                <a:srgbClr val="000000"/>
              </a:solidFill>
              <a:latin typeface="Gill Sans"/>
              <a:ea typeface="Gill Sans"/>
              <a:cs typeface="Gill Sans"/>
              <a:sym typeface="Gill Sans"/>
            </a:endParaRPr>
          </a:p>
        </p:txBody>
      </p:sp>
      <p:sp>
        <p:nvSpPr>
          <p:cNvPr id="136" name="Google Shape;136;p7"/>
          <p:cNvSpPr txBox="1"/>
          <p:nvPr/>
        </p:nvSpPr>
        <p:spPr>
          <a:xfrm>
            <a:off x="4121713" y="2053407"/>
            <a:ext cx="1703742"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substantial</a:t>
            </a:r>
            <a:endParaRPr sz="2531">
              <a:solidFill>
                <a:srgbClr val="000000"/>
              </a:solidFill>
              <a:latin typeface="Gill Sans"/>
              <a:ea typeface="Gill Sans"/>
              <a:cs typeface="Gill Sans"/>
              <a:sym typeface="Gill Sans"/>
            </a:endParaRPr>
          </a:p>
        </p:txBody>
      </p:sp>
      <p:sp>
        <p:nvSpPr>
          <p:cNvPr id="137" name="Google Shape;137;p7"/>
          <p:cNvSpPr txBox="1"/>
          <p:nvPr/>
        </p:nvSpPr>
        <p:spPr>
          <a:xfrm>
            <a:off x="1860287" y="2823399"/>
            <a:ext cx="1841695"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hide</a:t>
            </a:r>
            <a:endParaRPr sz="2531">
              <a:solidFill>
                <a:srgbClr val="000000"/>
              </a:solidFill>
              <a:latin typeface="Gill Sans"/>
              <a:ea typeface="Gill Sans"/>
              <a:cs typeface="Gill Sans"/>
              <a:sym typeface="Gill Sans"/>
            </a:endParaRPr>
          </a:p>
        </p:txBody>
      </p:sp>
      <p:sp>
        <p:nvSpPr>
          <p:cNvPr id="138" name="Google Shape;138;p7"/>
          <p:cNvSpPr txBox="1"/>
          <p:nvPr/>
        </p:nvSpPr>
        <p:spPr>
          <a:xfrm>
            <a:off x="4025930" y="1249225"/>
            <a:ext cx="1940836" cy="461601"/>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latin typeface="Gill Sans"/>
                <a:ea typeface="Gill Sans"/>
                <a:cs typeface="Gill Sans"/>
                <a:sym typeface="Gill Sans"/>
              </a:rPr>
              <a:t>stalk</a:t>
            </a:r>
            <a:endParaRPr sz="2531">
              <a:solidFill>
                <a:srgbClr val="000000"/>
              </a:solidFill>
              <a:latin typeface="Gill Sans"/>
              <a:ea typeface="Gill Sans"/>
              <a:cs typeface="Gill Sans"/>
              <a:sym typeface="Gill Sans"/>
            </a:endParaRPr>
          </a:p>
        </p:txBody>
      </p:sp>
      <p:pic>
        <p:nvPicPr>
          <p:cNvPr id="139" name="Google Shape;139;p7" descr="Logo, company name&#10;&#10;Description automatically generated"/>
          <p:cNvPicPr preferRelativeResize="0"/>
          <p:nvPr/>
        </p:nvPicPr>
        <p:blipFill rotWithShape="1">
          <a:blip r:embed="rId3">
            <a:alphaModFix/>
          </a:blip>
          <a:srcRect l="67906" t="24752" b="42672"/>
          <a:stretch/>
        </p:blipFill>
        <p:spPr>
          <a:xfrm>
            <a:off x="9742418" y="5985128"/>
            <a:ext cx="1025852" cy="872872"/>
          </a:xfrm>
          <a:prstGeom prst="rect">
            <a:avLst/>
          </a:prstGeom>
          <a:noFill/>
          <a:ln>
            <a:noFill/>
          </a:ln>
        </p:spPr>
      </p:pic>
      <p:pic>
        <p:nvPicPr>
          <p:cNvPr id="140" name="Google Shape;140;p7" descr="Text&#10;&#10;Description automatically generated"/>
          <p:cNvPicPr preferRelativeResize="0"/>
          <p:nvPr/>
        </p:nvPicPr>
        <p:blipFill rotWithShape="1">
          <a:blip r:embed="rId4">
            <a:alphaModFix/>
          </a:blip>
          <a:srcRect l="23606" t="18336" r="21739" b="63678"/>
          <a:stretch/>
        </p:blipFill>
        <p:spPr>
          <a:xfrm>
            <a:off x="1657529" y="-18356"/>
            <a:ext cx="4997612" cy="925073"/>
          </a:xfrm>
          <a:prstGeom prst="rect">
            <a:avLst/>
          </a:prstGeom>
          <a:noFill/>
          <a:ln>
            <a:noFill/>
          </a:ln>
        </p:spPr>
      </p:pic>
      <p:sp>
        <p:nvSpPr>
          <p:cNvPr id="141" name="Google Shape;141;p7"/>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45"/>
        <p:cNvGrpSpPr/>
        <p:nvPr/>
      </p:nvGrpSpPr>
      <p:grpSpPr>
        <a:xfrm>
          <a:off x="0" y="0"/>
          <a:ext cx="0" cy="0"/>
          <a:chOff x="0" y="0"/>
          <a:chExt cx="0" cy="0"/>
        </a:xfrm>
      </p:grpSpPr>
      <p:sp>
        <p:nvSpPr>
          <p:cNvPr id="146" name="Google Shape;146;p8"/>
          <p:cNvSpPr txBox="1"/>
          <p:nvPr/>
        </p:nvSpPr>
        <p:spPr>
          <a:xfrm>
            <a:off x="4503281" y="2860126"/>
            <a:ext cx="3409330" cy="375167"/>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Focus Word </a:t>
            </a:r>
            <a:r>
              <a:rPr lang="en-GB" sz="1266">
                <a:solidFill>
                  <a:schemeClr val="dk1"/>
                </a:solidFill>
                <a:latin typeface="Gill Sans"/>
                <a:ea typeface="Gill Sans"/>
                <a:cs typeface="Gill Sans"/>
                <a:sym typeface="Gill Sans"/>
              </a:rPr>
              <a:t>(write below):</a:t>
            </a:r>
            <a:endParaRPr sz="984">
              <a:solidFill>
                <a:srgbClr val="000000"/>
              </a:solidFill>
              <a:latin typeface="Arial"/>
              <a:ea typeface="Arial"/>
              <a:cs typeface="Arial"/>
              <a:sym typeface="Arial"/>
            </a:endParaRPr>
          </a:p>
        </p:txBody>
      </p:sp>
      <p:sp>
        <p:nvSpPr>
          <p:cNvPr id="147" name="Google Shape;147;p8"/>
          <p:cNvSpPr txBox="1"/>
          <p:nvPr/>
        </p:nvSpPr>
        <p:spPr>
          <a:xfrm>
            <a:off x="1618900" y="709687"/>
            <a:ext cx="4430670" cy="375167"/>
          </a:xfrm>
          <a:prstGeom prst="rect">
            <a:avLst/>
          </a:prstGeom>
          <a:noFill/>
          <a:ln>
            <a:noFill/>
          </a:ln>
        </p:spPr>
        <p:txBody>
          <a:bodyPr spcFirstLastPara="1" wrap="square" lIns="35719" tIns="35719" rIns="35719" bIns="35719" anchor="ctr" anchorCtr="0">
            <a:spAutoFit/>
          </a:bodyPr>
          <a:lstStyle/>
          <a:p>
            <a:pPr>
              <a:buClr>
                <a:schemeClr val="dk1"/>
              </a:buClr>
              <a:buSzPts val="2800"/>
            </a:pPr>
            <a:r>
              <a:rPr lang="en-GB" sz="1969">
                <a:solidFill>
                  <a:schemeClr val="dk1"/>
                </a:solidFill>
                <a:latin typeface="Gill Sans"/>
                <a:ea typeface="Gill Sans"/>
                <a:cs typeface="Gill Sans"/>
                <a:sym typeface="Gill Sans"/>
              </a:rPr>
              <a:t>Describe / Definition: </a:t>
            </a:r>
            <a:endParaRPr sz="984">
              <a:solidFill>
                <a:srgbClr val="000000"/>
              </a:solidFill>
              <a:latin typeface="Arial"/>
              <a:ea typeface="Arial"/>
              <a:cs typeface="Arial"/>
              <a:sym typeface="Arial"/>
            </a:endParaRPr>
          </a:p>
        </p:txBody>
      </p:sp>
      <p:sp>
        <p:nvSpPr>
          <p:cNvPr id="148" name="Google Shape;148;p8"/>
          <p:cNvSpPr txBox="1"/>
          <p:nvPr/>
        </p:nvSpPr>
        <p:spPr>
          <a:xfrm>
            <a:off x="8237617" y="3053798"/>
            <a:ext cx="1364932" cy="678199"/>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Word Class:</a:t>
            </a:r>
            <a:endParaRPr sz="1969">
              <a:solidFill>
                <a:schemeClr val="dk1"/>
              </a:solidFill>
              <a:latin typeface="Gill Sans"/>
              <a:ea typeface="Gill Sans"/>
              <a:cs typeface="Gill Sans"/>
              <a:sym typeface="Gill Sans"/>
            </a:endParaRPr>
          </a:p>
        </p:txBody>
      </p:sp>
      <p:grpSp>
        <p:nvGrpSpPr>
          <p:cNvPr id="149" name="Google Shape;149;p8"/>
          <p:cNvGrpSpPr/>
          <p:nvPr/>
        </p:nvGrpSpPr>
        <p:grpSpPr>
          <a:xfrm rot="-1888369">
            <a:off x="12238635" y="2391901"/>
            <a:ext cx="6270417" cy="568600"/>
            <a:chOff x="11782761" y="6452691"/>
            <a:chExt cx="8917926" cy="808675"/>
          </a:xfrm>
        </p:grpSpPr>
        <p:sp>
          <p:nvSpPr>
            <p:cNvPr id="150" name="Google Shape;150;p8"/>
            <p:cNvSpPr/>
            <p:nvPr/>
          </p:nvSpPr>
          <p:spPr>
            <a:xfrm rot="896267" flipH="1">
              <a:off x="12315522" y="6789532"/>
              <a:ext cx="8385165" cy="471834"/>
            </a:xfrm>
            <a:prstGeom prst="rect">
              <a:avLst/>
            </a:prstGeom>
            <a:solidFill>
              <a:srgbClr val="38E1FF"/>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sp>
          <p:nvSpPr>
            <p:cNvPr id="151" name="Google Shape;151;p8"/>
            <p:cNvSpPr/>
            <p:nvPr/>
          </p:nvSpPr>
          <p:spPr>
            <a:xfrm rot="896267" flipH="1">
              <a:off x="11782761" y="6452691"/>
              <a:ext cx="6869178" cy="471834"/>
            </a:xfrm>
            <a:prstGeom prst="rect">
              <a:avLst/>
            </a:prstGeom>
            <a:solidFill>
              <a:srgbClr val="38E1FF">
                <a:alpha val="20000"/>
              </a:srgbClr>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grpSp>
      <p:graphicFrame>
        <p:nvGraphicFramePr>
          <p:cNvPr id="152" name="Google Shape;152;p8"/>
          <p:cNvGraphicFramePr/>
          <p:nvPr/>
        </p:nvGraphicFramePr>
        <p:xfrm>
          <a:off x="1524000" y="3949030"/>
          <a:ext cx="4586062" cy="3048388"/>
        </p:xfrm>
        <a:graphic>
          <a:graphicData uri="http://schemas.openxmlformats.org/drawingml/2006/table">
            <a:tbl>
              <a:tblPr firstRow="1" bandRow="1">
                <a:noFill/>
              </a:tblPr>
              <a:tblGrid>
                <a:gridCol w="2293031">
                  <a:extLst>
                    <a:ext uri="{9D8B030D-6E8A-4147-A177-3AD203B41FA5}">
                      <a16:colId xmlns:a16="http://schemas.microsoft.com/office/drawing/2014/main" val="20000"/>
                    </a:ext>
                  </a:extLst>
                </a:gridCol>
                <a:gridCol w="2293031">
                  <a:extLst>
                    <a:ext uri="{9D8B030D-6E8A-4147-A177-3AD203B41FA5}">
                      <a16:colId xmlns:a16="http://schemas.microsoft.com/office/drawing/2014/main" val="20001"/>
                    </a:ext>
                  </a:extLst>
                </a:gridCol>
              </a:tblGrid>
              <a:tr h="504000">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Synonyms: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with same / similar meaning)</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Antonyms: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with opposite meaning)</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0"/>
                  </a:ext>
                </a:extLst>
              </a:tr>
              <a:tr h="950484">
                <a:tc>
                  <a:txBody>
                    <a:bodyPr/>
                    <a:lstStyle/>
                    <a:p>
                      <a:pPr marL="0" marR="0" lvl="0" indent="0" algn="ctr" rtl="0">
                        <a:lnSpc>
                          <a:spcPct val="100000"/>
                        </a:lnSpc>
                        <a:spcBef>
                          <a:spcPts val="0"/>
                        </a:spcBef>
                        <a:spcAft>
                          <a:spcPts val="0"/>
                        </a:spcAft>
                        <a:buClr>
                          <a:schemeClr val="dk1"/>
                        </a:buClr>
                        <a:buSzPts val="2600"/>
                        <a:buFont typeface="Gill Sans"/>
                        <a:buNone/>
                      </a:pPr>
                      <a:r>
                        <a:rPr lang="en-GB" sz="1800" u="none" strike="noStrike" cap="none">
                          <a:solidFill>
                            <a:schemeClr val="dk1"/>
                          </a:solidFill>
                          <a:latin typeface="Gill Sans"/>
                          <a:ea typeface="Gill Sans"/>
                          <a:cs typeface="Gill Sans"/>
                          <a:sym typeface="Gill Sans"/>
                        </a:rPr>
                        <a:t> </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solidFill>
                          <a:schemeClr val="dk1"/>
                        </a:solidFill>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1"/>
                  </a:ext>
                </a:extLst>
              </a:tr>
              <a:tr h="642945">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Rhymes: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(words that sound the same)</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Gill Sans"/>
                        <a:buNone/>
                      </a:pPr>
                      <a:r>
                        <a:rPr lang="en-GB" sz="1800" b="0" u="none" strike="noStrike" cap="none">
                          <a:solidFill>
                            <a:schemeClr val="dk1"/>
                          </a:solidFill>
                          <a:latin typeface="Gill Sans"/>
                          <a:ea typeface="Gill Sans"/>
                          <a:cs typeface="Gill Sans"/>
                          <a:sym typeface="Gill Sans"/>
                        </a:rPr>
                        <a:t>Link Words:</a:t>
                      </a:r>
                      <a:endParaRPr sz="1000" u="none" strike="noStrike" cap="none"/>
                    </a:p>
                    <a:p>
                      <a:pPr marL="0" marR="0" lvl="0" indent="0" algn="ctr" rtl="0">
                        <a:lnSpc>
                          <a:spcPct val="100000"/>
                        </a:lnSpc>
                        <a:spcBef>
                          <a:spcPts val="0"/>
                        </a:spcBef>
                        <a:spcAft>
                          <a:spcPts val="0"/>
                        </a:spcAft>
                        <a:buClr>
                          <a:schemeClr val="dk1"/>
                        </a:buClr>
                        <a:buSzPts val="1400"/>
                        <a:buFont typeface="Gill Sans"/>
                        <a:buNone/>
                      </a:pPr>
                      <a:r>
                        <a:rPr lang="en-GB" sz="1000" b="0" u="none" strike="noStrike" cap="none">
                          <a:solidFill>
                            <a:schemeClr val="dk1"/>
                          </a:solidFill>
                          <a:latin typeface="Gill Sans"/>
                          <a:ea typeface="Gill Sans"/>
                          <a:cs typeface="Gill Sans"/>
                          <a:sym typeface="Gill Sans"/>
                        </a:rPr>
                        <a:t>(Example: football = pitch, team, player)</a:t>
                      </a:r>
                      <a:endParaRPr sz="1000" u="none" strike="noStrike" cap="none"/>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2"/>
                  </a:ext>
                </a:extLst>
              </a:tr>
              <a:tr h="950484">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600"/>
                        <a:buFont typeface="Helvetica Neue Light"/>
                        <a:buNone/>
                      </a:pPr>
                      <a:endParaRPr sz="1800" u="none" strike="noStrike" cap="none">
                        <a:latin typeface="Gill Sans"/>
                        <a:ea typeface="Gill Sans"/>
                        <a:cs typeface="Gill Sans"/>
                        <a:sym typeface="Gill Sans"/>
                      </a:endParaRPr>
                    </a:p>
                  </a:txBody>
                  <a:tcPr marL="64301" marR="64301" marT="32150" marB="32150" anchor="ctr">
                    <a:lnL w="12700" cap="flat" cmpd="sng">
                      <a:solidFill>
                        <a:srgbClr val="0365C0"/>
                      </a:solidFill>
                      <a:prstDash val="dash"/>
                      <a:round/>
                      <a:headEnd type="none" w="sm" len="sm"/>
                      <a:tailEnd type="none" w="sm" len="sm"/>
                    </a:lnL>
                    <a:lnR w="12700" cap="flat" cmpd="sng">
                      <a:solidFill>
                        <a:srgbClr val="0365C0"/>
                      </a:solidFill>
                      <a:prstDash val="dash"/>
                      <a:round/>
                      <a:headEnd type="none" w="sm" len="sm"/>
                      <a:tailEnd type="none" w="sm" len="sm"/>
                    </a:lnR>
                    <a:lnT w="12700" cap="flat" cmpd="sng">
                      <a:solidFill>
                        <a:srgbClr val="0365C0"/>
                      </a:solidFill>
                      <a:prstDash val="dash"/>
                      <a:round/>
                      <a:headEnd type="none" w="sm" len="sm"/>
                      <a:tailEnd type="none" w="sm" len="sm"/>
                    </a:lnT>
                    <a:lnB w="12700" cap="flat" cmpd="sng">
                      <a:solidFill>
                        <a:srgbClr val="0365C0"/>
                      </a:solidFill>
                      <a:prstDash val="dash"/>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3" name="Google Shape;153;p8"/>
          <p:cNvSpPr/>
          <p:nvPr/>
        </p:nvSpPr>
        <p:spPr>
          <a:xfrm>
            <a:off x="4371169" y="3381113"/>
            <a:ext cx="3748765" cy="36705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cxnSp>
        <p:nvCxnSpPr>
          <p:cNvPr id="154" name="Google Shape;154;p8"/>
          <p:cNvCxnSpPr/>
          <p:nvPr/>
        </p:nvCxnSpPr>
        <p:spPr>
          <a:xfrm>
            <a:off x="8013879" y="3183706"/>
            <a:ext cx="2654121" cy="16231"/>
          </a:xfrm>
          <a:prstGeom prst="straightConnector1">
            <a:avLst/>
          </a:prstGeom>
          <a:noFill/>
          <a:ln w="9525" cap="flat" cmpd="sng">
            <a:solidFill>
              <a:srgbClr val="0365C0"/>
            </a:solidFill>
            <a:prstDash val="dash"/>
            <a:round/>
            <a:headEnd type="none" w="sm" len="sm"/>
            <a:tailEnd type="none" w="sm" len="sm"/>
          </a:ln>
        </p:spPr>
      </p:cxnSp>
      <p:cxnSp>
        <p:nvCxnSpPr>
          <p:cNvPr id="155" name="Google Shape;155;p8"/>
          <p:cNvCxnSpPr/>
          <p:nvPr/>
        </p:nvCxnSpPr>
        <p:spPr>
          <a:xfrm>
            <a:off x="8013879" y="3951211"/>
            <a:ext cx="2654121" cy="0"/>
          </a:xfrm>
          <a:prstGeom prst="straightConnector1">
            <a:avLst/>
          </a:prstGeom>
          <a:noFill/>
          <a:ln w="9525" cap="flat" cmpd="sng">
            <a:solidFill>
              <a:srgbClr val="0365C0"/>
            </a:solidFill>
            <a:prstDash val="dash"/>
            <a:round/>
            <a:headEnd type="none" w="sm" len="sm"/>
            <a:tailEnd type="none" w="sm" len="sm"/>
          </a:ln>
        </p:spPr>
      </p:cxnSp>
      <p:sp>
        <p:nvSpPr>
          <p:cNvPr id="156" name="Google Shape;156;p8"/>
          <p:cNvSpPr txBox="1"/>
          <p:nvPr/>
        </p:nvSpPr>
        <p:spPr>
          <a:xfrm>
            <a:off x="6153869" y="3805073"/>
            <a:ext cx="2229427" cy="678199"/>
          </a:xfrm>
          <a:prstGeom prst="rect">
            <a:avLst/>
          </a:prstGeom>
          <a:noFill/>
          <a:ln>
            <a:noFill/>
          </a:ln>
        </p:spPr>
        <p:txBody>
          <a:bodyPr spcFirstLastPara="1" wrap="square" lIns="35719" tIns="35719" rIns="35719" bIns="35719" anchor="ctr" anchorCtr="0">
            <a:spAutoFit/>
          </a:bodyPr>
          <a:lstStyle/>
          <a:p>
            <a:pPr algn="ctr">
              <a:buClr>
                <a:schemeClr val="dk1"/>
              </a:buClr>
              <a:buSzPts val="2800"/>
            </a:pPr>
            <a:r>
              <a:rPr lang="en-GB" sz="1969">
                <a:solidFill>
                  <a:schemeClr val="dk1"/>
                </a:solidFill>
                <a:latin typeface="Gill Sans"/>
                <a:ea typeface="Gill Sans"/>
                <a:cs typeface="Gill Sans"/>
                <a:sym typeface="Gill Sans"/>
              </a:rPr>
              <a:t>Draw your sentence:</a:t>
            </a:r>
            <a:endParaRPr sz="1969">
              <a:solidFill>
                <a:schemeClr val="dk1"/>
              </a:solidFill>
              <a:latin typeface="Gill Sans"/>
              <a:ea typeface="Gill Sans"/>
              <a:cs typeface="Gill Sans"/>
              <a:sym typeface="Gill Sans"/>
            </a:endParaRPr>
          </a:p>
        </p:txBody>
      </p:sp>
      <p:cxnSp>
        <p:nvCxnSpPr>
          <p:cNvPr id="157" name="Google Shape;157;p8"/>
          <p:cNvCxnSpPr/>
          <p:nvPr/>
        </p:nvCxnSpPr>
        <p:spPr>
          <a:xfrm>
            <a:off x="6096000" y="586615"/>
            <a:ext cx="0" cy="2421048"/>
          </a:xfrm>
          <a:prstGeom prst="straightConnector1">
            <a:avLst/>
          </a:prstGeom>
          <a:noFill/>
          <a:ln w="9525" cap="flat" cmpd="sng">
            <a:solidFill>
              <a:srgbClr val="0365C0"/>
            </a:solidFill>
            <a:prstDash val="dash"/>
            <a:round/>
            <a:headEnd type="none" w="sm" len="sm"/>
            <a:tailEnd type="none" w="sm" len="sm"/>
          </a:ln>
        </p:spPr>
      </p:cxnSp>
      <p:sp>
        <p:nvSpPr>
          <p:cNvPr id="158" name="Google Shape;158;p8"/>
          <p:cNvSpPr txBox="1"/>
          <p:nvPr/>
        </p:nvSpPr>
        <p:spPr>
          <a:xfrm>
            <a:off x="6153867" y="713866"/>
            <a:ext cx="3590367" cy="678199"/>
          </a:xfrm>
          <a:prstGeom prst="rect">
            <a:avLst/>
          </a:prstGeom>
          <a:noFill/>
          <a:ln>
            <a:noFill/>
          </a:ln>
        </p:spPr>
        <p:txBody>
          <a:bodyPr spcFirstLastPara="1" wrap="square" lIns="35719" tIns="35719" rIns="35719" bIns="35719" anchor="ctr" anchorCtr="0">
            <a:spAutoFit/>
          </a:bodyPr>
          <a:lstStyle/>
          <a:p>
            <a:pPr>
              <a:buClr>
                <a:schemeClr val="dk1"/>
              </a:buClr>
              <a:buSzPts val="2800"/>
            </a:pPr>
            <a:r>
              <a:rPr lang="en-GB" sz="1969">
                <a:solidFill>
                  <a:schemeClr val="dk1"/>
                </a:solidFill>
                <a:latin typeface="Gill Sans"/>
                <a:ea typeface="Gill Sans"/>
                <a:cs typeface="Gill Sans"/>
                <a:sym typeface="Gill Sans"/>
              </a:rPr>
              <a:t>Use it in a sentence (add picture too):</a:t>
            </a:r>
            <a:endParaRPr sz="1969">
              <a:solidFill>
                <a:schemeClr val="dk1"/>
              </a:solidFill>
              <a:latin typeface="Gill Sans"/>
              <a:ea typeface="Gill Sans"/>
              <a:cs typeface="Gill Sans"/>
              <a:sym typeface="Gill Sans"/>
            </a:endParaRPr>
          </a:p>
        </p:txBody>
      </p:sp>
      <p:pic>
        <p:nvPicPr>
          <p:cNvPr id="159" name="Google Shape;159;p8"/>
          <p:cNvPicPr preferRelativeResize="0"/>
          <p:nvPr/>
        </p:nvPicPr>
        <p:blipFill rotWithShape="1">
          <a:blip r:embed="rId3">
            <a:alphaModFix/>
          </a:blip>
          <a:srcRect l="9410" r="12019" b="14893"/>
          <a:stretch/>
        </p:blipFill>
        <p:spPr>
          <a:xfrm>
            <a:off x="9602549" y="238615"/>
            <a:ext cx="1140611" cy="942208"/>
          </a:xfrm>
          <a:prstGeom prst="rect">
            <a:avLst/>
          </a:prstGeom>
          <a:noFill/>
          <a:ln>
            <a:noFill/>
          </a:ln>
        </p:spPr>
      </p:pic>
      <p:cxnSp>
        <p:nvCxnSpPr>
          <p:cNvPr id="163" name="Google Shape;163;p8"/>
          <p:cNvCxnSpPr/>
          <p:nvPr/>
        </p:nvCxnSpPr>
        <p:spPr>
          <a:xfrm>
            <a:off x="1669325" y="1020826"/>
            <a:ext cx="2149078" cy="0"/>
          </a:xfrm>
          <a:prstGeom prst="straightConnector1">
            <a:avLst/>
          </a:prstGeom>
          <a:noFill/>
          <a:ln w="9525" cap="flat" cmpd="sng">
            <a:solidFill>
              <a:srgbClr val="0365C0"/>
            </a:solidFill>
            <a:prstDash val="dash"/>
            <a:round/>
            <a:headEnd type="none" w="sm" len="sm"/>
            <a:tailEnd type="none" w="sm" len="sm"/>
          </a:ln>
        </p:spPr>
      </p:cxnSp>
      <p:cxnSp>
        <p:nvCxnSpPr>
          <p:cNvPr id="164" name="Google Shape;164;p8"/>
          <p:cNvCxnSpPr/>
          <p:nvPr/>
        </p:nvCxnSpPr>
        <p:spPr>
          <a:xfrm>
            <a:off x="6221612" y="1020826"/>
            <a:ext cx="2003398" cy="0"/>
          </a:xfrm>
          <a:prstGeom prst="straightConnector1">
            <a:avLst/>
          </a:prstGeom>
          <a:noFill/>
          <a:ln w="9525" cap="flat" cmpd="sng">
            <a:solidFill>
              <a:srgbClr val="0365C0"/>
            </a:solidFill>
            <a:prstDash val="dash"/>
            <a:round/>
            <a:headEnd type="none" w="sm" len="sm"/>
            <a:tailEnd type="none" w="sm" len="sm"/>
          </a:ln>
        </p:spPr>
      </p:cxnSp>
      <p:pic>
        <p:nvPicPr>
          <p:cNvPr id="165" name="Google Shape;165;p8" descr="Text&#10;&#10;Description automatically generated"/>
          <p:cNvPicPr preferRelativeResize="0"/>
          <p:nvPr/>
        </p:nvPicPr>
        <p:blipFill rotWithShape="1">
          <a:blip r:embed="rId4">
            <a:alphaModFix/>
          </a:blip>
          <a:srcRect t="3999" b="81285"/>
          <a:stretch/>
        </p:blipFill>
        <p:spPr>
          <a:xfrm>
            <a:off x="1489011" y="68212"/>
            <a:ext cx="8497955" cy="703436"/>
          </a:xfrm>
          <a:prstGeom prst="rect">
            <a:avLst/>
          </a:prstGeom>
          <a:noFill/>
          <a:ln>
            <a:noFill/>
          </a:ln>
        </p:spPr>
      </p:pic>
      <p:sp>
        <p:nvSpPr>
          <p:cNvPr id="166" name="Google Shape;166;p8"/>
          <p:cNvSpPr txBox="1"/>
          <p:nvPr/>
        </p:nvSpPr>
        <p:spPr>
          <a:xfrm>
            <a:off x="9335383"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0"/>
        <p:cNvGrpSpPr/>
        <p:nvPr/>
      </p:nvGrpSpPr>
      <p:grpSpPr>
        <a:xfrm>
          <a:off x="0" y="0"/>
          <a:ext cx="0" cy="0"/>
          <a:chOff x="0" y="0"/>
          <a:chExt cx="0" cy="0"/>
        </a:xfrm>
      </p:grpSpPr>
      <p:sp>
        <p:nvSpPr>
          <p:cNvPr id="171" name="Google Shape;171;p9"/>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9</a:t>
            </a:r>
            <a:endParaRPr sz="984">
              <a:solidFill>
                <a:srgbClr val="000000"/>
              </a:solidFill>
              <a:latin typeface="Arial"/>
              <a:ea typeface="Arial"/>
              <a:cs typeface="Arial"/>
              <a:sym typeface="Arial"/>
            </a:endParaRPr>
          </a:p>
        </p:txBody>
      </p:sp>
      <p:sp>
        <p:nvSpPr>
          <p:cNvPr id="172" name="Google Shape;172;p9"/>
          <p:cNvSpPr txBox="1"/>
          <p:nvPr/>
        </p:nvSpPr>
        <p:spPr>
          <a:xfrm>
            <a:off x="1872521" y="881735"/>
            <a:ext cx="8446959"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b="1">
                <a:solidFill>
                  <a:srgbClr val="000000"/>
                </a:solidFill>
                <a:latin typeface="Gill Sans"/>
                <a:ea typeface="Gill Sans"/>
                <a:cs typeface="Gill Sans"/>
                <a:sym typeface="Gill Sans"/>
              </a:rPr>
              <a:t>The Enthralling Etymology section of </a:t>
            </a:r>
            <a:r>
              <a:rPr lang="en-GB" sz="1406" b="1">
                <a:solidFill>
                  <a:srgbClr val="02AEEE"/>
                </a:solidFill>
                <a:latin typeface="Gill Sans"/>
                <a:ea typeface="Gill Sans"/>
                <a:cs typeface="Gill Sans"/>
                <a:sym typeface="Gill Sans"/>
              </a:rPr>
              <a:t>Vocabulary Ninja </a:t>
            </a:r>
            <a:r>
              <a:rPr lang="en-GB" sz="1406" b="1">
                <a:solidFill>
                  <a:srgbClr val="000000"/>
                </a:solidFill>
                <a:latin typeface="Gill Sans"/>
                <a:ea typeface="Gill Sans"/>
                <a:cs typeface="Gill Sans"/>
                <a:sym typeface="Gill Sans"/>
              </a:rPr>
              <a:t>resource packs selects specific words with interesting heritage. Understanding how and why words are what they are today! </a:t>
            </a:r>
            <a:endParaRPr sz="984">
              <a:solidFill>
                <a:srgbClr val="000000"/>
              </a:solidFill>
              <a:latin typeface="Arial"/>
              <a:ea typeface="Arial"/>
              <a:cs typeface="Arial"/>
              <a:sym typeface="Arial"/>
            </a:endParaRPr>
          </a:p>
        </p:txBody>
      </p:sp>
      <p:pic>
        <p:nvPicPr>
          <p:cNvPr id="173" name="Google Shape;173;p9" descr="Text&#10;&#10;Description automatically generated"/>
          <p:cNvPicPr preferRelativeResize="0"/>
          <p:nvPr/>
        </p:nvPicPr>
        <p:blipFill rotWithShape="1">
          <a:blip r:embed="rId3">
            <a:alphaModFix/>
          </a:blip>
          <a:srcRect l="5433" t="59396" r="4462" b="25658"/>
          <a:stretch/>
        </p:blipFill>
        <p:spPr>
          <a:xfrm>
            <a:off x="1616873" y="65909"/>
            <a:ext cx="8988240" cy="838643"/>
          </a:xfrm>
          <a:prstGeom prst="rect">
            <a:avLst/>
          </a:prstGeom>
          <a:noFill/>
          <a:ln>
            <a:noFill/>
          </a:ln>
        </p:spPr>
      </p:pic>
      <p:sp>
        <p:nvSpPr>
          <p:cNvPr id="174" name="Google Shape;174;p9"/>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
        <p:nvSpPr>
          <p:cNvPr id="175" name="Google Shape;175;p9"/>
          <p:cNvSpPr txBox="1"/>
          <p:nvPr/>
        </p:nvSpPr>
        <p:spPr>
          <a:xfrm>
            <a:off x="1659352" y="3211014"/>
            <a:ext cx="8873297" cy="1323995"/>
          </a:xfrm>
          <a:prstGeom prst="rect">
            <a:avLst/>
          </a:prstGeom>
          <a:noFill/>
          <a:ln>
            <a:noFill/>
          </a:ln>
        </p:spPr>
        <p:txBody>
          <a:bodyPr spcFirstLastPara="1" wrap="square" lIns="64283" tIns="64283" rIns="64283" bIns="64283" anchor="t" anchorCtr="0">
            <a:spAutoFit/>
          </a:bodyPr>
          <a:lstStyle/>
          <a:p>
            <a:pPr algn="ctr">
              <a:lnSpc>
                <a:spcPct val="115000"/>
              </a:lnSpc>
              <a:buClr>
                <a:schemeClr val="dk1"/>
              </a:buClr>
              <a:buSzPts val="1100"/>
            </a:pPr>
            <a:r>
              <a:rPr lang="en-GB" sz="1687" b="1">
                <a:solidFill>
                  <a:srgbClr val="00AEEE"/>
                </a:solidFill>
                <a:latin typeface="Gill Sans"/>
                <a:ea typeface="Gill Sans"/>
                <a:cs typeface="Gill Sans"/>
                <a:sym typeface="Gill Sans"/>
              </a:rPr>
              <a:t>orangutan</a:t>
            </a:r>
            <a:r>
              <a:rPr lang="en-GB" sz="1687" b="1">
                <a:solidFill>
                  <a:srgbClr val="BA120A"/>
                </a:solidFill>
                <a:latin typeface="Gill Sans"/>
                <a:ea typeface="Gill Sans"/>
                <a:cs typeface="Gill Sans"/>
                <a:sym typeface="Gill Sans"/>
              </a:rPr>
              <a:t> </a:t>
            </a:r>
            <a:r>
              <a:rPr lang="en-GB" sz="1687">
                <a:solidFill>
                  <a:schemeClr val="dk1"/>
                </a:solidFill>
                <a:latin typeface="Gill Sans"/>
                <a:ea typeface="Gill Sans"/>
                <a:cs typeface="Gill Sans"/>
                <a:sym typeface="Gill Sans"/>
              </a:rPr>
              <a:t>-1690s, from Dutch orang utan, literally </a:t>
            </a:r>
            <a:r>
              <a:rPr lang="en-GB" sz="1687">
                <a:solidFill>
                  <a:srgbClr val="0B4EB3"/>
                </a:solidFill>
                <a:latin typeface="Gill Sans"/>
                <a:ea typeface="Gill Sans"/>
                <a:cs typeface="Gill Sans"/>
                <a:sym typeface="Gill Sans"/>
              </a:rPr>
              <a:t>"man of the woods,"</a:t>
            </a:r>
            <a:r>
              <a:rPr lang="en-GB" sz="1687">
                <a:solidFill>
                  <a:schemeClr val="dk1"/>
                </a:solidFill>
                <a:latin typeface="Gill Sans"/>
                <a:ea typeface="Gill Sans"/>
                <a:cs typeface="Gill Sans"/>
                <a:sym typeface="Gill Sans"/>
              </a:rPr>
              <a:t> from orang </a:t>
            </a:r>
            <a:r>
              <a:rPr lang="en-GB" sz="1687">
                <a:solidFill>
                  <a:srgbClr val="0B4EB3"/>
                </a:solidFill>
                <a:latin typeface="Gill Sans"/>
                <a:ea typeface="Gill Sans"/>
                <a:cs typeface="Gill Sans"/>
                <a:sym typeface="Gill Sans"/>
              </a:rPr>
              <a:t>"man" </a:t>
            </a:r>
            <a:r>
              <a:rPr lang="en-GB" sz="1687">
                <a:solidFill>
                  <a:schemeClr val="dk1"/>
                </a:solidFill>
                <a:latin typeface="Gill Sans"/>
                <a:ea typeface="Gill Sans"/>
                <a:cs typeface="Gill Sans"/>
                <a:sym typeface="Gill Sans"/>
              </a:rPr>
              <a:t>+ utan, hutan </a:t>
            </a:r>
            <a:r>
              <a:rPr lang="en-GB" sz="1687">
                <a:solidFill>
                  <a:srgbClr val="0B4EB3"/>
                </a:solidFill>
                <a:latin typeface="Gill Sans"/>
                <a:ea typeface="Gill Sans"/>
                <a:cs typeface="Gill Sans"/>
                <a:sym typeface="Gill Sans"/>
              </a:rPr>
              <a:t>"forest, wild."</a:t>
            </a:r>
            <a:r>
              <a:rPr lang="en-GB" sz="1687">
                <a:solidFill>
                  <a:schemeClr val="dk1"/>
                </a:solidFill>
                <a:latin typeface="Gill Sans"/>
                <a:ea typeface="Gill Sans"/>
                <a:cs typeface="Gill Sans"/>
                <a:sym typeface="Gill Sans"/>
              </a:rPr>
              <a:t> It is possible that the word originally was used by town-dwellers on Java to describe savage forest tribes of the Sunda Islands and that Europeans misunderstood it to mean the ape.</a:t>
            </a:r>
            <a:endParaRPr sz="1687" b="1">
              <a:solidFill>
                <a:srgbClr val="00AEEE"/>
              </a:solidFill>
              <a:latin typeface="Gill Sans"/>
              <a:ea typeface="Gill Sans"/>
              <a:cs typeface="Gill Sans"/>
              <a:sym typeface="Gill Sans"/>
            </a:endParaRPr>
          </a:p>
        </p:txBody>
      </p:sp>
      <p:sp>
        <p:nvSpPr>
          <p:cNvPr id="176" name="Google Shape;176;p9"/>
          <p:cNvSpPr txBox="1"/>
          <p:nvPr/>
        </p:nvSpPr>
        <p:spPr>
          <a:xfrm>
            <a:off x="1713246" y="1814661"/>
            <a:ext cx="8795461" cy="1622538"/>
          </a:xfrm>
          <a:prstGeom prst="rect">
            <a:avLst/>
          </a:prstGeom>
          <a:noFill/>
          <a:ln>
            <a:noFill/>
          </a:ln>
        </p:spPr>
        <p:txBody>
          <a:bodyPr spcFirstLastPara="1" wrap="square" lIns="64283" tIns="64283" rIns="64283" bIns="64283" anchor="t" anchorCtr="0">
            <a:spAutoFit/>
          </a:bodyPr>
          <a:lstStyle/>
          <a:p>
            <a:pPr algn="ctr">
              <a:lnSpc>
                <a:spcPct val="115000"/>
              </a:lnSpc>
              <a:buClr>
                <a:schemeClr val="dk1"/>
              </a:buClr>
              <a:buSzPts val="1100"/>
            </a:pPr>
            <a:r>
              <a:rPr lang="en-GB" sz="1687" b="1">
                <a:solidFill>
                  <a:srgbClr val="00AEEE"/>
                </a:solidFill>
                <a:latin typeface="Gill Sans"/>
                <a:ea typeface="Gill Sans"/>
                <a:cs typeface="Gill Sans"/>
                <a:sym typeface="Gill Sans"/>
              </a:rPr>
              <a:t>Red-Eyed</a:t>
            </a:r>
            <a:r>
              <a:rPr lang="en-GB" sz="1687" b="1">
                <a:solidFill>
                  <a:srgbClr val="BA120A"/>
                </a:solidFill>
                <a:latin typeface="Gill Sans"/>
                <a:ea typeface="Gill Sans"/>
                <a:cs typeface="Gill Sans"/>
                <a:sym typeface="Gill Sans"/>
              </a:rPr>
              <a:t> </a:t>
            </a:r>
            <a:r>
              <a:rPr lang="en-GB" sz="1687" b="1">
                <a:solidFill>
                  <a:srgbClr val="00AEEE"/>
                </a:solidFill>
                <a:latin typeface="Gill Sans"/>
                <a:ea typeface="Gill Sans"/>
                <a:cs typeface="Gill Sans"/>
                <a:sym typeface="Gill Sans"/>
              </a:rPr>
              <a:t>Tree</a:t>
            </a:r>
            <a:r>
              <a:rPr lang="en-GB" sz="1687" b="1">
                <a:solidFill>
                  <a:srgbClr val="BA120A"/>
                </a:solidFill>
                <a:latin typeface="Gill Sans"/>
                <a:ea typeface="Gill Sans"/>
                <a:cs typeface="Gill Sans"/>
                <a:sym typeface="Gill Sans"/>
              </a:rPr>
              <a:t> </a:t>
            </a:r>
            <a:r>
              <a:rPr lang="en-GB" sz="1687" b="1">
                <a:solidFill>
                  <a:srgbClr val="00AEEE"/>
                </a:solidFill>
                <a:latin typeface="Gill Sans"/>
                <a:ea typeface="Gill Sans"/>
                <a:cs typeface="Gill Sans"/>
                <a:sym typeface="Gill Sans"/>
              </a:rPr>
              <a:t>Frog</a:t>
            </a:r>
            <a:r>
              <a:rPr lang="en-GB" sz="1687" b="1">
                <a:solidFill>
                  <a:srgbClr val="BA120A"/>
                </a:solidFill>
                <a:latin typeface="Gill Sans"/>
                <a:ea typeface="Gill Sans"/>
                <a:cs typeface="Gill Sans"/>
                <a:sym typeface="Gill Sans"/>
              </a:rPr>
              <a:t> </a:t>
            </a:r>
            <a:r>
              <a:rPr lang="en-GB" sz="1687">
                <a:solidFill>
                  <a:schemeClr val="dk1"/>
                </a:solidFill>
                <a:latin typeface="Gill Sans"/>
                <a:ea typeface="Gill Sans"/>
                <a:cs typeface="Gill Sans"/>
                <a:sym typeface="Gill Sans"/>
              </a:rPr>
              <a:t>-Agalychnis callidryas (red-eyed tree frog) is native to rainforests where it ranges from Mexico, through Central America, to Colombia. It is sometimes kept in captivity. The specific name of the red-eyed tree frog, A. callidryas, comes from Greek words </a:t>
            </a:r>
            <a:r>
              <a:rPr lang="en-GB" sz="1687">
                <a:solidFill>
                  <a:srgbClr val="0B4EB3"/>
                </a:solidFill>
                <a:latin typeface="Gill Sans"/>
                <a:ea typeface="Gill Sans"/>
                <a:cs typeface="Gill Sans"/>
                <a:sym typeface="Gill Sans"/>
              </a:rPr>
              <a:t>“kalos” </a:t>
            </a:r>
            <a:r>
              <a:rPr lang="en-GB" sz="1687">
                <a:solidFill>
                  <a:schemeClr val="dk1"/>
                </a:solidFill>
                <a:latin typeface="Gill Sans"/>
                <a:ea typeface="Gill Sans"/>
                <a:cs typeface="Gill Sans"/>
                <a:sym typeface="Gill Sans"/>
              </a:rPr>
              <a:t>(beautiful) and </a:t>
            </a:r>
            <a:r>
              <a:rPr lang="en-GB" sz="1687">
                <a:solidFill>
                  <a:srgbClr val="0B4EB3"/>
                </a:solidFill>
                <a:latin typeface="Gill Sans"/>
                <a:ea typeface="Gill Sans"/>
                <a:cs typeface="Gill Sans"/>
                <a:sym typeface="Gill Sans"/>
              </a:rPr>
              <a:t>“dryas”</a:t>
            </a:r>
            <a:r>
              <a:rPr lang="en-GB" sz="1687">
                <a:solidFill>
                  <a:schemeClr val="dk1"/>
                </a:solidFill>
                <a:latin typeface="Gill Sans"/>
                <a:ea typeface="Gill Sans"/>
                <a:cs typeface="Gill Sans"/>
                <a:sym typeface="Gill Sans"/>
              </a:rPr>
              <a:t> (a tree or wood nymph). The Greeks certainly knew beautiful when they saw it!</a:t>
            </a:r>
            <a:endParaRPr sz="1687" b="1">
              <a:solidFill>
                <a:srgbClr val="00AEEE"/>
              </a:solidFill>
              <a:latin typeface="Gill Sans"/>
              <a:ea typeface="Gill Sans"/>
              <a:cs typeface="Gill Sans"/>
              <a:sym typeface="Gill Sans"/>
            </a:endParaRPr>
          </a:p>
        </p:txBody>
      </p:sp>
      <p:sp>
        <p:nvSpPr>
          <p:cNvPr id="177" name="Google Shape;177;p9"/>
          <p:cNvSpPr txBox="1"/>
          <p:nvPr/>
        </p:nvSpPr>
        <p:spPr>
          <a:xfrm>
            <a:off x="1709027" y="5536240"/>
            <a:ext cx="8988258" cy="726908"/>
          </a:xfrm>
          <a:prstGeom prst="rect">
            <a:avLst/>
          </a:prstGeom>
          <a:noFill/>
          <a:ln>
            <a:noFill/>
          </a:ln>
        </p:spPr>
        <p:txBody>
          <a:bodyPr spcFirstLastPara="1" wrap="square" lIns="64283" tIns="64283" rIns="64283" bIns="64283" anchor="t" anchorCtr="0">
            <a:spAutoFit/>
          </a:bodyPr>
          <a:lstStyle/>
          <a:p>
            <a:pPr algn="ctr">
              <a:lnSpc>
                <a:spcPct val="115000"/>
              </a:lnSpc>
              <a:buClr>
                <a:schemeClr val="dk1"/>
              </a:buClr>
              <a:buSzPts val="1100"/>
            </a:pPr>
            <a:r>
              <a:rPr lang="en-GB" sz="1687" b="1">
                <a:solidFill>
                  <a:srgbClr val="00AEEE"/>
                </a:solidFill>
                <a:latin typeface="Gill Sans"/>
                <a:ea typeface="Gill Sans"/>
                <a:cs typeface="Gill Sans"/>
                <a:sym typeface="Gill Sans"/>
              </a:rPr>
              <a:t>ecosystem</a:t>
            </a:r>
            <a:r>
              <a:rPr lang="en-GB" sz="1687" b="1">
                <a:solidFill>
                  <a:srgbClr val="BA120A"/>
                </a:solidFill>
                <a:latin typeface="Gill Sans"/>
                <a:ea typeface="Gill Sans"/>
                <a:cs typeface="Gill Sans"/>
                <a:sym typeface="Gill Sans"/>
              </a:rPr>
              <a:t> </a:t>
            </a:r>
            <a:r>
              <a:rPr lang="en-GB" sz="1687">
                <a:solidFill>
                  <a:schemeClr val="dk1"/>
                </a:solidFill>
                <a:latin typeface="Gill Sans"/>
                <a:ea typeface="Gill Sans"/>
                <a:cs typeface="Gill Sans"/>
                <a:sym typeface="Gill Sans"/>
              </a:rPr>
              <a:t>- Etymologically the word ecosystem derives from the Greek oikos, meaning </a:t>
            </a:r>
            <a:r>
              <a:rPr lang="en-GB" sz="1687">
                <a:solidFill>
                  <a:srgbClr val="0B4EB3"/>
                </a:solidFill>
                <a:latin typeface="Gill Sans"/>
                <a:ea typeface="Gill Sans"/>
                <a:cs typeface="Gill Sans"/>
                <a:sym typeface="Gill Sans"/>
              </a:rPr>
              <a:t>"home,"</a:t>
            </a:r>
            <a:r>
              <a:rPr lang="en-GB" sz="1687">
                <a:solidFill>
                  <a:schemeClr val="dk1"/>
                </a:solidFill>
                <a:latin typeface="Gill Sans"/>
                <a:ea typeface="Gill Sans"/>
                <a:cs typeface="Gill Sans"/>
                <a:sym typeface="Gill Sans"/>
              </a:rPr>
              <a:t> and systema, or </a:t>
            </a:r>
            <a:r>
              <a:rPr lang="en-GB" sz="1687">
                <a:solidFill>
                  <a:srgbClr val="0B4EB3"/>
                </a:solidFill>
                <a:latin typeface="Gill Sans"/>
                <a:ea typeface="Gill Sans"/>
                <a:cs typeface="Gill Sans"/>
                <a:sym typeface="Gill Sans"/>
              </a:rPr>
              <a:t>"system." </a:t>
            </a:r>
            <a:endParaRPr sz="1687" b="1">
              <a:solidFill>
                <a:srgbClr val="00AEEE"/>
              </a:solidFill>
              <a:latin typeface="Gill Sans"/>
              <a:ea typeface="Gill Sans"/>
              <a:cs typeface="Gill Sans"/>
              <a:sym typeface="Gill Sans"/>
            </a:endParaRPr>
          </a:p>
        </p:txBody>
      </p:sp>
      <p:sp>
        <p:nvSpPr>
          <p:cNvPr id="178" name="Google Shape;178;p9"/>
          <p:cNvSpPr txBox="1"/>
          <p:nvPr/>
        </p:nvSpPr>
        <p:spPr>
          <a:xfrm>
            <a:off x="1766508" y="4607807"/>
            <a:ext cx="8873297" cy="1025451"/>
          </a:xfrm>
          <a:prstGeom prst="rect">
            <a:avLst/>
          </a:prstGeom>
          <a:noFill/>
          <a:ln>
            <a:noFill/>
          </a:ln>
        </p:spPr>
        <p:txBody>
          <a:bodyPr spcFirstLastPara="1" wrap="square" lIns="64283" tIns="64283" rIns="64283" bIns="64283" anchor="t" anchorCtr="0">
            <a:spAutoFit/>
          </a:bodyPr>
          <a:lstStyle/>
          <a:p>
            <a:pPr algn="ctr">
              <a:lnSpc>
                <a:spcPct val="115000"/>
              </a:lnSpc>
              <a:buClr>
                <a:schemeClr val="dk1"/>
              </a:buClr>
              <a:buSzPts val="1100"/>
            </a:pPr>
            <a:r>
              <a:rPr lang="en-GB" sz="1687" b="1">
                <a:solidFill>
                  <a:srgbClr val="00AEEE"/>
                </a:solidFill>
                <a:latin typeface="Gill Sans"/>
                <a:ea typeface="Gill Sans"/>
                <a:cs typeface="Gill Sans"/>
                <a:sym typeface="Gill Sans"/>
              </a:rPr>
              <a:t>lemur</a:t>
            </a:r>
            <a:r>
              <a:rPr lang="en-GB" sz="1687" b="1">
                <a:solidFill>
                  <a:srgbClr val="BA120A"/>
                </a:solidFill>
                <a:latin typeface="Gill Sans"/>
                <a:ea typeface="Gill Sans"/>
                <a:cs typeface="Gill Sans"/>
                <a:sym typeface="Gill Sans"/>
              </a:rPr>
              <a:t> </a:t>
            </a:r>
            <a:r>
              <a:rPr lang="en-GB" sz="1687">
                <a:solidFill>
                  <a:schemeClr val="dk1"/>
                </a:solidFill>
                <a:latin typeface="Gill Sans"/>
                <a:ea typeface="Gill Sans"/>
                <a:cs typeface="Gill Sans"/>
                <a:sym typeface="Gill Sans"/>
              </a:rPr>
              <a:t>- The lemur received its name from Latin. In Roman mythology, the plural </a:t>
            </a:r>
            <a:r>
              <a:rPr lang="en-GB" sz="1687">
                <a:solidFill>
                  <a:srgbClr val="0B4EB3"/>
                </a:solidFill>
                <a:latin typeface="Gill Sans"/>
                <a:ea typeface="Gill Sans"/>
                <a:cs typeface="Gill Sans"/>
                <a:sym typeface="Gill Sans"/>
              </a:rPr>
              <a:t>‘lemures’  </a:t>
            </a:r>
            <a:r>
              <a:rPr lang="en-GB" sz="1687">
                <a:solidFill>
                  <a:schemeClr val="dk1"/>
                </a:solidFill>
                <a:latin typeface="Gill Sans"/>
                <a:ea typeface="Gill Sans"/>
                <a:cs typeface="Gill Sans"/>
                <a:sym typeface="Gill Sans"/>
              </a:rPr>
              <a:t>was used to describe the spirits of the departed. Their name is a reference to their spectre-like face.</a:t>
            </a:r>
            <a:endParaRPr sz="1687" b="1">
              <a:solidFill>
                <a:srgbClr val="00AEEE"/>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82"/>
        <p:cNvGrpSpPr/>
        <p:nvPr/>
      </p:nvGrpSpPr>
      <p:grpSpPr>
        <a:xfrm>
          <a:off x="0" y="0"/>
          <a:ext cx="0" cy="0"/>
          <a:chOff x="0" y="0"/>
          <a:chExt cx="0" cy="0"/>
        </a:xfrm>
      </p:grpSpPr>
      <p:sp>
        <p:nvSpPr>
          <p:cNvPr id="183" name="Google Shape;183;p10"/>
          <p:cNvSpPr/>
          <p:nvPr/>
        </p:nvSpPr>
        <p:spPr>
          <a:xfrm>
            <a:off x="1529953" y="5953"/>
            <a:ext cx="9132095" cy="6846095"/>
          </a:xfrm>
          <a:prstGeom prst="rect">
            <a:avLst/>
          </a:prstGeom>
          <a:noFill/>
          <a:ln w="342900" cap="flat" cmpd="sng">
            <a:solidFill>
              <a:srgbClr val="02AEEE"/>
            </a:solidFill>
            <a:prstDash val="solid"/>
            <a:miter lim="400000"/>
            <a:headEnd type="none" w="sm" len="sm"/>
            <a:tailEnd type="none" w="sm" len="sm"/>
          </a:ln>
        </p:spPr>
        <p:txBody>
          <a:bodyPr spcFirstLastPara="1" wrap="square" lIns="35719" tIns="35719" rIns="35719" bIns="35719" anchor="ctr" anchorCtr="0">
            <a:noAutofit/>
          </a:bodyPr>
          <a:lstStyle/>
          <a:p>
            <a:pPr algn="ctr">
              <a:buClr>
                <a:schemeClr val="accent5"/>
              </a:buClr>
              <a:buSzPts val="3600"/>
            </a:pPr>
            <a:endParaRPr sz="2531">
              <a:solidFill>
                <a:srgbClr val="02AEEE"/>
              </a:solidFill>
              <a:latin typeface="Helvetica Neue Light"/>
              <a:ea typeface="Helvetica Neue Light"/>
              <a:cs typeface="Helvetica Neue Light"/>
              <a:sym typeface="Helvetica Neue Light"/>
            </a:endParaRPr>
          </a:p>
        </p:txBody>
      </p:sp>
      <p:cxnSp>
        <p:nvCxnSpPr>
          <p:cNvPr id="184" name="Google Shape;184;p10"/>
          <p:cNvCxnSpPr/>
          <p:nvPr/>
        </p:nvCxnSpPr>
        <p:spPr>
          <a:xfrm>
            <a:off x="2274094" y="3429000"/>
            <a:ext cx="7643813" cy="0"/>
          </a:xfrm>
          <a:prstGeom prst="straightConnector1">
            <a:avLst/>
          </a:prstGeom>
          <a:noFill/>
          <a:ln w="38100" cap="rnd" cmpd="sng">
            <a:solidFill>
              <a:srgbClr val="000000"/>
            </a:solidFill>
            <a:prstDash val="dashDot"/>
            <a:miter lim="400000"/>
            <a:headEnd type="none" w="sm" len="sm"/>
            <a:tailEnd type="none" w="sm" len="sm"/>
          </a:ln>
        </p:spPr>
      </p:cxnSp>
      <p:cxnSp>
        <p:nvCxnSpPr>
          <p:cNvPr id="185" name="Google Shape;185;p10"/>
          <p:cNvCxnSpPr/>
          <p:nvPr/>
        </p:nvCxnSpPr>
        <p:spPr>
          <a:xfrm>
            <a:off x="7536656" y="4045148"/>
            <a:ext cx="2299847" cy="0"/>
          </a:xfrm>
          <a:prstGeom prst="straightConnector1">
            <a:avLst/>
          </a:prstGeom>
          <a:noFill/>
          <a:ln w="38100" cap="rnd" cmpd="sng">
            <a:solidFill>
              <a:srgbClr val="000000"/>
            </a:solidFill>
            <a:prstDash val="dashDot"/>
            <a:miter lim="400000"/>
            <a:headEnd type="none" w="sm" len="sm"/>
            <a:tailEnd type="none" w="sm" len="sm"/>
          </a:ln>
        </p:spPr>
      </p:cxnSp>
      <p:sp>
        <p:nvSpPr>
          <p:cNvPr id="186" name="Google Shape;186;p10"/>
          <p:cNvSpPr txBox="1"/>
          <p:nvPr/>
        </p:nvSpPr>
        <p:spPr>
          <a:xfrm>
            <a:off x="6838343" y="3509483"/>
            <a:ext cx="717969" cy="851067"/>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solidFill>
                  <a:srgbClr val="000000"/>
                </a:solidFill>
                <a:latin typeface="Gill Sans"/>
                <a:ea typeface="Gill Sans"/>
                <a:cs typeface="Gill Sans"/>
                <a:sym typeface="Gill Sans"/>
              </a:rPr>
              <a:t>Date</a:t>
            </a:r>
            <a:endParaRPr sz="984">
              <a:solidFill>
                <a:srgbClr val="000000"/>
              </a:solidFill>
              <a:latin typeface="Arial"/>
              <a:ea typeface="Arial"/>
              <a:cs typeface="Arial"/>
              <a:sym typeface="Arial"/>
            </a:endParaRPr>
          </a:p>
        </p:txBody>
      </p:sp>
      <p:sp>
        <p:nvSpPr>
          <p:cNvPr id="187" name="Google Shape;187;p10"/>
          <p:cNvSpPr txBox="1"/>
          <p:nvPr/>
        </p:nvSpPr>
        <p:spPr>
          <a:xfrm>
            <a:off x="1992232" y="3509482"/>
            <a:ext cx="1004256" cy="851067"/>
          </a:xfrm>
          <a:prstGeom prst="rect">
            <a:avLst/>
          </a:prstGeom>
          <a:noFill/>
          <a:ln>
            <a:noFill/>
          </a:ln>
        </p:spPr>
        <p:txBody>
          <a:bodyPr spcFirstLastPara="1" wrap="square" lIns="35719" tIns="35719" rIns="35719" bIns="35719" anchor="ctr" anchorCtr="0">
            <a:spAutoFit/>
          </a:bodyPr>
          <a:lstStyle/>
          <a:p>
            <a:pPr algn="ctr">
              <a:buClr>
                <a:srgbClr val="000000"/>
              </a:buClr>
              <a:buSzPts val="3600"/>
            </a:pPr>
            <a:r>
              <a:rPr lang="en-GB" sz="2531">
                <a:solidFill>
                  <a:srgbClr val="000000"/>
                </a:solidFill>
                <a:latin typeface="Gill Sans"/>
                <a:ea typeface="Gill Sans"/>
                <a:cs typeface="Gill Sans"/>
                <a:sym typeface="Gill Sans"/>
              </a:rPr>
              <a:t>Signed</a:t>
            </a:r>
            <a:r>
              <a:rPr lang="en-GB" sz="2531">
                <a:solidFill>
                  <a:srgbClr val="000000"/>
                </a:solidFill>
                <a:latin typeface="Helvetica Neue Light"/>
                <a:ea typeface="Helvetica Neue Light"/>
                <a:cs typeface="Helvetica Neue Light"/>
                <a:sym typeface="Helvetica Neue Light"/>
              </a:rPr>
              <a:t> </a:t>
            </a:r>
            <a:endParaRPr sz="984">
              <a:solidFill>
                <a:srgbClr val="000000"/>
              </a:solidFill>
              <a:latin typeface="Arial"/>
              <a:ea typeface="Arial"/>
              <a:cs typeface="Arial"/>
              <a:sym typeface="Arial"/>
            </a:endParaRPr>
          </a:p>
        </p:txBody>
      </p:sp>
      <p:cxnSp>
        <p:nvCxnSpPr>
          <p:cNvPr id="188" name="Google Shape;188;p10"/>
          <p:cNvCxnSpPr/>
          <p:nvPr/>
        </p:nvCxnSpPr>
        <p:spPr>
          <a:xfrm>
            <a:off x="3108114" y="4051660"/>
            <a:ext cx="3523668" cy="1"/>
          </a:xfrm>
          <a:prstGeom prst="straightConnector1">
            <a:avLst/>
          </a:prstGeom>
          <a:noFill/>
          <a:ln w="38100" cap="rnd" cmpd="sng">
            <a:solidFill>
              <a:srgbClr val="000000"/>
            </a:solidFill>
            <a:prstDash val="dashDot"/>
            <a:miter lim="400000"/>
            <a:headEnd type="none" w="sm" len="sm"/>
            <a:tailEnd type="none" w="sm" len="sm"/>
          </a:ln>
        </p:spPr>
      </p:cxnSp>
      <p:sp>
        <p:nvSpPr>
          <p:cNvPr id="189" name="Google Shape;189;p10"/>
          <p:cNvSpPr txBox="1"/>
          <p:nvPr/>
        </p:nvSpPr>
        <p:spPr>
          <a:xfrm>
            <a:off x="3324901" y="3387633"/>
            <a:ext cx="2791856" cy="937757"/>
          </a:xfrm>
          <a:prstGeom prst="rect">
            <a:avLst/>
          </a:prstGeom>
          <a:noFill/>
          <a:ln>
            <a:noFill/>
          </a:ln>
        </p:spPr>
        <p:txBody>
          <a:bodyPr spcFirstLastPara="1" wrap="square" lIns="35719" tIns="35719" rIns="35719" bIns="35719" anchor="ctr" anchorCtr="0">
            <a:spAutoFit/>
          </a:bodyPr>
          <a:lstStyle/>
          <a:p>
            <a:pPr algn="ctr">
              <a:buClr>
                <a:srgbClr val="02AEEE"/>
              </a:buClr>
              <a:buSzPts val="4400"/>
            </a:pPr>
            <a:r>
              <a:rPr lang="en-GB" sz="3094">
                <a:solidFill>
                  <a:srgbClr val="02AEEE"/>
                </a:solidFill>
                <a:latin typeface="Arial"/>
                <a:ea typeface="Arial"/>
                <a:cs typeface="Arial"/>
                <a:sym typeface="Arial"/>
              </a:rPr>
              <a:t>Vocabulary</a:t>
            </a:r>
            <a:r>
              <a:rPr lang="en-GB" sz="2531">
                <a:solidFill>
                  <a:srgbClr val="02AEEE"/>
                </a:solidFill>
                <a:latin typeface="Arial"/>
                <a:ea typeface="Arial"/>
                <a:cs typeface="Arial"/>
                <a:sym typeface="Arial"/>
              </a:rPr>
              <a:t> Ninja</a:t>
            </a:r>
            <a:endParaRPr sz="984">
              <a:solidFill>
                <a:srgbClr val="000000"/>
              </a:solidFill>
              <a:latin typeface="Arial"/>
              <a:ea typeface="Arial"/>
              <a:cs typeface="Arial"/>
              <a:sym typeface="Arial"/>
            </a:endParaRPr>
          </a:p>
        </p:txBody>
      </p:sp>
      <p:sp>
        <p:nvSpPr>
          <p:cNvPr id="190" name="Google Shape;190;p10"/>
          <p:cNvSpPr txBox="1"/>
          <p:nvPr/>
        </p:nvSpPr>
        <p:spPr>
          <a:xfrm>
            <a:off x="2314820" y="4321628"/>
            <a:ext cx="7562361" cy="1327351"/>
          </a:xfrm>
          <a:prstGeom prst="rect">
            <a:avLst/>
          </a:prstGeom>
          <a:noFill/>
          <a:ln>
            <a:noFill/>
          </a:ln>
        </p:spPr>
        <p:txBody>
          <a:bodyPr spcFirstLastPara="1" wrap="square" lIns="35719" tIns="35719" rIns="35719" bIns="35719" anchor="ctr" anchorCtr="0">
            <a:spAutoFit/>
          </a:bodyPr>
          <a:lstStyle/>
          <a:p>
            <a:pPr algn="ctr">
              <a:buClr>
                <a:srgbClr val="000000"/>
              </a:buClr>
              <a:buSzPts val="2900"/>
            </a:pPr>
            <a:r>
              <a:rPr lang="en-GB" sz="2039">
                <a:solidFill>
                  <a:srgbClr val="000000"/>
                </a:solidFill>
                <a:latin typeface="Gill Sans"/>
                <a:ea typeface="Gill Sans"/>
                <a:cs typeface="Gill Sans"/>
                <a:sym typeface="Gill Sans"/>
              </a:rPr>
              <a:t>This little ninja has shown unrivalled levels of commitment, guile and creativity in their use of vocabulary! Vocabulary used in discussion, writing, reading and everyday life. They are a true vocabulary ninja!</a:t>
            </a:r>
            <a:endParaRPr sz="984">
              <a:solidFill>
                <a:srgbClr val="000000"/>
              </a:solidFill>
              <a:latin typeface="Arial"/>
              <a:ea typeface="Arial"/>
              <a:cs typeface="Arial"/>
              <a:sym typeface="Arial"/>
            </a:endParaRPr>
          </a:p>
        </p:txBody>
      </p:sp>
      <p:pic>
        <p:nvPicPr>
          <p:cNvPr id="191" name="Google Shape;191;p10" descr="Logo, company name&#10;&#10;Description automatically generated"/>
          <p:cNvPicPr preferRelativeResize="0"/>
          <p:nvPr/>
        </p:nvPicPr>
        <p:blipFill rotWithShape="1">
          <a:blip r:embed="rId3">
            <a:alphaModFix/>
          </a:blip>
          <a:srcRect t="24752" b="42672"/>
          <a:stretch/>
        </p:blipFill>
        <p:spPr>
          <a:xfrm>
            <a:off x="6203233" y="5544783"/>
            <a:ext cx="4472532" cy="1221361"/>
          </a:xfrm>
          <a:prstGeom prst="rect">
            <a:avLst/>
          </a:prstGeom>
          <a:noFill/>
          <a:ln>
            <a:noFill/>
          </a:ln>
        </p:spPr>
      </p:pic>
      <p:pic>
        <p:nvPicPr>
          <p:cNvPr id="192" name="Google Shape;192;p10" descr="Text&#10;&#10;Description automatically generated with low confidence"/>
          <p:cNvPicPr preferRelativeResize="0"/>
          <p:nvPr/>
        </p:nvPicPr>
        <p:blipFill rotWithShape="1">
          <a:blip r:embed="rId4">
            <a:alphaModFix/>
          </a:blip>
          <a:srcRect l="6173" t="9250" r="31245" b="63611"/>
          <a:stretch/>
        </p:blipFill>
        <p:spPr>
          <a:xfrm>
            <a:off x="2662222" y="335021"/>
            <a:ext cx="6867557" cy="23014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96"/>
        <p:cNvGrpSpPr/>
        <p:nvPr/>
      </p:nvGrpSpPr>
      <p:grpSpPr>
        <a:xfrm>
          <a:off x="0" y="0"/>
          <a:ext cx="0" cy="0"/>
          <a:chOff x="0" y="0"/>
          <a:chExt cx="0" cy="0"/>
        </a:xfrm>
      </p:grpSpPr>
      <p:sp>
        <p:nvSpPr>
          <p:cNvPr id="197" name="Google Shape;197;p11"/>
          <p:cNvSpPr txBox="1"/>
          <p:nvPr/>
        </p:nvSpPr>
        <p:spPr>
          <a:xfrm>
            <a:off x="1540637" y="6415091"/>
            <a:ext cx="252474"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11</a:t>
            </a:r>
            <a:endParaRPr sz="1406">
              <a:solidFill>
                <a:srgbClr val="000000"/>
              </a:solidFill>
              <a:latin typeface="Gill Sans"/>
              <a:ea typeface="Gill Sans"/>
              <a:cs typeface="Gill Sans"/>
              <a:sym typeface="Gill Sans"/>
            </a:endParaRPr>
          </a:p>
        </p:txBody>
      </p:sp>
      <p:sp>
        <p:nvSpPr>
          <p:cNvPr id="198" name="Google Shape;198;p11"/>
          <p:cNvSpPr txBox="1"/>
          <p:nvPr/>
        </p:nvSpPr>
        <p:spPr>
          <a:xfrm>
            <a:off x="1640174" y="932849"/>
            <a:ext cx="8790701" cy="688843"/>
          </a:xfrm>
          <a:prstGeom prst="rect">
            <a:avLst/>
          </a:prstGeom>
          <a:noFill/>
          <a:ln>
            <a:noFill/>
          </a:ln>
        </p:spPr>
        <p:txBody>
          <a:bodyPr spcFirstLastPara="1" wrap="square" lIns="35719" tIns="35719" rIns="35719" bIns="35719" anchor="ctr" anchorCtr="0">
            <a:spAutoFit/>
          </a:bodyPr>
          <a:lstStyle/>
          <a:p>
            <a:pPr algn="ctr">
              <a:buClr>
                <a:srgbClr val="000000"/>
              </a:buClr>
              <a:buSzPts val="1900"/>
            </a:pPr>
            <a:r>
              <a:rPr lang="en-GB" sz="1336">
                <a:solidFill>
                  <a:srgbClr val="000000"/>
                </a:solidFill>
                <a:latin typeface="Gill Sans"/>
                <a:ea typeface="Gill Sans"/>
                <a:cs typeface="Gill Sans"/>
                <a:sym typeface="Gill Sans"/>
              </a:rPr>
              <a:t>As the </a:t>
            </a:r>
            <a:r>
              <a:rPr lang="en-GB" sz="1336" b="1">
                <a:solidFill>
                  <a:schemeClr val="dk1"/>
                </a:solidFill>
                <a:latin typeface="Gill Sans"/>
                <a:ea typeface="Gill Sans"/>
                <a:cs typeface="Gill Sans"/>
                <a:sym typeface="Gill Sans"/>
              </a:rPr>
              <a:t>Ninja</a:t>
            </a:r>
            <a:r>
              <a:rPr lang="en-GB" sz="1336">
                <a:solidFill>
                  <a:srgbClr val="000000"/>
                </a:solidFill>
                <a:latin typeface="Gill Sans"/>
                <a:ea typeface="Gill Sans"/>
                <a:cs typeface="Gill Sans"/>
                <a:sym typeface="Gill Sans"/>
              </a:rPr>
              <a:t> has alluded to earlier, these vocabulary resources need to be supported by direct teaching. Teaching where misconceptions can be addressed and the correct meaning, spelling and varied forms of each word can be discussed, modelled and shared.</a:t>
            </a:r>
            <a:endParaRPr sz="984">
              <a:solidFill>
                <a:srgbClr val="000000"/>
              </a:solidFill>
              <a:latin typeface="Arial"/>
              <a:ea typeface="Arial"/>
              <a:cs typeface="Arial"/>
              <a:sym typeface="Arial"/>
            </a:endParaRPr>
          </a:p>
        </p:txBody>
      </p:sp>
      <p:sp>
        <p:nvSpPr>
          <p:cNvPr id="199" name="Google Shape;199;p11"/>
          <p:cNvSpPr txBox="1"/>
          <p:nvPr/>
        </p:nvSpPr>
        <p:spPr>
          <a:xfrm>
            <a:off x="1666874" y="1655691"/>
            <a:ext cx="4269850" cy="851323"/>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HELLO</a:t>
            </a:r>
            <a:r>
              <a:rPr lang="en-GB" sz="1266">
                <a:solidFill>
                  <a:schemeClr val="dk1"/>
                </a:solidFill>
                <a:latin typeface="Gill Sans"/>
                <a:ea typeface="Gill Sans"/>
                <a:cs typeface="Gill Sans"/>
                <a:sym typeface="Gill Sans"/>
              </a:rPr>
              <a:t> - A logical place to start with the word banks might be to identify which words the children already understand. If you are confident they can use a word with accuracy and control, then great! Let’s investigate the rest. </a:t>
            </a:r>
            <a:endParaRPr sz="984">
              <a:solidFill>
                <a:srgbClr val="000000"/>
              </a:solidFill>
              <a:latin typeface="Arial"/>
              <a:ea typeface="Arial"/>
              <a:cs typeface="Arial"/>
              <a:sym typeface="Arial"/>
            </a:endParaRPr>
          </a:p>
        </p:txBody>
      </p:sp>
      <p:sp>
        <p:nvSpPr>
          <p:cNvPr id="200" name="Google Shape;200;p11"/>
          <p:cNvSpPr txBox="1"/>
          <p:nvPr/>
        </p:nvSpPr>
        <p:spPr>
          <a:xfrm>
            <a:off x="1666874" y="2559582"/>
            <a:ext cx="4269850"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PEOPLE TO REMEMBER</a:t>
            </a:r>
            <a:r>
              <a:rPr lang="en-GB" sz="1266">
                <a:solidFill>
                  <a:schemeClr val="dk1"/>
                </a:solidFill>
                <a:latin typeface="Gill Sans"/>
                <a:ea typeface="Gill Sans"/>
                <a:cs typeface="Gill Sans"/>
                <a:sym typeface="Gill Sans"/>
              </a:rPr>
              <a:t> - This section could be used   in a variety of ways. Topic bookmarks, writing checklists, topic report writing aids, it’s really up to you. Each list of words have been carefully selected to help pupils create and enhance understanding of each specific area.</a:t>
            </a:r>
            <a:endParaRPr sz="984">
              <a:solidFill>
                <a:srgbClr val="000000"/>
              </a:solidFill>
              <a:latin typeface="Arial"/>
              <a:ea typeface="Arial"/>
              <a:cs typeface="Arial"/>
              <a:sym typeface="Arial"/>
            </a:endParaRPr>
          </a:p>
        </p:txBody>
      </p:sp>
      <p:sp>
        <p:nvSpPr>
          <p:cNvPr id="201" name="Google Shape;201;p11"/>
          <p:cNvSpPr txBox="1"/>
          <p:nvPr/>
        </p:nvSpPr>
        <p:spPr>
          <a:xfrm>
            <a:off x="1666874" y="3656540"/>
            <a:ext cx="4269851"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NOUNS</a:t>
            </a:r>
            <a:r>
              <a:rPr lang="en-GB" sz="1266">
                <a:solidFill>
                  <a:schemeClr val="dk1"/>
                </a:solidFill>
                <a:latin typeface="Gill Sans"/>
                <a:ea typeface="Gill Sans"/>
                <a:cs typeface="Gill Sans"/>
                <a:sym typeface="Gill Sans"/>
              </a:rPr>
              <a:t> - This section provides nouns (words that identify people, groups, objects, places, emotions) associated with the topic. Great for reports or any type of writing linked to your topic. Dive deeper and discuss the type of nouns - proper, common, collective and abstract - Remember to ask WHY. Can you discover more?</a:t>
            </a:r>
            <a:endParaRPr sz="984">
              <a:solidFill>
                <a:srgbClr val="000000"/>
              </a:solidFill>
              <a:latin typeface="Arial"/>
              <a:ea typeface="Arial"/>
              <a:cs typeface="Arial"/>
              <a:sym typeface="Arial"/>
            </a:endParaRPr>
          </a:p>
        </p:txBody>
      </p:sp>
      <p:sp>
        <p:nvSpPr>
          <p:cNvPr id="202" name="Google Shape;202;p11"/>
          <p:cNvSpPr txBox="1"/>
          <p:nvPr/>
        </p:nvSpPr>
        <p:spPr>
          <a:xfrm>
            <a:off x="1666874" y="4850510"/>
            <a:ext cx="4269851" cy="1435714"/>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VERBS</a:t>
            </a:r>
            <a:r>
              <a:rPr lang="en-GB" sz="1266">
                <a:solidFill>
                  <a:schemeClr val="dk1"/>
                </a:solidFill>
                <a:latin typeface="Gill Sans"/>
                <a:ea typeface="Gill Sans"/>
                <a:cs typeface="Gill Sans"/>
                <a:sym typeface="Gill Sans"/>
              </a:rPr>
              <a:t> - This section provides verbs (being, doing and having type words) associated with the topic. Believe it or not, verbs are also amazing for describing, adjectives are great, but verbs rock! These words have been specifically selected to enhance pupil’s description. Remember to discuss verb forms, past, present, perfect, linking to subject verb agreements.</a:t>
            </a:r>
            <a:endParaRPr sz="984">
              <a:solidFill>
                <a:srgbClr val="000000"/>
              </a:solidFill>
              <a:latin typeface="Arial"/>
              <a:ea typeface="Arial"/>
              <a:cs typeface="Arial"/>
              <a:sym typeface="Arial"/>
            </a:endParaRPr>
          </a:p>
        </p:txBody>
      </p:sp>
      <p:sp>
        <p:nvSpPr>
          <p:cNvPr id="203" name="Google Shape;203;p11"/>
          <p:cNvSpPr txBox="1"/>
          <p:nvPr/>
        </p:nvSpPr>
        <p:spPr>
          <a:xfrm>
            <a:off x="6071504" y="1655660"/>
            <a:ext cx="4359371"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ADJECTIVES</a:t>
            </a:r>
            <a:r>
              <a:rPr lang="en-GB" sz="1266">
                <a:solidFill>
                  <a:schemeClr val="dk1"/>
                </a:solidFill>
                <a:latin typeface="Gill Sans"/>
                <a:ea typeface="Gill Sans"/>
                <a:cs typeface="Gill Sans"/>
                <a:sym typeface="Gill Sans"/>
              </a:rPr>
              <a:t> - These words will take your pupil’s descriptive powers to a new level! You must teach them first, be selective and think carefully about what you are teaching and context - discuss why pupils think these words might have been chosen. Pupil’s subject knowledge will need to be secure to effectively use these words. </a:t>
            </a:r>
            <a:endParaRPr sz="984">
              <a:solidFill>
                <a:srgbClr val="000000"/>
              </a:solidFill>
              <a:latin typeface="Arial"/>
              <a:ea typeface="Arial"/>
              <a:cs typeface="Arial"/>
              <a:sym typeface="Arial"/>
            </a:endParaRPr>
          </a:p>
        </p:txBody>
      </p:sp>
      <p:sp>
        <p:nvSpPr>
          <p:cNvPr id="204" name="Google Shape;204;p11"/>
          <p:cNvSpPr txBox="1"/>
          <p:nvPr/>
        </p:nvSpPr>
        <p:spPr>
          <a:xfrm>
            <a:off x="6096000" y="2930424"/>
            <a:ext cx="4334875" cy="1240917"/>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NOUNS, VERBS AND ADJECTIVES </a:t>
            </a:r>
            <a:endParaRPr sz="984">
              <a:solidFill>
                <a:srgbClr val="000000"/>
              </a:solidFill>
              <a:latin typeface="Arial"/>
              <a:ea typeface="Arial"/>
              <a:cs typeface="Arial"/>
              <a:sym typeface="Arial"/>
            </a:endParaRPr>
          </a:p>
          <a:p>
            <a:pPr algn="just">
              <a:buClr>
                <a:schemeClr val="dk1"/>
              </a:buClr>
              <a:buSzPts val="1800"/>
            </a:pPr>
            <a:r>
              <a:rPr lang="en-GB" sz="1266">
                <a:solidFill>
                  <a:schemeClr val="dk1"/>
                </a:solidFill>
                <a:latin typeface="Gill Sans"/>
                <a:ea typeface="Gill Sans"/>
                <a:cs typeface="Gill Sans"/>
                <a:sym typeface="Gill Sans"/>
              </a:rPr>
              <a:t>These resources could be used in an unlimited amount of ways. One specific way you might choose to unlock a specific word, is to use the </a:t>
            </a:r>
            <a:r>
              <a:rPr lang="en-GB" sz="1266" b="1">
                <a:solidFill>
                  <a:schemeClr val="dk1"/>
                </a:solidFill>
                <a:latin typeface="Gill Sans"/>
                <a:ea typeface="Gill Sans"/>
                <a:cs typeface="Gill Sans"/>
                <a:sym typeface="Gill Sans"/>
              </a:rPr>
              <a:t>Vocabulary Laboratory</a:t>
            </a:r>
            <a:r>
              <a:rPr lang="en-GB" sz="1266">
                <a:solidFill>
                  <a:schemeClr val="dk1"/>
                </a:solidFill>
                <a:latin typeface="Gill Sans"/>
                <a:ea typeface="Gill Sans"/>
                <a:cs typeface="Gill Sans"/>
                <a:sym typeface="Gill Sans"/>
              </a:rPr>
              <a:t> sheet on page 8. This activity is specifically designed to breakdown a pupil’s understanding of a single word!</a:t>
            </a:r>
            <a:endParaRPr sz="984">
              <a:solidFill>
                <a:srgbClr val="000000"/>
              </a:solidFill>
              <a:latin typeface="Arial"/>
              <a:ea typeface="Arial"/>
              <a:cs typeface="Arial"/>
              <a:sym typeface="Arial"/>
            </a:endParaRPr>
          </a:p>
        </p:txBody>
      </p:sp>
      <p:sp>
        <p:nvSpPr>
          <p:cNvPr id="205" name="Google Shape;205;p11"/>
          <p:cNvSpPr txBox="1"/>
          <p:nvPr/>
        </p:nvSpPr>
        <p:spPr>
          <a:xfrm>
            <a:off x="6096000" y="4205203"/>
            <a:ext cx="4334875"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SYNONYM ALLEY</a:t>
            </a:r>
            <a:r>
              <a:rPr lang="en-GB" sz="1266">
                <a:solidFill>
                  <a:schemeClr val="dk1"/>
                </a:solidFill>
                <a:latin typeface="Gill Sans"/>
                <a:ea typeface="Gill Sans"/>
                <a:cs typeface="Gill Sans"/>
                <a:sym typeface="Gill Sans"/>
              </a:rPr>
              <a:t> - Synonym Alley has been created to help explore topic vocabulary synonyms (words that share the same meaning). Simply draw a line from the word on the left to the right. The ninja has also provided a blank template on page 15 for you to create your own.</a:t>
            </a:r>
            <a:endParaRPr sz="984">
              <a:solidFill>
                <a:srgbClr val="000000"/>
              </a:solidFill>
              <a:latin typeface="Arial"/>
              <a:ea typeface="Arial"/>
              <a:cs typeface="Arial"/>
              <a:sym typeface="Arial"/>
            </a:endParaRPr>
          </a:p>
        </p:txBody>
      </p:sp>
      <p:pic>
        <p:nvPicPr>
          <p:cNvPr id="206" name="Google Shape;206;p11" descr="Text&#10;&#10;Description automatically generated"/>
          <p:cNvPicPr preferRelativeResize="0"/>
          <p:nvPr/>
        </p:nvPicPr>
        <p:blipFill rotWithShape="1">
          <a:blip r:embed="rId3">
            <a:alphaModFix/>
          </a:blip>
          <a:srcRect l="9783" t="39911" r="9355" b="45236"/>
          <a:stretch/>
        </p:blipFill>
        <p:spPr>
          <a:xfrm>
            <a:off x="1446866" y="98144"/>
            <a:ext cx="9218990" cy="952533"/>
          </a:xfrm>
          <a:prstGeom prst="rect">
            <a:avLst/>
          </a:prstGeom>
          <a:noFill/>
          <a:ln>
            <a:noFill/>
          </a:ln>
        </p:spPr>
      </p:pic>
      <p:pic>
        <p:nvPicPr>
          <p:cNvPr id="207" name="Google Shape;207;p11" descr="Logo, company name&#10;&#10;Description automatically generated"/>
          <p:cNvPicPr preferRelativeResize="0"/>
          <p:nvPr/>
        </p:nvPicPr>
        <p:blipFill rotWithShape="1">
          <a:blip r:embed="rId4">
            <a:alphaModFix/>
          </a:blip>
          <a:srcRect t="24752" b="42672"/>
          <a:stretch/>
        </p:blipFill>
        <p:spPr>
          <a:xfrm>
            <a:off x="6203233" y="5544783"/>
            <a:ext cx="4472532" cy="1221361"/>
          </a:xfrm>
          <a:prstGeom prst="rect">
            <a:avLst/>
          </a:prstGeom>
          <a:noFill/>
          <a:ln>
            <a:noFill/>
          </a:ln>
        </p:spPr>
      </p:pic>
      <p:sp>
        <p:nvSpPr>
          <p:cNvPr id="208" name="Google Shape;208;p11"/>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2"/>
        <p:cNvGrpSpPr/>
        <p:nvPr/>
      </p:nvGrpSpPr>
      <p:grpSpPr>
        <a:xfrm>
          <a:off x="0" y="0"/>
          <a:ext cx="0" cy="0"/>
          <a:chOff x="0" y="0"/>
          <a:chExt cx="0" cy="0"/>
        </a:xfrm>
      </p:grpSpPr>
      <p:sp>
        <p:nvSpPr>
          <p:cNvPr id="213" name="Google Shape;213;p12"/>
          <p:cNvSpPr txBox="1"/>
          <p:nvPr/>
        </p:nvSpPr>
        <p:spPr>
          <a:xfrm>
            <a:off x="1540637" y="6415091"/>
            <a:ext cx="252474" cy="504818"/>
          </a:xfrm>
          <a:prstGeom prst="rect">
            <a:avLst/>
          </a:prstGeom>
          <a:noFill/>
          <a:ln>
            <a:noFill/>
          </a:ln>
        </p:spPr>
        <p:txBody>
          <a:bodyPr spcFirstLastPara="1" wrap="square" lIns="35719" tIns="35719" rIns="35719" bIns="35719" anchor="ctr" anchorCtr="0">
            <a:spAutoFit/>
          </a:bodyPr>
          <a:lstStyle/>
          <a:p>
            <a:pPr algn="ctr">
              <a:buClr>
                <a:schemeClr val="dk1"/>
              </a:buClr>
              <a:buSzPts val="2000"/>
            </a:pPr>
            <a:r>
              <a:rPr lang="en-GB" sz="1406">
                <a:solidFill>
                  <a:schemeClr val="dk1"/>
                </a:solidFill>
                <a:latin typeface="Gill Sans"/>
                <a:ea typeface="Gill Sans"/>
                <a:cs typeface="Gill Sans"/>
                <a:sym typeface="Gill Sans"/>
              </a:rPr>
              <a:t>12</a:t>
            </a:r>
            <a:endParaRPr sz="1406">
              <a:solidFill>
                <a:schemeClr val="dk1"/>
              </a:solidFill>
              <a:latin typeface="Gill Sans"/>
              <a:ea typeface="Gill Sans"/>
              <a:cs typeface="Gill Sans"/>
              <a:sym typeface="Gill Sans"/>
            </a:endParaRPr>
          </a:p>
        </p:txBody>
      </p:sp>
      <p:sp>
        <p:nvSpPr>
          <p:cNvPr id="214" name="Google Shape;214;p12"/>
          <p:cNvSpPr txBox="1"/>
          <p:nvPr/>
        </p:nvSpPr>
        <p:spPr>
          <a:xfrm>
            <a:off x="1703120" y="894956"/>
            <a:ext cx="4229991" cy="1630511"/>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VOCABULARY LABORATORY</a:t>
            </a:r>
            <a:r>
              <a:rPr lang="en-GB" sz="1266">
                <a:solidFill>
                  <a:schemeClr val="dk1"/>
                </a:solidFill>
                <a:latin typeface="Gill Sans"/>
                <a:ea typeface="Gill Sans"/>
                <a:cs typeface="Gill Sans"/>
                <a:sym typeface="Gill Sans"/>
              </a:rPr>
              <a:t> - The Vocabulary Lab is a word technician’s dream. Like Frankenstein himself, words have many forms, pieces and meanings. The Vocabulary Laboratory is the perfect activity to operate on a word, dissect it and see exactly how it works! Preparation is key here, know what each word has to offer! Choose from the Ninja’s extensive banks or choose your own!</a:t>
            </a:r>
            <a:endParaRPr sz="984">
              <a:solidFill>
                <a:srgbClr val="000000"/>
              </a:solidFill>
              <a:latin typeface="Arial"/>
              <a:ea typeface="Arial"/>
              <a:cs typeface="Arial"/>
              <a:sym typeface="Arial"/>
            </a:endParaRPr>
          </a:p>
        </p:txBody>
      </p:sp>
      <p:sp>
        <p:nvSpPr>
          <p:cNvPr id="215" name="Google Shape;215;p12"/>
          <p:cNvSpPr txBox="1"/>
          <p:nvPr/>
        </p:nvSpPr>
        <p:spPr>
          <a:xfrm>
            <a:off x="1703119" y="2537707"/>
            <a:ext cx="4229992" cy="1435714"/>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ENTHRALLING ETYMOLOGY </a:t>
            </a:r>
            <a:r>
              <a:rPr lang="en-GB" sz="1266">
                <a:solidFill>
                  <a:schemeClr val="dk1"/>
                </a:solidFill>
                <a:latin typeface="Gill Sans"/>
                <a:ea typeface="Gill Sans"/>
                <a:cs typeface="Gill Sans"/>
                <a:sym typeface="Gill Sans"/>
              </a:rPr>
              <a:t>- The Ninja loves discovering the history behind a word, some have fabulous stories behind them, whereas others are made up of several parts from Latin, Greek etc. The Ninja has painstakingly selected words that are sure to get your etymological whistle wet and hopefully excite pupils to discover the etymology of more words on their own.  </a:t>
            </a:r>
            <a:endParaRPr sz="984">
              <a:solidFill>
                <a:srgbClr val="000000"/>
              </a:solidFill>
              <a:latin typeface="Arial"/>
              <a:ea typeface="Arial"/>
              <a:cs typeface="Arial"/>
              <a:sym typeface="Arial"/>
            </a:endParaRPr>
          </a:p>
        </p:txBody>
      </p:sp>
      <p:sp>
        <p:nvSpPr>
          <p:cNvPr id="216" name="Google Shape;216;p12"/>
          <p:cNvSpPr txBox="1"/>
          <p:nvPr/>
        </p:nvSpPr>
        <p:spPr>
          <a:xfrm>
            <a:off x="1703120" y="4138998"/>
            <a:ext cx="4399517"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LITTLE NINJA VOCABULARY AWARD</a:t>
            </a:r>
            <a:r>
              <a:rPr lang="en-GB" sz="1266">
                <a:solidFill>
                  <a:schemeClr val="dk1"/>
                </a:solidFill>
                <a:latin typeface="Gill Sans"/>
                <a:ea typeface="Gill Sans"/>
                <a:cs typeface="Gill Sans"/>
                <a:sym typeface="Gill Sans"/>
              </a:rPr>
              <a:t> - Reward your pupils with this simple Vocabulary Ninja certificate, signed by the Ninja. Remember to tweet your pupils’ success </a:t>
            </a:r>
            <a:r>
              <a:rPr lang="en-GB" sz="1266" b="1">
                <a:solidFill>
                  <a:schemeClr val="dk1"/>
                </a:solidFill>
                <a:latin typeface="Gill Sans"/>
                <a:ea typeface="Gill Sans"/>
                <a:cs typeface="Gill Sans"/>
                <a:sym typeface="Gill Sans"/>
              </a:rPr>
              <a:t>@VocabularyNinja</a:t>
            </a:r>
            <a:r>
              <a:rPr lang="en-GB" sz="1266">
                <a:solidFill>
                  <a:schemeClr val="dk1"/>
                </a:solidFill>
                <a:latin typeface="Gill Sans"/>
                <a:ea typeface="Gill Sans"/>
                <a:cs typeface="Gill Sans"/>
                <a:sym typeface="Gill Sans"/>
              </a:rPr>
              <a:t> and use our hashtags #VocabularyNinja #Certificate #LittleNinja.</a:t>
            </a:r>
            <a:endParaRPr sz="984">
              <a:solidFill>
                <a:srgbClr val="000000"/>
              </a:solidFill>
              <a:latin typeface="Arial"/>
              <a:ea typeface="Arial"/>
              <a:cs typeface="Arial"/>
              <a:sym typeface="Arial"/>
            </a:endParaRPr>
          </a:p>
        </p:txBody>
      </p:sp>
      <p:sp>
        <p:nvSpPr>
          <p:cNvPr id="217" name="Google Shape;217;p12"/>
          <p:cNvSpPr txBox="1"/>
          <p:nvPr/>
        </p:nvSpPr>
        <p:spPr>
          <a:xfrm>
            <a:off x="1706438" y="5350727"/>
            <a:ext cx="4392880" cy="1046120"/>
          </a:xfrm>
          <a:prstGeom prst="rect">
            <a:avLst/>
          </a:prstGeom>
          <a:noFill/>
          <a:ln>
            <a:noFill/>
          </a:ln>
        </p:spPr>
        <p:txBody>
          <a:bodyPr spcFirstLastPara="1" wrap="square" lIns="35719" tIns="35719" rIns="35719" bIns="35719" anchor="ctr" anchorCtr="0">
            <a:spAutoFit/>
          </a:bodyPr>
          <a:lstStyle/>
          <a:p>
            <a:pPr algn="just">
              <a:buClr>
                <a:schemeClr val="dk1"/>
              </a:buClr>
              <a:buSzPts val="1800"/>
            </a:pPr>
            <a:r>
              <a:rPr lang="en-GB" sz="1266" b="1">
                <a:solidFill>
                  <a:schemeClr val="dk1"/>
                </a:solidFill>
                <a:latin typeface="Gill Sans"/>
                <a:ea typeface="Gill Sans"/>
                <a:cs typeface="Gill Sans"/>
                <a:sym typeface="Gill Sans"/>
              </a:rPr>
              <a:t>DISPLAY SLIPS</a:t>
            </a:r>
            <a:r>
              <a:rPr lang="en-GB" sz="1266">
                <a:solidFill>
                  <a:schemeClr val="dk1"/>
                </a:solidFill>
                <a:latin typeface="Gill Sans"/>
                <a:ea typeface="Gill Sans"/>
                <a:cs typeface="Gill Sans"/>
                <a:sym typeface="Gill Sans"/>
              </a:rPr>
              <a:t> - Display slips can be used in a variety of ways such as displaying vocabulary, laminate them and use them in topic work, word banks, the world is your oyster. All branded neatly with Vocabulary Ninja, sure to engage pupils! Print, trim and use!</a:t>
            </a:r>
            <a:endParaRPr sz="984">
              <a:solidFill>
                <a:srgbClr val="000000"/>
              </a:solidFill>
              <a:latin typeface="Arial"/>
              <a:ea typeface="Arial"/>
              <a:cs typeface="Arial"/>
              <a:sym typeface="Arial"/>
            </a:endParaRPr>
          </a:p>
        </p:txBody>
      </p:sp>
      <p:pic>
        <p:nvPicPr>
          <p:cNvPr id="218" name="Google Shape;218;p12" descr="Text&#10;&#10;Description automatically generated"/>
          <p:cNvPicPr preferRelativeResize="0"/>
          <p:nvPr/>
        </p:nvPicPr>
        <p:blipFill rotWithShape="1">
          <a:blip r:embed="rId3">
            <a:alphaModFix/>
          </a:blip>
          <a:srcRect l="9783" t="39911" r="9355" b="45236"/>
          <a:stretch/>
        </p:blipFill>
        <p:spPr>
          <a:xfrm>
            <a:off x="1446866" y="98144"/>
            <a:ext cx="9218990" cy="952533"/>
          </a:xfrm>
          <a:prstGeom prst="rect">
            <a:avLst/>
          </a:prstGeom>
          <a:noFill/>
          <a:ln>
            <a:noFill/>
          </a:ln>
        </p:spPr>
      </p:pic>
      <p:pic>
        <p:nvPicPr>
          <p:cNvPr id="219" name="Google Shape;219;p12"/>
          <p:cNvPicPr preferRelativeResize="0"/>
          <p:nvPr/>
        </p:nvPicPr>
        <p:blipFill rotWithShape="1">
          <a:blip r:embed="rId4">
            <a:alphaModFix amt="30000"/>
          </a:blip>
          <a:srcRect l="9410" r="12019" b="14893"/>
          <a:stretch/>
        </p:blipFill>
        <p:spPr>
          <a:xfrm>
            <a:off x="6189366" y="1875981"/>
            <a:ext cx="4206533" cy="3474828"/>
          </a:xfrm>
          <a:prstGeom prst="rect">
            <a:avLst/>
          </a:prstGeom>
          <a:noFill/>
          <a:ln>
            <a:noFill/>
          </a:ln>
        </p:spPr>
      </p:pic>
      <p:sp>
        <p:nvSpPr>
          <p:cNvPr id="220" name="Google Shape;220;p12"/>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24"/>
        <p:cNvGrpSpPr/>
        <p:nvPr/>
      </p:nvGrpSpPr>
      <p:grpSpPr>
        <a:xfrm>
          <a:off x="0" y="0"/>
          <a:ext cx="0" cy="0"/>
          <a:chOff x="0" y="0"/>
          <a:chExt cx="0" cy="0"/>
        </a:xfrm>
      </p:grpSpPr>
      <p:grpSp>
        <p:nvGrpSpPr>
          <p:cNvPr id="225" name="Google Shape;225;p13"/>
          <p:cNvGrpSpPr/>
          <p:nvPr/>
        </p:nvGrpSpPr>
        <p:grpSpPr>
          <a:xfrm rot="1007258">
            <a:off x="9939643" y="6155808"/>
            <a:ext cx="6270413" cy="568601"/>
            <a:chOff x="11782763" y="6452690"/>
            <a:chExt cx="8917923" cy="808676"/>
          </a:xfrm>
        </p:grpSpPr>
        <p:sp>
          <p:nvSpPr>
            <p:cNvPr id="226" name="Google Shape;226;p13"/>
            <p:cNvSpPr/>
            <p:nvPr/>
          </p:nvSpPr>
          <p:spPr>
            <a:xfrm rot="896267" flipH="1">
              <a:off x="12315521" y="6789532"/>
              <a:ext cx="8385165" cy="471834"/>
            </a:xfrm>
            <a:prstGeom prst="rect">
              <a:avLst/>
            </a:prstGeom>
            <a:solidFill>
              <a:srgbClr val="38E1FF"/>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sp>
          <p:nvSpPr>
            <p:cNvPr id="227" name="Google Shape;227;p13"/>
            <p:cNvSpPr/>
            <p:nvPr/>
          </p:nvSpPr>
          <p:spPr>
            <a:xfrm rot="896267" flipH="1">
              <a:off x="11782763" y="6452690"/>
              <a:ext cx="6869178" cy="471833"/>
            </a:xfrm>
            <a:prstGeom prst="rect">
              <a:avLst/>
            </a:prstGeom>
            <a:solidFill>
              <a:srgbClr val="38E1FF">
                <a:alpha val="20000"/>
              </a:srgbClr>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grpSp>
      <p:grpSp>
        <p:nvGrpSpPr>
          <p:cNvPr id="228" name="Google Shape;228;p13"/>
          <p:cNvGrpSpPr/>
          <p:nvPr/>
        </p:nvGrpSpPr>
        <p:grpSpPr>
          <a:xfrm rot="-10025560">
            <a:off x="-4402499" y="702173"/>
            <a:ext cx="6270418" cy="568600"/>
            <a:chOff x="11782761" y="6452691"/>
            <a:chExt cx="8917926" cy="808676"/>
          </a:xfrm>
        </p:grpSpPr>
        <p:sp>
          <p:nvSpPr>
            <p:cNvPr id="229" name="Google Shape;229;p13"/>
            <p:cNvSpPr/>
            <p:nvPr/>
          </p:nvSpPr>
          <p:spPr>
            <a:xfrm rot="896267" flipH="1">
              <a:off x="12315522" y="6789533"/>
              <a:ext cx="8385165" cy="471834"/>
            </a:xfrm>
            <a:prstGeom prst="rect">
              <a:avLst/>
            </a:prstGeom>
            <a:solidFill>
              <a:srgbClr val="38E1FF"/>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sp>
          <p:nvSpPr>
            <p:cNvPr id="230" name="Google Shape;230;p13"/>
            <p:cNvSpPr/>
            <p:nvPr/>
          </p:nvSpPr>
          <p:spPr>
            <a:xfrm rot="896267" flipH="1">
              <a:off x="11782761" y="6452691"/>
              <a:ext cx="6869179" cy="471834"/>
            </a:xfrm>
            <a:prstGeom prst="rect">
              <a:avLst/>
            </a:prstGeom>
            <a:solidFill>
              <a:srgbClr val="38E1FF">
                <a:alpha val="20000"/>
              </a:srgbClr>
            </a:solidFill>
            <a:ln>
              <a:noFill/>
            </a:ln>
            <a:effectLst>
              <a:outerShdw blurRad="38100" dist="25400" dir="5400000" rotWithShape="0">
                <a:srgbClr val="000000">
                  <a:alpha val="40000"/>
                </a:srgb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grpSp>
      <p:sp>
        <p:nvSpPr>
          <p:cNvPr id="231" name="Google Shape;231;p13"/>
          <p:cNvSpPr/>
          <p:nvPr/>
        </p:nvSpPr>
        <p:spPr>
          <a:xfrm>
            <a:off x="1741203" y="1401009"/>
            <a:ext cx="8680837" cy="331758"/>
          </a:xfrm>
          <a:prstGeom prst="rect">
            <a:avLst/>
          </a:prstGeom>
          <a:noFill/>
          <a:ln w="101600" cap="flat" cmpd="thickThin">
            <a:solidFill>
              <a:srgbClr val="0365C0"/>
            </a:solidFill>
            <a:prstDash val="solid"/>
            <a:miter lim="400000"/>
            <a:headEnd type="none" w="sm" len="sm"/>
            <a:tailEnd type="none" w="sm" len="sm"/>
          </a:ln>
          <a:effectLst>
            <a:outerShdw blurRad="38100" dist="25400" dir="5400000" rotWithShape="0">
              <a:schemeClr val="lt1">
                <a:alpha val="40000"/>
              </a:scheme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sp>
        <p:nvSpPr>
          <p:cNvPr id="232" name="Google Shape;232;p13"/>
          <p:cNvSpPr/>
          <p:nvPr/>
        </p:nvSpPr>
        <p:spPr>
          <a:xfrm>
            <a:off x="1755582" y="5002034"/>
            <a:ext cx="8680837" cy="331758"/>
          </a:xfrm>
          <a:prstGeom prst="rect">
            <a:avLst/>
          </a:prstGeom>
          <a:noFill/>
          <a:ln w="101600" cap="flat" cmpd="thickThin">
            <a:solidFill>
              <a:srgbClr val="0365C0"/>
            </a:solidFill>
            <a:prstDash val="solid"/>
            <a:miter lim="400000"/>
            <a:headEnd type="none" w="sm" len="sm"/>
            <a:tailEnd type="none" w="sm" len="sm"/>
          </a:ln>
          <a:effectLst>
            <a:outerShdw blurRad="38100" dist="25400" dir="5400000" rotWithShape="0">
              <a:schemeClr val="lt1">
                <a:alpha val="40000"/>
              </a:schemeClr>
            </a:outerShdw>
          </a:effectLst>
        </p:spPr>
        <p:txBody>
          <a:bodyPr spcFirstLastPara="1" wrap="square" lIns="35719" tIns="35719" rIns="35719" bIns="35719" anchor="ctr" anchorCtr="0">
            <a:spAutoFit/>
          </a:bodyPr>
          <a:lstStyle/>
          <a:p>
            <a:pPr algn="ctr">
              <a:buClr>
                <a:srgbClr val="000000"/>
              </a:buClr>
              <a:buSzPts val="2400"/>
            </a:pPr>
            <a:endParaRPr sz="1687">
              <a:solidFill>
                <a:srgbClr val="FFFFFF"/>
              </a:solidFill>
              <a:latin typeface="Helvetica Neue Light"/>
              <a:ea typeface="Helvetica Neue Light"/>
              <a:cs typeface="Helvetica Neue Light"/>
              <a:sym typeface="Helvetica Neue Light"/>
            </a:endParaRPr>
          </a:p>
        </p:txBody>
      </p:sp>
      <p:pic>
        <p:nvPicPr>
          <p:cNvPr id="233" name="Google Shape;233;p13"/>
          <p:cNvPicPr preferRelativeResize="0"/>
          <p:nvPr/>
        </p:nvPicPr>
        <p:blipFill rotWithShape="1">
          <a:blip r:embed="rId3">
            <a:alphaModFix/>
          </a:blip>
          <a:srcRect l="9410" r="12019" b="14893"/>
          <a:stretch/>
        </p:blipFill>
        <p:spPr>
          <a:xfrm>
            <a:off x="9402761" y="5521919"/>
            <a:ext cx="1033658" cy="853858"/>
          </a:xfrm>
          <a:prstGeom prst="rect">
            <a:avLst/>
          </a:prstGeom>
          <a:noFill/>
          <a:ln>
            <a:noFill/>
          </a:ln>
        </p:spPr>
      </p:pic>
      <p:pic>
        <p:nvPicPr>
          <p:cNvPr id="234" name="Google Shape;234;p13"/>
          <p:cNvPicPr preferRelativeResize="0"/>
          <p:nvPr/>
        </p:nvPicPr>
        <p:blipFill rotWithShape="1">
          <a:blip r:embed="rId3">
            <a:alphaModFix/>
          </a:blip>
          <a:srcRect l="9410" r="12019" b="14893"/>
          <a:stretch/>
        </p:blipFill>
        <p:spPr>
          <a:xfrm>
            <a:off x="1769960" y="332709"/>
            <a:ext cx="1033658" cy="853858"/>
          </a:xfrm>
          <a:prstGeom prst="rect">
            <a:avLst/>
          </a:prstGeom>
          <a:noFill/>
          <a:ln>
            <a:noFill/>
          </a:ln>
        </p:spPr>
      </p:pic>
      <p:sp>
        <p:nvSpPr>
          <p:cNvPr id="235" name="Google Shape;235;p13"/>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39"/>
        <p:cNvGrpSpPr/>
        <p:nvPr/>
      </p:nvGrpSpPr>
      <p:grpSpPr>
        <a:xfrm>
          <a:off x="0" y="0"/>
          <a:ext cx="0" cy="0"/>
          <a:chOff x="0" y="0"/>
          <a:chExt cx="0" cy="0"/>
        </a:xfrm>
      </p:grpSpPr>
      <p:sp>
        <p:nvSpPr>
          <p:cNvPr id="240" name="Google Shape;240;p14"/>
          <p:cNvSpPr txBox="1"/>
          <p:nvPr/>
        </p:nvSpPr>
        <p:spPr>
          <a:xfrm>
            <a:off x="1657529" y="650364"/>
            <a:ext cx="4997612" cy="504818"/>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Draw a line from the words on the left to its synonym on the right.</a:t>
            </a:r>
            <a:endParaRPr sz="984">
              <a:solidFill>
                <a:srgbClr val="000000"/>
              </a:solidFill>
              <a:latin typeface="Arial"/>
              <a:ea typeface="Arial"/>
              <a:cs typeface="Arial"/>
              <a:sym typeface="Arial"/>
            </a:endParaRPr>
          </a:p>
        </p:txBody>
      </p:sp>
      <p:cxnSp>
        <p:nvCxnSpPr>
          <p:cNvPr id="241" name="Google Shape;241;p14"/>
          <p:cNvCxnSpPr/>
          <p:nvPr/>
        </p:nvCxnSpPr>
        <p:spPr>
          <a:xfrm rot="10800000">
            <a:off x="5986283" y="1187369"/>
            <a:ext cx="0" cy="5670631"/>
          </a:xfrm>
          <a:prstGeom prst="straightConnector1">
            <a:avLst/>
          </a:prstGeom>
          <a:noFill/>
          <a:ln w="25400" cap="flat" cmpd="sng">
            <a:solidFill>
              <a:srgbClr val="D8D8D8"/>
            </a:solidFill>
            <a:prstDash val="solid"/>
            <a:miter lim="400000"/>
            <a:headEnd type="none" w="sm" len="sm"/>
            <a:tailEnd type="none" w="sm" len="sm"/>
          </a:ln>
        </p:spPr>
      </p:cxnSp>
      <p:cxnSp>
        <p:nvCxnSpPr>
          <p:cNvPr id="242" name="Google Shape;242;p14"/>
          <p:cNvCxnSpPr/>
          <p:nvPr/>
        </p:nvCxnSpPr>
        <p:spPr>
          <a:xfrm>
            <a:off x="1399766" y="3568769"/>
            <a:ext cx="9392469" cy="0"/>
          </a:xfrm>
          <a:prstGeom prst="straightConnector1">
            <a:avLst/>
          </a:prstGeom>
          <a:noFill/>
          <a:ln w="25400" cap="flat" cmpd="sng">
            <a:solidFill>
              <a:srgbClr val="D8D8D8"/>
            </a:solidFill>
            <a:prstDash val="solid"/>
            <a:miter lim="400000"/>
            <a:headEnd type="none" w="sm" len="sm"/>
            <a:tailEnd type="none" w="sm" len="sm"/>
          </a:ln>
        </p:spPr>
      </p:cxnSp>
      <p:pic>
        <p:nvPicPr>
          <p:cNvPr id="243" name="Google Shape;243;p14" descr="Text&#10;&#10;Description automatically generated"/>
          <p:cNvPicPr preferRelativeResize="0"/>
          <p:nvPr/>
        </p:nvPicPr>
        <p:blipFill rotWithShape="1">
          <a:blip r:embed="rId3">
            <a:alphaModFix/>
          </a:blip>
          <a:srcRect l="23606" t="18336" r="21739" b="63678"/>
          <a:stretch/>
        </p:blipFill>
        <p:spPr>
          <a:xfrm>
            <a:off x="1657529" y="-18356"/>
            <a:ext cx="4997612" cy="925073"/>
          </a:xfrm>
          <a:prstGeom prst="rect">
            <a:avLst/>
          </a:prstGeom>
          <a:noFill/>
          <a:ln>
            <a:noFill/>
          </a:ln>
        </p:spPr>
      </p:pic>
      <p:pic>
        <p:nvPicPr>
          <p:cNvPr id="244" name="Google Shape;244;p14" descr="Logo, company name&#10;&#10;Description automatically generated"/>
          <p:cNvPicPr preferRelativeResize="0"/>
          <p:nvPr/>
        </p:nvPicPr>
        <p:blipFill rotWithShape="1">
          <a:blip r:embed="rId4">
            <a:alphaModFix/>
          </a:blip>
          <a:srcRect t="24752" b="42672"/>
          <a:stretch/>
        </p:blipFill>
        <p:spPr>
          <a:xfrm>
            <a:off x="6205718" y="5636639"/>
            <a:ext cx="4472532" cy="1221361"/>
          </a:xfrm>
          <a:prstGeom prst="rect">
            <a:avLst/>
          </a:prstGeom>
          <a:noFill/>
          <a:ln>
            <a:noFill/>
          </a:ln>
        </p:spPr>
      </p:pic>
      <p:sp>
        <p:nvSpPr>
          <p:cNvPr id="245" name="Google Shape;245;p14"/>
          <p:cNvSpPr txBox="1"/>
          <p:nvPr/>
        </p:nvSpPr>
        <p:spPr>
          <a:xfrm>
            <a:off x="1524000" y="6674055"/>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4248150" y="1285875"/>
            <a:ext cx="17907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Commotion in the Ocean</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4" name="Rectangle 3"/>
          <p:cNvSpPr/>
          <p:nvPr/>
        </p:nvSpPr>
        <p:spPr>
          <a:xfrm>
            <a:off x="2895600" y="3857625"/>
            <a:ext cx="135255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Australia </a:t>
            </a:r>
          </a:p>
          <a:p>
            <a:pPr algn="ctr"/>
            <a:endParaRPr lang="en-GB" dirty="0">
              <a:solidFill>
                <a:srgbClr val="0070C0"/>
              </a:solidFill>
              <a:latin typeface="Verdana" panose="020B0604030504040204" pitchFamily="34" charset="0"/>
              <a:ea typeface="Verdana" panose="020B0604030504040204" pitchFamily="34" charset="0"/>
            </a:endParaRP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5" name="Rectangle 4"/>
          <p:cNvSpPr/>
          <p:nvPr/>
        </p:nvSpPr>
        <p:spPr>
          <a:xfrm>
            <a:off x="4248150" y="5524500"/>
            <a:ext cx="17907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70C0"/>
                </a:solidFill>
                <a:latin typeface="Verdana" panose="020B0604030504040204" pitchFamily="34" charset="0"/>
                <a:ea typeface="Verdana" panose="020B0604030504040204" pitchFamily="34" charset="0"/>
              </a:rPr>
              <a:t>Commotion in the Ocean</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6" name="Rectangle 5"/>
          <p:cNvSpPr/>
          <p:nvPr/>
        </p:nvSpPr>
        <p:spPr>
          <a:xfrm>
            <a:off x="2895600" y="2752948"/>
            <a:ext cx="135255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Fire &amp; Ice</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7" name="Rectangle 6"/>
          <p:cNvSpPr/>
          <p:nvPr/>
        </p:nvSpPr>
        <p:spPr>
          <a:xfrm>
            <a:off x="7943850" y="1285875"/>
            <a:ext cx="1333500"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Amazing Africa</a:t>
            </a:r>
          </a:p>
          <a:p>
            <a:pPr algn="ctr"/>
            <a:r>
              <a:rPr lang="en-GB" sz="1200" dirty="0">
                <a:solidFill>
                  <a:srgbClr val="0070C0"/>
                </a:solidFill>
                <a:latin typeface="Verdana" panose="020B0604030504040204" pitchFamily="34" charset="0"/>
                <a:ea typeface="Verdana" panose="020B0604030504040204" pitchFamily="34" charset="0"/>
              </a:rPr>
              <a:t>Geography / History</a:t>
            </a:r>
          </a:p>
        </p:txBody>
      </p:sp>
      <p:sp>
        <p:nvSpPr>
          <p:cNvPr id="8" name="Rectangle 7"/>
          <p:cNvSpPr/>
          <p:nvPr/>
        </p:nvSpPr>
        <p:spPr>
          <a:xfrm>
            <a:off x="7943850" y="2752948"/>
            <a:ext cx="1333500" cy="72367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Polar Regions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0" name="Rectangle 9">
            <a:extLst>
              <a:ext uri="{FF2B5EF4-FFF2-40B4-BE49-F238E27FC236}">
                <a16:creationId xmlns:a16="http://schemas.microsoft.com/office/drawing/2014/main" id="{3BAFAD56-AA66-4EB4-BC1B-65B810CA0EC3}"/>
              </a:ext>
            </a:extLst>
          </p:cNvPr>
          <p:cNvSpPr/>
          <p:nvPr/>
        </p:nvSpPr>
        <p:spPr>
          <a:xfrm>
            <a:off x="7962900" y="3857624"/>
            <a:ext cx="1333500" cy="1285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Dangerous Earth</a:t>
            </a:r>
          </a:p>
          <a:p>
            <a:pPr algn="ctr"/>
            <a:r>
              <a:rPr lang="en-GB" sz="1200" dirty="0">
                <a:solidFill>
                  <a:srgbClr val="0070C0"/>
                </a:solidFill>
                <a:latin typeface="Verdana" panose="020B0604030504040204" pitchFamily="34" charset="0"/>
                <a:ea typeface="Verdana" panose="020B0604030504040204" pitchFamily="34" charset="0"/>
              </a:rPr>
              <a:t>Geography / science</a:t>
            </a:r>
          </a:p>
        </p:txBody>
      </p:sp>
      <p:sp>
        <p:nvSpPr>
          <p:cNvPr id="11" name="Rectangle 10">
            <a:extLst>
              <a:ext uri="{FF2B5EF4-FFF2-40B4-BE49-F238E27FC236}">
                <a16:creationId xmlns:a16="http://schemas.microsoft.com/office/drawing/2014/main" id="{7E6549AF-1093-4EBA-93AE-2D4C258839D7}"/>
              </a:ext>
            </a:extLst>
          </p:cNvPr>
          <p:cNvSpPr/>
          <p:nvPr/>
        </p:nvSpPr>
        <p:spPr>
          <a:xfrm>
            <a:off x="7962900" y="5524500"/>
            <a:ext cx="1333500" cy="727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Rainforests</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2" name="Rectangle 11">
            <a:extLst>
              <a:ext uri="{FF2B5EF4-FFF2-40B4-BE49-F238E27FC236}">
                <a16:creationId xmlns:a16="http://schemas.microsoft.com/office/drawing/2014/main" id="{78E1037E-1433-483C-97AB-D7ACC50EDFDA}"/>
              </a:ext>
            </a:extLst>
          </p:cNvPr>
          <p:cNvSpPr/>
          <p:nvPr/>
        </p:nvSpPr>
        <p:spPr>
          <a:xfrm>
            <a:off x="9296400" y="1285875"/>
            <a:ext cx="2004238" cy="11144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70C0"/>
                </a:solidFill>
                <a:latin typeface="Verdana" panose="020B0604030504040204" pitchFamily="34" charset="0"/>
                <a:ea typeface="Verdana" panose="020B0604030504040204" pitchFamily="34" charset="0"/>
              </a:rPr>
              <a:t>A river journey</a:t>
            </a:r>
          </a:p>
          <a:p>
            <a:pPr algn="ctr"/>
            <a:r>
              <a:rPr lang="en-GB" sz="1200" dirty="0">
                <a:solidFill>
                  <a:srgbClr val="0070C0"/>
                </a:solidFill>
                <a:latin typeface="Verdana" panose="020B0604030504040204" pitchFamily="34" charset="0"/>
                <a:ea typeface="Verdana" panose="020B0604030504040204" pitchFamily="34" charset="0"/>
              </a:rPr>
              <a:t>Geography</a:t>
            </a:r>
          </a:p>
        </p:txBody>
      </p:sp>
      <p:sp>
        <p:nvSpPr>
          <p:cNvPr id="13" name="Rectangle 12">
            <a:extLst>
              <a:ext uri="{FF2B5EF4-FFF2-40B4-BE49-F238E27FC236}">
                <a16:creationId xmlns:a16="http://schemas.microsoft.com/office/drawing/2014/main" id="{22797FD2-71C9-4CE4-9DCA-F4D011C2922A}"/>
              </a:ext>
            </a:extLst>
          </p:cNvPr>
          <p:cNvSpPr/>
          <p:nvPr/>
        </p:nvSpPr>
        <p:spPr>
          <a:xfrm>
            <a:off x="4248150" y="3857624"/>
            <a:ext cx="1790700" cy="12858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Verdana" panose="020B0604030504040204" pitchFamily="34" charset="0"/>
                <a:ea typeface="Verdana" panose="020B0604030504040204" pitchFamily="34" charset="0"/>
              </a:rPr>
              <a:t>Farm to Fork</a:t>
            </a:r>
          </a:p>
          <a:p>
            <a:pPr algn="ctr"/>
            <a:r>
              <a:rPr lang="en-GB" sz="1200" dirty="0">
                <a:solidFill>
                  <a:srgbClr val="0070C0"/>
                </a:solidFill>
                <a:latin typeface="Verdana" panose="020B0604030504040204" pitchFamily="34" charset="0"/>
                <a:ea typeface="Verdana" panose="020B0604030504040204" pitchFamily="34" charset="0"/>
              </a:rPr>
              <a:t>Geography / Science </a:t>
            </a:r>
          </a:p>
        </p:txBody>
      </p:sp>
      <p:sp>
        <p:nvSpPr>
          <p:cNvPr id="14" name="TextBox 13">
            <a:extLst>
              <a:ext uri="{FF2B5EF4-FFF2-40B4-BE49-F238E27FC236}">
                <a16:creationId xmlns:a16="http://schemas.microsoft.com/office/drawing/2014/main" id="{F0164467-A9E3-4A13-AD3F-7F17B803F519}"/>
              </a:ext>
            </a:extLst>
          </p:cNvPr>
          <p:cNvSpPr txBox="1"/>
          <p:nvPr/>
        </p:nvSpPr>
        <p:spPr>
          <a:xfrm>
            <a:off x="650468" y="6416156"/>
            <a:ext cx="10776763" cy="369332"/>
          </a:xfrm>
          <a:prstGeom prst="rect">
            <a:avLst/>
          </a:prstGeom>
          <a:noFill/>
        </p:spPr>
        <p:txBody>
          <a:bodyPr wrap="square">
            <a:spAutoFit/>
          </a:bodyPr>
          <a:lstStyle/>
          <a:p>
            <a:r>
              <a:rPr lang="en-GB" dirty="0"/>
              <a:t>https://www.arthurbugler.com/uploads/Curriculum/Autumn%202%20Planning/Y6%20Frozen%20Kingdom.pdf</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98" name="Group 497">
            <a:extLst>
              <a:ext uri="{FF2B5EF4-FFF2-40B4-BE49-F238E27FC236}">
                <a16:creationId xmlns:a16="http://schemas.microsoft.com/office/drawing/2014/main" id="{DBCC4DC9-A283-404F-8E99-4ABB00258581}"/>
              </a:ext>
            </a:extLst>
          </p:cNvPr>
          <p:cNvGrpSpPr/>
          <p:nvPr/>
        </p:nvGrpSpPr>
        <p:grpSpPr>
          <a:xfrm rot="7316111">
            <a:off x="2110292" y="6007815"/>
            <a:ext cx="675640" cy="1031847"/>
            <a:chOff x="5029835" y="2934631"/>
            <a:chExt cx="1151891" cy="1654328"/>
          </a:xfrm>
        </p:grpSpPr>
        <p:grpSp>
          <p:nvGrpSpPr>
            <p:cNvPr id="499" name="Group 498">
              <a:extLst>
                <a:ext uri="{FF2B5EF4-FFF2-40B4-BE49-F238E27FC236}">
                  <a16:creationId xmlns:a16="http://schemas.microsoft.com/office/drawing/2014/main" id="{EF38B478-E38F-4055-AAC3-8E870FF42617}"/>
                </a:ext>
              </a:extLst>
            </p:cNvPr>
            <p:cNvGrpSpPr/>
            <p:nvPr/>
          </p:nvGrpSpPr>
          <p:grpSpPr>
            <a:xfrm rot="20388125" flipH="1">
              <a:off x="5029835" y="2934631"/>
              <a:ext cx="514350" cy="1247967"/>
              <a:chOff x="4924425" y="3143250"/>
              <a:chExt cx="684291" cy="1409892"/>
            </a:xfrm>
          </p:grpSpPr>
          <p:grpSp>
            <p:nvGrpSpPr>
              <p:cNvPr id="548" name="Group 547">
                <a:extLst>
                  <a:ext uri="{FF2B5EF4-FFF2-40B4-BE49-F238E27FC236}">
                    <a16:creationId xmlns:a16="http://schemas.microsoft.com/office/drawing/2014/main" id="{1B684D70-4587-4910-BEB0-237046D5E2C4}"/>
                  </a:ext>
                </a:extLst>
              </p:cNvPr>
              <p:cNvGrpSpPr/>
              <p:nvPr/>
            </p:nvGrpSpPr>
            <p:grpSpPr>
              <a:xfrm>
                <a:off x="4924425" y="3143250"/>
                <a:ext cx="666940" cy="747127"/>
                <a:chOff x="4924425" y="3143250"/>
                <a:chExt cx="666940" cy="747127"/>
              </a:xfrm>
            </p:grpSpPr>
            <p:sp>
              <p:nvSpPr>
                <p:cNvPr id="565" name="Freeform: Shape 564">
                  <a:extLst>
                    <a:ext uri="{FF2B5EF4-FFF2-40B4-BE49-F238E27FC236}">
                      <a16:creationId xmlns:a16="http://schemas.microsoft.com/office/drawing/2014/main" id="{43112083-0ED2-4B65-AE6C-1427E9F741A9}"/>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reeform: Shape 565">
                  <a:extLst>
                    <a:ext uri="{FF2B5EF4-FFF2-40B4-BE49-F238E27FC236}">
                      <a16:creationId xmlns:a16="http://schemas.microsoft.com/office/drawing/2014/main" id="{415E9810-0165-44AA-A9DA-0A42F5EB0FF8}"/>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reeform: Shape 566">
                  <a:extLst>
                    <a:ext uri="{FF2B5EF4-FFF2-40B4-BE49-F238E27FC236}">
                      <a16:creationId xmlns:a16="http://schemas.microsoft.com/office/drawing/2014/main" id="{0D12BD0E-BDBD-433D-B1D2-B1A060CE99B6}"/>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reeform: Shape 567">
                  <a:extLst>
                    <a:ext uri="{FF2B5EF4-FFF2-40B4-BE49-F238E27FC236}">
                      <a16:creationId xmlns:a16="http://schemas.microsoft.com/office/drawing/2014/main" id="{C7FF90EC-40E4-4117-BF16-465802F56EE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A8D9BDAB-3950-43B4-92A5-CBCCE1D436D4}"/>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14539844-F2A9-4E66-9049-5CE8C559D1E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801D024E-CCCC-4C71-B516-F9FC6BD054F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789E0C40-6B76-479E-A976-1D6F61B8728A}"/>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C551ACC5-65EC-42E6-BECA-B299C6D57F3E}"/>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FA0C196B-56E0-4466-ACC1-418FB62B012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62865B70-3E17-4574-92E4-4871C8B14E79}"/>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A893C417-43F2-45AF-8D5A-B30E921D239D}"/>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71FAD947-D539-4C8D-837B-D760646B894E}"/>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1DD78A2-E696-4953-B952-71FF1BFC427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2F5F5AD3-BEEB-4E25-830C-13BF72D844BF}"/>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C98FDB36-29BB-40E7-823B-211B139D450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7F08E7DA-69C0-49A1-AD6C-F46634B8124C}"/>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845DF9A-46E4-4C25-B17F-0DA4DAEE3326}"/>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reeform: Shape 582">
                  <a:extLst>
                    <a:ext uri="{FF2B5EF4-FFF2-40B4-BE49-F238E27FC236}">
                      <a16:creationId xmlns:a16="http://schemas.microsoft.com/office/drawing/2014/main" id="{C11F2A87-7C25-4BED-9AFF-3DDBD57BA756}"/>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656F6DE3-6700-4167-ABAB-C5F056377B3F}"/>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1415FE2C-19EF-4A78-95C5-A6138E2FEE3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E6A17A28-BC08-4F1B-81AA-A2A86FF5F25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CDC555C-44D9-4D49-A74C-6200F8247F7D}"/>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9C4653F4-1D64-4E23-B596-F6155DD12E7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B2AFB667-7E78-481E-A325-0801014BF63E}"/>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E6A71F99-025F-4832-8AF9-39C9666DE52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24417EF6-2718-4435-BCD4-B7EBDC16186E}"/>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322691D1-A00A-45D4-BCC7-C74C2CA9474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52171F35-D4A1-433D-BDC7-A094CA3AFA7F}"/>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8DF0D44F-2C37-406F-BE8B-D33A38ECF19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9" name="Group 548">
                <a:extLst>
                  <a:ext uri="{FF2B5EF4-FFF2-40B4-BE49-F238E27FC236}">
                    <a16:creationId xmlns:a16="http://schemas.microsoft.com/office/drawing/2014/main" id="{ED6DD7E2-FA3C-419B-B359-CE68DCA2D37B}"/>
                  </a:ext>
                </a:extLst>
              </p:cNvPr>
              <p:cNvGrpSpPr/>
              <p:nvPr/>
            </p:nvGrpSpPr>
            <p:grpSpPr>
              <a:xfrm>
                <a:off x="5167050" y="4125304"/>
                <a:ext cx="441666" cy="427838"/>
                <a:chOff x="5178085" y="4182454"/>
                <a:chExt cx="441666" cy="427838"/>
              </a:xfrm>
            </p:grpSpPr>
            <p:sp>
              <p:nvSpPr>
                <p:cNvPr id="550" name="Freeform: Shape 549">
                  <a:extLst>
                    <a:ext uri="{FF2B5EF4-FFF2-40B4-BE49-F238E27FC236}">
                      <a16:creationId xmlns:a16="http://schemas.microsoft.com/office/drawing/2014/main" id="{A17AE50D-B807-4374-923C-F307EADCD34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FB99FBE4-1787-4723-B464-7DEAFA099A3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433E332F-7A8B-4AFB-AEE9-6796CF2D679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F151E04-6DA8-432B-8D7F-5B244B777CC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23897F12-AFF3-4A46-A1F8-BAF460D1C08E}"/>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C14D9D90-5F6D-4559-AC9C-0389D3C729E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1AF9A3AB-4BAB-4AA1-81C1-3E5D9276FD8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28A82CA8-B5CB-4A87-90D1-E75C585A6305}"/>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6CD4CF95-C961-405B-9441-474C522FBAFA}"/>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41A4BA5C-7F14-4007-B7DD-6794C8BB802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309DE524-955B-433B-A673-0788F4BD776B}"/>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9096D2A2-6C84-43E7-8692-2D28F103F352}"/>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FDA29EA0-6016-4DF8-A56E-271B58E8AF5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42D10AB7-182C-4DA1-9A82-F37D2E874269}"/>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E2D90E4A-62E4-4524-BCFE-E984C13BDE98}"/>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0" name="Group 499">
              <a:extLst>
                <a:ext uri="{FF2B5EF4-FFF2-40B4-BE49-F238E27FC236}">
                  <a16:creationId xmlns:a16="http://schemas.microsoft.com/office/drawing/2014/main" id="{F86CD702-CB61-4233-AB76-E2EE0BC71F96}"/>
                </a:ext>
              </a:extLst>
            </p:cNvPr>
            <p:cNvGrpSpPr/>
            <p:nvPr/>
          </p:nvGrpSpPr>
          <p:grpSpPr>
            <a:xfrm>
              <a:off x="5667376" y="3340992"/>
              <a:ext cx="514350" cy="1247967"/>
              <a:chOff x="4924425" y="3143250"/>
              <a:chExt cx="684291" cy="1409892"/>
            </a:xfrm>
          </p:grpSpPr>
          <p:grpSp>
            <p:nvGrpSpPr>
              <p:cNvPr id="501" name="Group 500">
                <a:extLst>
                  <a:ext uri="{FF2B5EF4-FFF2-40B4-BE49-F238E27FC236}">
                    <a16:creationId xmlns:a16="http://schemas.microsoft.com/office/drawing/2014/main" id="{0BC3D7B3-6DAE-4263-94F2-DCE35BB96C1A}"/>
                  </a:ext>
                </a:extLst>
              </p:cNvPr>
              <p:cNvGrpSpPr/>
              <p:nvPr/>
            </p:nvGrpSpPr>
            <p:grpSpPr>
              <a:xfrm>
                <a:off x="4924425" y="3143250"/>
                <a:ext cx="666940" cy="747127"/>
                <a:chOff x="4924425" y="3143250"/>
                <a:chExt cx="666940" cy="747127"/>
              </a:xfrm>
            </p:grpSpPr>
            <p:sp>
              <p:nvSpPr>
                <p:cNvPr id="518" name="Freeform: Shape 517">
                  <a:extLst>
                    <a:ext uri="{FF2B5EF4-FFF2-40B4-BE49-F238E27FC236}">
                      <a16:creationId xmlns:a16="http://schemas.microsoft.com/office/drawing/2014/main" id="{AD74B5B5-2DA2-426D-BBB2-13C603042C8C}"/>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reeform: Shape 518">
                  <a:extLst>
                    <a:ext uri="{FF2B5EF4-FFF2-40B4-BE49-F238E27FC236}">
                      <a16:creationId xmlns:a16="http://schemas.microsoft.com/office/drawing/2014/main" id="{9B7DD6BD-8860-4A37-9209-72861CBA7A8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Freeform: Shape 519">
                  <a:extLst>
                    <a:ext uri="{FF2B5EF4-FFF2-40B4-BE49-F238E27FC236}">
                      <a16:creationId xmlns:a16="http://schemas.microsoft.com/office/drawing/2014/main" id="{1212389C-04F3-4CC1-9679-11AC78A3F4AA}"/>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Freeform: Shape 520">
                  <a:extLst>
                    <a:ext uri="{FF2B5EF4-FFF2-40B4-BE49-F238E27FC236}">
                      <a16:creationId xmlns:a16="http://schemas.microsoft.com/office/drawing/2014/main" id="{EDA79A7E-53DD-4E90-84A0-8694EA1220C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9010971F-2FD0-4444-BF47-2D29C2DCDDC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8C516697-B4A2-418E-AF6E-11F084F73EEA}"/>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A821A32-87C0-4DE4-91D8-24E52A5FEE5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194D8B4A-E96B-41F2-B50B-7DF16C6C2FF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01B27B8B-9027-4D6D-8794-E5D44E6C6C3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9A116427-DFC7-47C1-8CC5-20D939C7B2C0}"/>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C2EBD753-528F-46F4-B629-B188511642F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5C81CA85-7A15-4C3D-AE63-52D5430BC903}"/>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BE5B4D77-C507-4739-8AC7-D1ED98E6345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DB2B31EE-AA41-44DE-B2DE-1B55AED712F7}"/>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35A03CEE-7690-4E85-82FB-C9FD2FF0FB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C0B7C447-F36D-4173-A428-8ED47671807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C420E6C9-9654-4AA9-9533-40621E47C5E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C4D73ED2-B64D-4AAF-97D3-568D517E12E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Shape 535">
                  <a:extLst>
                    <a:ext uri="{FF2B5EF4-FFF2-40B4-BE49-F238E27FC236}">
                      <a16:creationId xmlns:a16="http://schemas.microsoft.com/office/drawing/2014/main" id="{88A1CC71-77D7-4948-8CDB-7DF18E2DA12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E8D9926C-B67F-41B8-9998-AA20623291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9143E44E-2E0E-455E-90C5-59C220D02B07}"/>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F9F590BB-9B23-48A3-9693-472E89C0FA3E}"/>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5D3D0621-FFF8-4106-837B-D5B552FE1E98}"/>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691F06B-CCC0-43EF-9195-2CB0F985891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8A34C8CC-82DF-4E14-90A0-5821BB22C433}"/>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D2B94176-9AE4-400F-86DA-C68C00C1CED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263CF836-6F5A-42EA-B100-1078351B1292}"/>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FFE1392A-58F9-4C25-A803-39AE833B33C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F9682052-F13A-4641-B214-0C25ED32DB8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7101011D-5D83-4344-BD2F-E457F3059FA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2" name="Group 501">
                <a:extLst>
                  <a:ext uri="{FF2B5EF4-FFF2-40B4-BE49-F238E27FC236}">
                    <a16:creationId xmlns:a16="http://schemas.microsoft.com/office/drawing/2014/main" id="{11D50AD9-7400-4090-A356-60CD6BCBE5D4}"/>
                  </a:ext>
                </a:extLst>
              </p:cNvPr>
              <p:cNvGrpSpPr/>
              <p:nvPr/>
            </p:nvGrpSpPr>
            <p:grpSpPr>
              <a:xfrm>
                <a:off x="5167050" y="4125304"/>
                <a:ext cx="441666" cy="427838"/>
                <a:chOff x="5178085" y="4182454"/>
                <a:chExt cx="441666" cy="427838"/>
              </a:xfrm>
            </p:grpSpPr>
            <p:sp>
              <p:nvSpPr>
                <p:cNvPr id="503" name="Freeform: Shape 502">
                  <a:extLst>
                    <a:ext uri="{FF2B5EF4-FFF2-40B4-BE49-F238E27FC236}">
                      <a16:creationId xmlns:a16="http://schemas.microsoft.com/office/drawing/2014/main" id="{766F7731-9742-482D-9F28-F340FE39454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reeform: Shape 503">
                  <a:extLst>
                    <a:ext uri="{FF2B5EF4-FFF2-40B4-BE49-F238E27FC236}">
                      <a16:creationId xmlns:a16="http://schemas.microsoft.com/office/drawing/2014/main" id="{9B6A1F9C-072B-46C3-AFF8-58A9A894BFD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reeform: Shape 504">
                  <a:extLst>
                    <a:ext uri="{FF2B5EF4-FFF2-40B4-BE49-F238E27FC236}">
                      <a16:creationId xmlns:a16="http://schemas.microsoft.com/office/drawing/2014/main" id="{813CBB8B-590F-454C-842A-3D14EBB23F25}"/>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reeform: Shape 505">
                  <a:extLst>
                    <a:ext uri="{FF2B5EF4-FFF2-40B4-BE49-F238E27FC236}">
                      <a16:creationId xmlns:a16="http://schemas.microsoft.com/office/drawing/2014/main" id="{DB9D8035-2A2C-4E2D-878E-98B38895513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reeform: Shape 506">
                  <a:extLst>
                    <a:ext uri="{FF2B5EF4-FFF2-40B4-BE49-F238E27FC236}">
                      <a16:creationId xmlns:a16="http://schemas.microsoft.com/office/drawing/2014/main" id="{B944B790-1F4C-4C08-B733-796A2AA4469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reeform: Shape 507">
                  <a:extLst>
                    <a:ext uri="{FF2B5EF4-FFF2-40B4-BE49-F238E27FC236}">
                      <a16:creationId xmlns:a16="http://schemas.microsoft.com/office/drawing/2014/main" id="{CFF53DCE-B6DB-4798-8D7D-97E5A1E75FF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DDEA2442-4FEA-4815-B21B-D42BF2C68F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reeform: Shape 509">
                  <a:extLst>
                    <a:ext uri="{FF2B5EF4-FFF2-40B4-BE49-F238E27FC236}">
                      <a16:creationId xmlns:a16="http://schemas.microsoft.com/office/drawing/2014/main" id="{00A9DEE6-A519-44E2-A82A-58421FF01DBB}"/>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4F5E9290-E564-484F-B3FD-E2DA67AAC26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AA7EC54-F772-49F6-8930-9B63E1C69014}"/>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DE01A7BE-FC81-4AFC-8629-74F59CDCD652}"/>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37EA6AD2-F3E6-4C0C-B503-BFE7A703CA0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reeform: Shape 514">
                  <a:extLst>
                    <a:ext uri="{FF2B5EF4-FFF2-40B4-BE49-F238E27FC236}">
                      <a16:creationId xmlns:a16="http://schemas.microsoft.com/office/drawing/2014/main" id="{799F8067-9DF8-494E-91E3-A92DBCB5323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reeform: Shape 515">
                  <a:extLst>
                    <a:ext uri="{FF2B5EF4-FFF2-40B4-BE49-F238E27FC236}">
                      <a16:creationId xmlns:a16="http://schemas.microsoft.com/office/drawing/2014/main" id="{E196C65D-B91C-41D2-8C87-C7DC0D09155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reeform: Shape 516">
                  <a:extLst>
                    <a:ext uri="{FF2B5EF4-FFF2-40B4-BE49-F238E27FC236}">
                      <a16:creationId xmlns:a16="http://schemas.microsoft.com/office/drawing/2014/main" id="{60E1015A-7787-4339-B633-3695C15C524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 name="Flowchart: Data 2">
            <a:extLst>
              <a:ext uri="{FF2B5EF4-FFF2-40B4-BE49-F238E27FC236}">
                <a16:creationId xmlns:a16="http://schemas.microsoft.com/office/drawing/2014/main" id="{1794DC0D-99C9-4302-B54B-DB2B9C635DD2}"/>
              </a:ext>
            </a:extLst>
          </p:cNvPr>
          <p:cNvSpPr/>
          <p:nvPr/>
        </p:nvSpPr>
        <p:spPr>
          <a:xfrm>
            <a:off x="28935" y="133742"/>
            <a:ext cx="1095375" cy="371475"/>
          </a:xfrm>
          <a:prstGeom prst="flowChartInputOutpu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 2</a:t>
            </a:r>
          </a:p>
        </p:txBody>
      </p:sp>
      <p:grpSp>
        <p:nvGrpSpPr>
          <p:cNvPr id="4" name="Group 3">
            <a:extLst>
              <a:ext uri="{FF2B5EF4-FFF2-40B4-BE49-F238E27FC236}">
                <a16:creationId xmlns:a16="http://schemas.microsoft.com/office/drawing/2014/main" id="{06503984-AB2F-4765-98D4-10A9F248CCD0}"/>
              </a:ext>
            </a:extLst>
          </p:cNvPr>
          <p:cNvGrpSpPr/>
          <p:nvPr/>
        </p:nvGrpSpPr>
        <p:grpSpPr>
          <a:xfrm rot="7316111">
            <a:off x="615055" y="5720356"/>
            <a:ext cx="675640" cy="1031847"/>
            <a:chOff x="5029835" y="2934631"/>
            <a:chExt cx="1151891" cy="1654328"/>
          </a:xfrm>
        </p:grpSpPr>
        <p:grpSp>
          <p:nvGrpSpPr>
            <p:cNvPr id="5" name="Group 4">
              <a:extLst>
                <a:ext uri="{FF2B5EF4-FFF2-40B4-BE49-F238E27FC236}">
                  <a16:creationId xmlns:a16="http://schemas.microsoft.com/office/drawing/2014/main" id="{A959C5C4-508B-4BD2-84EC-C84EF5E8B3A6}"/>
                </a:ext>
              </a:extLst>
            </p:cNvPr>
            <p:cNvGrpSpPr/>
            <p:nvPr/>
          </p:nvGrpSpPr>
          <p:grpSpPr>
            <a:xfrm rot="20388125" flipH="1">
              <a:off x="5029835" y="2934631"/>
              <a:ext cx="514350" cy="1247967"/>
              <a:chOff x="4924425" y="3143250"/>
              <a:chExt cx="684291" cy="1409892"/>
            </a:xfrm>
          </p:grpSpPr>
          <p:grpSp>
            <p:nvGrpSpPr>
              <p:cNvPr id="54" name="Group 53">
                <a:extLst>
                  <a:ext uri="{FF2B5EF4-FFF2-40B4-BE49-F238E27FC236}">
                    <a16:creationId xmlns:a16="http://schemas.microsoft.com/office/drawing/2014/main" id="{D8C0FDD5-EE79-4DFF-9B32-B6B78E069789}"/>
                  </a:ext>
                </a:extLst>
              </p:cNvPr>
              <p:cNvGrpSpPr/>
              <p:nvPr/>
            </p:nvGrpSpPr>
            <p:grpSpPr>
              <a:xfrm>
                <a:off x="4924425" y="3143250"/>
                <a:ext cx="666940" cy="747127"/>
                <a:chOff x="4924425" y="3143250"/>
                <a:chExt cx="666940" cy="747127"/>
              </a:xfrm>
            </p:grpSpPr>
            <p:sp>
              <p:nvSpPr>
                <p:cNvPr id="71" name="Freeform: Shape 70">
                  <a:extLst>
                    <a:ext uri="{FF2B5EF4-FFF2-40B4-BE49-F238E27FC236}">
                      <a16:creationId xmlns:a16="http://schemas.microsoft.com/office/drawing/2014/main" id="{7E4E1D1F-1C5D-44E9-8E1C-7173D3585588}"/>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16ADA9EE-76C7-426F-8450-57EE6E0DC04E}"/>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4503912F-6C13-4E50-AF3E-64C92030EC0B}"/>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68EFE27A-1E42-4B86-A4A7-F5BC1DCAA65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96E80C78-3ACF-4BCB-9EEC-E382C7C3E87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A473D367-48E7-433B-B255-E17FDB91A31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9835AF5E-1E52-4BC8-820B-064BD68A8B3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AAF3CE69-4C5A-4A8C-9AA0-15D17470FA65}"/>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3952AD0D-5D04-40CC-B9E3-BB6DF6FA063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7C1C4FD9-FADC-4675-9673-4651D71976A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006D6DCC-ACFC-40B2-A643-3AC38DFD076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02A015CD-BBB5-4542-82C2-9BB256E8F6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BA5BC50-8839-45DD-B121-48B9B96A1D2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D857B781-62B6-488F-92F2-3CE4FD927AA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709E768B-E936-432A-8304-827BE9094CB4}"/>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F1E99954-39C4-4877-A89F-71EC34BF4E1D}"/>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FB76CFB2-1C61-4F11-8D40-8841CC1DFA3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B9C2877F-65C4-469E-87E1-474336A8C14F}"/>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E0554FE0-62AA-4E06-9062-CEE00578C34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F85BEE5B-DC1A-424A-BB49-ACFA98C53B5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7A24CC79-543C-4C36-9DAB-C5267ACB5402}"/>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A25CD5EA-F6AC-4600-881E-EB07625B64B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6FC6AA54-A097-4D65-8430-7645975A96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1906CDA-5F0D-42AB-8820-FE3F4B1A484E}"/>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84C22861-45DF-49EE-A59F-C939C12E2165}"/>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EFCB455C-BB8F-4A42-947E-6FEDF7C7008B}"/>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A8B9C4D8-7360-4C16-BDF9-F2B100578AB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32DE38F4-FBDB-48EB-B1C2-CBE68F99E9A2}"/>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EC40B306-5077-4AFA-AEE4-E54433446BD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A696034-874B-456E-BB7F-42A167E05F6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4578833B-6875-4A01-8C18-0FA7B039917D}"/>
                  </a:ext>
                </a:extLst>
              </p:cNvPr>
              <p:cNvGrpSpPr/>
              <p:nvPr/>
            </p:nvGrpSpPr>
            <p:grpSpPr>
              <a:xfrm>
                <a:off x="5167050" y="4125304"/>
                <a:ext cx="441666" cy="427838"/>
                <a:chOff x="5178085" y="4182454"/>
                <a:chExt cx="441666" cy="427838"/>
              </a:xfrm>
            </p:grpSpPr>
            <p:sp>
              <p:nvSpPr>
                <p:cNvPr id="56" name="Freeform: Shape 55">
                  <a:extLst>
                    <a:ext uri="{FF2B5EF4-FFF2-40B4-BE49-F238E27FC236}">
                      <a16:creationId xmlns:a16="http://schemas.microsoft.com/office/drawing/2014/main" id="{7EC940BE-F253-4C8A-ABD6-A966671BAF5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B0ABF536-630B-4761-B9E0-7525AA5F2A06}"/>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75CB25D-B6CF-413B-A2B9-524DC3E5514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47ABE2A-AB62-40CA-B987-D9A7944C7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7389BD62-BDCA-4522-A17C-970F7C02293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93271953-0D7E-4AA8-AF6E-1D541A1F6F9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8D980285-C11B-489F-8D4A-64E7FE80CED3}"/>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86AD8F00-323C-40D8-8E87-91DC916DBFC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A19B6016-1F48-4ADE-8CD9-1352B3F0ADF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9620C992-8881-4601-AF58-D6C4F4152415}"/>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1EC3743B-0F25-4641-87A5-C0F289C35A1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5BA55CB5-58A7-4AD3-8E50-8A02230E2CF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F2B37C48-0EB9-4A5E-801F-91519D6346DB}"/>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0F0FA709-C064-4CC5-85D6-13B97245753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6D85EDB-1DBF-43ED-B035-B90E102510C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8C102472-0F15-47FF-946A-EA126CC0B7D3}"/>
                </a:ext>
              </a:extLst>
            </p:cNvPr>
            <p:cNvGrpSpPr/>
            <p:nvPr/>
          </p:nvGrpSpPr>
          <p:grpSpPr>
            <a:xfrm>
              <a:off x="5667376" y="3340992"/>
              <a:ext cx="514350" cy="1247967"/>
              <a:chOff x="4924425" y="3143250"/>
              <a:chExt cx="684291" cy="1409892"/>
            </a:xfrm>
          </p:grpSpPr>
          <p:grpSp>
            <p:nvGrpSpPr>
              <p:cNvPr id="7" name="Group 6">
                <a:extLst>
                  <a:ext uri="{FF2B5EF4-FFF2-40B4-BE49-F238E27FC236}">
                    <a16:creationId xmlns:a16="http://schemas.microsoft.com/office/drawing/2014/main" id="{1DA6B0EB-723C-4657-968E-C7B5CBCFD497}"/>
                  </a:ext>
                </a:extLst>
              </p:cNvPr>
              <p:cNvGrpSpPr/>
              <p:nvPr/>
            </p:nvGrpSpPr>
            <p:grpSpPr>
              <a:xfrm>
                <a:off x="4924425" y="3143250"/>
                <a:ext cx="666940" cy="747127"/>
                <a:chOff x="4924425" y="3143250"/>
                <a:chExt cx="666940" cy="747127"/>
              </a:xfrm>
            </p:grpSpPr>
            <p:sp>
              <p:nvSpPr>
                <p:cNvPr id="24" name="Freeform: Shape 23">
                  <a:extLst>
                    <a:ext uri="{FF2B5EF4-FFF2-40B4-BE49-F238E27FC236}">
                      <a16:creationId xmlns:a16="http://schemas.microsoft.com/office/drawing/2014/main" id="{95CC7742-773B-4B83-938E-38D0CEEA19F2}"/>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581F5A4-2073-46D8-B4D2-9F5C045FE42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B9A0161F-6366-4D35-8ACE-6FB3DA5B8F61}"/>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A6C9739-C268-440F-8321-A661522B6543}"/>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5D853967-A266-45D7-8A13-E6E62E3F30EE}"/>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CAAA3C1-FE3B-4CCF-99E0-204FCD1E1259}"/>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9BC89AB-79BC-49BB-B605-307323ADEE6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2A720FE6-3EED-4E3A-9F5A-2A41AC4F2C81}"/>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6C40E331-75FF-44E0-81CC-54DD83A3E6F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2506028B-45AC-4A72-AB94-AB59563422C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DD7E595E-2963-43DD-8509-E62F196001BE}"/>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ED5A0D59-9B72-4D63-9B9E-15E00AE1F57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FF86F771-4DE0-409B-BB17-BB0A65F948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8FA4A618-6754-4F15-AFB2-0B0B1B7FCC74}"/>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0F4C1986-8BFE-475F-BB10-2A1087423EA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8F28FE4F-2104-4F6C-982D-7B29045CA6F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DD1F07E-44BA-421E-9219-08E81AA10222}"/>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4F364DAA-2875-45CA-8E44-A1610AECF2E5}"/>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153CAE84-2521-4B0A-ADC3-6D41C87CB50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0ECB9D70-E606-4BFA-8C9B-84FB71253E6A}"/>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FC251A87-EF75-46A5-AC14-6C58A8C47EDE}"/>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A4D8833B-4343-4DB1-BCCF-6DC193BD605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F995F3DF-4FD6-40C6-B95A-79B408DCA2F9}"/>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50FB05C0-4106-45AD-B3A6-C27CBD09B01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E1EEC0DF-7BEE-40EC-BED0-F69D6099138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6D8662AC-5290-49BE-8438-45DDA9924BE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Shape 49">
                  <a:extLst>
                    <a:ext uri="{FF2B5EF4-FFF2-40B4-BE49-F238E27FC236}">
                      <a16:creationId xmlns:a16="http://schemas.microsoft.com/office/drawing/2014/main" id="{C4ECF878-4F93-430E-B70F-5EAA8D76ABC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10BE625-B551-4D16-93DE-561F6D8739B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D84A12-CD28-48E2-BC55-50A4B8B3D37E}"/>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9E67440E-484B-4A00-B496-E7DFB58A089C}"/>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FE3473C-19B7-4DF6-A34F-F779A00964B2}"/>
                  </a:ext>
                </a:extLst>
              </p:cNvPr>
              <p:cNvGrpSpPr/>
              <p:nvPr/>
            </p:nvGrpSpPr>
            <p:grpSpPr>
              <a:xfrm>
                <a:off x="5167050" y="4125304"/>
                <a:ext cx="441666" cy="427838"/>
                <a:chOff x="5178085" y="4182454"/>
                <a:chExt cx="441666" cy="427838"/>
              </a:xfrm>
            </p:grpSpPr>
            <p:sp>
              <p:nvSpPr>
                <p:cNvPr id="9" name="Freeform: Shape 8">
                  <a:extLst>
                    <a:ext uri="{FF2B5EF4-FFF2-40B4-BE49-F238E27FC236}">
                      <a16:creationId xmlns:a16="http://schemas.microsoft.com/office/drawing/2014/main" id="{1262A3F1-756F-4FFB-A973-4E270D8F3BBF}"/>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2A77073-21B1-41FB-A75A-665ABC715E0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69BD6A1-F75F-4018-BC0C-79C4ED31934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3C89FF1-EC9B-4B93-BBE0-5E0A5CF96D67}"/>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851ED56-7F04-4E2C-B67B-4FC25AFB458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823B10C6-9FE8-4034-A450-8844BB2EA0A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EB45927-F9FB-4587-9111-3FA3F130F8F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9E34F92-A9A1-4370-9F67-584D4E2DFCE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83A9E1B-7E6B-4481-8E89-29E12475D875}"/>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5F96A505-92A5-4DB1-8378-03E7A825CE0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F996EE1-845B-440A-81D5-B7BC01546693}"/>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0D26F37-C73A-4042-B40F-57A4E77283E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95C0CBEE-FDF0-45FB-935F-749733C7EC6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AC10FD6-4D6F-4B99-A325-08D481E5288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9C038B2E-9126-4F42-9594-12719B20E56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05" name="Group 104">
            <a:extLst>
              <a:ext uri="{FF2B5EF4-FFF2-40B4-BE49-F238E27FC236}">
                <a16:creationId xmlns:a16="http://schemas.microsoft.com/office/drawing/2014/main" id="{0405DBA7-1BB4-4208-BCD1-E5F112D518CF}"/>
              </a:ext>
            </a:extLst>
          </p:cNvPr>
          <p:cNvGrpSpPr/>
          <p:nvPr/>
        </p:nvGrpSpPr>
        <p:grpSpPr>
          <a:xfrm rot="18640793">
            <a:off x="10013741" y="885844"/>
            <a:ext cx="675640" cy="1031847"/>
            <a:chOff x="5029835" y="2934631"/>
            <a:chExt cx="1151891" cy="1654328"/>
          </a:xfrm>
        </p:grpSpPr>
        <p:grpSp>
          <p:nvGrpSpPr>
            <p:cNvPr id="106" name="Group 105">
              <a:extLst>
                <a:ext uri="{FF2B5EF4-FFF2-40B4-BE49-F238E27FC236}">
                  <a16:creationId xmlns:a16="http://schemas.microsoft.com/office/drawing/2014/main" id="{4D14A19F-7DB2-4FB4-9099-D2A63A9D5256}"/>
                </a:ext>
              </a:extLst>
            </p:cNvPr>
            <p:cNvGrpSpPr/>
            <p:nvPr/>
          </p:nvGrpSpPr>
          <p:grpSpPr>
            <a:xfrm rot="20388125" flipH="1">
              <a:off x="5029835" y="2934631"/>
              <a:ext cx="514350" cy="1247967"/>
              <a:chOff x="4924425" y="3143250"/>
              <a:chExt cx="684291" cy="1409892"/>
            </a:xfrm>
          </p:grpSpPr>
          <p:grpSp>
            <p:nvGrpSpPr>
              <p:cNvPr id="155" name="Group 154">
                <a:extLst>
                  <a:ext uri="{FF2B5EF4-FFF2-40B4-BE49-F238E27FC236}">
                    <a16:creationId xmlns:a16="http://schemas.microsoft.com/office/drawing/2014/main" id="{4BF17EAB-5469-4AD3-B256-FB47BD3B7676}"/>
                  </a:ext>
                </a:extLst>
              </p:cNvPr>
              <p:cNvGrpSpPr/>
              <p:nvPr/>
            </p:nvGrpSpPr>
            <p:grpSpPr>
              <a:xfrm>
                <a:off x="4924425" y="3143250"/>
                <a:ext cx="666940" cy="747127"/>
                <a:chOff x="4924425" y="3143250"/>
                <a:chExt cx="666940" cy="747127"/>
              </a:xfrm>
            </p:grpSpPr>
            <p:sp>
              <p:nvSpPr>
                <p:cNvPr id="172" name="Freeform: Shape 171">
                  <a:extLst>
                    <a:ext uri="{FF2B5EF4-FFF2-40B4-BE49-F238E27FC236}">
                      <a16:creationId xmlns:a16="http://schemas.microsoft.com/office/drawing/2014/main" id="{C2FD2963-B3D0-4654-A26A-BC2517FDBBA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Shape 172">
                  <a:extLst>
                    <a:ext uri="{FF2B5EF4-FFF2-40B4-BE49-F238E27FC236}">
                      <a16:creationId xmlns:a16="http://schemas.microsoft.com/office/drawing/2014/main" id="{5E1851FA-0494-44D2-B4C2-7DD0CD2C61BB}"/>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F7B96ED4-DBD2-4CD3-98BB-6CBE53F27B7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935F9558-1139-4C87-AE8D-ABAADA5C289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8E2C97D8-C056-44DA-B1D1-1EC0BEC9E7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reeform: Shape 176">
                  <a:extLst>
                    <a:ext uri="{FF2B5EF4-FFF2-40B4-BE49-F238E27FC236}">
                      <a16:creationId xmlns:a16="http://schemas.microsoft.com/office/drawing/2014/main" id="{A428F244-6E1A-44D4-8E39-C4EC4920344C}"/>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084A373C-86DD-4E44-9ADC-950172A9CD52}"/>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2E773A77-100D-4AA3-A2BC-87CC67EDE2D7}"/>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Shape 179">
                  <a:extLst>
                    <a:ext uri="{FF2B5EF4-FFF2-40B4-BE49-F238E27FC236}">
                      <a16:creationId xmlns:a16="http://schemas.microsoft.com/office/drawing/2014/main" id="{39A852EF-354A-4B2F-A8EB-7B66048347B2}"/>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Shape 180">
                  <a:extLst>
                    <a:ext uri="{FF2B5EF4-FFF2-40B4-BE49-F238E27FC236}">
                      <a16:creationId xmlns:a16="http://schemas.microsoft.com/office/drawing/2014/main" id="{9A0B2256-C3FA-4438-A9D8-1BE26E6B12E2}"/>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Shape 181">
                  <a:extLst>
                    <a:ext uri="{FF2B5EF4-FFF2-40B4-BE49-F238E27FC236}">
                      <a16:creationId xmlns:a16="http://schemas.microsoft.com/office/drawing/2014/main" id="{16554BB1-595B-42B8-9B82-5B449C60A0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13D696F6-5ECB-4657-8B72-E214ADC9ED7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Shape 183">
                  <a:extLst>
                    <a:ext uri="{FF2B5EF4-FFF2-40B4-BE49-F238E27FC236}">
                      <a16:creationId xmlns:a16="http://schemas.microsoft.com/office/drawing/2014/main" id="{5C7BF341-6989-4EEB-943D-45D273D5D2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reeform: Shape 184">
                  <a:extLst>
                    <a:ext uri="{FF2B5EF4-FFF2-40B4-BE49-F238E27FC236}">
                      <a16:creationId xmlns:a16="http://schemas.microsoft.com/office/drawing/2014/main" id="{9A394E60-3B0D-4C1F-8F49-BC8AB3CA0F3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Shape 185">
                  <a:extLst>
                    <a:ext uri="{FF2B5EF4-FFF2-40B4-BE49-F238E27FC236}">
                      <a16:creationId xmlns:a16="http://schemas.microsoft.com/office/drawing/2014/main" id="{BB3D4974-29C0-49D2-BC11-7ACF0D02C5B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Shape 186">
                  <a:extLst>
                    <a:ext uri="{FF2B5EF4-FFF2-40B4-BE49-F238E27FC236}">
                      <a16:creationId xmlns:a16="http://schemas.microsoft.com/office/drawing/2014/main" id="{7F36BAA1-F3FB-4BB2-879B-F6520B6849B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BDBC4336-7789-4A7C-95BC-4C327BA842F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A6859EDB-2350-4E8A-90D4-1D871A87C9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Shape 189">
                  <a:extLst>
                    <a:ext uri="{FF2B5EF4-FFF2-40B4-BE49-F238E27FC236}">
                      <a16:creationId xmlns:a16="http://schemas.microsoft.com/office/drawing/2014/main" id="{946594BE-50A0-4CD5-9376-F1FE7A9AD35A}"/>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Shape 190">
                  <a:extLst>
                    <a:ext uri="{FF2B5EF4-FFF2-40B4-BE49-F238E27FC236}">
                      <a16:creationId xmlns:a16="http://schemas.microsoft.com/office/drawing/2014/main" id="{E1684263-E23C-4E96-831F-977B1335D36D}"/>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Shape 191">
                  <a:extLst>
                    <a:ext uri="{FF2B5EF4-FFF2-40B4-BE49-F238E27FC236}">
                      <a16:creationId xmlns:a16="http://schemas.microsoft.com/office/drawing/2014/main" id="{24A66D45-D35C-4958-A4F3-4B67AD7DE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Shape 192">
                  <a:extLst>
                    <a:ext uri="{FF2B5EF4-FFF2-40B4-BE49-F238E27FC236}">
                      <a16:creationId xmlns:a16="http://schemas.microsoft.com/office/drawing/2014/main" id="{C8EF27BB-332E-4CF3-BE50-0B3AD6C8E7F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Shape 193">
                  <a:extLst>
                    <a:ext uri="{FF2B5EF4-FFF2-40B4-BE49-F238E27FC236}">
                      <a16:creationId xmlns:a16="http://schemas.microsoft.com/office/drawing/2014/main" id="{AD74DFEA-D88A-4A98-8BDE-8146E183D3F3}"/>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Shape 194">
                  <a:extLst>
                    <a:ext uri="{FF2B5EF4-FFF2-40B4-BE49-F238E27FC236}">
                      <a16:creationId xmlns:a16="http://schemas.microsoft.com/office/drawing/2014/main" id="{B8C263C0-CB55-4FEC-976F-F4E9AFB25C20}"/>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472FE5E4-9CD8-4F5A-93FA-45BC33C9765C}"/>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AFB40D2F-E37E-4B98-9AD2-34DB324EB31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006D3320-BF6A-470D-A13B-74CAD86C6EF6}"/>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E657634-674F-4585-A550-E4EBF7CEFEE1}"/>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Shape 199">
                  <a:extLst>
                    <a:ext uri="{FF2B5EF4-FFF2-40B4-BE49-F238E27FC236}">
                      <a16:creationId xmlns:a16="http://schemas.microsoft.com/office/drawing/2014/main" id="{2937678E-5E28-4994-A667-B0F05C3157A1}"/>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D346EB79-583A-4213-823C-5B2300373B0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89D4F65-A4FC-47EE-8E99-0BC49C86199C}"/>
                  </a:ext>
                </a:extLst>
              </p:cNvPr>
              <p:cNvGrpSpPr/>
              <p:nvPr/>
            </p:nvGrpSpPr>
            <p:grpSpPr>
              <a:xfrm>
                <a:off x="5167050" y="4125304"/>
                <a:ext cx="441666" cy="427838"/>
                <a:chOff x="5178085" y="4182454"/>
                <a:chExt cx="441666" cy="427838"/>
              </a:xfrm>
            </p:grpSpPr>
            <p:sp>
              <p:nvSpPr>
                <p:cNvPr id="157" name="Freeform: Shape 156">
                  <a:extLst>
                    <a:ext uri="{FF2B5EF4-FFF2-40B4-BE49-F238E27FC236}">
                      <a16:creationId xmlns:a16="http://schemas.microsoft.com/office/drawing/2014/main" id="{790F6DBC-81A9-4521-BBC1-D9AE0973493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Shape 157">
                  <a:extLst>
                    <a:ext uri="{FF2B5EF4-FFF2-40B4-BE49-F238E27FC236}">
                      <a16:creationId xmlns:a16="http://schemas.microsoft.com/office/drawing/2014/main" id="{337EE815-D07A-4AF5-B056-27CEA4E5509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C660F9A6-6C7D-46CA-8D5F-E00374FBD358}"/>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B25BA8A1-F09A-4AF4-A0B5-36EEAF25D6CF}"/>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Shape 160">
                  <a:extLst>
                    <a:ext uri="{FF2B5EF4-FFF2-40B4-BE49-F238E27FC236}">
                      <a16:creationId xmlns:a16="http://schemas.microsoft.com/office/drawing/2014/main" id="{6423B6A7-44BC-4526-95C3-857869D68C1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Shape 161">
                  <a:extLst>
                    <a:ext uri="{FF2B5EF4-FFF2-40B4-BE49-F238E27FC236}">
                      <a16:creationId xmlns:a16="http://schemas.microsoft.com/office/drawing/2014/main" id="{1E971FA0-2460-4C43-8FC2-47C6769376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Shape 162">
                  <a:extLst>
                    <a:ext uri="{FF2B5EF4-FFF2-40B4-BE49-F238E27FC236}">
                      <a16:creationId xmlns:a16="http://schemas.microsoft.com/office/drawing/2014/main" id="{B2FB6809-2D32-44E2-B85C-3E3FEB8377E4}"/>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Shape 163">
                  <a:extLst>
                    <a:ext uri="{FF2B5EF4-FFF2-40B4-BE49-F238E27FC236}">
                      <a16:creationId xmlns:a16="http://schemas.microsoft.com/office/drawing/2014/main" id="{6A393827-B1FC-40FB-9062-C4D1A529233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Shape 164">
                  <a:extLst>
                    <a:ext uri="{FF2B5EF4-FFF2-40B4-BE49-F238E27FC236}">
                      <a16:creationId xmlns:a16="http://schemas.microsoft.com/office/drawing/2014/main" id="{2FFA17F0-9DDF-475E-AFF1-8EDEC81FACD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AA33AC24-FE5F-4113-8CA3-06D47E85ED49}"/>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Shape 166">
                  <a:extLst>
                    <a:ext uri="{FF2B5EF4-FFF2-40B4-BE49-F238E27FC236}">
                      <a16:creationId xmlns:a16="http://schemas.microsoft.com/office/drawing/2014/main" id="{F6E4E14F-3423-4629-A787-7D79DB9948F1}"/>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E98C81D4-0BFD-44EF-B094-915F625B355C}"/>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Shape 168">
                  <a:extLst>
                    <a:ext uri="{FF2B5EF4-FFF2-40B4-BE49-F238E27FC236}">
                      <a16:creationId xmlns:a16="http://schemas.microsoft.com/office/drawing/2014/main" id="{748F4D53-6B44-4395-8B8E-31C0AD0EAD9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C0513040-E991-456B-B97E-A048108B878C}"/>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C8538F87-E36B-4DF9-9BDD-B1CAE0A641CD}"/>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7" name="Group 106">
              <a:extLst>
                <a:ext uri="{FF2B5EF4-FFF2-40B4-BE49-F238E27FC236}">
                  <a16:creationId xmlns:a16="http://schemas.microsoft.com/office/drawing/2014/main" id="{2C4AD90C-0196-4B58-99DD-F4490A6D872E}"/>
                </a:ext>
              </a:extLst>
            </p:cNvPr>
            <p:cNvGrpSpPr/>
            <p:nvPr/>
          </p:nvGrpSpPr>
          <p:grpSpPr>
            <a:xfrm>
              <a:off x="5667376" y="3340991"/>
              <a:ext cx="514350" cy="1247968"/>
              <a:chOff x="4924425" y="3143249"/>
              <a:chExt cx="684291" cy="1409893"/>
            </a:xfrm>
          </p:grpSpPr>
          <p:grpSp>
            <p:nvGrpSpPr>
              <p:cNvPr id="108" name="Group 107">
                <a:extLst>
                  <a:ext uri="{FF2B5EF4-FFF2-40B4-BE49-F238E27FC236}">
                    <a16:creationId xmlns:a16="http://schemas.microsoft.com/office/drawing/2014/main" id="{9AB82C1D-5092-4120-A4DB-56AA718CE96A}"/>
                  </a:ext>
                </a:extLst>
              </p:cNvPr>
              <p:cNvGrpSpPr/>
              <p:nvPr/>
            </p:nvGrpSpPr>
            <p:grpSpPr>
              <a:xfrm>
                <a:off x="4924425" y="3143249"/>
                <a:ext cx="666940" cy="747128"/>
                <a:chOff x="4924425" y="3143249"/>
                <a:chExt cx="666940" cy="747128"/>
              </a:xfrm>
            </p:grpSpPr>
            <p:sp>
              <p:nvSpPr>
                <p:cNvPr id="125" name="Freeform: Shape 124">
                  <a:extLst>
                    <a:ext uri="{FF2B5EF4-FFF2-40B4-BE49-F238E27FC236}">
                      <a16:creationId xmlns:a16="http://schemas.microsoft.com/office/drawing/2014/main" id="{7DAE8C20-21D5-4FD9-AAEC-21ADC05EBCB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85275D45-C23B-4384-98C1-CF3F8041C88D}"/>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2A56FB7C-D7FE-49C3-B1AF-9F33BC1117AA}"/>
                    </a:ext>
                  </a:extLst>
                </p:cNvPr>
                <p:cNvSpPr/>
                <p:nvPr/>
              </p:nvSpPr>
              <p:spPr>
                <a:xfrm>
                  <a:off x="5288489" y="3294047"/>
                  <a:ext cx="143690"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D9D7C559-A4DE-4C41-827D-6DE9408B592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57718CE0-BB3E-474A-8A82-8905605A94E0}"/>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B5C16CB2-4FB4-47BB-9843-05617BD6A51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678C052B-A835-43A7-959D-8BDB55B90A9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C056057D-605B-4BE6-897F-92FBDFB0EE1E}"/>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BA64529A-562E-485C-8A5D-9C47B041D29C}"/>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40ED84B9-C4ED-4A91-9FE8-6C3EE79F2E0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E6A9A9E-3593-4491-A836-FADB6A97D935}"/>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4D1C233B-BC27-4C9E-83A6-D87EEC12B91B}"/>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9213A5D1-7C6A-4F8E-9613-4CECB6AFFC41}"/>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2A0AD2EA-071B-42EB-9972-A686B15B71DB}"/>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7530933B-984C-4019-BD73-EBFE8D94FBC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EF6D7303-2FEB-4B10-B315-621B4BA440C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07B1F623-DB6F-45D5-A802-3E80459375A8}"/>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78D37712-CFA1-4185-B2CA-41E59A4C92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FAAC3973-E5BD-4354-94C3-899518DD2F8F}"/>
                    </a:ext>
                  </a:extLst>
                </p:cNvPr>
                <p:cNvSpPr/>
                <p:nvPr/>
              </p:nvSpPr>
              <p:spPr>
                <a:xfrm>
                  <a:off x="5169192" y="3143249"/>
                  <a:ext cx="103699" cy="82811"/>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403FDCFB-299B-4CA1-B66D-071E0C3AFF7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Shape 144">
                  <a:extLst>
                    <a:ext uri="{FF2B5EF4-FFF2-40B4-BE49-F238E27FC236}">
                      <a16:creationId xmlns:a16="http://schemas.microsoft.com/office/drawing/2014/main" id="{A1CEC247-7885-4224-A4E0-AA8AFD45A9E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Shape 145">
                  <a:extLst>
                    <a:ext uri="{FF2B5EF4-FFF2-40B4-BE49-F238E27FC236}">
                      <a16:creationId xmlns:a16="http://schemas.microsoft.com/office/drawing/2014/main" id="{75A692FA-F70B-463A-AD20-19D020020AC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DF4A989-7BEA-4F45-B4AE-BC5D721CF20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BC85588-25AD-45BB-A015-89F1C034228C}"/>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Shape 148">
                  <a:extLst>
                    <a:ext uri="{FF2B5EF4-FFF2-40B4-BE49-F238E27FC236}">
                      <a16:creationId xmlns:a16="http://schemas.microsoft.com/office/drawing/2014/main" id="{B7F29A49-180D-42FB-A69A-99C1B31CECB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F4879D5B-A5B4-4D4D-BF9B-3AEC758FE9D8}"/>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Shape 150">
                  <a:extLst>
                    <a:ext uri="{FF2B5EF4-FFF2-40B4-BE49-F238E27FC236}">
                      <a16:creationId xmlns:a16="http://schemas.microsoft.com/office/drawing/2014/main" id="{C2FD8604-60DE-44E1-B703-4C69F1384A2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Shape 151">
                  <a:extLst>
                    <a:ext uri="{FF2B5EF4-FFF2-40B4-BE49-F238E27FC236}">
                      <a16:creationId xmlns:a16="http://schemas.microsoft.com/office/drawing/2014/main" id="{B576E35C-817D-461E-A084-96F8847495B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Shape 152">
                  <a:extLst>
                    <a:ext uri="{FF2B5EF4-FFF2-40B4-BE49-F238E27FC236}">
                      <a16:creationId xmlns:a16="http://schemas.microsoft.com/office/drawing/2014/main" id="{6C203607-9E32-4EE9-9F96-6B0C6D7688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Shape 153">
                  <a:extLst>
                    <a:ext uri="{FF2B5EF4-FFF2-40B4-BE49-F238E27FC236}">
                      <a16:creationId xmlns:a16="http://schemas.microsoft.com/office/drawing/2014/main" id="{D19602D5-BACF-452B-B59F-381A39BFFB9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09FA2959-B190-460C-A879-7F7369AACD07}"/>
                  </a:ext>
                </a:extLst>
              </p:cNvPr>
              <p:cNvGrpSpPr/>
              <p:nvPr/>
            </p:nvGrpSpPr>
            <p:grpSpPr>
              <a:xfrm>
                <a:off x="5167050" y="4125304"/>
                <a:ext cx="441666" cy="427838"/>
                <a:chOff x="5178085" y="4182454"/>
                <a:chExt cx="441666" cy="427838"/>
              </a:xfrm>
            </p:grpSpPr>
            <p:sp>
              <p:nvSpPr>
                <p:cNvPr id="110" name="Freeform: Shape 109">
                  <a:extLst>
                    <a:ext uri="{FF2B5EF4-FFF2-40B4-BE49-F238E27FC236}">
                      <a16:creationId xmlns:a16="http://schemas.microsoft.com/office/drawing/2014/main" id="{48A60852-0038-438C-AA49-B9D4FF1F81B2}"/>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AB851C95-343B-4877-905F-4C1DF73ED6BA}"/>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FFA89B59-2AFA-4239-97F1-04FFABF0F6C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7E7E9922-A0D1-42C7-BAE1-139A25A72E13}"/>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A284F865-DD64-4B64-B4C9-A8655B4C6B4F}"/>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523B9B96-AE40-4894-A5CE-FE4F35D36554}"/>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935DE8BE-35D4-43F4-BA87-644D1E02DAD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CBB6B8AB-EF73-4096-A205-751C7D769E3F}"/>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14C516D3-98B4-46D9-8F1B-E078C0DB1AF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E8D09772-1FD8-4444-8F96-4F9D09280108}"/>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53EB15EE-A4B2-448F-BA29-D49FEED4B50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5FF650CD-E64E-4B16-BCB4-5C917BF37B51}"/>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2E335BC7-27A1-4D0A-8635-05E5C63D3C18}"/>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8B40F8D2-2A8D-4CF9-81BA-E3F67BFC6BC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CDD603F9-32AB-459A-9A6A-59E7B04C40D4}"/>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04" name="Double Wave 203">
            <a:extLst>
              <a:ext uri="{FF2B5EF4-FFF2-40B4-BE49-F238E27FC236}">
                <a16:creationId xmlns:a16="http://schemas.microsoft.com/office/drawing/2014/main" id="{3074C254-C872-4CAF-89FC-1458611A4410}"/>
              </a:ext>
            </a:extLst>
          </p:cNvPr>
          <p:cNvSpPr/>
          <p:nvPr/>
        </p:nvSpPr>
        <p:spPr>
          <a:xfrm rot="20259333">
            <a:off x="74952" y="352613"/>
            <a:ext cx="1841397" cy="77962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GEOGRAPHY</a:t>
            </a:r>
          </a:p>
          <a:p>
            <a:pPr algn="ctr"/>
            <a:r>
              <a:rPr lang="en-GB" sz="1400" dirty="0">
                <a:latin typeface="Verdana" panose="020B0604030504040204" pitchFamily="34" charset="0"/>
                <a:ea typeface="Verdana" panose="020B0604030504040204" pitchFamily="34" charset="0"/>
              </a:rPr>
              <a:t>At Ashurst Wood </a:t>
            </a:r>
          </a:p>
        </p:txBody>
      </p:sp>
      <p:grpSp>
        <p:nvGrpSpPr>
          <p:cNvPr id="205" name="Group 204">
            <a:extLst>
              <a:ext uri="{FF2B5EF4-FFF2-40B4-BE49-F238E27FC236}">
                <a16:creationId xmlns:a16="http://schemas.microsoft.com/office/drawing/2014/main" id="{51F9B9A6-95EA-4F06-9AAF-CD18B8270F4A}"/>
              </a:ext>
            </a:extLst>
          </p:cNvPr>
          <p:cNvGrpSpPr/>
          <p:nvPr/>
        </p:nvGrpSpPr>
        <p:grpSpPr>
          <a:xfrm rot="18640793">
            <a:off x="10901567" y="1467463"/>
            <a:ext cx="675640" cy="1031847"/>
            <a:chOff x="5029835" y="2934631"/>
            <a:chExt cx="1151891" cy="1654328"/>
          </a:xfrm>
        </p:grpSpPr>
        <p:grpSp>
          <p:nvGrpSpPr>
            <p:cNvPr id="206" name="Group 205">
              <a:extLst>
                <a:ext uri="{FF2B5EF4-FFF2-40B4-BE49-F238E27FC236}">
                  <a16:creationId xmlns:a16="http://schemas.microsoft.com/office/drawing/2014/main" id="{34FCE8C9-99CA-4F77-8715-210C3093643C}"/>
                </a:ext>
              </a:extLst>
            </p:cNvPr>
            <p:cNvGrpSpPr/>
            <p:nvPr/>
          </p:nvGrpSpPr>
          <p:grpSpPr>
            <a:xfrm rot="20388125" flipH="1">
              <a:off x="5029835" y="2934631"/>
              <a:ext cx="514350" cy="1247967"/>
              <a:chOff x="4924425" y="3143250"/>
              <a:chExt cx="684291" cy="1409892"/>
            </a:xfrm>
          </p:grpSpPr>
          <p:grpSp>
            <p:nvGrpSpPr>
              <p:cNvPr id="255" name="Group 254">
                <a:extLst>
                  <a:ext uri="{FF2B5EF4-FFF2-40B4-BE49-F238E27FC236}">
                    <a16:creationId xmlns:a16="http://schemas.microsoft.com/office/drawing/2014/main" id="{D7420143-DEB7-49B1-B1FC-CDFFEE4CCD15}"/>
                  </a:ext>
                </a:extLst>
              </p:cNvPr>
              <p:cNvGrpSpPr/>
              <p:nvPr/>
            </p:nvGrpSpPr>
            <p:grpSpPr>
              <a:xfrm>
                <a:off x="4924425" y="3143250"/>
                <a:ext cx="666940" cy="747127"/>
                <a:chOff x="4924425" y="3143250"/>
                <a:chExt cx="666940" cy="747127"/>
              </a:xfrm>
            </p:grpSpPr>
            <p:sp>
              <p:nvSpPr>
                <p:cNvPr id="272" name="Freeform: Shape 271">
                  <a:extLst>
                    <a:ext uri="{FF2B5EF4-FFF2-40B4-BE49-F238E27FC236}">
                      <a16:creationId xmlns:a16="http://schemas.microsoft.com/office/drawing/2014/main" id="{30067862-4F94-4F7A-A1C6-E96CB29B5984}"/>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reeform: Shape 272">
                  <a:extLst>
                    <a:ext uri="{FF2B5EF4-FFF2-40B4-BE49-F238E27FC236}">
                      <a16:creationId xmlns:a16="http://schemas.microsoft.com/office/drawing/2014/main" id="{597F34C6-7CEA-439C-81E8-9CCFF9F49D97}"/>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35B3449A-DBD1-4CDB-B9A8-BE026005D368}"/>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Shape 274">
                  <a:extLst>
                    <a:ext uri="{FF2B5EF4-FFF2-40B4-BE49-F238E27FC236}">
                      <a16:creationId xmlns:a16="http://schemas.microsoft.com/office/drawing/2014/main" id="{B63591F7-D8C2-4DD8-8CCC-990510A96EEC}"/>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Freeform: Shape 275">
                  <a:extLst>
                    <a:ext uri="{FF2B5EF4-FFF2-40B4-BE49-F238E27FC236}">
                      <a16:creationId xmlns:a16="http://schemas.microsoft.com/office/drawing/2014/main" id="{A86EB6BA-DB7B-49D5-979B-97F526664FC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Freeform: Shape 276">
                  <a:extLst>
                    <a:ext uri="{FF2B5EF4-FFF2-40B4-BE49-F238E27FC236}">
                      <a16:creationId xmlns:a16="http://schemas.microsoft.com/office/drawing/2014/main" id="{BE6E9FBF-A899-44E9-97BD-BE482954FC3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Shape 277">
                  <a:extLst>
                    <a:ext uri="{FF2B5EF4-FFF2-40B4-BE49-F238E27FC236}">
                      <a16:creationId xmlns:a16="http://schemas.microsoft.com/office/drawing/2014/main" id="{431CEC28-20F5-44BB-9FBF-D38B28F1B28B}"/>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Freeform: Shape 278">
                  <a:extLst>
                    <a:ext uri="{FF2B5EF4-FFF2-40B4-BE49-F238E27FC236}">
                      <a16:creationId xmlns:a16="http://schemas.microsoft.com/office/drawing/2014/main" id="{147B547A-1795-43F5-8D32-1DBB2193AB49}"/>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Freeform: Shape 279">
                  <a:extLst>
                    <a:ext uri="{FF2B5EF4-FFF2-40B4-BE49-F238E27FC236}">
                      <a16:creationId xmlns:a16="http://schemas.microsoft.com/office/drawing/2014/main" id="{96B34C00-CCA8-45DC-BCF0-1EF34ABE3ED1}"/>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F55C786-885C-4367-B582-7C973CD78944}"/>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72AB8297-5C97-424B-BB68-0314338CAFC1}"/>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744CB51A-6C10-4EC2-A20B-AA905C1E9B0F}"/>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Shape 283">
                  <a:extLst>
                    <a:ext uri="{FF2B5EF4-FFF2-40B4-BE49-F238E27FC236}">
                      <a16:creationId xmlns:a16="http://schemas.microsoft.com/office/drawing/2014/main" id="{4D663220-B4AF-4F22-9F9D-6860D01630DA}"/>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reeform: Shape 284">
                  <a:extLst>
                    <a:ext uri="{FF2B5EF4-FFF2-40B4-BE49-F238E27FC236}">
                      <a16:creationId xmlns:a16="http://schemas.microsoft.com/office/drawing/2014/main" id="{90844ED1-DFED-4951-86A8-13FC5EBEE3F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reeform: Shape 285">
                  <a:extLst>
                    <a:ext uri="{FF2B5EF4-FFF2-40B4-BE49-F238E27FC236}">
                      <a16:creationId xmlns:a16="http://schemas.microsoft.com/office/drawing/2014/main" id="{1ADA7E43-95F9-4E7B-B8F0-17A422EE972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reeform: Shape 286">
                  <a:extLst>
                    <a:ext uri="{FF2B5EF4-FFF2-40B4-BE49-F238E27FC236}">
                      <a16:creationId xmlns:a16="http://schemas.microsoft.com/office/drawing/2014/main" id="{9F4DA1F3-6C68-488B-BB25-EB813D5FC09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reeform: Shape 287">
                  <a:extLst>
                    <a:ext uri="{FF2B5EF4-FFF2-40B4-BE49-F238E27FC236}">
                      <a16:creationId xmlns:a16="http://schemas.microsoft.com/office/drawing/2014/main" id="{47EE3F92-5648-4957-97C2-790358D13A79}"/>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reeform: Shape 288">
                  <a:extLst>
                    <a:ext uri="{FF2B5EF4-FFF2-40B4-BE49-F238E27FC236}">
                      <a16:creationId xmlns:a16="http://schemas.microsoft.com/office/drawing/2014/main" id="{2DED6062-0363-4AB3-96AC-6D351DF1973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Freeform: Shape 289">
                  <a:extLst>
                    <a:ext uri="{FF2B5EF4-FFF2-40B4-BE49-F238E27FC236}">
                      <a16:creationId xmlns:a16="http://schemas.microsoft.com/office/drawing/2014/main" id="{402B2ACF-7B52-46EE-B457-FC856F3A06E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reeform: Shape 290">
                  <a:extLst>
                    <a:ext uri="{FF2B5EF4-FFF2-40B4-BE49-F238E27FC236}">
                      <a16:creationId xmlns:a16="http://schemas.microsoft.com/office/drawing/2014/main" id="{0DA109D8-3454-4038-9933-E40CEFD4AD22}"/>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reeform: Shape 291">
                  <a:extLst>
                    <a:ext uri="{FF2B5EF4-FFF2-40B4-BE49-F238E27FC236}">
                      <a16:creationId xmlns:a16="http://schemas.microsoft.com/office/drawing/2014/main" id="{728C765B-574E-43AB-8F64-D045F6F041B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reeform: Shape 292">
                  <a:extLst>
                    <a:ext uri="{FF2B5EF4-FFF2-40B4-BE49-F238E27FC236}">
                      <a16:creationId xmlns:a16="http://schemas.microsoft.com/office/drawing/2014/main" id="{BA9AD279-5D67-4B15-904E-E3BB487FA67C}"/>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reeform: Shape 293">
                  <a:extLst>
                    <a:ext uri="{FF2B5EF4-FFF2-40B4-BE49-F238E27FC236}">
                      <a16:creationId xmlns:a16="http://schemas.microsoft.com/office/drawing/2014/main" id="{62631363-CFC7-4399-9191-D4A905BE5FBB}"/>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reeform: Shape 294">
                  <a:extLst>
                    <a:ext uri="{FF2B5EF4-FFF2-40B4-BE49-F238E27FC236}">
                      <a16:creationId xmlns:a16="http://schemas.microsoft.com/office/drawing/2014/main" id="{15435A63-53EF-4801-A00E-CC017E88F52A}"/>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reeform: Shape 295">
                  <a:extLst>
                    <a:ext uri="{FF2B5EF4-FFF2-40B4-BE49-F238E27FC236}">
                      <a16:creationId xmlns:a16="http://schemas.microsoft.com/office/drawing/2014/main" id="{5DCA7A74-42BD-42DE-955D-DEBFD0E8ABF2}"/>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Shape 296">
                  <a:extLst>
                    <a:ext uri="{FF2B5EF4-FFF2-40B4-BE49-F238E27FC236}">
                      <a16:creationId xmlns:a16="http://schemas.microsoft.com/office/drawing/2014/main" id="{AA238506-C98B-4733-A02C-4A70430F2C73}"/>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reeform: Shape 297">
                  <a:extLst>
                    <a:ext uri="{FF2B5EF4-FFF2-40B4-BE49-F238E27FC236}">
                      <a16:creationId xmlns:a16="http://schemas.microsoft.com/office/drawing/2014/main" id="{1D7ABF5E-A508-4D99-8421-BE21D4E62054}"/>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Freeform: Shape 298">
                  <a:extLst>
                    <a:ext uri="{FF2B5EF4-FFF2-40B4-BE49-F238E27FC236}">
                      <a16:creationId xmlns:a16="http://schemas.microsoft.com/office/drawing/2014/main" id="{512B3822-5ACB-4E19-9B9E-1F1DDEDDF6D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reeform: Shape 299">
                  <a:extLst>
                    <a:ext uri="{FF2B5EF4-FFF2-40B4-BE49-F238E27FC236}">
                      <a16:creationId xmlns:a16="http://schemas.microsoft.com/office/drawing/2014/main" id="{6B8AE79A-BAB7-4AC8-AF1D-2884FF80954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reeform: Shape 300">
                  <a:extLst>
                    <a:ext uri="{FF2B5EF4-FFF2-40B4-BE49-F238E27FC236}">
                      <a16:creationId xmlns:a16="http://schemas.microsoft.com/office/drawing/2014/main" id="{060CC06C-1826-42C4-A7D6-B7C5D803C10D}"/>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23DA0A85-6915-4481-9EC0-6317DD624D6A}"/>
                  </a:ext>
                </a:extLst>
              </p:cNvPr>
              <p:cNvGrpSpPr/>
              <p:nvPr/>
            </p:nvGrpSpPr>
            <p:grpSpPr>
              <a:xfrm>
                <a:off x="5167050" y="4125304"/>
                <a:ext cx="441666" cy="427838"/>
                <a:chOff x="5178085" y="4182454"/>
                <a:chExt cx="441666" cy="427838"/>
              </a:xfrm>
            </p:grpSpPr>
            <p:sp>
              <p:nvSpPr>
                <p:cNvPr id="257" name="Freeform: Shape 256">
                  <a:extLst>
                    <a:ext uri="{FF2B5EF4-FFF2-40B4-BE49-F238E27FC236}">
                      <a16:creationId xmlns:a16="http://schemas.microsoft.com/office/drawing/2014/main" id="{79C42498-1C13-4DF0-B08B-104EC2E10EA9}"/>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Freeform: Shape 257">
                  <a:extLst>
                    <a:ext uri="{FF2B5EF4-FFF2-40B4-BE49-F238E27FC236}">
                      <a16:creationId xmlns:a16="http://schemas.microsoft.com/office/drawing/2014/main" id="{7AD047CC-C825-4C8B-A3D1-0E4CB258B645}"/>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reeform: Shape 258">
                  <a:extLst>
                    <a:ext uri="{FF2B5EF4-FFF2-40B4-BE49-F238E27FC236}">
                      <a16:creationId xmlns:a16="http://schemas.microsoft.com/office/drawing/2014/main" id="{06E0C42E-FE5C-441A-BD72-FDB4ABD694E7}"/>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Shape 259">
                  <a:extLst>
                    <a:ext uri="{FF2B5EF4-FFF2-40B4-BE49-F238E27FC236}">
                      <a16:creationId xmlns:a16="http://schemas.microsoft.com/office/drawing/2014/main" id="{CEB29253-4DB8-437D-946B-CF59F26B1091}"/>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reeform: Shape 260">
                  <a:extLst>
                    <a:ext uri="{FF2B5EF4-FFF2-40B4-BE49-F238E27FC236}">
                      <a16:creationId xmlns:a16="http://schemas.microsoft.com/office/drawing/2014/main" id="{06F351AE-73F5-4085-869B-9A523CCA24B8}"/>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reeform: Shape 261">
                  <a:extLst>
                    <a:ext uri="{FF2B5EF4-FFF2-40B4-BE49-F238E27FC236}">
                      <a16:creationId xmlns:a16="http://schemas.microsoft.com/office/drawing/2014/main" id="{57170848-634B-4E2C-B485-485B23CF1ECD}"/>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Shape 262">
                  <a:extLst>
                    <a:ext uri="{FF2B5EF4-FFF2-40B4-BE49-F238E27FC236}">
                      <a16:creationId xmlns:a16="http://schemas.microsoft.com/office/drawing/2014/main" id="{B4DA02D6-3C51-4726-A08A-F643E308E957}"/>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reeform: Shape 263">
                  <a:extLst>
                    <a:ext uri="{FF2B5EF4-FFF2-40B4-BE49-F238E27FC236}">
                      <a16:creationId xmlns:a16="http://schemas.microsoft.com/office/drawing/2014/main" id="{6BD4B5F6-1E53-4983-936E-526518AD062E}"/>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reeform: Shape 264">
                  <a:extLst>
                    <a:ext uri="{FF2B5EF4-FFF2-40B4-BE49-F238E27FC236}">
                      <a16:creationId xmlns:a16="http://schemas.microsoft.com/office/drawing/2014/main" id="{1A610400-8D84-47C9-A0A1-B53976397FCF}"/>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Shape 265">
                  <a:extLst>
                    <a:ext uri="{FF2B5EF4-FFF2-40B4-BE49-F238E27FC236}">
                      <a16:creationId xmlns:a16="http://schemas.microsoft.com/office/drawing/2014/main" id="{8BF4EC6A-4358-45E5-971C-EAF63B03D67B}"/>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Freeform: Shape 266">
                  <a:extLst>
                    <a:ext uri="{FF2B5EF4-FFF2-40B4-BE49-F238E27FC236}">
                      <a16:creationId xmlns:a16="http://schemas.microsoft.com/office/drawing/2014/main" id="{000F9A0F-5EE9-470A-8951-30B64AE30F8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reeform: Shape 267">
                  <a:extLst>
                    <a:ext uri="{FF2B5EF4-FFF2-40B4-BE49-F238E27FC236}">
                      <a16:creationId xmlns:a16="http://schemas.microsoft.com/office/drawing/2014/main" id="{330AD9F7-F4BB-4211-993C-CB26C701D6E0}"/>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Shape 268">
                  <a:extLst>
                    <a:ext uri="{FF2B5EF4-FFF2-40B4-BE49-F238E27FC236}">
                      <a16:creationId xmlns:a16="http://schemas.microsoft.com/office/drawing/2014/main" id="{17A3460F-6EF7-422E-AD9D-8BB8CBBF84D1}"/>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reeform: Shape 269">
                  <a:extLst>
                    <a:ext uri="{FF2B5EF4-FFF2-40B4-BE49-F238E27FC236}">
                      <a16:creationId xmlns:a16="http://schemas.microsoft.com/office/drawing/2014/main" id="{ABD44FC2-30DD-4B39-848B-150D5B1ABB60}"/>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reeform: Shape 270">
                  <a:extLst>
                    <a:ext uri="{FF2B5EF4-FFF2-40B4-BE49-F238E27FC236}">
                      <a16:creationId xmlns:a16="http://schemas.microsoft.com/office/drawing/2014/main" id="{86C3C1BC-78C9-49D3-92C3-A37B776B7B4B}"/>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 name="Group 206">
              <a:extLst>
                <a:ext uri="{FF2B5EF4-FFF2-40B4-BE49-F238E27FC236}">
                  <a16:creationId xmlns:a16="http://schemas.microsoft.com/office/drawing/2014/main" id="{1C5E48E1-654B-421F-B18A-8502647C2458}"/>
                </a:ext>
              </a:extLst>
            </p:cNvPr>
            <p:cNvGrpSpPr/>
            <p:nvPr/>
          </p:nvGrpSpPr>
          <p:grpSpPr>
            <a:xfrm>
              <a:off x="5667376" y="3340992"/>
              <a:ext cx="514350" cy="1247967"/>
              <a:chOff x="4924425" y="3143250"/>
              <a:chExt cx="684291" cy="1409892"/>
            </a:xfrm>
          </p:grpSpPr>
          <p:grpSp>
            <p:nvGrpSpPr>
              <p:cNvPr id="208" name="Group 207">
                <a:extLst>
                  <a:ext uri="{FF2B5EF4-FFF2-40B4-BE49-F238E27FC236}">
                    <a16:creationId xmlns:a16="http://schemas.microsoft.com/office/drawing/2014/main" id="{D26570EA-4C4D-4E53-88C0-1D00FC1B974B}"/>
                  </a:ext>
                </a:extLst>
              </p:cNvPr>
              <p:cNvGrpSpPr/>
              <p:nvPr/>
            </p:nvGrpSpPr>
            <p:grpSpPr>
              <a:xfrm>
                <a:off x="4924425" y="3143250"/>
                <a:ext cx="666940" cy="747127"/>
                <a:chOff x="4924425" y="3143250"/>
                <a:chExt cx="666940" cy="747127"/>
              </a:xfrm>
            </p:grpSpPr>
            <p:sp>
              <p:nvSpPr>
                <p:cNvPr id="225" name="Freeform: Shape 224">
                  <a:extLst>
                    <a:ext uri="{FF2B5EF4-FFF2-40B4-BE49-F238E27FC236}">
                      <a16:creationId xmlns:a16="http://schemas.microsoft.com/office/drawing/2014/main" id="{75D7BD1E-6439-463E-A818-F9D744F0B8E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Shape 225">
                  <a:extLst>
                    <a:ext uri="{FF2B5EF4-FFF2-40B4-BE49-F238E27FC236}">
                      <a16:creationId xmlns:a16="http://schemas.microsoft.com/office/drawing/2014/main" id="{2E4F8ADD-FF32-4637-A847-B038A99C329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Shape 226">
                  <a:extLst>
                    <a:ext uri="{FF2B5EF4-FFF2-40B4-BE49-F238E27FC236}">
                      <a16:creationId xmlns:a16="http://schemas.microsoft.com/office/drawing/2014/main" id="{F8253A37-95D6-4D24-9D4D-2CBE7C3A48B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Shape 227">
                  <a:extLst>
                    <a:ext uri="{FF2B5EF4-FFF2-40B4-BE49-F238E27FC236}">
                      <a16:creationId xmlns:a16="http://schemas.microsoft.com/office/drawing/2014/main" id="{57CD1A58-0185-4653-80E9-5F670D278FB8}"/>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Shape 228">
                  <a:extLst>
                    <a:ext uri="{FF2B5EF4-FFF2-40B4-BE49-F238E27FC236}">
                      <a16:creationId xmlns:a16="http://schemas.microsoft.com/office/drawing/2014/main" id="{66EA7EC1-FA80-47EC-937F-2466D17353C1}"/>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Shape 229">
                  <a:extLst>
                    <a:ext uri="{FF2B5EF4-FFF2-40B4-BE49-F238E27FC236}">
                      <a16:creationId xmlns:a16="http://schemas.microsoft.com/office/drawing/2014/main" id="{51E4E325-AC54-48FE-BA29-2B75E6F29072}"/>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reeform: Shape 230">
                  <a:extLst>
                    <a:ext uri="{FF2B5EF4-FFF2-40B4-BE49-F238E27FC236}">
                      <a16:creationId xmlns:a16="http://schemas.microsoft.com/office/drawing/2014/main" id="{F9DEEB30-88EE-4918-B8B2-05AEAA338B6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reeform: Shape 231">
                  <a:extLst>
                    <a:ext uri="{FF2B5EF4-FFF2-40B4-BE49-F238E27FC236}">
                      <a16:creationId xmlns:a16="http://schemas.microsoft.com/office/drawing/2014/main" id="{64350B0B-C7BA-4AAE-9A23-1F7E56F58BE8}"/>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Shape 232">
                  <a:extLst>
                    <a:ext uri="{FF2B5EF4-FFF2-40B4-BE49-F238E27FC236}">
                      <a16:creationId xmlns:a16="http://schemas.microsoft.com/office/drawing/2014/main" id="{F6C324A4-FE60-4892-99D1-5528A96CE83F}"/>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reeform: Shape 233">
                  <a:extLst>
                    <a:ext uri="{FF2B5EF4-FFF2-40B4-BE49-F238E27FC236}">
                      <a16:creationId xmlns:a16="http://schemas.microsoft.com/office/drawing/2014/main" id="{93D853ED-4A5E-43E3-A4D0-497596C73B47}"/>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Freeform: Shape 234">
                  <a:extLst>
                    <a:ext uri="{FF2B5EF4-FFF2-40B4-BE49-F238E27FC236}">
                      <a16:creationId xmlns:a16="http://schemas.microsoft.com/office/drawing/2014/main" id="{5FDED520-3874-4F49-8202-BC1901F8AE43}"/>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a:extLst>
                    <a:ext uri="{FF2B5EF4-FFF2-40B4-BE49-F238E27FC236}">
                      <a16:creationId xmlns:a16="http://schemas.microsoft.com/office/drawing/2014/main" id="{253A5380-598E-4583-9C80-94C3F90210B6}"/>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Freeform: Shape 236">
                  <a:extLst>
                    <a:ext uri="{FF2B5EF4-FFF2-40B4-BE49-F238E27FC236}">
                      <a16:creationId xmlns:a16="http://schemas.microsoft.com/office/drawing/2014/main" id="{72EB0800-29A9-49AE-9959-5AC68C3D4674}"/>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a:extLst>
                    <a:ext uri="{FF2B5EF4-FFF2-40B4-BE49-F238E27FC236}">
                      <a16:creationId xmlns:a16="http://schemas.microsoft.com/office/drawing/2014/main" id="{E6DB4942-5886-4BFD-B1C0-683D90BAA93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a:extLst>
                    <a:ext uri="{FF2B5EF4-FFF2-40B4-BE49-F238E27FC236}">
                      <a16:creationId xmlns:a16="http://schemas.microsoft.com/office/drawing/2014/main" id="{B8D41EEB-BBF8-45D9-8441-2C2DD2810940}"/>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a:extLst>
                    <a:ext uri="{FF2B5EF4-FFF2-40B4-BE49-F238E27FC236}">
                      <a16:creationId xmlns:a16="http://schemas.microsoft.com/office/drawing/2014/main" id="{B2C97632-C542-4D71-B8FE-F3339E06E57B}"/>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1A26EBC3-18FD-41B4-882D-FF3974EC5E4F}"/>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a:extLst>
                    <a:ext uri="{FF2B5EF4-FFF2-40B4-BE49-F238E27FC236}">
                      <a16:creationId xmlns:a16="http://schemas.microsoft.com/office/drawing/2014/main" id="{11A53A2B-CE7A-43F1-B5D3-6A3988FC84A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reeform: Shape 242">
                  <a:extLst>
                    <a:ext uri="{FF2B5EF4-FFF2-40B4-BE49-F238E27FC236}">
                      <a16:creationId xmlns:a16="http://schemas.microsoft.com/office/drawing/2014/main" id="{325188EC-0D97-440F-8297-8BE1A3637E87}"/>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reeform: Shape 243">
                  <a:extLst>
                    <a:ext uri="{FF2B5EF4-FFF2-40B4-BE49-F238E27FC236}">
                      <a16:creationId xmlns:a16="http://schemas.microsoft.com/office/drawing/2014/main" id="{26A8BEEA-16AA-4D40-A403-56F1294F40A9}"/>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Shape 244">
                  <a:extLst>
                    <a:ext uri="{FF2B5EF4-FFF2-40B4-BE49-F238E27FC236}">
                      <a16:creationId xmlns:a16="http://schemas.microsoft.com/office/drawing/2014/main" id="{36D8C20A-5E00-4AA9-BE62-C387DF606D06}"/>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reeform: Shape 245">
                  <a:extLst>
                    <a:ext uri="{FF2B5EF4-FFF2-40B4-BE49-F238E27FC236}">
                      <a16:creationId xmlns:a16="http://schemas.microsoft.com/office/drawing/2014/main" id="{994AD1C1-4879-44D9-9EA4-90F5C4DD7E23}"/>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reeform: Shape 246">
                  <a:extLst>
                    <a:ext uri="{FF2B5EF4-FFF2-40B4-BE49-F238E27FC236}">
                      <a16:creationId xmlns:a16="http://schemas.microsoft.com/office/drawing/2014/main" id="{B283BCEC-30BD-47DD-8111-19629E903F1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Shape 247">
                  <a:extLst>
                    <a:ext uri="{FF2B5EF4-FFF2-40B4-BE49-F238E27FC236}">
                      <a16:creationId xmlns:a16="http://schemas.microsoft.com/office/drawing/2014/main" id="{6D84F190-959F-4A6D-9827-24B5E1E400E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Freeform: Shape 248">
                  <a:extLst>
                    <a:ext uri="{FF2B5EF4-FFF2-40B4-BE49-F238E27FC236}">
                      <a16:creationId xmlns:a16="http://schemas.microsoft.com/office/drawing/2014/main" id="{854E0DE6-DBD3-4B8F-B1EF-1825395577FB}"/>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reeform: Shape 249">
                  <a:extLst>
                    <a:ext uri="{FF2B5EF4-FFF2-40B4-BE49-F238E27FC236}">
                      <a16:creationId xmlns:a16="http://schemas.microsoft.com/office/drawing/2014/main" id="{DA50C001-3D26-4BF9-95AC-C754E91B029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AA0CF671-2915-4204-ACE8-29F861213089}"/>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5466FA34-593F-44E6-B48D-9DBD395B10D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reeform: Shape 252">
                  <a:extLst>
                    <a:ext uri="{FF2B5EF4-FFF2-40B4-BE49-F238E27FC236}">
                      <a16:creationId xmlns:a16="http://schemas.microsoft.com/office/drawing/2014/main" id="{A90A8738-855C-427C-8D11-90E1431F0D88}"/>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Shape 253">
                  <a:extLst>
                    <a:ext uri="{FF2B5EF4-FFF2-40B4-BE49-F238E27FC236}">
                      <a16:creationId xmlns:a16="http://schemas.microsoft.com/office/drawing/2014/main" id="{456C180A-3B65-4DE7-BF31-A09190396DF0}"/>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9" name="Group 208">
                <a:extLst>
                  <a:ext uri="{FF2B5EF4-FFF2-40B4-BE49-F238E27FC236}">
                    <a16:creationId xmlns:a16="http://schemas.microsoft.com/office/drawing/2014/main" id="{13809952-B10A-4320-B83C-F207482122B8}"/>
                  </a:ext>
                </a:extLst>
              </p:cNvPr>
              <p:cNvGrpSpPr/>
              <p:nvPr/>
            </p:nvGrpSpPr>
            <p:grpSpPr>
              <a:xfrm>
                <a:off x="5167050" y="4125304"/>
                <a:ext cx="441666" cy="427838"/>
                <a:chOff x="5178085" y="4182454"/>
                <a:chExt cx="441666" cy="427838"/>
              </a:xfrm>
            </p:grpSpPr>
            <p:sp>
              <p:nvSpPr>
                <p:cNvPr id="210" name="Freeform: Shape 209">
                  <a:extLst>
                    <a:ext uri="{FF2B5EF4-FFF2-40B4-BE49-F238E27FC236}">
                      <a16:creationId xmlns:a16="http://schemas.microsoft.com/office/drawing/2014/main" id="{027791EA-FBFA-46E2-BACC-816F89DF8BAB}"/>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4BEF399E-1850-49F7-A5DB-02EE80B17382}"/>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81079131-D245-48AA-887A-4741ACEF5EA0}"/>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89195E29-F519-4BAE-83A2-861167619E8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41370956-32E3-45A7-A20C-96F4325A41F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Shape 214">
                  <a:extLst>
                    <a:ext uri="{FF2B5EF4-FFF2-40B4-BE49-F238E27FC236}">
                      <a16:creationId xmlns:a16="http://schemas.microsoft.com/office/drawing/2014/main" id="{73921BAD-046D-4F83-AD6D-CA66C666968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AA4A416E-D326-44F0-98F8-A0739FD5272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CC4A71EA-A589-4191-ABD3-30FF98855C68}"/>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Shape 217">
                  <a:extLst>
                    <a:ext uri="{FF2B5EF4-FFF2-40B4-BE49-F238E27FC236}">
                      <a16:creationId xmlns:a16="http://schemas.microsoft.com/office/drawing/2014/main" id="{9B10A12D-59A0-4D96-AB88-562F1468AC5D}"/>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94988926-7E37-4978-BFA2-5667B413B961}"/>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4A6DFB2F-A0D6-4129-AB23-A2490784FDC4}"/>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673EE936-301F-4D56-A845-BF6C171C822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Shape 221">
                  <a:extLst>
                    <a:ext uri="{FF2B5EF4-FFF2-40B4-BE49-F238E27FC236}">
                      <a16:creationId xmlns:a16="http://schemas.microsoft.com/office/drawing/2014/main" id="{812DE9C3-7CD5-4373-BF74-2798062B6863}"/>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Shape 222">
                  <a:extLst>
                    <a:ext uri="{FF2B5EF4-FFF2-40B4-BE49-F238E27FC236}">
                      <a16:creationId xmlns:a16="http://schemas.microsoft.com/office/drawing/2014/main" id="{349D33D8-92D8-4F95-80B0-4A841B85E5F8}"/>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Shape 223">
                  <a:extLst>
                    <a:ext uri="{FF2B5EF4-FFF2-40B4-BE49-F238E27FC236}">
                      <a16:creationId xmlns:a16="http://schemas.microsoft.com/office/drawing/2014/main" id="{9585270A-AFF7-4685-9B71-543EF86A5A0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02" name="Group 301">
            <a:extLst>
              <a:ext uri="{FF2B5EF4-FFF2-40B4-BE49-F238E27FC236}">
                <a16:creationId xmlns:a16="http://schemas.microsoft.com/office/drawing/2014/main" id="{0DB7BDBC-A2E1-4B63-8370-DEAAACADA1A7}"/>
              </a:ext>
            </a:extLst>
          </p:cNvPr>
          <p:cNvGrpSpPr/>
          <p:nvPr/>
        </p:nvGrpSpPr>
        <p:grpSpPr>
          <a:xfrm rot="15131419">
            <a:off x="32366" y="1137707"/>
            <a:ext cx="675640" cy="1031847"/>
            <a:chOff x="5029835" y="2934631"/>
            <a:chExt cx="1151891" cy="1654328"/>
          </a:xfrm>
        </p:grpSpPr>
        <p:grpSp>
          <p:nvGrpSpPr>
            <p:cNvPr id="303" name="Group 302">
              <a:extLst>
                <a:ext uri="{FF2B5EF4-FFF2-40B4-BE49-F238E27FC236}">
                  <a16:creationId xmlns:a16="http://schemas.microsoft.com/office/drawing/2014/main" id="{ADA39396-9509-49F3-9F20-7FA36574C507}"/>
                </a:ext>
              </a:extLst>
            </p:cNvPr>
            <p:cNvGrpSpPr/>
            <p:nvPr/>
          </p:nvGrpSpPr>
          <p:grpSpPr>
            <a:xfrm rot="20388125" flipH="1">
              <a:off x="5029835" y="2934631"/>
              <a:ext cx="514350" cy="1247967"/>
              <a:chOff x="4924425" y="3143250"/>
              <a:chExt cx="684291" cy="1409892"/>
            </a:xfrm>
          </p:grpSpPr>
          <p:grpSp>
            <p:nvGrpSpPr>
              <p:cNvPr id="352" name="Group 351">
                <a:extLst>
                  <a:ext uri="{FF2B5EF4-FFF2-40B4-BE49-F238E27FC236}">
                    <a16:creationId xmlns:a16="http://schemas.microsoft.com/office/drawing/2014/main" id="{FE64C5B7-05DE-4ABC-B869-EAD08E365729}"/>
                  </a:ext>
                </a:extLst>
              </p:cNvPr>
              <p:cNvGrpSpPr/>
              <p:nvPr/>
            </p:nvGrpSpPr>
            <p:grpSpPr>
              <a:xfrm>
                <a:off x="4924425" y="3143250"/>
                <a:ext cx="666940" cy="747127"/>
                <a:chOff x="4924425" y="3143250"/>
                <a:chExt cx="666940" cy="747127"/>
              </a:xfrm>
            </p:grpSpPr>
            <p:sp>
              <p:nvSpPr>
                <p:cNvPr id="369" name="Freeform: Shape 368">
                  <a:extLst>
                    <a:ext uri="{FF2B5EF4-FFF2-40B4-BE49-F238E27FC236}">
                      <a16:creationId xmlns:a16="http://schemas.microsoft.com/office/drawing/2014/main" id="{A6E07D5E-FDC2-46F7-8584-52E23D286F9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reeform: Shape 369">
                  <a:extLst>
                    <a:ext uri="{FF2B5EF4-FFF2-40B4-BE49-F238E27FC236}">
                      <a16:creationId xmlns:a16="http://schemas.microsoft.com/office/drawing/2014/main" id="{A1CE1B9E-ED97-4225-834A-8DD328CF57DF}"/>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reeform: Shape 370">
                  <a:extLst>
                    <a:ext uri="{FF2B5EF4-FFF2-40B4-BE49-F238E27FC236}">
                      <a16:creationId xmlns:a16="http://schemas.microsoft.com/office/drawing/2014/main" id="{6B5EA0D8-421A-43C5-AA41-9BAF4496E24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Freeform: Shape 371">
                  <a:extLst>
                    <a:ext uri="{FF2B5EF4-FFF2-40B4-BE49-F238E27FC236}">
                      <a16:creationId xmlns:a16="http://schemas.microsoft.com/office/drawing/2014/main" id="{FDAC0BC4-1A89-4498-917E-4F84DB880FA7}"/>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reeform: Shape 372">
                  <a:extLst>
                    <a:ext uri="{FF2B5EF4-FFF2-40B4-BE49-F238E27FC236}">
                      <a16:creationId xmlns:a16="http://schemas.microsoft.com/office/drawing/2014/main" id="{65FB0F93-D1E6-49AD-8298-A49C739FD17A}"/>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reeform: Shape 373">
                  <a:extLst>
                    <a:ext uri="{FF2B5EF4-FFF2-40B4-BE49-F238E27FC236}">
                      <a16:creationId xmlns:a16="http://schemas.microsoft.com/office/drawing/2014/main" id="{A01F4BE2-B35E-43DC-A976-F17F98E4DE50}"/>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reeform: Shape 374">
                  <a:extLst>
                    <a:ext uri="{FF2B5EF4-FFF2-40B4-BE49-F238E27FC236}">
                      <a16:creationId xmlns:a16="http://schemas.microsoft.com/office/drawing/2014/main" id="{3C48B94E-B45B-49D0-975D-076131F28F7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reeform: Shape 375">
                  <a:extLst>
                    <a:ext uri="{FF2B5EF4-FFF2-40B4-BE49-F238E27FC236}">
                      <a16:creationId xmlns:a16="http://schemas.microsoft.com/office/drawing/2014/main" id="{76DB00CC-FB99-491F-BA14-A402DC53636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reeform: Shape 376">
                  <a:extLst>
                    <a:ext uri="{FF2B5EF4-FFF2-40B4-BE49-F238E27FC236}">
                      <a16:creationId xmlns:a16="http://schemas.microsoft.com/office/drawing/2014/main" id="{8D6B0AFE-5F6D-4A21-9FCE-60282A592AD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reeform: Shape 377">
                  <a:extLst>
                    <a:ext uri="{FF2B5EF4-FFF2-40B4-BE49-F238E27FC236}">
                      <a16:creationId xmlns:a16="http://schemas.microsoft.com/office/drawing/2014/main" id="{4BE7D47F-D141-4674-9D9E-C089515ED7BF}"/>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reeform: Shape 378">
                  <a:extLst>
                    <a:ext uri="{FF2B5EF4-FFF2-40B4-BE49-F238E27FC236}">
                      <a16:creationId xmlns:a16="http://schemas.microsoft.com/office/drawing/2014/main" id="{92BDBF75-159C-49BF-A5D9-4EB83FCB920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reeform: Shape 379">
                  <a:extLst>
                    <a:ext uri="{FF2B5EF4-FFF2-40B4-BE49-F238E27FC236}">
                      <a16:creationId xmlns:a16="http://schemas.microsoft.com/office/drawing/2014/main" id="{C643FBC8-2B7E-4CB3-90FD-21438A41B49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Freeform: Shape 380">
                  <a:extLst>
                    <a:ext uri="{FF2B5EF4-FFF2-40B4-BE49-F238E27FC236}">
                      <a16:creationId xmlns:a16="http://schemas.microsoft.com/office/drawing/2014/main" id="{647251BF-5F2A-4110-B7EB-48A91F877E28}"/>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reeform: Shape 381">
                  <a:extLst>
                    <a:ext uri="{FF2B5EF4-FFF2-40B4-BE49-F238E27FC236}">
                      <a16:creationId xmlns:a16="http://schemas.microsoft.com/office/drawing/2014/main" id="{84EDCADF-45D2-4AA2-8F6C-DCE5F650C12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reeform: Shape 382">
                  <a:extLst>
                    <a:ext uri="{FF2B5EF4-FFF2-40B4-BE49-F238E27FC236}">
                      <a16:creationId xmlns:a16="http://schemas.microsoft.com/office/drawing/2014/main" id="{95B8A60D-4427-4C9D-AFED-32B1281F63F9}"/>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reeform: Shape 383">
                  <a:extLst>
                    <a:ext uri="{FF2B5EF4-FFF2-40B4-BE49-F238E27FC236}">
                      <a16:creationId xmlns:a16="http://schemas.microsoft.com/office/drawing/2014/main" id="{79712DD4-70BB-4A11-9A0A-6B07A431DF5E}"/>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reeform: Shape 384">
                  <a:extLst>
                    <a:ext uri="{FF2B5EF4-FFF2-40B4-BE49-F238E27FC236}">
                      <a16:creationId xmlns:a16="http://schemas.microsoft.com/office/drawing/2014/main" id="{C25F3F11-251D-4C75-8916-B9D54E6790CD}"/>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reeform: Shape 385">
                  <a:extLst>
                    <a:ext uri="{FF2B5EF4-FFF2-40B4-BE49-F238E27FC236}">
                      <a16:creationId xmlns:a16="http://schemas.microsoft.com/office/drawing/2014/main" id="{0C1CEB64-B019-462C-BA4C-BC5F988A0544}"/>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reeform: Shape 386">
                  <a:extLst>
                    <a:ext uri="{FF2B5EF4-FFF2-40B4-BE49-F238E27FC236}">
                      <a16:creationId xmlns:a16="http://schemas.microsoft.com/office/drawing/2014/main" id="{C7AE59EE-3C0A-4810-B833-A3E1FC89EF2B}"/>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reeform: Shape 387">
                  <a:extLst>
                    <a:ext uri="{FF2B5EF4-FFF2-40B4-BE49-F238E27FC236}">
                      <a16:creationId xmlns:a16="http://schemas.microsoft.com/office/drawing/2014/main" id="{C713F273-A592-48C9-9383-48026FD4065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3D4770BD-E5F9-4E3F-B70B-CFCD880C55B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Freeform: Shape 389">
                  <a:extLst>
                    <a:ext uri="{FF2B5EF4-FFF2-40B4-BE49-F238E27FC236}">
                      <a16:creationId xmlns:a16="http://schemas.microsoft.com/office/drawing/2014/main" id="{9E00D477-930F-4452-B44B-43801D23A116}"/>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reeform: Shape 390">
                  <a:extLst>
                    <a:ext uri="{FF2B5EF4-FFF2-40B4-BE49-F238E27FC236}">
                      <a16:creationId xmlns:a16="http://schemas.microsoft.com/office/drawing/2014/main" id="{88D05125-3284-4DFA-AC63-F1D41AB92F9F}"/>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reeform: Shape 391">
                  <a:extLst>
                    <a:ext uri="{FF2B5EF4-FFF2-40B4-BE49-F238E27FC236}">
                      <a16:creationId xmlns:a16="http://schemas.microsoft.com/office/drawing/2014/main" id="{BBBC3739-BBFD-4D05-8828-CAE94776513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reeform: Shape 392">
                  <a:extLst>
                    <a:ext uri="{FF2B5EF4-FFF2-40B4-BE49-F238E27FC236}">
                      <a16:creationId xmlns:a16="http://schemas.microsoft.com/office/drawing/2014/main" id="{9385315C-30F8-4472-B1EF-278847D8CD7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reeform: Shape 393">
                  <a:extLst>
                    <a:ext uri="{FF2B5EF4-FFF2-40B4-BE49-F238E27FC236}">
                      <a16:creationId xmlns:a16="http://schemas.microsoft.com/office/drawing/2014/main" id="{6A1C2D9C-670B-456B-AFD3-A56B56EA0370}"/>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reeform: Shape 394">
                  <a:extLst>
                    <a:ext uri="{FF2B5EF4-FFF2-40B4-BE49-F238E27FC236}">
                      <a16:creationId xmlns:a16="http://schemas.microsoft.com/office/drawing/2014/main" id="{330D5745-8064-4208-AA3B-3B40C9AFAAAF}"/>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reeform: Shape 395">
                  <a:extLst>
                    <a:ext uri="{FF2B5EF4-FFF2-40B4-BE49-F238E27FC236}">
                      <a16:creationId xmlns:a16="http://schemas.microsoft.com/office/drawing/2014/main" id="{14B6D775-E609-4F2C-B050-8D27AD976056}"/>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reeform: Shape 396">
                  <a:extLst>
                    <a:ext uri="{FF2B5EF4-FFF2-40B4-BE49-F238E27FC236}">
                      <a16:creationId xmlns:a16="http://schemas.microsoft.com/office/drawing/2014/main" id="{82B77CB0-61EC-4079-9209-C4262E369C7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reeform: Shape 397">
                  <a:extLst>
                    <a:ext uri="{FF2B5EF4-FFF2-40B4-BE49-F238E27FC236}">
                      <a16:creationId xmlns:a16="http://schemas.microsoft.com/office/drawing/2014/main" id="{D9889D00-347F-45EF-B6E7-B6942EDB94C7}"/>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3" name="Group 352">
                <a:extLst>
                  <a:ext uri="{FF2B5EF4-FFF2-40B4-BE49-F238E27FC236}">
                    <a16:creationId xmlns:a16="http://schemas.microsoft.com/office/drawing/2014/main" id="{98CAAF91-3EA4-4A76-8D8A-A1102DC9A6FF}"/>
                  </a:ext>
                </a:extLst>
              </p:cNvPr>
              <p:cNvGrpSpPr/>
              <p:nvPr/>
            </p:nvGrpSpPr>
            <p:grpSpPr>
              <a:xfrm>
                <a:off x="5167050" y="4125304"/>
                <a:ext cx="441666" cy="427838"/>
                <a:chOff x="5178085" y="4182454"/>
                <a:chExt cx="441666" cy="427838"/>
              </a:xfrm>
            </p:grpSpPr>
            <p:sp>
              <p:nvSpPr>
                <p:cNvPr id="354" name="Freeform: Shape 353">
                  <a:extLst>
                    <a:ext uri="{FF2B5EF4-FFF2-40B4-BE49-F238E27FC236}">
                      <a16:creationId xmlns:a16="http://schemas.microsoft.com/office/drawing/2014/main" id="{B969173B-DDD2-44C8-B716-6FBD59AE0C3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reeform: Shape 354">
                  <a:extLst>
                    <a:ext uri="{FF2B5EF4-FFF2-40B4-BE49-F238E27FC236}">
                      <a16:creationId xmlns:a16="http://schemas.microsoft.com/office/drawing/2014/main" id="{2B68F452-3610-4B09-A42A-0DB04728E613}"/>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reeform: Shape 355">
                  <a:extLst>
                    <a:ext uri="{FF2B5EF4-FFF2-40B4-BE49-F238E27FC236}">
                      <a16:creationId xmlns:a16="http://schemas.microsoft.com/office/drawing/2014/main" id="{FD6A0AEA-CE76-478D-8243-356E7E14AFC6}"/>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reeform: Shape 356">
                  <a:extLst>
                    <a:ext uri="{FF2B5EF4-FFF2-40B4-BE49-F238E27FC236}">
                      <a16:creationId xmlns:a16="http://schemas.microsoft.com/office/drawing/2014/main" id="{13250B5B-A2C0-402E-89C5-14C38171652C}"/>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Freeform: Shape 357">
                  <a:extLst>
                    <a:ext uri="{FF2B5EF4-FFF2-40B4-BE49-F238E27FC236}">
                      <a16:creationId xmlns:a16="http://schemas.microsoft.com/office/drawing/2014/main" id="{9D4D9736-B1CA-416B-85F6-4F8987025F5D}"/>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Freeform: Shape 358">
                  <a:extLst>
                    <a:ext uri="{FF2B5EF4-FFF2-40B4-BE49-F238E27FC236}">
                      <a16:creationId xmlns:a16="http://schemas.microsoft.com/office/drawing/2014/main" id="{7AF0E445-99E4-4320-8127-DD6E07F2534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Freeform: Shape 359">
                  <a:extLst>
                    <a:ext uri="{FF2B5EF4-FFF2-40B4-BE49-F238E27FC236}">
                      <a16:creationId xmlns:a16="http://schemas.microsoft.com/office/drawing/2014/main" id="{470E73FB-FC8E-4664-90EF-18AAFEF2B492}"/>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Freeform: Shape 360">
                  <a:extLst>
                    <a:ext uri="{FF2B5EF4-FFF2-40B4-BE49-F238E27FC236}">
                      <a16:creationId xmlns:a16="http://schemas.microsoft.com/office/drawing/2014/main" id="{818B6D94-0421-4C03-BE6A-02316B9108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Freeform: Shape 361">
                  <a:extLst>
                    <a:ext uri="{FF2B5EF4-FFF2-40B4-BE49-F238E27FC236}">
                      <a16:creationId xmlns:a16="http://schemas.microsoft.com/office/drawing/2014/main" id="{898C40AC-E224-478D-AF1D-821E140CF6A9}"/>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Freeform: Shape 362">
                  <a:extLst>
                    <a:ext uri="{FF2B5EF4-FFF2-40B4-BE49-F238E27FC236}">
                      <a16:creationId xmlns:a16="http://schemas.microsoft.com/office/drawing/2014/main" id="{05A2615B-123E-4622-8E14-3C67A131F792}"/>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reeform: Shape 363">
                  <a:extLst>
                    <a:ext uri="{FF2B5EF4-FFF2-40B4-BE49-F238E27FC236}">
                      <a16:creationId xmlns:a16="http://schemas.microsoft.com/office/drawing/2014/main" id="{F442FFC1-F62B-49C6-9518-1B07CC6B39F0}"/>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reeform: Shape 364">
                  <a:extLst>
                    <a:ext uri="{FF2B5EF4-FFF2-40B4-BE49-F238E27FC236}">
                      <a16:creationId xmlns:a16="http://schemas.microsoft.com/office/drawing/2014/main" id="{891D9A4F-DFA0-4D28-AC31-6B6B2A72195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reeform: Shape 365">
                  <a:extLst>
                    <a:ext uri="{FF2B5EF4-FFF2-40B4-BE49-F238E27FC236}">
                      <a16:creationId xmlns:a16="http://schemas.microsoft.com/office/drawing/2014/main" id="{5DDF7A16-66CD-4A61-B534-D074B08FACB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reeform: Shape 366">
                  <a:extLst>
                    <a:ext uri="{FF2B5EF4-FFF2-40B4-BE49-F238E27FC236}">
                      <a16:creationId xmlns:a16="http://schemas.microsoft.com/office/drawing/2014/main" id="{BDBD7518-4A5D-4361-8E40-07329114D7E7}"/>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reeform: Shape 367">
                  <a:extLst>
                    <a:ext uri="{FF2B5EF4-FFF2-40B4-BE49-F238E27FC236}">
                      <a16:creationId xmlns:a16="http://schemas.microsoft.com/office/drawing/2014/main" id="{D8BB9AED-22FD-4A1C-A3CC-DCADB7783C33}"/>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4" name="Group 303">
              <a:extLst>
                <a:ext uri="{FF2B5EF4-FFF2-40B4-BE49-F238E27FC236}">
                  <a16:creationId xmlns:a16="http://schemas.microsoft.com/office/drawing/2014/main" id="{46C74010-5258-4EFC-BF09-173DAED39552}"/>
                </a:ext>
              </a:extLst>
            </p:cNvPr>
            <p:cNvGrpSpPr/>
            <p:nvPr/>
          </p:nvGrpSpPr>
          <p:grpSpPr>
            <a:xfrm>
              <a:off x="5667376" y="3340992"/>
              <a:ext cx="514350" cy="1247967"/>
              <a:chOff x="4924425" y="3143250"/>
              <a:chExt cx="684291" cy="1409892"/>
            </a:xfrm>
          </p:grpSpPr>
          <p:grpSp>
            <p:nvGrpSpPr>
              <p:cNvPr id="305" name="Group 304">
                <a:extLst>
                  <a:ext uri="{FF2B5EF4-FFF2-40B4-BE49-F238E27FC236}">
                    <a16:creationId xmlns:a16="http://schemas.microsoft.com/office/drawing/2014/main" id="{081B8BF5-1570-45A6-A087-83B602DAEE80}"/>
                  </a:ext>
                </a:extLst>
              </p:cNvPr>
              <p:cNvGrpSpPr/>
              <p:nvPr/>
            </p:nvGrpSpPr>
            <p:grpSpPr>
              <a:xfrm>
                <a:off x="4924425" y="3143250"/>
                <a:ext cx="666940" cy="747127"/>
                <a:chOff x="4924425" y="3143250"/>
                <a:chExt cx="666940" cy="747127"/>
              </a:xfrm>
            </p:grpSpPr>
            <p:sp>
              <p:nvSpPr>
                <p:cNvPr id="322" name="Freeform: Shape 321">
                  <a:extLst>
                    <a:ext uri="{FF2B5EF4-FFF2-40B4-BE49-F238E27FC236}">
                      <a16:creationId xmlns:a16="http://schemas.microsoft.com/office/drawing/2014/main" id="{63FB60D5-522E-4783-85CA-53580FABF58E}"/>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reeform: Shape 322">
                  <a:extLst>
                    <a:ext uri="{FF2B5EF4-FFF2-40B4-BE49-F238E27FC236}">
                      <a16:creationId xmlns:a16="http://schemas.microsoft.com/office/drawing/2014/main" id="{408881CE-8812-44DA-81A3-A63FB65D74CA}"/>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reeform: Shape 323">
                  <a:extLst>
                    <a:ext uri="{FF2B5EF4-FFF2-40B4-BE49-F238E27FC236}">
                      <a16:creationId xmlns:a16="http://schemas.microsoft.com/office/drawing/2014/main" id="{62B7B7B3-3D65-47F7-AD91-B98BF13AEAE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reeform: Shape 324">
                  <a:extLst>
                    <a:ext uri="{FF2B5EF4-FFF2-40B4-BE49-F238E27FC236}">
                      <a16:creationId xmlns:a16="http://schemas.microsoft.com/office/drawing/2014/main" id="{3CB11667-0D43-4C8A-865E-A5445506FD6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reeform: Shape 325">
                  <a:extLst>
                    <a:ext uri="{FF2B5EF4-FFF2-40B4-BE49-F238E27FC236}">
                      <a16:creationId xmlns:a16="http://schemas.microsoft.com/office/drawing/2014/main" id="{1E82D21A-978E-4D37-8D61-60DC1F4E6EC8}"/>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reeform: Shape 326">
                  <a:extLst>
                    <a:ext uri="{FF2B5EF4-FFF2-40B4-BE49-F238E27FC236}">
                      <a16:creationId xmlns:a16="http://schemas.microsoft.com/office/drawing/2014/main" id="{184519A0-EB29-4260-81F9-2CA2D12040A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reeform: Shape 327">
                  <a:extLst>
                    <a:ext uri="{FF2B5EF4-FFF2-40B4-BE49-F238E27FC236}">
                      <a16:creationId xmlns:a16="http://schemas.microsoft.com/office/drawing/2014/main" id="{37E61B71-C940-4ED1-ADE3-418B5D39DFD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reeform: Shape 328">
                  <a:extLst>
                    <a:ext uri="{FF2B5EF4-FFF2-40B4-BE49-F238E27FC236}">
                      <a16:creationId xmlns:a16="http://schemas.microsoft.com/office/drawing/2014/main" id="{10DF1D92-2E50-4EC2-B33E-230D403085C0}"/>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reeform: Shape 329">
                  <a:extLst>
                    <a:ext uri="{FF2B5EF4-FFF2-40B4-BE49-F238E27FC236}">
                      <a16:creationId xmlns:a16="http://schemas.microsoft.com/office/drawing/2014/main" id="{E03391ED-C3DC-4665-9FEE-5666C68F764B}"/>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48F0BEE6-F875-4F4D-BFE1-F2A111652B9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137C6EE5-6A08-4669-8D84-9E4632B1228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15D0DE17-9748-44FF-81A8-B239C5F9E520}"/>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reeform: Shape 333">
                  <a:extLst>
                    <a:ext uri="{FF2B5EF4-FFF2-40B4-BE49-F238E27FC236}">
                      <a16:creationId xmlns:a16="http://schemas.microsoft.com/office/drawing/2014/main" id="{DD38D3E9-04AC-4C06-A39A-769CA3856692}"/>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reeform: Shape 334">
                  <a:extLst>
                    <a:ext uri="{FF2B5EF4-FFF2-40B4-BE49-F238E27FC236}">
                      <a16:creationId xmlns:a16="http://schemas.microsoft.com/office/drawing/2014/main" id="{885A872A-FCDA-4728-B5C1-31EA3F5199DE}"/>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reeform: Shape 335">
                  <a:extLst>
                    <a:ext uri="{FF2B5EF4-FFF2-40B4-BE49-F238E27FC236}">
                      <a16:creationId xmlns:a16="http://schemas.microsoft.com/office/drawing/2014/main" id="{FACF8800-D4CA-4995-91FF-04D4E77FDAA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reeform: Shape 336">
                  <a:extLst>
                    <a:ext uri="{FF2B5EF4-FFF2-40B4-BE49-F238E27FC236}">
                      <a16:creationId xmlns:a16="http://schemas.microsoft.com/office/drawing/2014/main" id="{C24D8A65-080D-4A98-A83B-15A511C9AD5C}"/>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reeform: Shape 337">
                  <a:extLst>
                    <a:ext uri="{FF2B5EF4-FFF2-40B4-BE49-F238E27FC236}">
                      <a16:creationId xmlns:a16="http://schemas.microsoft.com/office/drawing/2014/main" id="{279E17DA-E5B1-4FEE-B2CC-61DF0E2FBF3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reeform: Shape 338">
                  <a:extLst>
                    <a:ext uri="{FF2B5EF4-FFF2-40B4-BE49-F238E27FC236}">
                      <a16:creationId xmlns:a16="http://schemas.microsoft.com/office/drawing/2014/main" id="{3E1B55B4-6DF1-4A64-8AF1-80DB6FAABB4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Freeform: Shape 339">
                  <a:extLst>
                    <a:ext uri="{FF2B5EF4-FFF2-40B4-BE49-F238E27FC236}">
                      <a16:creationId xmlns:a16="http://schemas.microsoft.com/office/drawing/2014/main" id="{EB9400A5-AA87-4584-A61C-92C83BC3E7A4}"/>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reeform: Shape 340">
                  <a:extLst>
                    <a:ext uri="{FF2B5EF4-FFF2-40B4-BE49-F238E27FC236}">
                      <a16:creationId xmlns:a16="http://schemas.microsoft.com/office/drawing/2014/main" id="{5A7BF539-0106-4BF0-9CC3-75B9BC160294}"/>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reeform: Shape 341">
                  <a:extLst>
                    <a:ext uri="{FF2B5EF4-FFF2-40B4-BE49-F238E27FC236}">
                      <a16:creationId xmlns:a16="http://schemas.microsoft.com/office/drawing/2014/main" id="{C3B2BF02-970D-4BAF-97B0-F9FE81549BC5}"/>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reeform: Shape 342">
                  <a:extLst>
                    <a:ext uri="{FF2B5EF4-FFF2-40B4-BE49-F238E27FC236}">
                      <a16:creationId xmlns:a16="http://schemas.microsoft.com/office/drawing/2014/main" id="{C25CF60C-2835-4054-AE69-7E1CE5432BF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reeform: Shape 343">
                  <a:extLst>
                    <a:ext uri="{FF2B5EF4-FFF2-40B4-BE49-F238E27FC236}">
                      <a16:creationId xmlns:a16="http://schemas.microsoft.com/office/drawing/2014/main" id="{26340756-457D-499F-A243-E50013DB3B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reeform: Shape 344">
                  <a:extLst>
                    <a:ext uri="{FF2B5EF4-FFF2-40B4-BE49-F238E27FC236}">
                      <a16:creationId xmlns:a16="http://schemas.microsoft.com/office/drawing/2014/main" id="{14C2777F-20D5-4A6F-B355-0262479FCA96}"/>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reeform: Shape 345">
                  <a:extLst>
                    <a:ext uri="{FF2B5EF4-FFF2-40B4-BE49-F238E27FC236}">
                      <a16:creationId xmlns:a16="http://schemas.microsoft.com/office/drawing/2014/main" id="{78193A69-56FB-4E43-9863-1756FF3AE13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reeform: Shape 346">
                  <a:extLst>
                    <a:ext uri="{FF2B5EF4-FFF2-40B4-BE49-F238E27FC236}">
                      <a16:creationId xmlns:a16="http://schemas.microsoft.com/office/drawing/2014/main" id="{721DCAE4-07A7-4104-872D-51D0529BF67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reeform: Shape 347">
                  <a:extLst>
                    <a:ext uri="{FF2B5EF4-FFF2-40B4-BE49-F238E27FC236}">
                      <a16:creationId xmlns:a16="http://schemas.microsoft.com/office/drawing/2014/main" id="{C82B5569-2D14-4CD6-A1A0-F778972C3F25}"/>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Freeform: Shape 348">
                  <a:extLst>
                    <a:ext uri="{FF2B5EF4-FFF2-40B4-BE49-F238E27FC236}">
                      <a16:creationId xmlns:a16="http://schemas.microsoft.com/office/drawing/2014/main" id="{11C3FEEA-5391-49CF-AAFA-749E8D02399A}"/>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reeform: Shape 349">
                  <a:extLst>
                    <a:ext uri="{FF2B5EF4-FFF2-40B4-BE49-F238E27FC236}">
                      <a16:creationId xmlns:a16="http://schemas.microsoft.com/office/drawing/2014/main" id="{65D437DD-99B3-476A-9890-EFD2FC73012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reeform: Shape 350">
                  <a:extLst>
                    <a:ext uri="{FF2B5EF4-FFF2-40B4-BE49-F238E27FC236}">
                      <a16:creationId xmlns:a16="http://schemas.microsoft.com/office/drawing/2014/main" id="{65E4CA16-1C5B-4F34-B3F7-87361EC7E064}"/>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Group 305">
                <a:extLst>
                  <a:ext uri="{FF2B5EF4-FFF2-40B4-BE49-F238E27FC236}">
                    <a16:creationId xmlns:a16="http://schemas.microsoft.com/office/drawing/2014/main" id="{122B50D0-09D6-4F0D-A6AA-8E021B2F02FB}"/>
                  </a:ext>
                </a:extLst>
              </p:cNvPr>
              <p:cNvGrpSpPr/>
              <p:nvPr/>
            </p:nvGrpSpPr>
            <p:grpSpPr>
              <a:xfrm>
                <a:off x="5167050" y="4125304"/>
                <a:ext cx="441666" cy="427838"/>
                <a:chOff x="5178085" y="4182454"/>
                <a:chExt cx="441666" cy="427838"/>
              </a:xfrm>
            </p:grpSpPr>
            <p:sp>
              <p:nvSpPr>
                <p:cNvPr id="307" name="Freeform: Shape 306">
                  <a:extLst>
                    <a:ext uri="{FF2B5EF4-FFF2-40B4-BE49-F238E27FC236}">
                      <a16:creationId xmlns:a16="http://schemas.microsoft.com/office/drawing/2014/main" id="{CD4ED8B8-8A41-411B-8544-4035999EEECA}"/>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Freeform: Shape 307">
                  <a:extLst>
                    <a:ext uri="{FF2B5EF4-FFF2-40B4-BE49-F238E27FC236}">
                      <a16:creationId xmlns:a16="http://schemas.microsoft.com/office/drawing/2014/main" id="{F3F20998-9C96-4C04-8F83-74456AB4D010}"/>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reeform: Shape 308">
                  <a:extLst>
                    <a:ext uri="{FF2B5EF4-FFF2-40B4-BE49-F238E27FC236}">
                      <a16:creationId xmlns:a16="http://schemas.microsoft.com/office/drawing/2014/main" id="{87F21205-4B20-439D-A131-A3CFD42D27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reeform: Shape 309">
                  <a:extLst>
                    <a:ext uri="{FF2B5EF4-FFF2-40B4-BE49-F238E27FC236}">
                      <a16:creationId xmlns:a16="http://schemas.microsoft.com/office/drawing/2014/main" id="{63504102-E9B2-41B4-8733-C5A78813E455}"/>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reeform: Shape 310">
                  <a:extLst>
                    <a:ext uri="{FF2B5EF4-FFF2-40B4-BE49-F238E27FC236}">
                      <a16:creationId xmlns:a16="http://schemas.microsoft.com/office/drawing/2014/main" id="{64F9BD38-7FAB-45FA-94EB-6A019EC20385}"/>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reeform: Shape 311">
                  <a:extLst>
                    <a:ext uri="{FF2B5EF4-FFF2-40B4-BE49-F238E27FC236}">
                      <a16:creationId xmlns:a16="http://schemas.microsoft.com/office/drawing/2014/main" id="{FD4CD21D-FD51-46D5-9A35-BA67AFE5EE79}"/>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B8B212EC-EE96-4A6C-B81C-3B3D8E1F3DD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22925507-F104-466B-BEE1-B98885D18DE6}"/>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BD997448-8740-47A0-86C9-CFB56B5516E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reeform: Shape 315">
                  <a:extLst>
                    <a:ext uri="{FF2B5EF4-FFF2-40B4-BE49-F238E27FC236}">
                      <a16:creationId xmlns:a16="http://schemas.microsoft.com/office/drawing/2014/main" id="{0D68905F-AFC8-4131-ABD7-21C6AFB2AE5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Freeform: Shape 316">
                  <a:extLst>
                    <a:ext uri="{FF2B5EF4-FFF2-40B4-BE49-F238E27FC236}">
                      <a16:creationId xmlns:a16="http://schemas.microsoft.com/office/drawing/2014/main" id="{3D7C6107-0EEE-4238-A16D-1F93853BA60A}"/>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Freeform: Shape 317">
                  <a:extLst>
                    <a:ext uri="{FF2B5EF4-FFF2-40B4-BE49-F238E27FC236}">
                      <a16:creationId xmlns:a16="http://schemas.microsoft.com/office/drawing/2014/main" id="{6237ABB9-000A-49BE-9FB7-70F8F874BF74}"/>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Freeform: Shape 318">
                  <a:extLst>
                    <a:ext uri="{FF2B5EF4-FFF2-40B4-BE49-F238E27FC236}">
                      <a16:creationId xmlns:a16="http://schemas.microsoft.com/office/drawing/2014/main" id="{0D8C776B-5738-43F0-A8D8-3EAF6C555F8A}"/>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Freeform: Shape 319">
                  <a:extLst>
                    <a:ext uri="{FF2B5EF4-FFF2-40B4-BE49-F238E27FC236}">
                      <a16:creationId xmlns:a16="http://schemas.microsoft.com/office/drawing/2014/main" id="{7BE1C320-42C8-4E40-99D1-0F77396D838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Freeform: Shape 320">
                  <a:extLst>
                    <a:ext uri="{FF2B5EF4-FFF2-40B4-BE49-F238E27FC236}">
                      <a16:creationId xmlns:a16="http://schemas.microsoft.com/office/drawing/2014/main" id="{A60E3226-9CFE-46BD-B245-A9A7DC197439}"/>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1" name="Group 400">
            <a:extLst>
              <a:ext uri="{FF2B5EF4-FFF2-40B4-BE49-F238E27FC236}">
                <a16:creationId xmlns:a16="http://schemas.microsoft.com/office/drawing/2014/main" id="{32FB8D0D-48D4-457A-AD7D-E0357FA3C5B7}"/>
              </a:ext>
            </a:extLst>
          </p:cNvPr>
          <p:cNvGrpSpPr/>
          <p:nvPr/>
        </p:nvGrpSpPr>
        <p:grpSpPr>
          <a:xfrm rot="15131419">
            <a:off x="187776" y="3228198"/>
            <a:ext cx="675640" cy="1031847"/>
            <a:chOff x="5029835" y="2934631"/>
            <a:chExt cx="1151891" cy="1654328"/>
          </a:xfrm>
        </p:grpSpPr>
        <p:grpSp>
          <p:nvGrpSpPr>
            <p:cNvPr id="402" name="Group 401">
              <a:extLst>
                <a:ext uri="{FF2B5EF4-FFF2-40B4-BE49-F238E27FC236}">
                  <a16:creationId xmlns:a16="http://schemas.microsoft.com/office/drawing/2014/main" id="{DA1CC72F-5396-4C82-AE85-11B9700EF81A}"/>
                </a:ext>
              </a:extLst>
            </p:cNvPr>
            <p:cNvGrpSpPr/>
            <p:nvPr/>
          </p:nvGrpSpPr>
          <p:grpSpPr>
            <a:xfrm rot="20388125" flipH="1">
              <a:off x="5029835" y="2934631"/>
              <a:ext cx="514350" cy="1247967"/>
              <a:chOff x="4924425" y="3143250"/>
              <a:chExt cx="684291" cy="1409892"/>
            </a:xfrm>
          </p:grpSpPr>
          <p:grpSp>
            <p:nvGrpSpPr>
              <p:cNvPr id="451" name="Group 450">
                <a:extLst>
                  <a:ext uri="{FF2B5EF4-FFF2-40B4-BE49-F238E27FC236}">
                    <a16:creationId xmlns:a16="http://schemas.microsoft.com/office/drawing/2014/main" id="{776305D4-87CC-4910-BF26-D3BEF8FED0EF}"/>
                  </a:ext>
                </a:extLst>
              </p:cNvPr>
              <p:cNvGrpSpPr/>
              <p:nvPr/>
            </p:nvGrpSpPr>
            <p:grpSpPr>
              <a:xfrm>
                <a:off x="4924425" y="3143250"/>
                <a:ext cx="666940" cy="747127"/>
                <a:chOff x="4924425" y="3143250"/>
                <a:chExt cx="666940" cy="747127"/>
              </a:xfrm>
            </p:grpSpPr>
            <p:sp>
              <p:nvSpPr>
                <p:cNvPr id="468" name="Freeform: Shape 467">
                  <a:extLst>
                    <a:ext uri="{FF2B5EF4-FFF2-40B4-BE49-F238E27FC236}">
                      <a16:creationId xmlns:a16="http://schemas.microsoft.com/office/drawing/2014/main" id="{84ECFE3B-6AF4-4604-A216-A2931A85D11D}"/>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reeform: Shape 468">
                  <a:extLst>
                    <a:ext uri="{FF2B5EF4-FFF2-40B4-BE49-F238E27FC236}">
                      <a16:creationId xmlns:a16="http://schemas.microsoft.com/office/drawing/2014/main" id="{4A516ED1-97D5-47FB-AF8C-A0820473BE02}"/>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reeform: Shape 469">
                  <a:extLst>
                    <a:ext uri="{FF2B5EF4-FFF2-40B4-BE49-F238E27FC236}">
                      <a16:creationId xmlns:a16="http://schemas.microsoft.com/office/drawing/2014/main" id="{DA6402E8-08D1-4F1E-AA56-FA8AB06D8AB4}"/>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reeform: Shape 470">
                  <a:extLst>
                    <a:ext uri="{FF2B5EF4-FFF2-40B4-BE49-F238E27FC236}">
                      <a16:creationId xmlns:a16="http://schemas.microsoft.com/office/drawing/2014/main" id="{4C8174DB-9EAB-47D7-B6F2-494D8774FB1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Freeform: Shape 471">
                  <a:extLst>
                    <a:ext uri="{FF2B5EF4-FFF2-40B4-BE49-F238E27FC236}">
                      <a16:creationId xmlns:a16="http://schemas.microsoft.com/office/drawing/2014/main" id="{AE10DE16-30B5-435E-9D99-04DF74C3339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reeform: Shape 472">
                  <a:extLst>
                    <a:ext uri="{FF2B5EF4-FFF2-40B4-BE49-F238E27FC236}">
                      <a16:creationId xmlns:a16="http://schemas.microsoft.com/office/drawing/2014/main" id="{52AB251B-D447-4FDF-9F6A-D1D52A51CE27}"/>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reeform: Shape 473">
                  <a:extLst>
                    <a:ext uri="{FF2B5EF4-FFF2-40B4-BE49-F238E27FC236}">
                      <a16:creationId xmlns:a16="http://schemas.microsoft.com/office/drawing/2014/main" id="{01B18D27-18AB-43B2-A1F6-36F3178A544E}"/>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reeform: Shape 474">
                  <a:extLst>
                    <a:ext uri="{FF2B5EF4-FFF2-40B4-BE49-F238E27FC236}">
                      <a16:creationId xmlns:a16="http://schemas.microsoft.com/office/drawing/2014/main" id="{7B53BE56-D554-4F70-A7A5-88FC95F3D65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reeform: Shape 475">
                  <a:extLst>
                    <a:ext uri="{FF2B5EF4-FFF2-40B4-BE49-F238E27FC236}">
                      <a16:creationId xmlns:a16="http://schemas.microsoft.com/office/drawing/2014/main" id="{D55C7322-C351-45D7-A8A5-F2732C727FA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reeform: Shape 476">
                  <a:extLst>
                    <a:ext uri="{FF2B5EF4-FFF2-40B4-BE49-F238E27FC236}">
                      <a16:creationId xmlns:a16="http://schemas.microsoft.com/office/drawing/2014/main" id="{69347E5B-BC66-48B5-88DD-5E046CC86DF8}"/>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reeform: Shape 477">
                  <a:extLst>
                    <a:ext uri="{FF2B5EF4-FFF2-40B4-BE49-F238E27FC236}">
                      <a16:creationId xmlns:a16="http://schemas.microsoft.com/office/drawing/2014/main" id="{26B4C1A0-A2C2-4F74-A3DB-F61E654ECF9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reeform: Shape 478">
                  <a:extLst>
                    <a:ext uri="{FF2B5EF4-FFF2-40B4-BE49-F238E27FC236}">
                      <a16:creationId xmlns:a16="http://schemas.microsoft.com/office/drawing/2014/main" id="{17DFBF40-9700-427E-865E-7AF3FED00D05}"/>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reeform: Shape 479">
                  <a:extLst>
                    <a:ext uri="{FF2B5EF4-FFF2-40B4-BE49-F238E27FC236}">
                      <a16:creationId xmlns:a16="http://schemas.microsoft.com/office/drawing/2014/main" id="{3F734693-8CC3-4A62-9AA1-7C9C96757406}"/>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Freeform: Shape 480">
                  <a:extLst>
                    <a:ext uri="{FF2B5EF4-FFF2-40B4-BE49-F238E27FC236}">
                      <a16:creationId xmlns:a16="http://schemas.microsoft.com/office/drawing/2014/main" id="{2BEA07E6-8661-4ABD-8591-04E0FFFE6215}"/>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Freeform: Shape 481">
                  <a:extLst>
                    <a:ext uri="{FF2B5EF4-FFF2-40B4-BE49-F238E27FC236}">
                      <a16:creationId xmlns:a16="http://schemas.microsoft.com/office/drawing/2014/main" id="{712CD44D-BD6C-495D-A299-AC5C797A9297}"/>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Freeform: Shape 482">
                  <a:extLst>
                    <a:ext uri="{FF2B5EF4-FFF2-40B4-BE49-F238E27FC236}">
                      <a16:creationId xmlns:a16="http://schemas.microsoft.com/office/drawing/2014/main" id="{FAB117FB-BB4F-4E72-9B04-ED39B68086C9}"/>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Freeform: Shape 483">
                  <a:extLst>
                    <a:ext uri="{FF2B5EF4-FFF2-40B4-BE49-F238E27FC236}">
                      <a16:creationId xmlns:a16="http://schemas.microsoft.com/office/drawing/2014/main" id="{7B72746C-B952-4D83-8917-C896EF73DE4E}"/>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Freeform: Shape 484">
                  <a:extLst>
                    <a:ext uri="{FF2B5EF4-FFF2-40B4-BE49-F238E27FC236}">
                      <a16:creationId xmlns:a16="http://schemas.microsoft.com/office/drawing/2014/main" id="{3AFC58F7-8F9B-4548-BC19-88BDC845EF00}"/>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reeform: Shape 485">
                  <a:extLst>
                    <a:ext uri="{FF2B5EF4-FFF2-40B4-BE49-F238E27FC236}">
                      <a16:creationId xmlns:a16="http://schemas.microsoft.com/office/drawing/2014/main" id="{3E6F6080-E3A2-4987-8E42-EEDEF56F6039}"/>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Freeform: Shape 486">
                  <a:extLst>
                    <a:ext uri="{FF2B5EF4-FFF2-40B4-BE49-F238E27FC236}">
                      <a16:creationId xmlns:a16="http://schemas.microsoft.com/office/drawing/2014/main" id="{5B7EB7F9-329A-4A6B-8C1D-7C84750377E6}"/>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Freeform: Shape 487">
                  <a:extLst>
                    <a:ext uri="{FF2B5EF4-FFF2-40B4-BE49-F238E27FC236}">
                      <a16:creationId xmlns:a16="http://schemas.microsoft.com/office/drawing/2014/main" id="{DBED7DF9-8ED8-4D82-ACF5-7AC8A618D5EB}"/>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Freeform: Shape 488">
                  <a:extLst>
                    <a:ext uri="{FF2B5EF4-FFF2-40B4-BE49-F238E27FC236}">
                      <a16:creationId xmlns:a16="http://schemas.microsoft.com/office/drawing/2014/main" id="{97336A95-F2E3-4478-A633-7DC4A9F24E7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reeform: Shape 489">
                  <a:extLst>
                    <a:ext uri="{FF2B5EF4-FFF2-40B4-BE49-F238E27FC236}">
                      <a16:creationId xmlns:a16="http://schemas.microsoft.com/office/drawing/2014/main" id="{E92ADE66-D7BF-4594-ABEB-FE2815B976E2}"/>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8A5E18C1-7733-4418-AED5-4FDC0703C26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1096977A-88C9-4BDF-814A-05B32E59D8B1}"/>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reeform: Shape 492">
                  <a:extLst>
                    <a:ext uri="{FF2B5EF4-FFF2-40B4-BE49-F238E27FC236}">
                      <a16:creationId xmlns:a16="http://schemas.microsoft.com/office/drawing/2014/main" id="{AAC70B7D-3B0F-430F-810B-93145DCC70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reeform: Shape 493">
                  <a:extLst>
                    <a:ext uri="{FF2B5EF4-FFF2-40B4-BE49-F238E27FC236}">
                      <a16:creationId xmlns:a16="http://schemas.microsoft.com/office/drawing/2014/main" id="{39303594-E554-4B68-9211-39DA7B4D6C5B}"/>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reeform: Shape 494">
                  <a:extLst>
                    <a:ext uri="{FF2B5EF4-FFF2-40B4-BE49-F238E27FC236}">
                      <a16:creationId xmlns:a16="http://schemas.microsoft.com/office/drawing/2014/main" id="{E8FE9DC7-4F75-441F-99CE-9EC030B4C8C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reeform: Shape 495">
                  <a:extLst>
                    <a:ext uri="{FF2B5EF4-FFF2-40B4-BE49-F238E27FC236}">
                      <a16:creationId xmlns:a16="http://schemas.microsoft.com/office/drawing/2014/main" id="{68B11F14-A78D-4D6D-9886-22AC082FE69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reeform: Shape 496">
                  <a:extLst>
                    <a:ext uri="{FF2B5EF4-FFF2-40B4-BE49-F238E27FC236}">
                      <a16:creationId xmlns:a16="http://schemas.microsoft.com/office/drawing/2014/main" id="{BFB7D8BA-54D0-4413-AAE8-083202D6A6B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2" name="Group 451">
                <a:extLst>
                  <a:ext uri="{FF2B5EF4-FFF2-40B4-BE49-F238E27FC236}">
                    <a16:creationId xmlns:a16="http://schemas.microsoft.com/office/drawing/2014/main" id="{5247B57A-C93B-4B5B-8D0E-FE9E383CAA28}"/>
                  </a:ext>
                </a:extLst>
              </p:cNvPr>
              <p:cNvGrpSpPr/>
              <p:nvPr/>
            </p:nvGrpSpPr>
            <p:grpSpPr>
              <a:xfrm>
                <a:off x="5167050" y="4125304"/>
                <a:ext cx="441666" cy="427838"/>
                <a:chOff x="5178085" y="4182454"/>
                <a:chExt cx="441666" cy="427838"/>
              </a:xfrm>
            </p:grpSpPr>
            <p:sp>
              <p:nvSpPr>
                <p:cNvPr id="453" name="Freeform: Shape 452">
                  <a:extLst>
                    <a:ext uri="{FF2B5EF4-FFF2-40B4-BE49-F238E27FC236}">
                      <a16:creationId xmlns:a16="http://schemas.microsoft.com/office/drawing/2014/main" id="{BAFF55C7-2AFF-498C-9EFB-7EAF5F7C040E}"/>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940D966C-84E4-49C9-AF84-D72414C33A39}"/>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reeform: Shape 454">
                  <a:extLst>
                    <a:ext uri="{FF2B5EF4-FFF2-40B4-BE49-F238E27FC236}">
                      <a16:creationId xmlns:a16="http://schemas.microsoft.com/office/drawing/2014/main" id="{9F22317A-D64B-49A6-8C20-71E92CE04CFE}"/>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reeform: Shape 455">
                  <a:extLst>
                    <a:ext uri="{FF2B5EF4-FFF2-40B4-BE49-F238E27FC236}">
                      <a16:creationId xmlns:a16="http://schemas.microsoft.com/office/drawing/2014/main" id="{AB13183D-9E2A-4A75-A882-29E564C52778}"/>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reeform: Shape 456">
                  <a:extLst>
                    <a:ext uri="{FF2B5EF4-FFF2-40B4-BE49-F238E27FC236}">
                      <a16:creationId xmlns:a16="http://schemas.microsoft.com/office/drawing/2014/main" id="{5E922EF5-1B2C-47B4-963C-575B1E42EBF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reeform: Shape 457">
                  <a:extLst>
                    <a:ext uri="{FF2B5EF4-FFF2-40B4-BE49-F238E27FC236}">
                      <a16:creationId xmlns:a16="http://schemas.microsoft.com/office/drawing/2014/main" id="{02C47D2E-B587-4BCF-8782-5005518B3608}"/>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reeform: Shape 458">
                  <a:extLst>
                    <a:ext uri="{FF2B5EF4-FFF2-40B4-BE49-F238E27FC236}">
                      <a16:creationId xmlns:a16="http://schemas.microsoft.com/office/drawing/2014/main" id="{4CC2EF0C-B492-49F3-902C-72235B294140}"/>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reeform: Shape 459">
                  <a:extLst>
                    <a:ext uri="{FF2B5EF4-FFF2-40B4-BE49-F238E27FC236}">
                      <a16:creationId xmlns:a16="http://schemas.microsoft.com/office/drawing/2014/main" id="{268C06A0-8075-410C-BB38-3D2F0B40E51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reeform: Shape 460">
                  <a:extLst>
                    <a:ext uri="{FF2B5EF4-FFF2-40B4-BE49-F238E27FC236}">
                      <a16:creationId xmlns:a16="http://schemas.microsoft.com/office/drawing/2014/main" id="{56638DA0-6D68-4BA3-A15B-E3BA4364E687}"/>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39D2563-9F2F-4DF8-AD2C-87AC13A54BF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Freeform: Shape 462">
                  <a:extLst>
                    <a:ext uri="{FF2B5EF4-FFF2-40B4-BE49-F238E27FC236}">
                      <a16:creationId xmlns:a16="http://schemas.microsoft.com/office/drawing/2014/main" id="{6E319C21-3BAD-4EC4-B82F-2D6492CCC4F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reeform: Shape 463">
                  <a:extLst>
                    <a:ext uri="{FF2B5EF4-FFF2-40B4-BE49-F238E27FC236}">
                      <a16:creationId xmlns:a16="http://schemas.microsoft.com/office/drawing/2014/main" id="{F6DE5F4D-5F5D-47B0-B8C7-F659D84326C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reeform: Shape 464">
                  <a:extLst>
                    <a:ext uri="{FF2B5EF4-FFF2-40B4-BE49-F238E27FC236}">
                      <a16:creationId xmlns:a16="http://schemas.microsoft.com/office/drawing/2014/main" id="{B94B03AA-A34A-4FDF-B5FD-865311E3DB02}"/>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reeform: Shape 465">
                  <a:extLst>
                    <a:ext uri="{FF2B5EF4-FFF2-40B4-BE49-F238E27FC236}">
                      <a16:creationId xmlns:a16="http://schemas.microsoft.com/office/drawing/2014/main" id="{2F022D3F-8CFE-4DC5-A8BB-B46C9B8E835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reeform: Shape 466">
                  <a:extLst>
                    <a:ext uri="{FF2B5EF4-FFF2-40B4-BE49-F238E27FC236}">
                      <a16:creationId xmlns:a16="http://schemas.microsoft.com/office/drawing/2014/main" id="{0568D25F-6552-493D-B1E4-9D838056F4F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3" name="Group 402">
              <a:extLst>
                <a:ext uri="{FF2B5EF4-FFF2-40B4-BE49-F238E27FC236}">
                  <a16:creationId xmlns:a16="http://schemas.microsoft.com/office/drawing/2014/main" id="{E148B3B8-C085-4546-B01C-08EA199613E5}"/>
                </a:ext>
              </a:extLst>
            </p:cNvPr>
            <p:cNvGrpSpPr/>
            <p:nvPr/>
          </p:nvGrpSpPr>
          <p:grpSpPr>
            <a:xfrm>
              <a:off x="5667376" y="3340992"/>
              <a:ext cx="514350" cy="1247967"/>
              <a:chOff x="4924425" y="3143250"/>
              <a:chExt cx="684291" cy="1409892"/>
            </a:xfrm>
          </p:grpSpPr>
          <p:grpSp>
            <p:nvGrpSpPr>
              <p:cNvPr id="404" name="Group 403">
                <a:extLst>
                  <a:ext uri="{FF2B5EF4-FFF2-40B4-BE49-F238E27FC236}">
                    <a16:creationId xmlns:a16="http://schemas.microsoft.com/office/drawing/2014/main" id="{AFA90665-2B05-42CD-9162-4A723482DE9B}"/>
                  </a:ext>
                </a:extLst>
              </p:cNvPr>
              <p:cNvGrpSpPr/>
              <p:nvPr/>
            </p:nvGrpSpPr>
            <p:grpSpPr>
              <a:xfrm>
                <a:off x="4924425" y="3143250"/>
                <a:ext cx="666940" cy="747127"/>
                <a:chOff x="4924425" y="3143250"/>
                <a:chExt cx="666940" cy="747127"/>
              </a:xfrm>
            </p:grpSpPr>
            <p:sp>
              <p:nvSpPr>
                <p:cNvPr id="421" name="Freeform: Shape 420">
                  <a:extLst>
                    <a:ext uri="{FF2B5EF4-FFF2-40B4-BE49-F238E27FC236}">
                      <a16:creationId xmlns:a16="http://schemas.microsoft.com/office/drawing/2014/main" id="{34459B37-92C7-4CC2-B97A-307B8AFB1CB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Freeform: Shape 421">
                  <a:extLst>
                    <a:ext uri="{FF2B5EF4-FFF2-40B4-BE49-F238E27FC236}">
                      <a16:creationId xmlns:a16="http://schemas.microsoft.com/office/drawing/2014/main" id="{EA49ADC6-4A48-4B19-8D40-F5FF228E0281}"/>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reeform: Shape 422">
                  <a:extLst>
                    <a:ext uri="{FF2B5EF4-FFF2-40B4-BE49-F238E27FC236}">
                      <a16:creationId xmlns:a16="http://schemas.microsoft.com/office/drawing/2014/main" id="{39FFEE48-6112-49BC-84C3-79C006B2DE8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reeform: Shape 423">
                  <a:extLst>
                    <a:ext uri="{FF2B5EF4-FFF2-40B4-BE49-F238E27FC236}">
                      <a16:creationId xmlns:a16="http://schemas.microsoft.com/office/drawing/2014/main" id="{E97F673E-CFC6-49E8-B87D-C4AFA53F97D0}"/>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reeform: Shape 424">
                  <a:extLst>
                    <a:ext uri="{FF2B5EF4-FFF2-40B4-BE49-F238E27FC236}">
                      <a16:creationId xmlns:a16="http://schemas.microsoft.com/office/drawing/2014/main" id="{4C665A88-C636-4609-88AD-AA91960E4F77}"/>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reeform: Shape 425">
                  <a:extLst>
                    <a:ext uri="{FF2B5EF4-FFF2-40B4-BE49-F238E27FC236}">
                      <a16:creationId xmlns:a16="http://schemas.microsoft.com/office/drawing/2014/main" id="{B111C870-1ABD-4DCA-9AE1-530685894D0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reeform: Shape 426">
                  <a:extLst>
                    <a:ext uri="{FF2B5EF4-FFF2-40B4-BE49-F238E27FC236}">
                      <a16:creationId xmlns:a16="http://schemas.microsoft.com/office/drawing/2014/main" id="{3C10FFBA-3D38-4BF7-A5B1-53B64CE583D8}"/>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reeform: Shape 427">
                  <a:extLst>
                    <a:ext uri="{FF2B5EF4-FFF2-40B4-BE49-F238E27FC236}">
                      <a16:creationId xmlns:a16="http://schemas.microsoft.com/office/drawing/2014/main" id="{552E5E5C-FF72-476A-AB69-4D8EBA244D9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reeform: Shape 428">
                  <a:extLst>
                    <a:ext uri="{FF2B5EF4-FFF2-40B4-BE49-F238E27FC236}">
                      <a16:creationId xmlns:a16="http://schemas.microsoft.com/office/drawing/2014/main" id="{734C746F-6A83-469D-AFC3-855484402773}"/>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reeform: Shape 429">
                  <a:extLst>
                    <a:ext uri="{FF2B5EF4-FFF2-40B4-BE49-F238E27FC236}">
                      <a16:creationId xmlns:a16="http://schemas.microsoft.com/office/drawing/2014/main" id="{45219BD8-E1C8-4DCF-A21E-32CDCC21085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Freeform: Shape 430">
                  <a:extLst>
                    <a:ext uri="{FF2B5EF4-FFF2-40B4-BE49-F238E27FC236}">
                      <a16:creationId xmlns:a16="http://schemas.microsoft.com/office/drawing/2014/main" id="{8B924506-0C56-4021-8C6D-C768F0C84DAC}"/>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reeform: Shape 431">
                  <a:extLst>
                    <a:ext uri="{FF2B5EF4-FFF2-40B4-BE49-F238E27FC236}">
                      <a16:creationId xmlns:a16="http://schemas.microsoft.com/office/drawing/2014/main" id="{53ABF2AB-EA0D-48CB-9011-31E891A5E3D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reeform: Shape 432">
                  <a:extLst>
                    <a:ext uri="{FF2B5EF4-FFF2-40B4-BE49-F238E27FC236}">
                      <a16:creationId xmlns:a16="http://schemas.microsoft.com/office/drawing/2014/main" id="{246D5940-6E9D-430E-851A-B7D5DE392ABB}"/>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reeform: Shape 433">
                  <a:extLst>
                    <a:ext uri="{FF2B5EF4-FFF2-40B4-BE49-F238E27FC236}">
                      <a16:creationId xmlns:a16="http://schemas.microsoft.com/office/drawing/2014/main" id="{14D8B049-6EF2-430D-9A3C-8AB8E2F03BC1}"/>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reeform: Shape 434">
                  <a:extLst>
                    <a:ext uri="{FF2B5EF4-FFF2-40B4-BE49-F238E27FC236}">
                      <a16:creationId xmlns:a16="http://schemas.microsoft.com/office/drawing/2014/main" id="{26D94C9B-9554-46EB-937E-C7B6A83907AA}"/>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reeform: Shape 435">
                  <a:extLst>
                    <a:ext uri="{FF2B5EF4-FFF2-40B4-BE49-F238E27FC236}">
                      <a16:creationId xmlns:a16="http://schemas.microsoft.com/office/drawing/2014/main" id="{7B7BCB10-7C31-4619-B1A9-C0B0DF336DE2}"/>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reeform: Shape 436">
                  <a:extLst>
                    <a:ext uri="{FF2B5EF4-FFF2-40B4-BE49-F238E27FC236}">
                      <a16:creationId xmlns:a16="http://schemas.microsoft.com/office/drawing/2014/main" id="{7FD7EB32-7A48-4240-9793-5FE3E8884476}"/>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reeform: Shape 437">
                  <a:extLst>
                    <a:ext uri="{FF2B5EF4-FFF2-40B4-BE49-F238E27FC236}">
                      <a16:creationId xmlns:a16="http://schemas.microsoft.com/office/drawing/2014/main" id="{B4836C7F-0BA7-43C5-9669-386939202B0D}"/>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E6AD0BB7-EEA7-4D8F-820C-CA3936010A6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1090A1C7-0752-4A8C-96E4-AE2FBBC021C0}"/>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7987ABBF-69AC-49CF-BCFB-13A65E44C183}"/>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Freeform: Shape 441">
                  <a:extLst>
                    <a:ext uri="{FF2B5EF4-FFF2-40B4-BE49-F238E27FC236}">
                      <a16:creationId xmlns:a16="http://schemas.microsoft.com/office/drawing/2014/main" id="{530D9D43-AB83-4D09-816A-B97648D62DD5}"/>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Freeform: Shape 442">
                  <a:extLst>
                    <a:ext uri="{FF2B5EF4-FFF2-40B4-BE49-F238E27FC236}">
                      <a16:creationId xmlns:a16="http://schemas.microsoft.com/office/drawing/2014/main" id="{7C05E57C-EDEB-4F37-8FF2-43D362B955F4}"/>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4" name="Freeform: Shape 443">
                  <a:extLst>
                    <a:ext uri="{FF2B5EF4-FFF2-40B4-BE49-F238E27FC236}">
                      <a16:creationId xmlns:a16="http://schemas.microsoft.com/office/drawing/2014/main" id="{057F335A-44D7-41B0-AB3F-C6A3ECF9C27D}"/>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Freeform: Shape 444">
                  <a:extLst>
                    <a:ext uri="{FF2B5EF4-FFF2-40B4-BE49-F238E27FC236}">
                      <a16:creationId xmlns:a16="http://schemas.microsoft.com/office/drawing/2014/main" id="{4ECC95BE-56DE-46AD-9F94-9D4E0443C196}"/>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reeform: Shape 445">
                  <a:extLst>
                    <a:ext uri="{FF2B5EF4-FFF2-40B4-BE49-F238E27FC236}">
                      <a16:creationId xmlns:a16="http://schemas.microsoft.com/office/drawing/2014/main" id="{7696B616-6199-46FB-92EF-17E9601E184E}"/>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reeform: Shape 446">
                  <a:extLst>
                    <a:ext uri="{FF2B5EF4-FFF2-40B4-BE49-F238E27FC236}">
                      <a16:creationId xmlns:a16="http://schemas.microsoft.com/office/drawing/2014/main" id="{0BC9C85C-3B24-4505-853E-41A444BE5F10}"/>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reeform: Shape 447">
                  <a:extLst>
                    <a:ext uri="{FF2B5EF4-FFF2-40B4-BE49-F238E27FC236}">
                      <a16:creationId xmlns:a16="http://schemas.microsoft.com/office/drawing/2014/main" id="{8DD4E932-4163-4F9E-AADD-C19C85E98DD0}"/>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B6A77481-920C-4B9B-B45D-D2B27B2EBF8C}"/>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reeform: Shape 449">
                  <a:extLst>
                    <a:ext uri="{FF2B5EF4-FFF2-40B4-BE49-F238E27FC236}">
                      <a16:creationId xmlns:a16="http://schemas.microsoft.com/office/drawing/2014/main" id="{09087B26-BB43-48F0-BD96-1E05B5052433}"/>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A1C9654F-3F69-4A26-AE33-735C8DA25A81}"/>
                  </a:ext>
                </a:extLst>
              </p:cNvPr>
              <p:cNvGrpSpPr/>
              <p:nvPr/>
            </p:nvGrpSpPr>
            <p:grpSpPr>
              <a:xfrm>
                <a:off x="5167050" y="4125304"/>
                <a:ext cx="441666" cy="427838"/>
                <a:chOff x="5178085" y="4182454"/>
                <a:chExt cx="441666" cy="427838"/>
              </a:xfrm>
            </p:grpSpPr>
            <p:sp>
              <p:nvSpPr>
                <p:cNvPr id="406" name="Freeform: Shape 405">
                  <a:extLst>
                    <a:ext uri="{FF2B5EF4-FFF2-40B4-BE49-F238E27FC236}">
                      <a16:creationId xmlns:a16="http://schemas.microsoft.com/office/drawing/2014/main" id="{26678E1B-CC57-4C69-9270-2F3C5A9B009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reeform: Shape 406">
                  <a:extLst>
                    <a:ext uri="{FF2B5EF4-FFF2-40B4-BE49-F238E27FC236}">
                      <a16:creationId xmlns:a16="http://schemas.microsoft.com/office/drawing/2014/main" id="{087E32CC-05CE-4A12-8CB9-30E2B6F4FA8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reeform: Shape 407">
                  <a:extLst>
                    <a:ext uri="{FF2B5EF4-FFF2-40B4-BE49-F238E27FC236}">
                      <a16:creationId xmlns:a16="http://schemas.microsoft.com/office/drawing/2014/main" id="{8A9FF1AF-6935-416B-B75A-7BD31E643D69}"/>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reeform: Shape 408">
                  <a:extLst>
                    <a:ext uri="{FF2B5EF4-FFF2-40B4-BE49-F238E27FC236}">
                      <a16:creationId xmlns:a16="http://schemas.microsoft.com/office/drawing/2014/main" id="{C699A03E-FF32-46F2-BEA8-E77D25492396}"/>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reeform: Shape 409">
                  <a:extLst>
                    <a:ext uri="{FF2B5EF4-FFF2-40B4-BE49-F238E27FC236}">
                      <a16:creationId xmlns:a16="http://schemas.microsoft.com/office/drawing/2014/main" id="{98BDE294-750B-4F5D-9DB3-577EDAFAEB61}"/>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reeform: Shape 410">
                  <a:extLst>
                    <a:ext uri="{FF2B5EF4-FFF2-40B4-BE49-F238E27FC236}">
                      <a16:creationId xmlns:a16="http://schemas.microsoft.com/office/drawing/2014/main" id="{B8F6F0D2-829B-4A8C-A477-44C06F7B219A}"/>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C85A84D-B7B6-4D43-95BB-AE111E94A03A}"/>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1E676105-7E58-46A7-92FA-100455CB9852}"/>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C6EAC6A3-AD9B-418B-829F-5C1EC9AE9516}"/>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reeform: Shape 414">
                  <a:extLst>
                    <a:ext uri="{FF2B5EF4-FFF2-40B4-BE49-F238E27FC236}">
                      <a16:creationId xmlns:a16="http://schemas.microsoft.com/office/drawing/2014/main" id="{A93F28EE-8318-4C1F-BA38-38495BB3CDC0}"/>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reeform: Shape 415">
                  <a:extLst>
                    <a:ext uri="{FF2B5EF4-FFF2-40B4-BE49-F238E27FC236}">
                      <a16:creationId xmlns:a16="http://schemas.microsoft.com/office/drawing/2014/main" id="{AF2BA523-4130-4437-A380-DC0669265A0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reeform: Shape 416">
                  <a:extLst>
                    <a:ext uri="{FF2B5EF4-FFF2-40B4-BE49-F238E27FC236}">
                      <a16:creationId xmlns:a16="http://schemas.microsoft.com/office/drawing/2014/main" id="{01A81169-2B99-45C7-B6F3-F8A3C2861999}"/>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reeform: Shape 417">
                  <a:extLst>
                    <a:ext uri="{FF2B5EF4-FFF2-40B4-BE49-F238E27FC236}">
                      <a16:creationId xmlns:a16="http://schemas.microsoft.com/office/drawing/2014/main" id="{045E84CF-FF78-44B1-B85C-5AFD432C53CF}"/>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reeform: Shape 418">
                  <a:extLst>
                    <a:ext uri="{FF2B5EF4-FFF2-40B4-BE49-F238E27FC236}">
                      <a16:creationId xmlns:a16="http://schemas.microsoft.com/office/drawing/2014/main" id="{DF3C0A4F-76F4-4A6B-AD73-CF4AD3DC9C02}"/>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reeform: Shape 419">
                  <a:extLst>
                    <a:ext uri="{FF2B5EF4-FFF2-40B4-BE49-F238E27FC236}">
                      <a16:creationId xmlns:a16="http://schemas.microsoft.com/office/drawing/2014/main" id="{70DE77BD-2D04-486A-8820-3EC1ECBFFDB7}"/>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596" name="Rectangle: Diagonal Corners Rounded 100">
            <a:extLst>
              <a:ext uri="{FF2B5EF4-FFF2-40B4-BE49-F238E27FC236}">
                <a16:creationId xmlns:a16="http://schemas.microsoft.com/office/drawing/2014/main" id="{A206E318-A097-4640-94B4-51890FEA14ED}"/>
              </a:ext>
            </a:extLst>
          </p:cNvPr>
          <p:cNvSpPr/>
          <p:nvPr/>
        </p:nvSpPr>
        <p:spPr>
          <a:xfrm>
            <a:off x="3221717" y="4184441"/>
            <a:ext cx="1809956" cy="2467686"/>
          </a:xfrm>
          <a:prstGeom prst="round2DiagRect">
            <a:avLst>
              <a:gd name="adj1" fmla="val 22289"/>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Ask and answer geographical questions about the physical and human characteristics of the rain forest.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Explain own views about the Rain Forest Locations , giving reasons.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Explain their views about the rainforest and give reasons why (Deforestation)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Explain how land use is impacting the rain forests.</a:t>
            </a:r>
          </a:p>
          <a:p>
            <a:endParaRPr lang="en-GB" sz="900" b="1" dirty="0">
              <a:solidFill>
                <a:schemeClr val="bg1"/>
              </a:solidFill>
              <a:latin typeface="Verdana" panose="020B0604030504040204" pitchFamily="34" charset="0"/>
              <a:ea typeface="Verdana" panose="020B0604030504040204" pitchFamily="34" charset="0"/>
            </a:endParaRPr>
          </a:p>
        </p:txBody>
      </p:sp>
      <p:sp>
        <p:nvSpPr>
          <p:cNvPr id="202" name="Sun 201">
            <a:extLst>
              <a:ext uri="{FF2B5EF4-FFF2-40B4-BE49-F238E27FC236}">
                <a16:creationId xmlns:a16="http://schemas.microsoft.com/office/drawing/2014/main" id="{EC626B80-12FC-48B0-89AE-A089A6402867}"/>
              </a:ext>
            </a:extLst>
          </p:cNvPr>
          <p:cNvSpPr/>
          <p:nvPr/>
        </p:nvSpPr>
        <p:spPr>
          <a:xfrm>
            <a:off x="-181934" y="4079458"/>
            <a:ext cx="3374960" cy="2866599"/>
          </a:xfrm>
          <a:prstGeom prst="sun">
            <a:avLst>
              <a:gd name="adj" fmla="val 21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latin typeface="Verdana" panose="020B0604030504040204" pitchFamily="34" charset="0"/>
                <a:ea typeface="Verdana" panose="020B0604030504040204" pitchFamily="34" charset="0"/>
              </a:rPr>
              <a:t>Enrichment</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Forest Schools </a:t>
            </a:r>
          </a:p>
          <a:p>
            <a:pPr marL="171450" indent="-171450">
              <a:buFont typeface="Arial" panose="020B0604020202020204" pitchFamily="34" charset="0"/>
              <a:buChar char="•"/>
            </a:pPr>
            <a:r>
              <a:rPr lang="en-GB" sz="1000" dirty="0">
                <a:latin typeface="Verdana" panose="020B0604030504040204" pitchFamily="34" charset="0"/>
                <a:ea typeface="Verdana" panose="020B0604030504040204" pitchFamily="34" charset="0"/>
              </a:rPr>
              <a:t>Sponsor an area of the rain forest. </a:t>
            </a: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1100" dirty="0">
              <a:latin typeface="Verdana" panose="020B0604030504040204" pitchFamily="34" charset="0"/>
              <a:ea typeface="Verdana" panose="020B0604030504040204" pitchFamily="34" charset="0"/>
            </a:endParaRPr>
          </a:p>
        </p:txBody>
      </p:sp>
      <p:sp>
        <p:nvSpPr>
          <p:cNvPr id="597" name="Rectangle: Rounded Corners 596">
            <a:extLst>
              <a:ext uri="{FF2B5EF4-FFF2-40B4-BE49-F238E27FC236}">
                <a16:creationId xmlns:a16="http://schemas.microsoft.com/office/drawing/2014/main" id="{3A172FAB-79E0-497D-AD33-3C8E1B52EF55}"/>
              </a:ext>
            </a:extLst>
          </p:cNvPr>
          <p:cNvSpPr/>
          <p:nvPr/>
        </p:nvSpPr>
        <p:spPr>
          <a:xfrm>
            <a:off x="2191395" y="142698"/>
            <a:ext cx="9723656" cy="743606"/>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bg1"/>
                </a:solidFill>
                <a:latin typeface="Verdana" panose="020B0604030504040204" pitchFamily="34" charset="0"/>
                <a:ea typeface="Verdana" panose="020B0604030504040204" pitchFamily="34" charset="0"/>
              </a:rPr>
              <a:t>GEOGRAPHY TEACHING AND LEARNING AT ASHURST WOOD</a:t>
            </a:r>
          </a:p>
          <a:p>
            <a:r>
              <a:rPr lang="en-GB" sz="800" dirty="0">
                <a:solidFill>
                  <a:schemeClr val="bg1"/>
                </a:solidFill>
                <a:latin typeface="Verdana" panose="020B0604030504040204" pitchFamily="34" charset="0"/>
                <a:ea typeface="Verdana" panose="020B0604030504040204" pitchFamily="34" charset="0"/>
              </a:rPr>
              <a:t>Our topic planning is designed so that  some topics are Geography led and the key knowledge and skills are captured in the planning and knowledge organisers. Other topics may contain geographical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800" b="1" dirty="0">
                <a:solidFill>
                  <a:schemeClr val="bg1"/>
                </a:solidFill>
                <a:latin typeface="Verdana" panose="020B0604030504040204" pitchFamily="34" charset="0"/>
                <a:ea typeface="Verdana" panose="020B0604030504040204" pitchFamily="34" charset="0"/>
              </a:rPr>
              <a:t>Must</a:t>
            </a:r>
            <a:r>
              <a:rPr lang="en-GB" sz="800" dirty="0">
                <a:solidFill>
                  <a:schemeClr val="bg1"/>
                </a:solidFill>
                <a:latin typeface="Verdana" panose="020B0604030504040204" pitchFamily="34" charset="0"/>
                <a:ea typeface="Verdana" panose="020B0604030504040204" pitchFamily="34" charset="0"/>
              </a:rPr>
              <a:t> (End of Y4) </a:t>
            </a:r>
            <a:r>
              <a:rPr lang="en-GB" sz="800" b="1" dirty="0">
                <a:solidFill>
                  <a:schemeClr val="bg1"/>
                </a:solidFill>
                <a:latin typeface="Verdana" panose="020B0604030504040204" pitchFamily="34" charset="0"/>
                <a:ea typeface="Verdana" panose="020B0604030504040204" pitchFamily="34" charset="0"/>
              </a:rPr>
              <a:t>Should</a:t>
            </a:r>
            <a:r>
              <a:rPr lang="en-GB" sz="800" dirty="0">
                <a:solidFill>
                  <a:schemeClr val="bg1"/>
                </a:solidFill>
                <a:latin typeface="Verdana" panose="020B0604030504040204" pitchFamily="34" charset="0"/>
                <a:ea typeface="Verdana" panose="020B0604030504040204" pitchFamily="34" charset="0"/>
              </a:rPr>
              <a:t> (end of Y6) </a:t>
            </a:r>
            <a:r>
              <a:rPr lang="en-GB" sz="800" b="1" dirty="0">
                <a:solidFill>
                  <a:schemeClr val="bg1"/>
                </a:solidFill>
                <a:latin typeface="Verdana" panose="020B0604030504040204" pitchFamily="34" charset="0"/>
                <a:ea typeface="Verdana" panose="020B0604030504040204" pitchFamily="34" charset="0"/>
              </a:rPr>
              <a:t>Could</a:t>
            </a:r>
            <a:r>
              <a:rPr lang="en-GB" sz="800" dirty="0">
                <a:solidFill>
                  <a:schemeClr val="bg1"/>
                </a:solidFill>
                <a:latin typeface="Verdana" panose="020B0604030504040204" pitchFamily="34" charset="0"/>
                <a:ea typeface="Verdana" panose="020B0604030504040204" pitchFamily="34" charset="0"/>
              </a:rPr>
              <a:t> a rich and deep understanding. </a:t>
            </a:r>
          </a:p>
        </p:txBody>
      </p:sp>
      <p:sp>
        <p:nvSpPr>
          <p:cNvPr id="599" name="Rectangle: Diagonal Corners Rounded 598">
            <a:extLst>
              <a:ext uri="{FF2B5EF4-FFF2-40B4-BE49-F238E27FC236}">
                <a16:creationId xmlns:a16="http://schemas.microsoft.com/office/drawing/2014/main" id="{6D907007-4839-46DE-94F6-E4BF6EE58B35}"/>
              </a:ext>
            </a:extLst>
          </p:cNvPr>
          <p:cNvSpPr/>
          <p:nvPr/>
        </p:nvSpPr>
        <p:spPr>
          <a:xfrm>
            <a:off x="809464" y="1052273"/>
            <a:ext cx="2257161" cy="582860"/>
          </a:xfrm>
          <a:prstGeom prst="round2DiagRect">
            <a:avLst>
              <a:gd name="adj1" fmla="val 50000"/>
              <a:gd name="adj2" fmla="val 0"/>
            </a:avLst>
          </a:prstGeom>
          <a:solidFill>
            <a:srgbClr val="C991CB"/>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Rain Forests</a:t>
            </a:r>
            <a:endParaRPr lang="en-GB" sz="1600" b="1" dirty="0">
              <a:solidFill>
                <a:schemeClr val="tx1"/>
              </a:solidFill>
            </a:endParaRPr>
          </a:p>
        </p:txBody>
      </p:sp>
      <p:sp>
        <p:nvSpPr>
          <p:cNvPr id="603" name="Rectangle: Diagonal Corners Rounded 602">
            <a:extLst>
              <a:ext uri="{FF2B5EF4-FFF2-40B4-BE49-F238E27FC236}">
                <a16:creationId xmlns:a16="http://schemas.microsoft.com/office/drawing/2014/main" id="{0849CA88-972F-48D7-998E-C0CA5EF13C45}"/>
              </a:ext>
            </a:extLst>
          </p:cNvPr>
          <p:cNvSpPr/>
          <p:nvPr/>
        </p:nvSpPr>
        <p:spPr>
          <a:xfrm>
            <a:off x="3822384" y="1157048"/>
            <a:ext cx="5161958" cy="318194"/>
          </a:xfrm>
          <a:prstGeom prst="round2DiagRect">
            <a:avLst>
              <a:gd name="adj1" fmla="val 50000"/>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604" name="Rectangle: Diagonal Corners Rounded 603">
            <a:extLst>
              <a:ext uri="{FF2B5EF4-FFF2-40B4-BE49-F238E27FC236}">
                <a16:creationId xmlns:a16="http://schemas.microsoft.com/office/drawing/2014/main" id="{3AC16BC7-F96A-47BC-8ABD-DCEBF4216DF1}"/>
              </a:ext>
            </a:extLst>
          </p:cNvPr>
          <p:cNvSpPr/>
          <p:nvPr/>
        </p:nvSpPr>
        <p:spPr>
          <a:xfrm>
            <a:off x="134284" y="1909320"/>
            <a:ext cx="5010751" cy="2168303"/>
          </a:xfrm>
          <a:prstGeom prst="round2DiagRect">
            <a:avLst>
              <a:gd name="adj1" fmla="val 34884"/>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0000"/>
                </a:solidFill>
                <a:latin typeface="Verdana" panose="020B0604030504040204" pitchFamily="34" charset="0"/>
              </a:rPr>
              <a:t>MUST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Use maps, atlases, globes and digital/computer mapping to describe features of rain forests.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Use a range of resources to identify the key physical and human features of a rainforest.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Name and locate the Equator, Northern Hemisphere, Southern Hemisphere, the Tropics of Cancer and Capricorn, Arctic and Antarctic Circle and date time zones. Describe some of the characteristics of these geographical areas.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Use maps, atlases and globes to locate the rain forests of the world and their relationship to the equator.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Explain how land use is impacting the rain forests.</a:t>
            </a:r>
          </a:p>
        </p:txBody>
      </p:sp>
      <p:sp>
        <p:nvSpPr>
          <p:cNvPr id="605" name="Rectangle: Diagonal Corners Rounded 604">
            <a:extLst>
              <a:ext uri="{FF2B5EF4-FFF2-40B4-BE49-F238E27FC236}">
                <a16:creationId xmlns:a16="http://schemas.microsoft.com/office/drawing/2014/main" id="{C641A744-CB18-4AFE-ACA1-946A3C18B451}"/>
              </a:ext>
            </a:extLst>
          </p:cNvPr>
          <p:cNvSpPr/>
          <p:nvPr/>
        </p:nvSpPr>
        <p:spPr>
          <a:xfrm>
            <a:off x="5330725" y="1731307"/>
            <a:ext cx="6473666" cy="2881902"/>
          </a:xfrm>
          <a:prstGeom prst="round2DiagRect">
            <a:avLst>
              <a:gd name="adj1" fmla="val 21313"/>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0000"/>
                </a:solidFill>
                <a:latin typeface="Verdana" panose="020B0604030504040204" pitchFamily="34" charset="0"/>
              </a:rPr>
              <a:t>SHOULD</a:t>
            </a:r>
            <a:endParaRPr lang="en-GB" sz="8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Identify the impact the humans have on the rainforest and the impact that the Rain forest has on humans.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Identify and name topographical features and land use patterns – and how these have changed over time. </a:t>
            </a:r>
          </a:p>
          <a:p>
            <a:pPr marL="171450" indent="-171450">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Name and locate the countries of North and South America and identify their main physical and human characteristics.</a:t>
            </a:r>
          </a:p>
          <a:p>
            <a:pPr marL="171450" indent="-171450">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rPr>
              <a:t>Describe how locations around the world are changing and explain some of the reasons for change.</a:t>
            </a:r>
          </a:p>
          <a:p>
            <a:pPr marL="171450" indent="-171450">
              <a:buFont typeface="Arial" panose="020B0604020202020204" pitchFamily="34" charset="0"/>
              <a:buChar char="•"/>
            </a:pPr>
            <a:r>
              <a:rPr lang="en-GB" sz="800" dirty="0">
                <a:solidFill>
                  <a:srgbClr val="0B0C0C"/>
                </a:solidFill>
                <a:effectLst/>
                <a:latin typeface="Verdana" panose="020B0604030504040204" pitchFamily="34" charset="0"/>
                <a:ea typeface="Verdana" panose="020B0604030504040204" pitchFamily="34" charset="0"/>
                <a:cs typeface="Arial" panose="020B0604020202020204" pitchFamily="34" charset="0"/>
              </a:rPr>
              <a:t>locate the world’s countries, using maps to focus on Europe (including the location of Russia) and North and</a:t>
            </a:r>
            <a:r>
              <a:rPr lang="en-GB" sz="800" b="1" dirty="0">
                <a:solidFill>
                  <a:srgbClr val="0B0C0C"/>
                </a:solidFill>
                <a:effectLst/>
                <a:latin typeface="Verdana" panose="020B0604030504040204" pitchFamily="34" charset="0"/>
                <a:ea typeface="Verdana" panose="020B0604030504040204" pitchFamily="34" charset="0"/>
                <a:cs typeface="Arial" panose="020B0604020202020204" pitchFamily="34" charset="0"/>
              </a:rPr>
              <a:t> South America,</a:t>
            </a:r>
            <a:r>
              <a:rPr lang="en-GB" sz="800" dirty="0">
                <a:solidFill>
                  <a:srgbClr val="0B0C0C"/>
                </a:solidFill>
                <a:effectLst/>
                <a:latin typeface="Verdana" panose="020B0604030504040204" pitchFamily="34" charset="0"/>
                <a:ea typeface="Verdana" panose="020B0604030504040204" pitchFamily="34" charset="0"/>
                <a:cs typeface="Arial" panose="020B0604020202020204" pitchFamily="34" charset="0"/>
              </a:rPr>
              <a:t> concentrating on their environmental regions, key physical and human characteristics, countries, and major cities </a:t>
            </a:r>
          </a:p>
          <a:p>
            <a:pPr marL="171450" indent="-171450">
              <a:buFont typeface="Arial" panose="020B0604020202020204" pitchFamily="34" charset="0"/>
              <a:buChar char="•"/>
            </a:pPr>
            <a:r>
              <a:rPr lang="en-GB" sz="800" dirty="0">
                <a:solidFill>
                  <a:srgbClr val="0B0C0C"/>
                </a:solidFill>
                <a:effectLst/>
                <a:latin typeface="Verdana" panose="020B0604030504040204" pitchFamily="34" charset="0"/>
                <a:ea typeface="Verdana" panose="020B0604030504040204" pitchFamily="34" charset="0"/>
                <a:cs typeface="Arial" panose="020B0604020202020204" pitchFamily="34" charset="0"/>
              </a:rPr>
              <a:t>identify the position and significance of latitude, longitude, Equator, Northern Hemisphere, Southern Hemisphere, the Tropics of Cancer and Capricorn, Arctic and Antarctic Circle, the Prime/Greenwich Meridian and time zones (including day and night)</a:t>
            </a:r>
          </a:p>
          <a:p>
            <a:pPr marL="171450" indent="-171450">
              <a:buFont typeface="Arial" panose="020B0604020202020204" pitchFamily="34" charset="0"/>
              <a:buChar char="•"/>
            </a:pPr>
            <a:r>
              <a:rPr lang="en-GB" sz="800" dirty="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understand geographical similarities and differences through the study of human and physical geography of a region of the United Kingdom, a region South America</a:t>
            </a:r>
          </a:p>
          <a:p>
            <a:pPr marL="171450" indent="-171450">
              <a:buFont typeface="Arial" panose="020B0604020202020204" pitchFamily="34" charset="0"/>
              <a:buChar char="•"/>
            </a:pPr>
            <a:endParaRPr lang="en-GB" sz="800" dirty="0">
              <a:solidFill>
                <a:srgbClr val="0B0C0C"/>
              </a:solidFill>
              <a:latin typeface="Verdana" panose="020B0604030504040204" pitchFamily="34" charset="0"/>
              <a:ea typeface="Verdana" panose="020B0604030504040204" pitchFamily="34" charset="0"/>
              <a:cs typeface="Arial" panose="020B0604020202020204" pitchFamily="34" charset="0"/>
            </a:endParaRPr>
          </a:p>
          <a:p>
            <a:pPr>
              <a:lnSpc>
                <a:spcPct val="107000"/>
              </a:lnSpc>
              <a:spcAft>
                <a:spcPts val="800"/>
              </a:spcAft>
            </a:pPr>
            <a:r>
              <a:rPr lang="en-GB" sz="800" dirty="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describe and understand key aspects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800" dirty="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physical geography, including: climate zones, biomes and vegetation belts, rivers, mountains,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800" dirty="0">
                <a:solidFill>
                  <a:srgbClr val="0B0C0C"/>
                </a:solidFill>
                <a:effectLst/>
                <a:latin typeface="Verdana" panose="020B0604030504040204" pitchFamily="34" charset="0"/>
                <a:ea typeface="Times New Roman" panose="02020603050405020304" pitchFamily="18" charset="0"/>
                <a:cs typeface="Arial" panose="020B0604020202020204" pitchFamily="34" charset="0"/>
              </a:rPr>
              <a:t>human geography, including: types of settlement and land use, economic activity including trade links, and the distribution of natural resources including energy, food, minerals and water</a:t>
            </a:r>
            <a:endParaRPr lang="en-GB" sz="800" dirty="0">
              <a:solidFill>
                <a:schemeClr val="bg1"/>
              </a:solidFill>
              <a:latin typeface="Verdana" panose="020B0604030504040204" pitchFamily="34" charset="0"/>
              <a:ea typeface="Verdana" panose="020B0604030504040204" pitchFamily="34" charset="0"/>
            </a:endParaRPr>
          </a:p>
        </p:txBody>
      </p:sp>
      <p:sp>
        <p:nvSpPr>
          <p:cNvPr id="606" name="Rectangle: Diagonal Corners Rounded 605">
            <a:extLst>
              <a:ext uri="{FF2B5EF4-FFF2-40B4-BE49-F238E27FC236}">
                <a16:creationId xmlns:a16="http://schemas.microsoft.com/office/drawing/2014/main" id="{BF897389-00B2-4867-ACB0-925EFB920A3E}"/>
              </a:ext>
            </a:extLst>
          </p:cNvPr>
          <p:cNvSpPr/>
          <p:nvPr/>
        </p:nvSpPr>
        <p:spPr>
          <a:xfrm>
            <a:off x="5968977" y="6155319"/>
            <a:ext cx="5510830" cy="558039"/>
          </a:xfrm>
          <a:prstGeom prst="round2DiagRect">
            <a:avLst>
              <a:gd name="adj1" fmla="val 21313"/>
              <a:gd name="adj2" fmla="val 0"/>
            </a:avLst>
          </a:prstGeom>
          <a:solidFill>
            <a:srgbClr val="C991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rgbClr val="000000"/>
                </a:solidFill>
                <a:latin typeface="Verdana" panose="020B0604030504040204" pitchFamily="34" charset="0"/>
              </a:rPr>
              <a:t>COULD</a:t>
            </a:r>
            <a:endParaRPr lang="en-GB" sz="8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Collect and analyse statistics and other information to draw conclusions about the rain forests. From this debate for or against  deforestation. </a:t>
            </a:r>
          </a:p>
        </p:txBody>
      </p:sp>
      <p:sp>
        <p:nvSpPr>
          <p:cNvPr id="598" name="Rectangle: Diagonal Corners Rounded 100">
            <a:extLst>
              <a:ext uri="{FF2B5EF4-FFF2-40B4-BE49-F238E27FC236}">
                <a16:creationId xmlns:a16="http://schemas.microsoft.com/office/drawing/2014/main" id="{92E37327-CBF2-7C81-3D93-7E7806C863C4}"/>
              </a:ext>
            </a:extLst>
          </p:cNvPr>
          <p:cNvSpPr/>
          <p:nvPr/>
        </p:nvSpPr>
        <p:spPr>
          <a:xfrm>
            <a:off x="5279589" y="4986246"/>
            <a:ext cx="6635461" cy="992673"/>
          </a:xfrm>
          <a:prstGeom prst="round2DiagRect">
            <a:avLst>
              <a:gd name="adj1" fmla="val 22289"/>
              <a:gd name="adj2" fmla="val 0"/>
            </a:avLst>
          </a:prstGeom>
          <a:solidFill>
            <a:srgbClr val="E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Collect and analyse statistics and other information to draw conclusions about the rain forests.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Use a range of geographical resources to give and form opinions of the characteristics of a Rainforest.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Explain why rainforests are found near the equator</a:t>
            </a:r>
            <a:endParaRPr lang="en-GB" sz="900" b="1" dirty="0">
              <a:solidFill>
                <a:schemeClr val="bg1"/>
              </a:solidFill>
              <a:latin typeface="Verdana" panose="020B0604030504040204" pitchFamily="34" charset="0"/>
              <a:ea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98683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1F6A18B-81C1-41DE-AC1F-B2C372FDB566}"/>
              </a:ext>
            </a:extLst>
          </p:cNvPr>
          <p:cNvGraphicFramePr>
            <a:graphicFrameLocks noGrp="1"/>
          </p:cNvGraphicFramePr>
          <p:nvPr>
            <p:extLst>
              <p:ext uri="{D42A27DB-BD31-4B8C-83A1-F6EECF244321}">
                <p14:modId xmlns:p14="http://schemas.microsoft.com/office/powerpoint/2010/main" val="2577857999"/>
              </p:ext>
            </p:extLst>
          </p:nvPr>
        </p:nvGraphicFramePr>
        <p:xfrm>
          <a:off x="276447" y="198673"/>
          <a:ext cx="11759077" cy="6443703"/>
        </p:xfrm>
        <a:graphic>
          <a:graphicData uri="http://schemas.openxmlformats.org/drawingml/2006/table">
            <a:tbl>
              <a:tblPr firstRow="1" bandRow="1">
                <a:tableStyleId>{10A1B5D5-9B99-4C35-A422-299274C87663}</a:tableStyleId>
              </a:tblPr>
              <a:tblGrid>
                <a:gridCol w="1191688">
                  <a:extLst>
                    <a:ext uri="{9D8B030D-6E8A-4147-A177-3AD203B41FA5}">
                      <a16:colId xmlns:a16="http://schemas.microsoft.com/office/drawing/2014/main" val="3920901785"/>
                    </a:ext>
                  </a:extLst>
                </a:gridCol>
                <a:gridCol w="2920985">
                  <a:extLst>
                    <a:ext uri="{9D8B030D-6E8A-4147-A177-3AD203B41FA5}">
                      <a16:colId xmlns:a16="http://schemas.microsoft.com/office/drawing/2014/main" val="4019325756"/>
                    </a:ext>
                  </a:extLst>
                </a:gridCol>
                <a:gridCol w="2214880">
                  <a:extLst>
                    <a:ext uri="{9D8B030D-6E8A-4147-A177-3AD203B41FA5}">
                      <a16:colId xmlns:a16="http://schemas.microsoft.com/office/drawing/2014/main" val="451112062"/>
                    </a:ext>
                  </a:extLst>
                </a:gridCol>
                <a:gridCol w="1503680">
                  <a:extLst>
                    <a:ext uri="{9D8B030D-6E8A-4147-A177-3AD203B41FA5}">
                      <a16:colId xmlns:a16="http://schemas.microsoft.com/office/drawing/2014/main" val="3767425945"/>
                    </a:ext>
                  </a:extLst>
                </a:gridCol>
                <a:gridCol w="1158240">
                  <a:extLst>
                    <a:ext uri="{9D8B030D-6E8A-4147-A177-3AD203B41FA5}">
                      <a16:colId xmlns:a16="http://schemas.microsoft.com/office/drawing/2014/main" val="166645075"/>
                    </a:ext>
                  </a:extLst>
                </a:gridCol>
                <a:gridCol w="1271451">
                  <a:extLst>
                    <a:ext uri="{9D8B030D-6E8A-4147-A177-3AD203B41FA5}">
                      <a16:colId xmlns:a16="http://schemas.microsoft.com/office/drawing/2014/main" val="3741165144"/>
                    </a:ext>
                  </a:extLst>
                </a:gridCol>
                <a:gridCol w="1498153">
                  <a:extLst>
                    <a:ext uri="{9D8B030D-6E8A-4147-A177-3AD203B41FA5}">
                      <a16:colId xmlns:a16="http://schemas.microsoft.com/office/drawing/2014/main" val="3081874660"/>
                    </a:ext>
                  </a:extLst>
                </a:gridCol>
              </a:tblGrid>
              <a:tr h="312431">
                <a:tc gridSpan="2">
                  <a:txBody>
                    <a:bodyPr/>
                    <a:lstStyle/>
                    <a:p>
                      <a:pPr>
                        <a:lnSpc>
                          <a:spcPct val="107000"/>
                        </a:lnSpc>
                        <a:spcAft>
                          <a:spcPts val="800"/>
                        </a:spcAft>
                      </a:pPr>
                      <a:r>
                        <a:rPr lang="en-GB" sz="1200" b="1" dirty="0">
                          <a:effectLst/>
                          <a:latin typeface="Verdana" panose="020B0604030504040204" pitchFamily="34" charset="0"/>
                          <a:ea typeface="Verdana" panose="020B0604030504040204" pitchFamily="34" charset="0"/>
                        </a:rPr>
                        <a:t>Year / Class</a:t>
                      </a:r>
                      <a:r>
                        <a:rPr lang="en-GB" sz="1200" b="1" dirty="0">
                          <a:solidFill>
                            <a:srgbClr val="000000"/>
                          </a:solidFill>
                          <a:effectLst/>
                          <a:latin typeface="Verdana" panose="020B0604030504040204" pitchFamily="34" charset="0"/>
                          <a:ea typeface="Verdana" panose="020B0604030504040204" pitchFamily="34" charset="0"/>
                        </a:rPr>
                        <a:t>  </a:t>
                      </a:r>
                      <a:r>
                        <a:rPr lang="en-GB" sz="1200" dirty="0">
                          <a:solidFill>
                            <a:srgbClr val="000000"/>
                          </a:solidFill>
                          <a:effectLst/>
                          <a:latin typeface="Verdana" panose="020B0604030504040204" pitchFamily="34" charset="0"/>
                          <a:ea typeface="Verdana" panose="020B0604030504040204" pitchFamily="34" charset="0"/>
                        </a:rPr>
                        <a:t>2023- 2024</a:t>
                      </a:r>
                      <a:r>
                        <a:rPr lang="en-GB" sz="1200" baseline="0" dirty="0">
                          <a:solidFill>
                            <a:srgbClr val="000000"/>
                          </a:solidFill>
                          <a:effectLst/>
                          <a:latin typeface="Verdana" panose="020B0604030504040204" pitchFamily="34" charset="0"/>
                          <a:ea typeface="Verdana" panose="020B0604030504040204" pitchFamily="34" charset="0"/>
                        </a:rPr>
                        <a:t>  KS2</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a:p>
                  </a:txBody>
                  <a:tcPr/>
                </a:tc>
                <a:tc gridSpan="5">
                  <a:txBody>
                    <a:bodyPr/>
                    <a:lstStyle/>
                    <a:p>
                      <a:pPr>
                        <a:lnSpc>
                          <a:spcPct val="107000"/>
                        </a:lnSpc>
                        <a:spcAft>
                          <a:spcPts val="800"/>
                        </a:spcAft>
                      </a:pPr>
                      <a:r>
                        <a:rPr lang="en-GB" sz="1200" b="1" dirty="0">
                          <a:solidFill>
                            <a:schemeClr val="tx1"/>
                          </a:solidFill>
                          <a:effectLst/>
                          <a:latin typeface="Verdana" panose="020B0604030504040204" pitchFamily="34" charset="0"/>
                          <a:ea typeface="Verdana" panose="020B0604030504040204" pitchFamily="34" charset="0"/>
                        </a:rPr>
                        <a:t>Topic Title:  </a:t>
                      </a:r>
                      <a:r>
                        <a:rPr lang="en-GB" sz="1200" dirty="0">
                          <a:solidFill>
                            <a:srgbClr val="000000"/>
                          </a:solidFill>
                          <a:effectLst/>
                          <a:latin typeface="Verdana" panose="020B0604030504040204" pitchFamily="34" charset="0"/>
                          <a:ea typeface="Verdana" panose="020B0604030504040204" pitchFamily="34" charset="0"/>
                        </a:rPr>
                        <a:t>Rumble in the Jungle</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962474">
                <a:tc gridSpan="2">
                  <a:txBody>
                    <a:bodyPr/>
                    <a:lstStyle/>
                    <a:p>
                      <a:r>
                        <a:rPr lang="en-GB" sz="1100" b="1" kern="1200" dirty="0">
                          <a:solidFill>
                            <a:schemeClr val="dk1"/>
                          </a:solidFill>
                          <a:effectLst/>
                          <a:latin typeface="Verdana" panose="020B0604030504040204" pitchFamily="34" charset="0"/>
                          <a:ea typeface="Verdana" panose="020B0604030504040204" pitchFamily="34" charset="0"/>
                        </a:rPr>
                        <a:t>Pre learning Links. In KS1 prior knowledge will depend on which year group the child is in. </a:t>
                      </a:r>
                      <a:endParaRPr lang="en-GB" sz="1100" kern="1200" dirty="0">
                        <a:solidFill>
                          <a:schemeClr val="dk1"/>
                        </a:solidFill>
                        <a:effectLst/>
                        <a:latin typeface="Verdana" panose="020B0604030504040204" pitchFamily="34" charset="0"/>
                        <a:ea typeface="Verdana" panose="020B0604030504040204" pitchFamily="34" charset="0"/>
                      </a:endParaRPr>
                    </a:p>
                    <a:p>
                      <a:r>
                        <a:rPr lang="en-GB" sz="1100" b="1" kern="1200" dirty="0">
                          <a:solidFill>
                            <a:schemeClr val="dk1"/>
                          </a:solidFill>
                          <a:effectLst/>
                          <a:latin typeface="Verdana" panose="020B0604030504040204" pitchFamily="34" charset="0"/>
                          <a:ea typeface="Verdana" panose="020B0604030504040204" pitchFamily="34" charset="0"/>
                        </a:rPr>
                        <a:t> </a:t>
                      </a:r>
                      <a:endParaRPr lang="en-GB" sz="1100" kern="1200" dirty="0">
                        <a:solidFill>
                          <a:schemeClr val="dk1"/>
                        </a:solidFill>
                        <a:effectLst/>
                        <a:latin typeface="Verdana" panose="020B0604030504040204" pitchFamily="34" charset="0"/>
                        <a:ea typeface="Verdana" panose="020B0604030504040204" pitchFamily="34" charset="0"/>
                      </a:endParaRPr>
                    </a:p>
                    <a:p>
                      <a:r>
                        <a:rPr lang="en-GB" sz="1100" dirty="0">
                          <a:latin typeface="Verdana" panose="020B0604030504040204" pitchFamily="34" charset="0"/>
                          <a:ea typeface="Verdana" panose="020B0604030504040204" pitchFamily="34" charset="0"/>
                        </a:rPr>
                        <a:t>Globe and Atlas work</a:t>
                      </a:r>
                    </a:p>
                    <a:p>
                      <a:r>
                        <a:rPr lang="en-GB" sz="1100" dirty="0">
                          <a:latin typeface="Verdana" panose="020B0604030504040204" pitchFamily="34" charset="0"/>
                          <a:ea typeface="Verdana" panose="020B0604030504040204" pitchFamily="34" charset="0"/>
                        </a:rPr>
                        <a:t>Australia – Rainforests </a:t>
                      </a:r>
                    </a:p>
                  </a:txBody>
                  <a:tcPr/>
                </a:tc>
                <a:tc hMerge="1">
                  <a:txBody>
                    <a:bodyPr/>
                    <a:lstStyle/>
                    <a:p>
                      <a:endParaRPr lang="en-GB"/>
                    </a:p>
                  </a:txBody>
                  <a:tcPr/>
                </a:tc>
                <a:tc gridSpan="5">
                  <a:txBody>
                    <a:bodyPr/>
                    <a:lstStyle/>
                    <a:p>
                      <a:pPr>
                        <a:lnSpc>
                          <a:spcPct val="107000"/>
                        </a:lnSpc>
                        <a:spcBef>
                          <a:spcPts val="1200"/>
                        </a:spcBef>
                      </a:pPr>
                      <a:r>
                        <a:rPr lang="en-GB" sz="1100" b="1" kern="0" dirty="0">
                          <a:solidFill>
                            <a:schemeClr val="bg1"/>
                          </a:solidFill>
                          <a:effectLst/>
                          <a:latin typeface="Verdana" panose="020B0604030504040204" pitchFamily="34" charset="0"/>
                          <a:ea typeface="Verdana" panose="020B0604030504040204" pitchFamily="34" charset="0"/>
                        </a:rPr>
                        <a:t>Stunning Start: Turn the classroom into a Rainforest</a:t>
                      </a:r>
                    </a:p>
                    <a:p>
                      <a:pPr>
                        <a:lnSpc>
                          <a:spcPct val="107000"/>
                        </a:lnSpc>
                        <a:spcAft>
                          <a:spcPts val="800"/>
                        </a:spcAft>
                      </a:pPr>
                      <a:r>
                        <a:rPr lang="en-GB" sz="1100" b="1" dirty="0">
                          <a:solidFill>
                            <a:schemeClr val="bg1"/>
                          </a:solidFill>
                          <a:effectLst/>
                          <a:latin typeface="Verdana" panose="020B0604030504040204" pitchFamily="34" charset="0"/>
                          <a:ea typeface="Verdana" panose="020B0604030504040204" pitchFamily="34" charset="0"/>
                        </a:rPr>
                        <a:t> </a:t>
                      </a:r>
                      <a:endParaRPr lang="en-GB" sz="1100" dirty="0">
                        <a:solidFill>
                          <a:schemeClr val="bg1"/>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chemeClr val="bg1"/>
                          </a:solidFill>
                          <a:effectLst/>
                          <a:latin typeface="Verdana" panose="020B0604030504040204" pitchFamily="34" charset="0"/>
                          <a:ea typeface="Verdana" panose="020B0604030504040204" pitchFamily="34" charset="0"/>
                        </a:rPr>
                        <a:t>Fantastic Finish: Environmental debate with Parents</a:t>
                      </a:r>
                      <a:endParaRPr lang="en-GB"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378964">
                <a:tc gridSpan="2">
                  <a:txBody>
                    <a:bodyPr/>
                    <a:lstStyle/>
                    <a:p>
                      <a:r>
                        <a:rPr lang="en-GB" sz="1100" b="1" kern="1200" dirty="0">
                          <a:solidFill>
                            <a:schemeClr val="dk1"/>
                          </a:solidFill>
                          <a:effectLst/>
                          <a:latin typeface="Verdana" panose="020B0604030504040204" pitchFamily="34" charset="0"/>
                          <a:ea typeface="Verdana" panose="020B0604030504040204" pitchFamily="34" charset="0"/>
                        </a:rPr>
                        <a:t>The Big Question: </a:t>
                      </a:r>
                      <a:r>
                        <a:rPr lang="en-GB" sz="1100" b="1" kern="1200" dirty="0">
                          <a:solidFill>
                            <a:srgbClr val="FF0000"/>
                          </a:solidFill>
                          <a:effectLst/>
                          <a:latin typeface="Verdana" panose="020B0604030504040204" pitchFamily="34" charset="0"/>
                          <a:ea typeface="Verdana" panose="020B0604030504040204" pitchFamily="34" charset="0"/>
                        </a:rPr>
                        <a:t>Why are rainforests important?</a:t>
                      </a:r>
                      <a:endParaRPr lang="en-GB" sz="1100" dirty="0">
                        <a:solidFill>
                          <a:srgbClr val="FF0000"/>
                        </a:solidFill>
                        <a:latin typeface="Verdana" panose="020B0604030504040204" pitchFamily="34" charset="0"/>
                        <a:ea typeface="Verdana" panose="020B0604030504040204" pitchFamily="34" charset="0"/>
                      </a:endParaRPr>
                    </a:p>
                  </a:txBody>
                  <a:tcPr/>
                </a:tc>
                <a:tc hMerge="1">
                  <a:txBody>
                    <a:bodyPr/>
                    <a:lstStyle/>
                    <a:p>
                      <a:endParaRPr lang="en-GB"/>
                    </a:p>
                  </a:txBody>
                  <a:tcPr/>
                </a:tc>
                <a:tc rowSpan="3" gridSpan="5">
                  <a:txBody>
                    <a:bodyPr/>
                    <a:lstStyle/>
                    <a:p>
                      <a:pPr algn="ctr">
                        <a:lnSpc>
                          <a:spcPct val="107000"/>
                        </a:lnSpc>
                        <a:spcAft>
                          <a:spcPts val="800"/>
                        </a:spcAft>
                      </a:pPr>
                      <a:r>
                        <a:rPr lang="en-GB" sz="900" b="1" dirty="0">
                          <a:effectLst/>
                          <a:latin typeface="Verdana" panose="020B0604030504040204" pitchFamily="34" charset="0"/>
                          <a:ea typeface="Verdana" panose="020B0604030504040204" pitchFamily="34" charset="0"/>
                        </a:rPr>
                        <a:t>Creative Arts and Forest School Links</a:t>
                      </a:r>
                    </a:p>
                    <a:p>
                      <a:pPr algn="l">
                        <a:lnSpc>
                          <a:spcPct val="107000"/>
                        </a:lnSpc>
                        <a:spcAft>
                          <a:spcPts val="800"/>
                        </a:spcAft>
                      </a:pPr>
                      <a:r>
                        <a:rPr lang="en-GB" sz="900" b="0" dirty="0">
                          <a:effectLst/>
                          <a:latin typeface="Verdana" panose="020B0604030504040204" pitchFamily="34" charset="0"/>
                          <a:ea typeface="Verdana" panose="020B0604030504040204" pitchFamily="34" charset="0"/>
                        </a:rPr>
                        <a:t>P4C                      </a:t>
                      </a:r>
                    </a:p>
                    <a:p>
                      <a:pPr algn="l">
                        <a:lnSpc>
                          <a:spcPct val="107000"/>
                        </a:lnSpc>
                        <a:spcAft>
                          <a:spcPts val="800"/>
                        </a:spcAft>
                      </a:pPr>
                      <a:r>
                        <a:rPr lang="en-GB" sz="900" b="0" dirty="0">
                          <a:effectLst/>
                          <a:latin typeface="Verdana" panose="020B0604030504040204" pitchFamily="34" charset="0"/>
                          <a:ea typeface="Verdana" panose="020B0604030504040204" pitchFamily="34" charset="0"/>
                        </a:rPr>
                        <a:t>Art sketching animal species           Collage</a:t>
                      </a:r>
                    </a:p>
                    <a:p>
                      <a:pPr algn="l">
                        <a:lnSpc>
                          <a:spcPct val="107000"/>
                        </a:lnSpc>
                        <a:spcAft>
                          <a:spcPts val="800"/>
                        </a:spcAft>
                      </a:pPr>
                      <a:r>
                        <a:rPr lang="en-GB" sz="900" b="0" dirty="0">
                          <a:effectLst/>
                          <a:latin typeface="Verdana" panose="020B0604030504040204" pitchFamily="34" charset="0"/>
                          <a:ea typeface="Verdana" panose="020B0604030504040204" pitchFamily="34" charset="0"/>
                        </a:rPr>
                        <a:t>Forest Schools – Comparison of plants</a:t>
                      </a:r>
                    </a:p>
                    <a:p>
                      <a:pPr algn="l">
                        <a:lnSpc>
                          <a:spcPct val="107000"/>
                        </a:lnSpc>
                        <a:spcAft>
                          <a:spcPts val="800"/>
                        </a:spcAft>
                      </a:pPr>
                      <a:r>
                        <a:rPr lang="en-GB" sz="900" b="0" dirty="0">
                          <a:effectLst/>
                          <a:latin typeface="Verdana" panose="020B0604030504040204" pitchFamily="34" charset="0"/>
                          <a:ea typeface="Verdana" panose="020B0604030504040204" pitchFamily="34" charset="0"/>
                        </a:rPr>
                        <a:t>Music – sounds of rainforest</a:t>
                      </a:r>
                    </a:p>
                  </a:txBody>
                  <a:tcPr marL="68580" marR="68580" marT="0" marB="0"/>
                </a:tc>
                <a:tc rowSpan="3" hMerge="1">
                  <a:txBody>
                    <a:bodyPr/>
                    <a:lstStyle/>
                    <a:p>
                      <a:endParaRPr lang="en-GB" dirty="0"/>
                    </a:p>
                  </a:txBody>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extLst>
                  <a:ext uri="{0D108BD9-81ED-4DB2-BD59-A6C34878D82A}">
                    <a16:rowId xmlns:a16="http://schemas.microsoft.com/office/drawing/2014/main" val="1672345339"/>
                  </a:ext>
                </a:extLst>
              </a:tr>
              <a:tr h="293229">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 </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Where is the Amazon rainforest?</a:t>
                      </a: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000338828"/>
                  </a:ext>
                </a:extLst>
              </a:tr>
              <a:tr h="0">
                <a:tc>
                  <a:txBody>
                    <a:bodyPr/>
                    <a:lstStyle/>
                    <a:p>
                      <a:r>
                        <a:rPr lang="en-GB" sz="1100">
                          <a:effectLst/>
                          <a:latin typeface="Verdana" panose="020B0604030504040204" pitchFamily="34" charset="0"/>
                          <a:ea typeface="Verdana" panose="020B0604030504040204" pitchFamily="34" charset="0"/>
                        </a:rPr>
                        <a:t>Small Question</a:t>
                      </a:r>
                      <a:endParaRPr lang="en-GB"/>
                    </a:p>
                  </a:txBody>
                  <a:tcPr marL="68580" marR="68580" marT="0" marB="0" anchor="ctr"/>
                </a:tc>
                <a:tc>
                  <a:txBody>
                    <a:bodyPr/>
                    <a:lstStyle/>
                    <a:p>
                      <a:r>
                        <a:rPr lang="en-GB" sz="1100" dirty="0">
                          <a:latin typeface="Verdana" panose="020B0604030504040204" pitchFamily="34" charset="0"/>
                          <a:ea typeface="Verdana" panose="020B0604030504040204" pitchFamily="34" charset="0"/>
                        </a:rPr>
                        <a:t>What is special about rainforests?</a:t>
                      </a:r>
                      <a:endParaRPr lang="en-GB" dirty="0"/>
                    </a:p>
                  </a:txBody>
                  <a:tcPr marL="68580" marR="68580" marT="0" marB="0" anchor="ctr"/>
                </a:tc>
                <a:tc gridSpan="5" vMerge="1">
                  <a:txBody>
                    <a:bodyPr/>
                    <a:lstStyle/>
                    <a:p>
                      <a:pPr algn="l">
                        <a:lnSpc>
                          <a:spcPct val="107000"/>
                        </a:lnSpc>
                        <a:spcAft>
                          <a:spcPts val="800"/>
                        </a:spcAft>
                      </a:pPr>
                      <a:endParaRPr lang="en-GB" sz="1100" b="0" dirty="0">
                        <a:effectLst/>
                        <a:latin typeface="Verdana" panose="020B0604030504040204" pitchFamily="34" charset="0"/>
                        <a:ea typeface="Verdana" panose="020B0604030504040204" pitchFamily="34" charset="0"/>
                      </a:endParaRPr>
                    </a:p>
                  </a:txBody>
                  <a:tcPr marL="68580" marR="68580" marT="0" marB="0"/>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451955716"/>
                  </a:ext>
                </a:extLst>
              </a:tr>
              <a:tr h="30212">
                <a:tc>
                  <a:txBody>
                    <a:bodyPr/>
                    <a:lstStyle/>
                    <a:p>
                      <a:r>
                        <a:rPr lang="en-GB" sz="1100">
                          <a:effectLst/>
                          <a:latin typeface="Verdana" panose="020B0604030504040204" pitchFamily="34" charset="0"/>
                          <a:ea typeface="Verdana" panose="020B0604030504040204" pitchFamily="34" charset="0"/>
                        </a:rPr>
                        <a:t>Small Question</a:t>
                      </a:r>
                      <a:endParaRPr lang="en-GB"/>
                    </a:p>
                  </a:txBody>
                  <a:tcPr marL="68580" marR="68580" marT="0" marB="0" anchor="ctr"/>
                </a:tc>
                <a:tc>
                  <a:txBody>
                    <a:bodyPr/>
                    <a:lstStyle/>
                    <a:p>
                      <a:r>
                        <a:rPr lang="en-GB" sz="1100" dirty="0">
                          <a:solidFill>
                            <a:srgbClr val="00B050"/>
                          </a:solidFill>
                          <a:effectLst/>
                          <a:latin typeface="Verdana" panose="020B0604030504040204" pitchFamily="34" charset="0"/>
                          <a:ea typeface="Verdana" panose="020B0604030504040204" pitchFamily="34" charset="0"/>
                          <a:cs typeface="Times New Roman" panose="02020603050405020304" pitchFamily="18" charset="0"/>
                        </a:rPr>
                        <a:t>What is Deforestation?</a:t>
                      </a:r>
                      <a:endParaRPr lang="en-GB" dirty="0"/>
                    </a:p>
                  </a:txBody>
                  <a:tcPr marL="68580" marR="68580" marT="0" marB="0" anchor="ctr"/>
                </a:tc>
                <a:tc rowSpan="5">
                  <a:txBody>
                    <a:bodyPr/>
                    <a:lstStyle/>
                    <a:p>
                      <a:pPr algn="ctr">
                        <a:lnSpc>
                          <a:spcPct val="107000"/>
                        </a:lnSpc>
                        <a:spcAft>
                          <a:spcPts val="800"/>
                        </a:spcAft>
                      </a:pPr>
                      <a:r>
                        <a:rPr lang="en-GB" sz="1100" b="1" dirty="0">
                          <a:effectLst/>
                          <a:latin typeface="Verdana" panose="020B0604030504040204" pitchFamily="34" charset="0"/>
                          <a:ea typeface="Verdana" panose="020B0604030504040204" pitchFamily="34" charset="0"/>
                        </a:rPr>
                        <a:t>            </a:t>
                      </a:r>
                      <a:r>
                        <a:rPr lang="en-GB" sz="1100" b="1" dirty="0">
                          <a:solidFill>
                            <a:srgbClr val="00B0F0"/>
                          </a:solidFill>
                          <a:effectLst/>
                          <a:latin typeface="Verdana" panose="020B0604030504040204" pitchFamily="34" charset="0"/>
                          <a:ea typeface="Verdana" panose="020B0604030504040204" pitchFamily="34" charset="0"/>
                        </a:rPr>
                        <a:t>Literacy links</a:t>
                      </a:r>
                      <a:endParaRPr lang="en-GB" sz="1100"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 </a:t>
                      </a:r>
                    </a:p>
                    <a:p>
                      <a:pPr>
                        <a:lnSpc>
                          <a:spcPct val="107000"/>
                        </a:lnSpc>
                        <a:spcAft>
                          <a:spcPts val="800"/>
                        </a:spcAft>
                      </a:pPr>
                      <a:endParaRPr lang="en-GB" sz="1100" b="1"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r>
                        <a:rPr lang="en-GB" sz="1100" b="1" dirty="0">
                          <a:solidFill>
                            <a:srgbClr val="00B0F0"/>
                          </a:solidFill>
                          <a:effectLst/>
                          <a:latin typeface="Verdana" panose="020B0604030504040204" pitchFamily="34" charset="0"/>
                          <a:ea typeface="Verdana" panose="020B0604030504040204" pitchFamily="34" charset="0"/>
                        </a:rPr>
                        <a:t>Topic book list </a:t>
                      </a:r>
                      <a:r>
                        <a:rPr lang="en-GB" sz="1100" b="1" dirty="0">
                          <a:solidFill>
                            <a:srgbClr val="00B0F0"/>
                          </a:solidFill>
                          <a:effectLst/>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https://www.booksfortopics.com/rainforests</a:t>
                      </a:r>
                      <a:endParaRPr lang="en-GB" sz="1100" b="1" dirty="0">
                        <a:solidFill>
                          <a:srgbClr val="00B0F0"/>
                        </a:solidFill>
                        <a:effectLst/>
                        <a:latin typeface="Verdana" panose="020B0604030504040204" pitchFamily="34" charset="0"/>
                        <a:ea typeface="Verdana" panose="020B0604030504040204" pitchFamily="34" charset="0"/>
                      </a:endParaRPr>
                    </a:p>
                    <a:p>
                      <a:pPr>
                        <a:lnSpc>
                          <a:spcPct val="107000"/>
                        </a:lnSpc>
                        <a:spcAft>
                          <a:spcPts val="800"/>
                        </a:spcAft>
                      </a:pPr>
                      <a:endParaRPr lang="en-GB" sz="1100" b="1" dirty="0">
                        <a:effectLst/>
                        <a:latin typeface="Verdana" panose="020B0604030504040204" pitchFamily="34" charset="0"/>
                        <a:ea typeface="Verdana" panose="020B0604030504040204" pitchFamily="34" charset="0"/>
                      </a:endParaRPr>
                    </a:p>
                  </a:txBody>
                  <a:tcPr marL="68580" marR="68580" marT="0" marB="0"/>
                </a:tc>
                <a:tc rowSpan="5">
                  <a:txBody>
                    <a:bodyPr/>
                    <a:lstStyle/>
                    <a:p>
                      <a:pPr marL="0" indent="0" algn="ctr">
                        <a:lnSpc>
                          <a:spcPct val="100000"/>
                        </a:lnSpc>
                        <a:spcAft>
                          <a:spcPts val="0"/>
                        </a:spcAft>
                        <a:buFont typeface="Arial" panose="020B0604020202020204" pitchFamily="34" charset="0"/>
                        <a:buNone/>
                      </a:pPr>
                      <a:r>
                        <a:rPr lang="en-GB" sz="900" b="1" dirty="0">
                          <a:effectLst/>
                          <a:latin typeface="Verdana" panose="020B0604030504040204" pitchFamily="34" charset="0"/>
                          <a:ea typeface="Verdana" panose="020B0604030504040204" pitchFamily="34" charset="0"/>
                        </a:rPr>
                        <a:t>Vocabulary</a:t>
                      </a:r>
                    </a:p>
                    <a:p>
                      <a:pPr marL="0" indent="0" algn="l">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Tropical                                  Natural resources</a:t>
                      </a:r>
                    </a:p>
                    <a:p>
                      <a:pPr marL="0" indent="0" algn="l">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Climate zones                        Biomes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effectLst/>
                          <a:latin typeface="Verdana" panose="020B0604030504040204" pitchFamily="34" charset="0"/>
                          <a:ea typeface="Verdana" panose="020B0604030504040204" pitchFamily="34" charset="0"/>
                        </a:rPr>
                        <a:t>Conservation                         Canopy (trees)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effectLst/>
                          <a:latin typeface="Verdana" panose="020B0604030504040204" pitchFamily="34" charset="0"/>
                          <a:ea typeface="Verdana" panose="020B0604030504040204" pitchFamily="34" charset="0"/>
                        </a:rPr>
                        <a:t>Equator                                   Land use</a:t>
                      </a:r>
                    </a:p>
                    <a:p>
                      <a:pPr marL="0" indent="0" algn="l">
                        <a:lnSpc>
                          <a:spcPct val="100000"/>
                        </a:lnSpc>
                        <a:spcAft>
                          <a:spcPts val="0"/>
                        </a:spcAft>
                        <a:buFont typeface="Arial" panose="020B0604020202020204" pitchFamily="34" charset="0"/>
                        <a:buNone/>
                      </a:pPr>
                      <a:r>
                        <a:rPr lang="en-GB" sz="900" dirty="0">
                          <a:effectLst/>
                          <a:latin typeface="Verdana" panose="020B0604030504040204" pitchFamily="34" charset="0"/>
                          <a:ea typeface="Verdana" panose="020B0604030504040204" pitchFamily="34" charset="0"/>
                        </a:rPr>
                        <a:t>Latitude                                  Longitude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dirty="0">
                          <a:effectLst/>
                          <a:latin typeface="Verdana" panose="020B0604030504040204" pitchFamily="34" charset="0"/>
                          <a:ea typeface="Verdana" panose="020B0604030504040204" pitchFamily="34" charset="0"/>
                        </a:rPr>
                        <a:t>Deforestation                         Climate</a:t>
                      </a:r>
                    </a:p>
                    <a:p>
                      <a:r>
                        <a:rPr lang="en-GB" sz="900" kern="1200" dirty="0">
                          <a:solidFill>
                            <a:schemeClr val="dk1"/>
                          </a:solidFill>
                          <a:effectLst/>
                          <a:latin typeface="Verdana" panose="020B0604030504040204" pitchFamily="34" charset="0"/>
                          <a:ea typeface="Verdana" panose="020B0604030504040204" pitchFamily="34" charset="0"/>
                          <a:cs typeface="+mn-cs"/>
                        </a:rPr>
                        <a:t>intensive farming</a:t>
                      </a:r>
                    </a:p>
                    <a:p>
                      <a:r>
                        <a:rPr lang="en-GB" sz="900" kern="1200" dirty="0">
                          <a:solidFill>
                            <a:schemeClr val="dk1"/>
                          </a:solidFill>
                          <a:effectLst/>
                          <a:latin typeface="Verdana" panose="020B0604030504040204" pitchFamily="34" charset="0"/>
                          <a:ea typeface="Verdana" panose="020B0604030504040204" pitchFamily="34" charset="0"/>
                          <a:cs typeface="+mn-cs"/>
                        </a:rPr>
                        <a:t>distance</a:t>
                      </a:r>
                    </a:p>
                    <a:p>
                      <a:r>
                        <a:rPr lang="en-GB" sz="900" kern="1200" dirty="0">
                          <a:solidFill>
                            <a:schemeClr val="dk1"/>
                          </a:solidFill>
                          <a:effectLst/>
                          <a:latin typeface="Verdana" panose="020B0604030504040204" pitchFamily="34" charset="0"/>
                          <a:ea typeface="Verdana" panose="020B0604030504040204" pitchFamily="34" charset="0"/>
                          <a:cs typeface="+mn-cs"/>
                        </a:rPr>
                        <a:t>scale</a:t>
                      </a:r>
                    </a:p>
                    <a:p>
                      <a:r>
                        <a:rPr lang="en-GB" sz="900" kern="1200" dirty="0">
                          <a:solidFill>
                            <a:schemeClr val="dk1"/>
                          </a:solidFill>
                          <a:effectLst/>
                          <a:latin typeface="Verdana" panose="020B0604030504040204" pitchFamily="34" charset="0"/>
                          <a:ea typeface="Verdana" panose="020B0604030504040204" pitchFamily="34" charset="0"/>
                          <a:cs typeface="+mn-cs"/>
                        </a:rPr>
                        <a:t>satellite</a:t>
                      </a:r>
                    </a:p>
                    <a:p>
                      <a:r>
                        <a:rPr lang="en-GB" sz="900" kern="1200" dirty="0">
                          <a:solidFill>
                            <a:schemeClr val="dk1"/>
                          </a:solidFill>
                          <a:effectLst/>
                          <a:latin typeface="Verdana" panose="020B0604030504040204" pitchFamily="34" charset="0"/>
                          <a:ea typeface="Verdana" panose="020B0604030504040204" pitchFamily="34" charset="0"/>
                          <a:cs typeface="+mn-cs"/>
                        </a:rPr>
                        <a:t>distribution</a:t>
                      </a:r>
                    </a:p>
                    <a:p>
                      <a:r>
                        <a:rPr lang="en-GB" sz="900" kern="1200" dirty="0">
                          <a:solidFill>
                            <a:schemeClr val="dk1"/>
                          </a:solidFill>
                          <a:effectLst/>
                          <a:latin typeface="Verdana" panose="020B0604030504040204" pitchFamily="34" charset="0"/>
                          <a:ea typeface="Verdana" panose="020B0604030504040204" pitchFamily="34" charset="0"/>
                          <a:cs typeface="+mn-cs"/>
                        </a:rPr>
                        <a:t>import</a:t>
                      </a:r>
                    </a:p>
                    <a:p>
                      <a:r>
                        <a:rPr lang="en-GB" sz="900" kern="1200" dirty="0">
                          <a:solidFill>
                            <a:schemeClr val="dk1"/>
                          </a:solidFill>
                          <a:effectLst/>
                          <a:latin typeface="Verdana" panose="020B0604030504040204" pitchFamily="34" charset="0"/>
                          <a:ea typeface="Verdana" panose="020B0604030504040204" pitchFamily="34" charset="0"/>
                          <a:cs typeface="+mn-cs"/>
                        </a:rPr>
                        <a:t>export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Sustainable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environment</a:t>
                      </a:r>
                    </a:p>
                  </a:txBody>
                  <a:tcPr marL="68580" marR="68580" marT="0" marB="0"/>
                </a:tc>
                <a:tc rowSpan="5">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settlement</a:t>
                      </a:r>
                    </a:p>
                    <a:p>
                      <a:r>
                        <a:rPr lang="en-GB" sz="900" kern="1200" dirty="0">
                          <a:solidFill>
                            <a:schemeClr val="dk1"/>
                          </a:solidFill>
                          <a:effectLst/>
                          <a:latin typeface="Verdana" panose="020B0604030504040204" pitchFamily="34" charset="0"/>
                          <a:ea typeface="Verdana" panose="020B0604030504040204" pitchFamily="34" charset="0"/>
                          <a:cs typeface="+mn-cs"/>
                        </a:rPr>
                        <a:t>community</a:t>
                      </a:r>
                    </a:p>
                    <a:p>
                      <a:r>
                        <a:rPr lang="en-GB" sz="900" kern="1200" dirty="0">
                          <a:solidFill>
                            <a:schemeClr val="dk1"/>
                          </a:solidFill>
                          <a:effectLst/>
                          <a:latin typeface="Verdana" panose="020B0604030504040204" pitchFamily="34" charset="0"/>
                          <a:ea typeface="Verdana" panose="020B0604030504040204" pitchFamily="34" charset="0"/>
                          <a:cs typeface="+mn-cs"/>
                        </a:rPr>
                        <a:t>landscape</a:t>
                      </a:r>
                    </a:p>
                    <a:p>
                      <a:r>
                        <a:rPr lang="en-GB" sz="900" kern="1200" dirty="0">
                          <a:solidFill>
                            <a:schemeClr val="dk1"/>
                          </a:solidFill>
                          <a:effectLst/>
                          <a:latin typeface="Verdana" panose="020B0604030504040204" pitchFamily="34" charset="0"/>
                          <a:ea typeface="Verdana" panose="020B0604030504040204" pitchFamily="34" charset="0"/>
                          <a:cs typeface="+mn-cs"/>
                        </a:rPr>
                        <a:t>relief map</a:t>
                      </a:r>
                    </a:p>
                    <a:p>
                      <a:r>
                        <a:rPr lang="en-GB" sz="900" kern="1200" dirty="0">
                          <a:solidFill>
                            <a:schemeClr val="dk1"/>
                          </a:solidFill>
                          <a:effectLst/>
                          <a:latin typeface="Verdana" panose="020B0604030504040204" pitchFamily="34" charset="0"/>
                          <a:ea typeface="Verdana" panose="020B0604030504040204" pitchFamily="34" charset="0"/>
                          <a:cs typeface="+mn-cs"/>
                        </a:rPr>
                        <a:t>political map</a:t>
                      </a:r>
                    </a:p>
                    <a:p>
                      <a:r>
                        <a:rPr lang="en-GB" sz="900" kern="1200" dirty="0">
                          <a:solidFill>
                            <a:schemeClr val="dk1"/>
                          </a:solidFill>
                          <a:effectLst/>
                          <a:latin typeface="Verdana" panose="020B0604030504040204" pitchFamily="34" charset="0"/>
                          <a:ea typeface="Verdana" panose="020B0604030504040204" pitchFamily="34" charset="0"/>
                          <a:cs typeface="+mn-cs"/>
                        </a:rPr>
                        <a:t>North East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South West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South East</a:t>
                      </a:r>
                    </a:p>
                    <a:p>
                      <a:r>
                        <a:rPr lang="en-GB" sz="900" kern="1200" dirty="0">
                          <a:solidFill>
                            <a:schemeClr val="dk1"/>
                          </a:solidFill>
                          <a:effectLst/>
                          <a:latin typeface="Verdana" panose="020B0604030504040204" pitchFamily="34" charset="0"/>
                          <a:ea typeface="Verdana" panose="020B0604030504040204" pitchFamily="34" charset="0"/>
                          <a:cs typeface="+mn-cs"/>
                        </a:rPr>
                        <a:t>North West</a:t>
                      </a:r>
                    </a:p>
                    <a:p>
                      <a:r>
                        <a:rPr lang="en-GB" sz="900" kern="1200" dirty="0">
                          <a:solidFill>
                            <a:schemeClr val="dk1"/>
                          </a:solidFill>
                          <a:effectLst/>
                          <a:latin typeface="Verdana" panose="020B0604030504040204" pitchFamily="34" charset="0"/>
                          <a:ea typeface="Verdana" panose="020B0604030504040204" pitchFamily="34" charset="0"/>
                          <a:cs typeface="+mn-cs"/>
                        </a:rPr>
                        <a:t>valley</a:t>
                      </a:r>
                    </a:p>
                    <a:p>
                      <a:r>
                        <a:rPr lang="en-GB" sz="900" kern="1200" dirty="0">
                          <a:solidFill>
                            <a:schemeClr val="dk1"/>
                          </a:solidFill>
                          <a:effectLst/>
                          <a:latin typeface="Verdana" panose="020B0604030504040204" pitchFamily="34" charset="0"/>
                          <a:ea typeface="Verdana" panose="020B0604030504040204" pitchFamily="34" charset="0"/>
                          <a:cs typeface="+mn-cs"/>
                        </a:rPr>
                        <a:t>vegetation</a:t>
                      </a:r>
                    </a:p>
                    <a:p>
                      <a:r>
                        <a:rPr lang="en-GB" sz="900" kern="1200" dirty="0">
                          <a:solidFill>
                            <a:schemeClr val="dk1"/>
                          </a:solidFill>
                          <a:effectLst/>
                          <a:latin typeface="Verdana" panose="020B0604030504040204" pitchFamily="34" charset="0"/>
                          <a:ea typeface="Verdana" panose="020B0604030504040204" pitchFamily="34" charset="0"/>
                          <a:cs typeface="+mn-cs"/>
                        </a:rPr>
                        <a:t>transport [carry]</a:t>
                      </a:r>
                    </a:p>
                    <a:p>
                      <a:r>
                        <a:rPr lang="en-GB" sz="900" kern="1200" dirty="0">
                          <a:solidFill>
                            <a:schemeClr val="dk1"/>
                          </a:solidFill>
                          <a:effectLst/>
                          <a:latin typeface="Verdana" panose="020B0604030504040204" pitchFamily="34" charset="0"/>
                          <a:ea typeface="Verdana" panose="020B0604030504040204" pitchFamily="34" charset="0"/>
                          <a:cs typeface="+mn-cs"/>
                        </a:rPr>
                        <a:t>diagram</a:t>
                      </a:r>
                    </a:p>
                    <a:p>
                      <a:r>
                        <a:rPr lang="en-GB" sz="900" kern="1200" dirty="0">
                          <a:solidFill>
                            <a:schemeClr val="dk1"/>
                          </a:solidFill>
                          <a:effectLst/>
                          <a:latin typeface="Verdana" panose="020B0604030504040204" pitchFamily="34" charset="0"/>
                          <a:ea typeface="Verdana" panose="020B0604030504040204" pitchFamily="34" charset="0"/>
                          <a:cs typeface="+mn-cs"/>
                        </a:rPr>
                        <a:t>weather</a:t>
                      </a:r>
                    </a:p>
                    <a:p>
                      <a:r>
                        <a:rPr lang="en-GB" sz="900" kern="1200" dirty="0">
                          <a:solidFill>
                            <a:schemeClr val="dk1"/>
                          </a:solidFill>
                          <a:effectLst/>
                          <a:latin typeface="Verdana" panose="020B0604030504040204" pitchFamily="34" charset="0"/>
                          <a:ea typeface="Verdana" panose="020B0604030504040204" pitchFamily="34" charset="0"/>
                          <a:cs typeface="+mn-cs"/>
                        </a:rPr>
                        <a:t>equator</a:t>
                      </a:r>
                    </a:p>
                    <a:p>
                      <a:r>
                        <a:rPr lang="en-GB" sz="900" kern="1200" dirty="0">
                          <a:solidFill>
                            <a:schemeClr val="dk1"/>
                          </a:solidFill>
                          <a:effectLst/>
                          <a:latin typeface="Verdana" panose="020B0604030504040204" pitchFamily="34" charset="0"/>
                          <a:ea typeface="Verdana" panose="020B0604030504040204" pitchFamily="34" charset="0"/>
                          <a:cs typeface="+mn-cs"/>
                        </a:rPr>
                        <a:t>Latitude</a:t>
                      </a:r>
                    </a:p>
                    <a:p>
                      <a:r>
                        <a:rPr lang="en-GB" sz="900" kern="1200" dirty="0">
                          <a:solidFill>
                            <a:schemeClr val="dk1"/>
                          </a:solidFill>
                          <a:effectLst/>
                          <a:latin typeface="Verdana" panose="020B0604030504040204" pitchFamily="34" charset="0"/>
                          <a:ea typeface="Verdana" panose="020B0604030504040204" pitchFamily="34" charset="0"/>
                          <a:cs typeface="+mn-cs"/>
                        </a:rPr>
                        <a:t>mountain</a:t>
                      </a:r>
                    </a:p>
                    <a:p>
                      <a:r>
                        <a:rPr lang="en-GB" sz="900" kern="1200" dirty="0">
                          <a:solidFill>
                            <a:schemeClr val="dk1"/>
                          </a:solidFill>
                          <a:effectLst/>
                          <a:latin typeface="Verdana" panose="020B0604030504040204" pitchFamily="34" charset="0"/>
                          <a:ea typeface="Verdana" panose="020B0604030504040204" pitchFamily="34" charset="0"/>
                          <a:cs typeface="+mn-cs"/>
                        </a:rPr>
                        <a:t>industry</a:t>
                      </a:r>
                    </a:p>
                    <a:p>
                      <a:r>
                        <a:rPr lang="en-GB" sz="900" kern="1200" dirty="0">
                          <a:solidFill>
                            <a:schemeClr val="dk1"/>
                          </a:solidFill>
                          <a:effectLst/>
                          <a:latin typeface="Verdana" panose="020B0604030504040204" pitchFamily="34" charset="0"/>
                          <a:ea typeface="Verdana" panose="020B0604030504040204" pitchFamily="34" charset="0"/>
                          <a:cs typeface="+mn-cs"/>
                        </a:rPr>
                        <a:t>compass</a:t>
                      </a:r>
                    </a:p>
                    <a:p>
                      <a:r>
                        <a:rPr lang="en-GB" sz="900" kern="1200" dirty="0">
                          <a:solidFill>
                            <a:schemeClr val="dk1"/>
                          </a:solidFill>
                          <a:effectLst/>
                          <a:latin typeface="Verdana" panose="020B0604030504040204" pitchFamily="34" charset="0"/>
                          <a:ea typeface="Verdana" panose="020B0604030504040204" pitchFamily="34" charset="0"/>
                          <a:cs typeface="+mn-cs"/>
                        </a:rPr>
                        <a:t>North West</a:t>
                      </a:r>
                    </a:p>
                    <a:p>
                      <a:r>
                        <a:rPr lang="en-GB" sz="900" kern="1200" dirty="0">
                          <a:solidFill>
                            <a:schemeClr val="dk1"/>
                          </a:solidFill>
                          <a:effectLst/>
                          <a:latin typeface="Verdana" panose="020B0604030504040204" pitchFamily="34" charset="0"/>
                          <a:ea typeface="Verdana" panose="020B0604030504040204" pitchFamily="34" charset="0"/>
                          <a:cs typeface="+mn-cs"/>
                        </a:rPr>
                        <a:t>climate zone</a:t>
                      </a:r>
                    </a:p>
                    <a:p>
                      <a:r>
                        <a:rPr lang="en-GB" sz="900" kern="1200" dirty="0">
                          <a:solidFill>
                            <a:schemeClr val="dk1"/>
                          </a:solidFill>
                          <a:effectLst/>
                          <a:latin typeface="Verdana" panose="020B0604030504040204" pitchFamily="34" charset="0"/>
                          <a:ea typeface="Verdana" panose="020B0604030504040204" pitchFamily="34" charset="0"/>
                          <a:cs typeface="+mn-cs"/>
                        </a:rPr>
                        <a:t>tropical</a:t>
                      </a:r>
                    </a:p>
                  </a:txBody>
                  <a:tcPr marL="68580" marR="68580" marT="0" marB="0"/>
                </a:tc>
                <a:tc rowSpan="5">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warm</a:t>
                      </a:r>
                    </a:p>
                    <a:p>
                      <a:r>
                        <a:rPr lang="en-GB" sz="900" kern="1200" dirty="0">
                          <a:solidFill>
                            <a:schemeClr val="dk1"/>
                          </a:solidFill>
                          <a:effectLst/>
                          <a:latin typeface="Verdana" panose="020B0604030504040204" pitchFamily="34" charset="0"/>
                          <a:ea typeface="Verdana" panose="020B0604030504040204" pitchFamily="34" charset="0"/>
                          <a:cs typeface="+mn-cs"/>
                        </a:rPr>
                        <a:t>humid</a:t>
                      </a:r>
                    </a:p>
                    <a:p>
                      <a:r>
                        <a:rPr lang="en-GB" sz="900" kern="1200" dirty="0">
                          <a:solidFill>
                            <a:schemeClr val="dk1"/>
                          </a:solidFill>
                          <a:effectLst/>
                          <a:latin typeface="Verdana" panose="020B0604030504040204" pitchFamily="34" charset="0"/>
                          <a:ea typeface="Verdana" panose="020B0604030504040204" pitchFamily="34" charset="0"/>
                          <a:cs typeface="+mn-cs"/>
                        </a:rPr>
                        <a:t>evaporation</a:t>
                      </a:r>
                    </a:p>
                    <a:p>
                      <a:r>
                        <a:rPr lang="en-GB" sz="900" kern="1200" dirty="0">
                          <a:solidFill>
                            <a:schemeClr val="dk1"/>
                          </a:solidFill>
                          <a:effectLst/>
                          <a:latin typeface="Verdana" panose="020B0604030504040204" pitchFamily="34" charset="0"/>
                          <a:ea typeface="Verdana" panose="020B0604030504040204" pitchFamily="34" charset="0"/>
                          <a:cs typeface="+mn-cs"/>
                        </a:rPr>
                        <a:t>precipitation</a:t>
                      </a:r>
                    </a:p>
                    <a:p>
                      <a:r>
                        <a:rPr lang="en-GB" sz="900" kern="1200" dirty="0">
                          <a:solidFill>
                            <a:schemeClr val="dk1"/>
                          </a:solidFill>
                          <a:effectLst/>
                          <a:latin typeface="Verdana" panose="020B0604030504040204" pitchFamily="34" charset="0"/>
                          <a:ea typeface="Verdana" panose="020B0604030504040204" pitchFamily="34" charset="0"/>
                          <a:cs typeface="+mn-cs"/>
                        </a:rPr>
                        <a:t>condensation</a:t>
                      </a:r>
                    </a:p>
                    <a:p>
                      <a:r>
                        <a:rPr lang="en-GB" sz="900" kern="1200" dirty="0">
                          <a:solidFill>
                            <a:schemeClr val="dk1"/>
                          </a:solidFill>
                          <a:effectLst/>
                          <a:latin typeface="Verdana" panose="020B0604030504040204" pitchFamily="34" charset="0"/>
                          <a:ea typeface="Verdana" panose="020B0604030504040204" pitchFamily="34" charset="0"/>
                          <a:cs typeface="+mn-cs"/>
                        </a:rPr>
                        <a:t>hemisphere</a:t>
                      </a:r>
                    </a:p>
                    <a:p>
                      <a:r>
                        <a:rPr lang="en-GB" sz="900" kern="1200" dirty="0">
                          <a:solidFill>
                            <a:schemeClr val="dk1"/>
                          </a:solidFill>
                          <a:effectLst/>
                          <a:latin typeface="Verdana" panose="020B0604030504040204" pitchFamily="34" charset="0"/>
                          <a:ea typeface="Verdana" panose="020B0604030504040204" pitchFamily="34" charset="0"/>
                          <a:cs typeface="+mn-cs"/>
                        </a:rPr>
                        <a:t>productivity</a:t>
                      </a:r>
                    </a:p>
                    <a:p>
                      <a:r>
                        <a:rPr lang="en-GB" sz="900" kern="1200" dirty="0">
                          <a:solidFill>
                            <a:schemeClr val="dk1"/>
                          </a:solidFill>
                          <a:effectLst/>
                          <a:latin typeface="Verdana" panose="020B0604030504040204" pitchFamily="34" charset="0"/>
                          <a:ea typeface="Verdana" panose="020B0604030504040204" pitchFamily="34" charset="0"/>
                          <a:cs typeface="+mn-cs"/>
                        </a:rPr>
                        <a:t>natural resources</a:t>
                      </a:r>
                    </a:p>
                    <a:p>
                      <a:r>
                        <a:rPr lang="en-GB" sz="900" kern="1200" dirty="0">
                          <a:solidFill>
                            <a:schemeClr val="dk1"/>
                          </a:solidFill>
                          <a:effectLst/>
                          <a:latin typeface="Verdana" panose="020B0604030504040204" pitchFamily="34" charset="0"/>
                          <a:ea typeface="Verdana" panose="020B0604030504040204" pitchFamily="34" charset="0"/>
                          <a:cs typeface="+mn-cs"/>
                        </a:rPr>
                        <a:t>hemisphere</a:t>
                      </a:r>
                    </a:p>
                    <a:p>
                      <a:r>
                        <a:rPr lang="en-GB" sz="900" kern="1200" dirty="0">
                          <a:solidFill>
                            <a:schemeClr val="dk1"/>
                          </a:solidFill>
                          <a:effectLst/>
                          <a:latin typeface="Verdana" panose="020B0604030504040204" pitchFamily="34" charset="0"/>
                          <a:ea typeface="Verdana" panose="020B0604030504040204" pitchFamily="34" charset="0"/>
                          <a:cs typeface="+mn-cs"/>
                        </a:rPr>
                        <a:t>tropical</a:t>
                      </a:r>
                    </a:p>
                    <a:p>
                      <a:r>
                        <a:rPr lang="en-GB" sz="900" kern="1200" dirty="0">
                          <a:solidFill>
                            <a:schemeClr val="dk1"/>
                          </a:solidFill>
                          <a:effectLst/>
                          <a:latin typeface="Verdana" panose="020B0604030504040204" pitchFamily="34" charset="0"/>
                          <a:ea typeface="Verdana" panose="020B0604030504040204" pitchFamily="34" charset="0"/>
                          <a:cs typeface="+mn-cs"/>
                        </a:rPr>
                        <a:t>Trade</a:t>
                      </a:r>
                    </a:p>
                    <a:p>
                      <a:r>
                        <a:rPr lang="en-GB" sz="900" kern="1200" dirty="0">
                          <a:solidFill>
                            <a:schemeClr val="dk1"/>
                          </a:solidFill>
                          <a:effectLst/>
                          <a:latin typeface="Verdana" panose="020B0604030504040204" pitchFamily="34" charset="0"/>
                          <a:ea typeface="Verdana" panose="020B0604030504040204" pitchFamily="34" charset="0"/>
                          <a:cs typeface="+mn-cs"/>
                        </a:rPr>
                        <a:t>climate/ weather</a:t>
                      </a:r>
                    </a:p>
                    <a:p>
                      <a:r>
                        <a:rPr lang="en-GB" sz="900" kern="1200" dirty="0">
                          <a:solidFill>
                            <a:schemeClr val="dk1"/>
                          </a:solidFill>
                          <a:effectLst/>
                          <a:latin typeface="Verdana" panose="020B0604030504040204" pitchFamily="34" charset="0"/>
                          <a:ea typeface="Verdana" panose="020B0604030504040204" pitchFamily="34" charset="0"/>
                          <a:cs typeface="+mn-cs"/>
                        </a:rPr>
                        <a:t>climate zones</a:t>
                      </a:r>
                    </a:p>
                    <a:p>
                      <a:r>
                        <a:rPr lang="en-GB" sz="900" kern="1200" dirty="0">
                          <a:solidFill>
                            <a:schemeClr val="dk1"/>
                          </a:solidFill>
                          <a:effectLst/>
                          <a:latin typeface="Verdana" panose="020B0604030504040204" pitchFamily="34" charset="0"/>
                          <a:ea typeface="Verdana" panose="020B0604030504040204" pitchFamily="34" charset="0"/>
                          <a:cs typeface="+mn-cs"/>
                        </a:rPr>
                        <a:t>vegetation belts</a:t>
                      </a:r>
                    </a:p>
                    <a:p>
                      <a:r>
                        <a:rPr lang="en-GB" sz="900" kern="1200" dirty="0">
                          <a:solidFill>
                            <a:schemeClr val="dk1"/>
                          </a:solidFill>
                          <a:effectLst/>
                          <a:latin typeface="Verdana" panose="020B0604030504040204" pitchFamily="34" charset="0"/>
                          <a:ea typeface="Verdana" panose="020B0604030504040204" pitchFamily="34" charset="0"/>
                          <a:cs typeface="+mn-cs"/>
                        </a:rPr>
                        <a:t>grid reference</a:t>
                      </a:r>
                    </a:p>
                    <a:p>
                      <a:r>
                        <a:rPr lang="en-GB" sz="900" kern="1200" dirty="0">
                          <a:solidFill>
                            <a:schemeClr val="dk1"/>
                          </a:solidFill>
                          <a:effectLst/>
                          <a:latin typeface="Verdana" panose="020B0604030504040204" pitchFamily="34" charset="0"/>
                          <a:ea typeface="Verdana" panose="020B0604030504040204" pitchFamily="34" charset="0"/>
                          <a:cs typeface="+mn-cs"/>
                        </a:rPr>
                        <a:t>landscape</a:t>
                      </a:r>
                    </a:p>
                    <a:p>
                      <a:r>
                        <a:rPr lang="en-GB" sz="900" kern="1200" dirty="0">
                          <a:solidFill>
                            <a:schemeClr val="dk1"/>
                          </a:solidFill>
                          <a:effectLst/>
                          <a:latin typeface="Verdana" panose="020B0604030504040204" pitchFamily="34" charset="0"/>
                          <a:ea typeface="Verdana" panose="020B0604030504040204" pitchFamily="34" charset="0"/>
                          <a:cs typeface="+mn-cs"/>
                        </a:rPr>
                        <a:t>evaporation</a:t>
                      </a:r>
                    </a:p>
                    <a:p>
                      <a:r>
                        <a:rPr lang="en-GB" sz="900" kern="1200" dirty="0">
                          <a:solidFill>
                            <a:schemeClr val="dk1"/>
                          </a:solidFill>
                          <a:effectLst/>
                          <a:latin typeface="Verdana" panose="020B0604030504040204" pitchFamily="34" charset="0"/>
                          <a:ea typeface="Verdana" panose="020B0604030504040204" pitchFamily="34" charset="0"/>
                          <a:cs typeface="+mn-cs"/>
                        </a:rPr>
                        <a:t>terrain</a:t>
                      </a:r>
                    </a:p>
                    <a:p>
                      <a:r>
                        <a:rPr lang="en-GB" sz="900" kern="1200" dirty="0">
                          <a:solidFill>
                            <a:schemeClr val="dk1"/>
                          </a:solidFill>
                          <a:effectLst/>
                          <a:latin typeface="Verdana" panose="020B0604030504040204" pitchFamily="34" charset="0"/>
                          <a:ea typeface="Verdana" panose="020B0604030504040204" pitchFamily="34" charset="0"/>
                          <a:cs typeface="+mn-cs"/>
                        </a:rPr>
                        <a:t>features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Continent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Verdana" panose="020B0604030504040204" pitchFamily="34" charset="0"/>
                          <a:ea typeface="Verdana" panose="020B0604030504040204" pitchFamily="34" charset="0"/>
                          <a:cs typeface="+mn-cs"/>
                        </a:rPr>
                        <a:t>settlement patterns</a:t>
                      </a:r>
                    </a:p>
                  </a:txBody>
                  <a:tcPr marL="68580" marR="68580" marT="0" marB="0"/>
                </a:tc>
                <a:tc rowSpan="5">
                  <a:txBody>
                    <a:bodyPr/>
                    <a:lstStyle/>
                    <a:p>
                      <a:r>
                        <a:rPr lang="en-GB" sz="900" kern="1200" dirty="0">
                          <a:solidFill>
                            <a:schemeClr val="dk1"/>
                          </a:solidFill>
                          <a:effectLst/>
                          <a:latin typeface="Verdana" panose="020B0604030504040204" pitchFamily="34" charset="0"/>
                          <a:ea typeface="Verdana" panose="020B0604030504040204" pitchFamily="34" charset="0"/>
                          <a:cs typeface="+mn-cs"/>
                        </a:rPr>
                        <a:t>migrate</a:t>
                      </a:r>
                    </a:p>
                    <a:p>
                      <a:r>
                        <a:rPr lang="en-GB" sz="900" kern="1200" dirty="0">
                          <a:solidFill>
                            <a:schemeClr val="dk1"/>
                          </a:solidFill>
                          <a:effectLst/>
                          <a:latin typeface="Verdana" panose="020B0604030504040204" pitchFamily="34" charset="0"/>
                          <a:ea typeface="Verdana" panose="020B0604030504040204" pitchFamily="34" charset="0"/>
                          <a:cs typeface="+mn-cs"/>
                        </a:rPr>
                        <a:t>distance</a:t>
                      </a:r>
                    </a:p>
                    <a:p>
                      <a:r>
                        <a:rPr lang="en-GB" sz="900" kern="1200" dirty="0">
                          <a:solidFill>
                            <a:schemeClr val="dk1"/>
                          </a:solidFill>
                          <a:effectLst/>
                          <a:latin typeface="Verdana" panose="020B0604030504040204" pitchFamily="34" charset="0"/>
                          <a:ea typeface="Verdana" panose="020B0604030504040204" pitchFamily="34" charset="0"/>
                          <a:cs typeface="+mn-cs"/>
                        </a:rPr>
                        <a:t>scale</a:t>
                      </a:r>
                    </a:p>
                    <a:p>
                      <a:r>
                        <a:rPr lang="en-GB" sz="900" kern="1200" dirty="0">
                          <a:solidFill>
                            <a:schemeClr val="dk1"/>
                          </a:solidFill>
                          <a:effectLst/>
                          <a:latin typeface="Verdana" panose="020B0604030504040204" pitchFamily="34" charset="0"/>
                          <a:ea typeface="Verdana" panose="020B0604030504040204" pitchFamily="34" charset="0"/>
                          <a:cs typeface="+mn-cs"/>
                        </a:rPr>
                        <a:t>land use</a:t>
                      </a:r>
                    </a:p>
                    <a:p>
                      <a:r>
                        <a:rPr lang="en-GB" sz="900" kern="1200" dirty="0">
                          <a:solidFill>
                            <a:schemeClr val="dk1"/>
                          </a:solidFill>
                          <a:effectLst/>
                          <a:latin typeface="Verdana" panose="020B0604030504040204" pitchFamily="34" charset="0"/>
                          <a:ea typeface="Verdana" panose="020B0604030504040204" pitchFamily="34" charset="0"/>
                          <a:cs typeface="+mn-cs"/>
                        </a:rPr>
                        <a:t>Pollution</a:t>
                      </a:r>
                    </a:p>
                    <a:p>
                      <a:r>
                        <a:rPr lang="en-GB" sz="900" kern="1200" dirty="0">
                          <a:solidFill>
                            <a:schemeClr val="dk1"/>
                          </a:solidFill>
                          <a:effectLst/>
                          <a:latin typeface="Verdana" panose="020B0604030504040204" pitchFamily="34" charset="0"/>
                          <a:ea typeface="Verdana" panose="020B0604030504040204" pitchFamily="34" charset="0"/>
                          <a:cs typeface="+mn-cs"/>
                        </a:rPr>
                        <a:t>naturalised</a:t>
                      </a:r>
                    </a:p>
                    <a:p>
                      <a:r>
                        <a:rPr lang="en-GB" sz="900" kern="1200" dirty="0">
                          <a:solidFill>
                            <a:schemeClr val="dk1"/>
                          </a:solidFill>
                          <a:effectLst/>
                          <a:latin typeface="Verdana" panose="020B0604030504040204" pitchFamily="34" charset="0"/>
                          <a:ea typeface="Verdana" panose="020B0604030504040204" pitchFamily="34" charset="0"/>
                          <a:cs typeface="+mn-cs"/>
                        </a:rPr>
                        <a:t>indigenous</a:t>
                      </a:r>
                    </a:p>
                    <a:p>
                      <a:r>
                        <a:rPr lang="en-GB" sz="900" kern="1200" dirty="0">
                          <a:solidFill>
                            <a:schemeClr val="dk1"/>
                          </a:solidFill>
                          <a:effectLst/>
                          <a:latin typeface="Verdana" panose="020B0604030504040204" pitchFamily="34" charset="0"/>
                          <a:ea typeface="Verdana" panose="020B0604030504040204" pitchFamily="34" charset="0"/>
                          <a:cs typeface="+mn-cs"/>
                        </a:rPr>
                        <a:t>immigrant</a:t>
                      </a:r>
                    </a:p>
                    <a:p>
                      <a:r>
                        <a:rPr lang="en-GB" sz="900" kern="1200" dirty="0">
                          <a:solidFill>
                            <a:schemeClr val="dk1"/>
                          </a:solidFill>
                          <a:effectLst/>
                          <a:latin typeface="Verdana" panose="020B0604030504040204" pitchFamily="34" charset="0"/>
                          <a:ea typeface="Verdana" panose="020B0604030504040204" pitchFamily="34" charset="0"/>
                          <a:cs typeface="+mn-cs"/>
                        </a:rPr>
                        <a:t>latitude</a:t>
                      </a:r>
                    </a:p>
                    <a:p>
                      <a:r>
                        <a:rPr lang="en-GB" sz="900" kern="1200" dirty="0">
                          <a:solidFill>
                            <a:schemeClr val="dk1"/>
                          </a:solidFill>
                          <a:effectLst/>
                          <a:latin typeface="Verdana" panose="020B0604030504040204" pitchFamily="34" charset="0"/>
                          <a:ea typeface="Verdana" panose="020B0604030504040204" pitchFamily="34" charset="0"/>
                          <a:cs typeface="+mn-cs"/>
                        </a:rPr>
                        <a:t>longitude</a:t>
                      </a:r>
                    </a:p>
                    <a:p>
                      <a:r>
                        <a:rPr lang="en-GB" sz="900" kern="1200" dirty="0">
                          <a:solidFill>
                            <a:schemeClr val="dk1"/>
                          </a:solidFill>
                          <a:effectLst/>
                          <a:latin typeface="Verdana" panose="020B0604030504040204" pitchFamily="34" charset="0"/>
                          <a:ea typeface="Verdana" panose="020B0604030504040204" pitchFamily="34" charset="0"/>
                          <a:cs typeface="+mn-cs"/>
                        </a:rPr>
                        <a:t>Greenwich/Prime Meridian</a:t>
                      </a:r>
                    </a:p>
                    <a:p>
                      <a:r>
                        <a:rPr lang="en-GB" sz="900" kern="1200" dirty="0">
                          <a:solidFill>
                            <a:schemeClr val="dk1"/>
                          </a:solidFill>
                          <a:effectLst/>
                          <a:latin typeface="Verdana" panose="020B0604030504040204" pitchFamily="34" charset="0"/>
                          <a:ea typeface="Verdana" panose="020B0604030504040204" pitchFamily="34" charset="0"/>
                          <a:cs typeface="+mn-cs"/>
                        </a:rPr>
                        <a:t>Time zone</a:t>
                      </a:r>
                    </a:p>
                    <a:p>
                      <a:r>
                        <a:rPr lang="en-GB" sz="900" kern="1200" dirty="0">
                          <a:solidFill>
                            <a:schemeClr val="dk1"/>
                          </a:solidFill>
                          <a:effectLst/>
                          <a:latin typeface="Verdana" panose="020B0604030504040204" pitchFamily="34" charset="0"/>
                          <a:ea typeface="Verdana" panose="020B0604030504040204" pitchFamily="34" charset="0"/>
                          <a:cs typeface="+mn-cs"/>
                        </a:rPr>
                        <a:t>Northern hemisphere</a:t>
                      </a:r>
                    </a:p>
                    <a:p>
                      <a:r>
                        <a:rPr lang="en-GB" sz="900" kern="1200" dirty="0">
                          <a:solidFill>
                            <a:schemeClr val="dk1"/>
                          </a:solidFill>
                          <a:effectLst/>
                          <a:latin typeface="Verdana" panose="020B0604030504040204" pitchFamily="34" charset="0"/>
                          <a:ea typeface="Verdana" panose="020B0604030504040204" pitchFamily="34" charset="0"/>
                          <a:cs typeface="+mn-cs"/>
                        </a:rPr>
                        <a:t>Southern hemisphere</a:t>
                      </a:r>
                    </a:p>
                    <a:p>
                      <a:r>
                        <a:rPr lang="en-GB" sz="900" kern="1200" dirty="0">
                          <a:solidFill>
                            <a:schemeClr val="dk1"/>
                          </a:solidFill>
                          <a:effectLst/>
                          <a:latin typeface="Verdana" panose="020B0604030504040204" pitchFamily="34" charset="0"/>
                          <a:ea typeface="Verdana" panose="020B0604030504040204" pitchFamily="34" charset="0"/>
                          <a:cs typeface="+mn-cs"/>
                        </a:rPr>
                        <a:t>Tropic of Capricorn</a:t>
                      </a:r>
                    </a:p>
                    <a:p>
                      <a:r>
                        <a:rPr lang="en-GB" sz="900" kern="1200" dirty="0">
                          <a:solidFill>
                            <a:schemeClr val="dk1"/>
                          </a:solidFill>
                          <a:effectLst/>
                          <a:latin typeface="Verdana" panose="020B0604030504040204" pitchFamily="34" charset="0"/>
                          <a:ea typeface="Verdana" panose="020B0604030504040204" pitchFamily="34" charset="0"/>
                          <a:cs typeface="+mn-cs"/>
                        </a:rPr>
                        <a:t>Tropic of Cancer</a:t>
                      </a:r>
                    </a:p>
                    <a:p>
                      <a:r>
                        <a:rPr lang="en-GB" sz="900" kern="1200" dirty="0">
                          <a:solidFill>
                            <a:schemeClr val="dk1"/>
                          </a:solidFill>
                          <a:effectLst/>
                          <a:latin typeface="Verdana" panose="020B0604030504040204" pitchFamily="34" charset="0"/>
                          <a:ea typeface="Verdana" panose="020B0604030504040204" pitchFamily="34" charset="0"/>
                          <a:cs typeface="+mn-cs"/>
                        </a:rPr>
                        <a:t>Equator</a:t>
                      </a:r>
                    </a:p>
                    <a:p>
                      <a:r>
                        <a:rPr lang="en-GB" sz="900" kern="1200" dirty="0">
                          <a:solidFill>
                            <a:schemeClr val="dk1"/>
                          </a:solidFill>
                          <a:effectLst/>
                          <a:latin typeface="Verdana" panose="020B0604030504040204" pitchFamily="34" charset="0"/>
                          <a:ea typeface="Verdana" panose="020B0604030504040204" pitchFamily="34" charset="0"/>
                          <a:cs typeface="+mn-cs"/>
                        </a:rPr>
                        <a:t>sub-continent</a:t>
                      </a:r>
                    </a:p>
                    <a:p>
                      <a:r>
                        <a:rPr lang="en-GB" sz="900" kern="1200" dirty="0">
                          <a:solidFill>
                            <a:schemeClr val="dk1"/>
                          </a:solidFill>
                          <a:effectLst/>
                          <a:latin typeface="Verdana" panose="020B0604030504040204" pitchFamily="34" charset="0"/>
                          <a:ea typeface="Verdana" panose="020B0604030504040204" pitchFamily="34" charset="0"/>
                          <a:cs typeface="+mn-cs"/>
                        </a:rPr>
                        <a:t>development</a:t>
                      </a:r>
                    </a:p>
                    <a:p>
                      <a:endParaRPr lang="en-GB" sz="900" kern="1200" dirty="0">
                        <a:solidFill>
                          <a:schemeClr val="dk1"/>
                        </a:solidFill>
                        <a:effectLst/>
                        <a:latin typeface="Verdana" panose="020B0604030504040204" pitchFamily="34" charset="0"/>
                        <a:ea typeface="Verdana" panose="020B0604030504040204" pitchFamily="34" charset="0"/>
                        <a:cs typeface="+mn-cs"/>
                      </a:endParaRPr>
                    </a:p>
                  </a:txBody>
                  <a:tcPr marL="68580" marR="68580" marT="0" marB="0"/>
                </a:tc>
                <a:extLst>
                  <a:ext uri="{0D108BD9-81ED-4DB2-BD59-A6C34878D82A}">
                    <a16:rowId xmlns:a16="http://schemas.microsoft.com/office/drawing/2014/main" val="848760485"/>
                  </a:ext>
                </a:extLst>
              </a:tr>
              <a:tr h="265854">
                <a:tc>
                  <a:txBody>
                    <a:bodyPr/>
                    <a:lstStyle/>
                    <a:p>
                      <a:r>
                        <a:rPr lang="en-GB" sz="1100">
                          <a:effectLst/>
                          <a:latin typeface="Verdana" panose="020B0604030504040204" pitchFamily="34" charset="0"/>
                          <a:ea typeface="Verdana" panose="020B0604030504040204" pitchFamily="34" charset="0"/>
                        </a:rPr>
                        <a:t>Small Question</a:t>
                      </a:r>
                      <a:endParaRPr lang="en-GB"/>
                    </a:p>
                  </a:txBody>
                  <a:tcPr marL="68580" marR="68580" marT="0" marB="0" anchor="ctr"/>
                </a:tc>
                <a:tc>
                  <a:txBody>
                    <a:bodyPr/>
                    <a:lstStyle/>
                    <a:p>
                      <a:r>
                        <a:rPr lang="en-GB" sz="1100" dirty="0">
                          <a:effectLst/>
                          <a:latin typeface="Verdana" panose="020B0604030504040204" pitchFamily="34" charset="0"/>
                          <a:ea typeface="Verdana" panose="020B0604030504040204" pitchFamily="34" charset="0"/>
                          <a:cs typeface="Times New Roman" panose="02020603050405020304" pitchFamily="18" charset="0"/>
                        </a:rPr>
                        <a:t>Where are the rainforests located?</a:t>
                      </a:r>
                      <a:endParaRPr lang="en-GB" dirty="0"/>
                    </a:p>
                  </a:txBody>
                  <a:tcPr marL="68580" marR="68580" marT="0" marB="0" anchor="ctr"/>
                </a:tc>
                <a:tc vMerge="1">
                  <a:txBody>
                    <a:bodyPr/>
                    <a:lstStyle/>
                    <a:p>
                      <a:pPr algn="l">
                        <a:lnSpc>
                          <a:spcPct val="107000"/>
                        </a:lnSpc>
                        <a:spcAft>
                          <a:spcPts val="800"/>
                        </a:spcAft>
                      </a:pPr>
                      <a:endParaRPr lang="en-GB" sz="1100" b="0" dirty="0">
                        <a:effectLst/>
                        <a:latin typeface="Verdana" panose="020B0604030504040204" pitchFamily="34" charset="0"/>
                        <a:ea typeface="Verdana" panose="020B0604030504040204" pitchFamily="34" charset="0"/>
                      </a:endParaRPr>
                    </a:p>
                  </a:txBody>
                  <a:tcPr marL="68580" marR="68580" marT="0" marB="0"/>
                </a:tc>
                <a:tc vMerge="1">
                  <a:txBody>
                    <a:bodyPr/>
                    <a:lstStyle/>
                    <a:p>
                      <a:endParaRPr lang="en-GB" dirty="0"/>
                    </a:p>
                  </a:txBody>
                  <a:tcPr marL="68580" marR="68580"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51108102"/>
                  </a:ext>
                </a:extLst>
              </a:tr>
              <a:tr h="445079">
                <a:tc>
                  <a:txBody>
                    <a:bodyPr/>
                    <a:lstStyle/>
                    <a:p>
                      <a:r>
                        <a:rPr lang="en-GB" sz="1100">
                          <a:effectLst/>
                          <a:latin typeface="Verdana" panose="020B0604030504040204" pitchFamily="34" charset="0"/>
                          <a:ea typeface="Verdana" panose="020B0604030504040204" pitchFamily="34" charset="0"/>
                        </a:rPr>
                        <a:t>Small Question</a:t>
                      </a:r>
                      <a:endParaRPr lang="en-GB"/>
                    </a:p>
                  </a:txBody>
                  <a:tcPr marL="68580" marR="68580" marT="0" marB="0" anchor="ctr"/>
                </a:tc>
                <a:tc>
                  <a:txBody>
                    <a:bodyPr/>
                    <a:lstStyle/>
                    <a:p>
                      <a:r>
                        <a:rPr lang="en-GB" sz="1100" dirty="0">
                          <a:effectLst/>
                          <a:latin typeface="Verdana" panose="020B0604030504040204" pitchFamily="34" charset="0"/>
                          <a:ea typeface="Verdana" panose="020B0604030504040204" pitchFamily="34" charset="0"/>
                          <a:cs typeface="Times New Roman" panose="02020603050405020304" pitchFamily="18" charset="0"/>
                        </a:rPr>
                        <a:t>Do we need rainforests?</a:t>
                      </a:r>
                      <a:endParaRPr lang="en-GB" dirty="0"/>
                    </a:p>
                  </a:txBody>
                  <a:tcPr marL="68580" marR="68580" marT="0" marB="0" anchor="ctr"/>
                </a:tc>
                <a:tc vMerge="1">
                  <a:txBody>
                    <a:bodyPr/>
                    <a:lstStyle/>
                    <a:p>
                      <a:endParaRPr lang="en-GB"/>
                    </a:p>
                  </a:txBody>
                  <a:tcPr/>
                </a:tc>
                <a:tc vMerge="1">
                  <a:txBody>
                    <a:bodyPr/>
                    <a:lstStyle/>
                    <a:p>
                      <a:endParaRPr lang="en-GB" dirty="0"/>
                    </a:p>
                  </a:txBody>
                  <a:tcPr marL="68580" marR="68580"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33986132"/>
                  </a:ext>
                </a:extLst>
              </a:tr>
              <a:tr h="584389">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rPr>
                        <a:t>Small Question</a:t>
                      </a:r>
                      <a:endParaRPr lang="en-GB" sz="1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dirty="0">
                          <a:effectLst/>
                          <a:latin typeface="Verdana" panose="020B0604030504040204" pitchFamily="34" charset="0"/>
                          <a:ea typeface="Verdana" panose="020B0604030504040204" pitchFamily="34" charset="0"/>
                          <a:cs typeface="Times New Roman" panose="02020603050405020304" pitchFamily="18" charset="0"/>
                        </a:rPr>
                        <a:t>Why are people attracted to settle on the Amazon riverbanks?</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28117">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rPr>
                        <a:t>Small Question</a:t>
                      </a: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How does the Rainforest habitat compare with UK forests? </a:t>
                      </a:r>
                      <a:r>
                        <a:rPr lang="en-GB" sz="1100" dirty="0">
                          <a:solidFill>
                            <a:srgbClr val="00B050"/>
                          </a:solidFill>
                          <a:effectLst/>
                          <a:latin typeface="Verdana" panose="020B0604030504040204" pitchFamily="34" charset="0"/>
                          <a:ea typeface="Verdana" panose="020B0604030504040204" pitchFamily="34" charset="0"/>
                          <a:cs typeface="Times New Roman" panose="02020603050405020304" pitchFamily="18" charset="0"/>
                        </a:rPr>
                        <a:t>(endangered species)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1024089">
                <a:tc gridSpan="7">
                  <a:txBody>
                    <a:bodyPr/>
                    <a:lstStyle/>
                    <a:p>
                      <a:r>
                        <a:rPr lang="en-GB" sz="1000" kern="1200" dirty="0">
                          <a:solidFill>
                            <a:schemeClr val="dk1"/>
                          </a:solidFill>
                          <a:effectLst/>
                          <a:latin typeface="Verdana" panose="020B0604030504040204" pitchFamily="34" charset="0"/>
                          <a:ea typeface="Verdana" panose="020B0604030504040204" pitchFamily="34" charset="0"/>
                        </a:rPr>
                        <a:t>Useful Links</a:t>
                      </a:r>
                    </a:p>
                    <a:p>
                      <a:r>
                        <a:rPr lang="en-GB" sz="1000" kern="1200" dirty="0">
                          <a:solidFill>
                            <a:schemeClr val="dk1"/>
                          </a:solidFill>
                          <a:effectLst/>
                          <a:latin typeface="Verdana" panose="020B0604030504040204" pitchFamily="34" charset="0"/>
                          <a:ea typeface="Verdana" panose="020B0604030504040204" pitchFamily="34" charset="0"/>
                          <a:hlinkClick r:id="rId3"/>
                        </a:rPr>
                        <a:t>https://www.actionaid.org.uk/school-resources/resource/ks2-rainforest-in-trouble</a:t>
                      </a:r>
                      <a:endParaRPr lang="en-GB" sz="1000" kern="1200" dirty="0">
                        <a:solidFill>
                          <a:schemeClr val="dk1"/>
                        </a:solidFill>
                        <a:effectLst/>
                        <a:latin typeface="Verdana" panose="020B0604030504040204" pitchFamily="34" charset="0"/>
                        <a:ea typeface="Verdana" panose="020B0604030504040204" pitchFamily="34" charset="0"/>
                      </a:endParaRPr>
                    </a:p>
                    <a:p>
                      <a:r>
                        <a:rPr lang="en-GB" sz="1000" kern="1200" dirty="0">
                          <a:solidFill>
                            <a:schemeClr val="dk1"/>
                          </a:solidFill>
                          <a:effectLst/>
                          <a:latin typeface="Verdana" panose="020B0604030504040204" pitchFamily="34" charset="0"/>
                          <a:ea typeface="Verdana" panose="020B0604030504040204" pitchFamily="34" charset="0"/>
                          <a:hlinkClick r:id="rId4"/>
                        </a:rPr>
                        <a:t>https://www.actionaid.org.uk/school-resources/resource/ks2-amazon-rainforest-brazil-package</a:t>
                      </a:r>
                      <a:r>
                        <a:rPr lang="en-GB" sz="1000" kern="1200" dirty="0">
                          <a:solidFill>
                            <a:schemeClr val="dk1"/>
                          </a:solidFill>
                          <a:effectLst/>
                          <a:latin typeface="Verdana" panose="020B0604030504040204" pitchFamily="34" charset="0"/>
                          <a:ea typeface="Verdana" panose="020B0604030504040204" pitchFamily="34" charset="0"/>
                        </a:rPr>
                        <a:t> </a:t>
                      </a:r>
                    </a:p>
                    <a:p>
                      <a:r>
                        <a:rPr lang="en-GB" sz="1000" kern="1200" dirty="0">
                          <a:solidFill>
                            <a:schemeClr val="dk1"/>
                          </a:solidFill>
                          <a:effectLst/>
                          <a:latin typeface="Verdana" panose="020B0604030504040204" pitchFamily="34" charset="0"/>
                          <a:ea typeface="Verdana" panose="020B0604030504040204" pitchFamily="34" charset="0"/>
                          <a:hlinkClick r:id="rId5"/>
                        </a:rPr>
                        <a:t>https://www.hamilton-trust.org.uk/topics/lower-key-stage-2-topics/rainforests/</a:t>
                      </a:r>
                      <a:r>
                        <a:rPr lang="en-GB" sz="1000" kern="1200" dirty="0">
                          <a:solidFill>
                            <a:schemeClr val="dk1"/>
                          </a:solidFill>
                          <a:effectLst/>
                          <a:latin typeface="Verdana" panose="020B0604030504040204" pitchFamily="34" charset="0"/>
                          <a:ea typeface="Verdana" panose="020B0604030504040204" pitchFamily="34" charset="0"/>
                        </a:rPr>
                        <a:t>     </a:t>
                      </a:r>
                    </a:p>
                    <a:p>
                      <a:r>
                        <a:rPr lang="en-GB" sz="1000" kern="1200" dirty="0">
                          <a:solidFill>
                            <a:schemeClr val="dk1"/>
                          </a:solidFill>
                          <a:effectLst/>
                          <a:latin typeface="Verdana" panose="020B0604030504040204" pitchFamily="34" charset="0"/>
                          <a:ea typeface="Verdana" panose="020B0604030504040204" pitchFamily="34" charset="0"/>
                          <a:hlinkClick r:id="rId6"/>
                        </a:rPr>
                        <a:t>https://ypte.org.uk/lesson-plans/rainforests</a:t>
                      </a:r>
                      <a:r>
                        <a:rPr lang="en-GB" sz="1000" kern="1200" dirty="0">
                          <a:solidFill>
                            <a:schemeClr val="dk1"/>
                          </a:solidFill>
                          <a:effectLst/>
                          <a:latin typeface="Verdana" panose="020B0604030504040204" pitchFamily="34" charset="0"/>
                          <a:ea typeface="Verdana" panose="020B0604030504040204" pitchFamily="34" charset="0"/>
                        </a:rPr>
                        <a:t>  </a:t>
                      </a: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pic>
        <p:nvPicPr>
          <p:cNvPr id="3" name="Picture 2" descr="Image result for open book">
            <a:extLst>
              <a:ext uri="{FF2B5EF4-FFF2-40B4-BE49-F238E27FC236}">
                <a16:creationId xmlns:a16="http://schemas.microsoft.com/office/drawing/2014/main" id="{71E61762-B5B5-43D9-BC2B-461D854BA4D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58660">
            <a:off x="4639355" y="2719907"/>
            <a:ext cx="462280" cy="472440"/>
          </a:xfrm>
          <a:prstGeom prst="rect">
            <a:avLst/>
          </a:prstGeom>
          <a:noFill/>
          <a:ln>
            <a:noFill/>
          </a:ln>
        </p:spPr>
      </p:pic>
    </p:spTree>
    <p:extLst>
      <p:ext uri="{BB962C8B-B14F-4D97-AF65-F5344CB8AC3E}">
        <p14:creationId xmlns:p14="http://schemas.microsoft.com/office/powerpoint/2010/main" val="75955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845EF3-4CDB-42B5-B438-844265B30F04}"/>
              </a:ext>
            </a:extLst>
          </p:cNvPr>
          <p:cNvPicPr>
            <a:picLocks noChangeAspect="1"/>
          </p:cNvPicPr>
          <p:nvPr/>
        </p:nvPicPr>
        <p:blipFill>
          <a:blip r:embed="rId2"/>
          <a:stretch>
            <a:fillRect/>
          </a:stretch>
        </p:blipFill>
        <p:spPr>
          <a:xfrm>
            <a:off x="6486525" y="100013"/>
            <a:ext cx="5581650" cy="648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3" name="Table 13">
            <a:extLst>
              <a:ext uri="{FF2B5EF4-FFF2-40B4-BE49-F238E27FC236}">
                <a16:creationId xmlns:a16="http://schemas.microsoft.com/office/drawing/2014/main" id="{FFB83E9D-4F54-4F0C-97A2-3C542F79BD28}"/>
              </a:ext>
            </a:extLst>
          </p:cNvPr>
          <p:cNvGraphicFramePr>
            <a:graphicFrameLocks noGrp="1"/>
          </p:cNvGraphicFramePr>
          <p:nvPr>
            <p:extLst>
              <p:ext uri="{D42A27DB-BD31-4B8C-83A1-F6EECF244321}">
                <p14:modId xmlns:p14="http://schemas.microsoft.com/office/powerpoint/2010/main" val="1055718381"/>
              </p:ext>
            </p:extLst>
          </p:nvPr>
        </p:nvGraphicFramePr>
        <p:xfrm>
          <a:off x="212725" y="100013"/>
          <a:ext cx="6007601" cy="6075770"/>
        </p:xfrm>
        <a:graphic>
          <a:graphicData uri="http://schemas.openxmlformats.org/drawingml/2006/table">
            <a:tbl>
              <a:tblPr firstRow="1" bandRow="1">
                <a:tableStyleId>{5C22544A-7EE6-4342-B048-85BDC9FD1C3A}</a:tableStyleId>
              </a:tblPr>
              <a:tblGrid>
                <a:gridCol w="1134221">
                  <a:extLst>
                    <a:ext uri="{9D8B030D-6E8A-4147-A177-3AD203B41FA5}">
                      <a16:colId xmlns:a16="http://schemas.microsoft.com/office/drawing/2014/main" val="2448122653"/>
                    </a:ext>
                  </a:extLst>
                </a:gridCol>
                <a:gridCol w="4873380">
                  <a:extLst>
                    <a:ext uri="{9D8B030D-6E8A-4147-A177-3AD203B41FA5}">
                      <a16:colId xmlns:a16="http://schemas.microsoft.com/office/drawing/2014/main" val="3611050690"/>
                    </a:ext>
                  </a:extLst>
                </a:gridCol>
              </a:tblGrid>
              <a:tr h="29048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rPr>
                        <a:t>VOCABULARY</a:t>
                      </a:r>
                    </a:p>
                  </a:txBody>
                  <a:tcPr/>
                </a:tc>
                <a:tc hMerge="1">
                  <a:txBody>
                    <a:bodyPr/>
                    <a:lstStyle/>
                    <a:p>
                      <a:endParaRPr lang="en-GB" dirty="0"/>
                    </a:p>
                  </a:txBody>
                  <a:tcPr/>
                </a:tc>
                <a:extLst>
                  <a:ext uri="{0D108BD9-81ED-4DB2-BD59-A6C34878D82A}">
                    <a16:rowId xmlns:a16="http://schemas.microsoft.com/office/drawing/2014/main" val="1595557873"/>
                  </a:ext>
                </a:extLst>
              </a:tr>
              <a:tr h="201364">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Biodiversity</a:t>
                      </a:r>
                      <a:endParaRPr lang="en-GB" sz="900" dirty="0">
                        <a:latin typeface="Verdana" panose="020B0604030504040204" pitchFamily="34" charset="0"/>
                        <a:ea typeface="Verdana" panose="020B0604030504040204" pitchFamily="34" charset="0"/>
                      </a:endParaRPr>
                    </a:p>
                  </a:txBody>
                  <a:tcPr/>
                </a:tc>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many different kinds of life</a:t>
                      </a:r>
                      <a:endParaRPr lang="en-GB" sz="9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33497299"/>
                  </a:ext>
                </a:extLst>
              </a:tr>
              <a:tr h="322182">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Canopy</a:t>
                      </a:r>
                      <a:endParaRPr lang="en-GB" sz="900" dirty="0">
                        <a:latin typeface="Verdana" panose="020B0604030504040204" pitchFamily="34" charset="0"/>
                        <a:ea typeface="Verdana" panose="020B0604030504040204" pitchFamily="34" charset="0"/>
                      </a:endParaRPr>
                    </a:p>
                  </a:txBody>
                  <a:tcPr/>
                </a:tc>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a thick, overhead layer of the forest made by the tops of tall trees and vines</a:t>
                      </a:r>
                      <a:endParaRPr lang="en-GB" sz="9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74168592"/>
                  </a:ext>
                </a:extLst>
              </a:tr>
              <a:tr h="201364">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Conservation</a:t>
                      </a:r>
                      <a:endParaRPr lang="en-GB" sz="900" dirty="0">
                        <a:latin typeface="Verdana" panose="020B0604030504040204" pitchFamily="34" charset="0"/>
                        <a:ea typeface="Verdana" panose="020B0604030504040204" pitchFamily="34" charset="0"/>
                      </a:endParaRPr>
                    </a:p>
                  </a:txBody>
                  <a:tcPr/>
                </a:tc>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careful preservation and protection of something</a:t>
                      </a:r>
                      <a:endParaRPr lang="en-GB" sz="9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710759123"/>
                  </a:ext>
                </a:extLst>
              </a:tr>
              <a:tr h="322182">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Equator</a:t>
                      </a:r>
                      <a:endParaRPr lang="en-GB" sz="900" dirty="0">
                        <a:latin typeface="Verdana" panose="020B0604030504040204" pitchFamily="34" charset="0"/>
                        <a:ea typeface="Verdana" panose="020B0604030504040204" pitchFamily="34" charset="0"/>
                      </a:endParaRPr>
                    </a:p>
                  </a:txBody>
                  <a:tcPr/>
                </a:tc>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the imaginary line around the earth halfway between the North and South Poles</a:t>
                      </a:r>
                      <a:endParaRPr lang="en-GB" sz="9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813081879"/>
                  </a:ext>
                </a:extLst>
              </a:tr>
              <a:tr h="322182">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Understory</a:t>
                      </a:r>
                      <a:endParaRPr lang="en-GB" sz="900" dirty="0">
                        <a:latin typeface="Verdana" panose="020B0604030504040204" pitchFamily="34" charset="0"/>
                        <a:ea typeface="Verdana" panose="020B0604030504040204" pitchFamily="34" charset="0"/>
                      </a:endParaRPr>
                    </a:p>
                  </a:txBody>
                  <a:tcPr/>
                </a:tc>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the layer of the forest below the canopy where small trees, shrubs, and herbs grow</a:t>
                      </a:r>
                      <a:endParaRPr lang="en-GB" sz="9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04998035"/>
                  </a:ext>
                </a:extLst>
              </a:tr>
              <a:tr h="201364">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Forest floor</a:t>
                      </a:r>
                      <a:endParaRPr lang="en-GB" sz="900" dirty="0">
                        <a:latin typeface="Verdana" panose="020B0604030504040204" pitchFamily="34" charset="0"/>
                        <a:ea typeface="Verdana" panose="020B0604030504040204" pitchFamily="34" charset="0"/>
                      </a:endParaRPr>
                    </a:p>
                  </a:txBody>
                  <a:tcPr/>
                </a:tc>
                <a:tc>
                  <a:txBody>
                    <a:bodyPr/>
                    <a:lstStyle/>
                    <a:p>
                      <a:r>
                        <a:rPr lang="en-GB" sz="900" dirty="0">
                          <a:effectLst/>
                          <a:latin typeface="Verdana" panose="020B0604030504040204" pitchFamily="34" charset="0"/>
                          <a:ea typeface="Verdana" panose="020B0604030504040204" pitchFamily="34" charset="0"/>
                        </a:rPr>
                        <a:t>the bottom layer of the rainforest</a:t>
                      </a:r>
                    </a:p>
                  </a:txBody>
                  <a:tcPr marL="38100" marR="38100" marT="38100" marB="38100"/>
                </a:tc>
                <a:extLst>
                  <a:ext uri="{0D108BD9-81ED-4DB2-BD59-A6C34878D82A}">
                    <a16:rowId xmlns:a16="http://schemas.microsoft.com/office/drawing/2014/main" val="2581198410"/>
                  </a:ext>
                </a:extLst>
              </a:tr>
              <a:tr h="201364">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Parasite</a:t>
                      </a:r>
                      <a:endParaRPr lang="en-GB" sz="900" dirty="0">
                        <a:latin typeface="Verdana" panose="020B0604030504040204" pitchFamily="34" charset="0"/>
                        <a:ea typeface="Verdana" panose="020B0604030504040204" pitchFamily="34" charset="0"/>
                      </a:endParaRPr>
                    </a:p>
                  </a:txBody>
                  <a:tcPr/>
                </a:tc>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plant or animal that grows and feeds on another</a:t>
                      </a:r>
                      <a:endParaRPr lang="en-GB" sz="9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3795018687"/>
                  </a:ext>
                </a:extLst>
              </a:tr>
              <a:tr h="429576">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Endangered species</a:t>
                      </a:r>
                      <a:endParaRPr lang="en-GB" sz="900" dirty="0">
                        <a:latin typeface="Verdana" panose="020B0604030504040204" pitchFamily="34" charset="0"/>
                        <a:ea typeface="Verdana" panose="020B0604030504040204" pitchFamily="34" charset="0"/>
                      </a:endParaRPr>
                    </a:p>
                  </a:txBody>
                  <a:tcPr/>
                </a:tc>
                <a:tc>
                  <a:txBody>
                    <a:bodyPr/>
                    <a:lstStyle/>
                    <a:p>
                      <a:r>
                        <a:rPr lang="en-GB" sz="900" b="0" i="0" kern="1200" dirty="0">
                          <a:solidFill>
                            <a:schemeClr val="dk1"/>
                          </a:solidFill>
                          <a:effectLst/>
                          <a:latin typeface="Verdana" panose="020B0604030504040204" pitchFamily="34" charset="0"/>
                          <a:ea typeface="Verdana" panose="020B0604030504040204" pitchFamily="34" charset="0"/>
                          <a:cs typeface="+mn-cs"/>
                        </a:rPr>
                        <a:t>an animal or plant that is threatened with extinction deforestation- the process of stripping an area of trees and other vegetation</a:t>
                      </a:r>
                      <a:endParaRPr lang="en-GB" sz="900" dirty="0">
                        <a:effectLst/>
                        <a:latin typeface="Verdana" panose="020B0604030504040204" pitchFamily="34" charset="0"/>
                        <a:ea typeface="Verdana" panose="020B0604030504040204" pitchFamily="34" charset="0"/>
                      </a:endParaRPr>
                    </a:p>
                  </a:txBody>
                  <a:tcPr marL="38100" marR="38100" marT="38100" marB="38100"/>
                </a:tc>
                <a:extLst>
                  <a:ext uri="{0D108BD9-81ED-4DB2-BD59-A6C34878D82A}">
                    <a16:rowId xmlns:a16="http://schemas.microsoft.com/office/drawing/2014/main" val="637743710"/>
                  </a:ext>
                </a:extLst>
              </a:tr>
              <a:tr h="179073">
                <a:tc>
                  <a:txBody>
                    <a:bodyPr/>
                    <a:lstStyle/>
                    <a:p>
                      <a:r>
                        <a:rPr lang="en-GB" sz="1000" dirty="0">
                          <a:latin typeface="Verdana" panose="020B0604030504040204" pitchFamily="34" charset="0"/>
                          <a:ea typeface="Verdana" panose="020B0604030504040204" pitchFamily="34" charset="0"/>
                        </a:rPr>
                        <a:t>Camouflage</a:t>
                      </a:r>
                    </a:p>
                  </a:txBody>
                  <a:tcPr/>
                </a:tc>
                <a:tc>
                  <a:txBody>
                    <a:bodyPr/>
                    <a:lstStyle/>
                    <a:p>
                      <a:r>
                        <a:rPr lang="en-GB" sz="1000" dirty="0">
                          <a:effectLst/>
                          <a:latin typeface="Verdana" panose="020B0604030504040204" pitchFamily="34" charset="0"/>
                          <a:ea typeface="Verdana" panose="020B0604030504040204" pitchFamily="34" charset="0"/>
                        </a:rPr>
                        <a:t>The way that an animal hides itself by changing its body shape or colour to blend into its surroundings. </a:t>
                      </a:r>
                    </a:p>
                  </a:txBody>
                  <a:tcPr marL="38100" marR="38100" marT="38100" marB="38100"/>
                </a:tc>
                <a:extLst>
                  <a:ext uri="{0D108BD9-81ED-4DB2-BD59-A6C34878D82A}">
                    <a16:rowId xmlns:a16="http://schemas.microsoft.com/office/drawing/2014/main" val="3384644043"/>
                  </a:ext>
                </a:extLst>
              </a:tr>
              <a:tr h="349030">
                <a:tc>
                  <a:txBody>
                    <a:bodyPr/>
                    <a:lstStyle/>
                    <a:p>
                      <a:r>
                        <a:rPr lang="en-GB" sz="1000" dirty="0">
                          <a:latin typeface="Verdana" panose="020B0604030504040204" pitchFamily="34" charset="0"/>
                          <a:ea typeface="Verdana" panose="020B0604030504040204" pitchFamily="34" charset="0"/>
                        </a:rPr>
                        <a:t>Carbon dioxide</a:t>
                      </a:r>
                    </a:p>
                  </a:txBody>
                  <a:tcPr/>
                </a:tc>
                <a:tc>
                  <a:txBody>
                    <a:bodyPr/>
                    <a:lstStyle/>
                    <a:p>
                      <a:r>
                        <a:rPr lang="en-GB" sz="1000" dirty="0">
                          <a:effectLst/>
                          <a:latin typeface="Verdana" panose="020B0604030504040204" pitchFamily="34" charset="0"/>
                          <a:ea typeface="Verdana" panose="020B0604030504040204" pitchFamily="34" charset="0"/>
                        </a:rPr>
                        <a:t>A gas (also called CO2) that is released when fuel burns and when animals breath. Plants absorb it. </a:t>
                      </a:r>
                    </a:p>
                  </a:txBody>
                  <a:tcPr marL="38100" marR="38100" marT="38100" marB="38100"/>
                </a:tc>
                <a:extLst>
                  <a:ext uri="{0D108BD9-81ED-4DB2-BD59-A6C34878D82A}">
                    <a16:rowId xmlns:a16="http://schemas.microsoft.com/office/drawing/2014/main" val="2594748562"/>
                  </a:ext>
                </a:extLst>
              </a:tr>
              <a:tr h="335606">
                <a:tc>
                  <a:txBody>
                    <a:bodyPr/>
                    <a:lstStyle/>
                    <a:p>
                      <a:r>
                        <a:rPr lang="en-GB" sz="1000" dirty="0">
                          <a:latin typeface="Verdana" panose="020B0604030504040204" pitchFamily="34" charset="0"/>
                          <a:ea typeface="Verdana" panose="020B0604030504040204" pitchFamily="34" charset="0"/>
                        </a:rPr>
                        <a:t>Climate</a:t>
                      </a:r>
                    </a:p>
                  </a:txBody>
                  <a:tcPr/>
                </a:tc>
                <a:tc>
                  <a:txBody>
                    <a:bodyPr/>
                    <a:lstStyle/>
                    <a:p>
                      <a:r>
                        <a:rPr lang="en-GB" sz="1000" dirty="0">
                          <a:effectLst/>
                          <a:latin typeface="Verdana" panose="020B0604030504040204" pitchFamily="34" charset="0"/>
                          <a:ea typeface="Verdana" panose="020B0604030504040204" pitchFamily="34" charset="0"/>
                        </a:rPr>
                        <a:t>The weather and temperature usually found in an area over a long period of time. </a:t>
                      </a:r>
                    </a:p>
                  </a:txBody>
                  <a:tcPr marL="38100" marR="38100" marT="38100" marB="38100"/>
                </a:tc>
                <a:extLst>
                  <a:ext uri="{0D108BD9-81ED-4DB2-BD59-A6C34878D82A}">
                    <a16:rowId xmlns:a16="http://schemas.microsoft.com/office/drawing/2014/main" val="2777252456"/>
                  </a:ext>
                </a:extLst>
              </a:tr>
              <a:tr h="135143">
                <a:tc>
                  <a:txBody>
                    <a:bodyPr/>
                    <a:lstStyle/>
                    <a:p>
                      <a:r>
                        <a:rPr lang="en-GB" sz="1000" dirty="0">
                          <a:latin typeface="Verdana" panose="020B0604030504040204" pitchFamily="34" charset="0"/>
                          <a:ea typeface="Verdana" panose="020B0604030504040204" pitchFamily="34" charset="0"/>
                        </a:rPr>
                        <a:t>Cloud Forest</a:t>
                      </a:r>
                    </a:p>
                  </a:txBody>
                  <a:tcPr/>
                </a:tc>
                <a:tc>
                  <a:txBody>
                    <a:bodyPr/>
                    <a:lstStyle/>
                    <a:p>
                      <a:r>
                        <a:rPr lang="en-GB" sz="1000" dirty="0">
                          <a:effectLst/>
                          <a:latin typeface="Verdana" panose="020B0604030504040204" pitchFamily="34" charset="0"/>
                          <a:ea typeface="Verdana" panose="020B0604030504040204" pitchFamily="34" charset="0"/>
                        </a:rPr>
                        <a:t> a forest that gets all of its moisture from mist rather than rain. </a:t>
                      </a:r>
                    </a:p>
                  </a:txBody>
                  <a:tcPr marL="38100" marR="38100" marT="38100" marB="38100"/>
                </a:tc>
                <a:extLst>
                  <a:ext uri="{0D108BD9-81ED-4DB2-BD59-A6C34878D82A}">
                    <a16:rowId xmlns:a16="http://schemas.microsoft.com/office/drawing/2014/main" val="589988526"/>
                  </a:ext>
                </a:extLst>
              </a:tr>
              <a:tr h="0">
                <a:tc>
                  <a:txBody>
                    <a:bodyPr/>
                    <a:lstStyle/>
                    <a:p>
                      <a:r>
                        <a:rPr lang="en-GB" sz="1000" dirty="0">
                          <a:latin typeface="Verdana" panose="020B0604030504040204" pitchFamily="34" charset="0"/>
                          <a:ea typeface="Verdana" panose="020B0604030504040204" pitchFamily="34" charset="0"/>
                        </a:rPr>
                        <a:t>Colony</a:t>
                      </a:r>
                    </a:p>
                  </a:txBody>
                  <a:tcPr/>
                </a:tc>
                <a:tc>
                  <a:txBody>
                    <a:bodyPr/>
                    <a:lstStyle/>
                    <a:p>
                      <a:r>
                        <a:rPr lang="en-GB" sz="1000" dirty="0">
                          <a:effectLst/>
                          <a:latin typeface="Verdana" panose="020B0604030504040204" pitchFamily="34" charset="0"/>
                          <a:ea typeface="Verdana" panose="020B0604030504040204" pitchFamily="34" charset="0"/>
                        </a:rPr>
                        <a:t>A group of the same animals that live and work closely together </a:t>
                      </a:r>
                    </a:p>
                  </a:txBody>
                  <a:tcPr marL="38100" marR="38100" marT="38100" marB="38100"/>
                </a:tc>
                <a:extLst>
                  <a:ext uri="{0D108BD9-81ED-4DB2-BD59-A6C34878D82A}">
                    <a16:rowId xmlns:a16="http://schemas.microsoft.com/office/drawing/2014/main" val="33345291"/>
                  </a:ext>
                </a:extLst>
              </a:tr>
              <a:tr h="0">
                <a:tc>
                  <a:txBody>
                    <a:bodyPr/>
                    <a:lstStyle/>
                    <a:p>
                      <a:r>
                        <a:rPr lang="en-GB" sz="1000" dirty="0">
                          <a:latin typeface="Verdana" panose="020B0604030504040204" pitchFamily="34" charset="0"/>
                          <a:ea typeface="Verdana" panose="020B0604030504040204" pitchFamily="34" charset="0"/>
                        </a:rPr>
                        <a:t>Crown</a:t>
                      </a:r>
                    </a:p>
                  </a:txBody>
                  <a:tcPr/>
                </a:tc>
                <a:tc>
                  <a:txBody>
                    <a:bodyPr/>
                    <a:lstStyle/>
                    <a:p>
                      <a:r>
                        <a:rPr lang="en-GB" sz="1000" dirty="0">
                          <a:effectLst/>
                          <a:latin typeface="Verdana" panose="020B0604030504040204" pitchFamily="34" charset="0"/>
                          <a:ea typeface="Verdana" panose="020B0604030504040204" pitchFamily="34" charset="0"/>
                        </a:rPr>
                        <a:t>The very top of a tree</a:t>
                      </a:r>
                    </a:p>
                  </a:txBody>
                  <a:tcPr marL="38100" marR="38100" marT="38100" marB="38100"/>
                </a:tc>
                <a:extLst>
                  <a:ext uri="{0D108BD9-81ED-4DB2-BD59-A6C34878D82A}">
                    <a16:rowId xmlns:a16="http://schemas.microsoft.com/office/drawing/2014/main" val="3422492257"/>
                  </a:ext>
                </a:extLst>
              </a:tr>
              <a:tr h="290488">
                <a:tc>
                  <a:txBody>
                    <a:bodyPr/>
                    <a:lstStyle/>
                    <a:p>
                      <a:r>
                        <a:rPr lang="en-GB" sz="1000" dirty="0">
                          <a:latin typeface="Verdana" panose="020B0604030504040204" pitchFamily="34" charset="0"/>
                          <a:ea typeface="Verdana" panose="020B0604030504040204" pitchFamily="34" charset="0"/>
                        </a:rPr>
                        <a:t>Deforestation</a:t>
                      </a:r>
                    </a:p>
                  </a:txBody>
                  <a:tcPr/>
                </a:tc>
                <a:tc>
                  <a:txBody>
                    <a:bodyPr/>
                    <a:lstStyle/>
                    <a:p>
                      <a:r>
                        <a:rPr lang="en-GB" sz="1000" dirty="0">
                          <a:effectLst/>
                          <a:latin typeface="Verdana" panose="020B0604030504040204" pitchFamily="34" charset="0"/>
                          <a:ea typeface="Verdana" panose="020B0604030504040204" pitchFamily="34" charset="0"/>
                        </a:rPr>
                        <a:t>The destruction of trees over large areas. </a:t>
                      </a:r>
                    </a:p>
                  </a:txBody>
                  <a:tcPr marL="38100" marR="38100" marT="38100" marB="38100"/>
                </a:tc>
                <a:extLst>
                  <a:ext uri="{0D108BD9-81ED-4DB2-BD59-A6C34878D82A}">
                    <a16:rowId xmlns:a16="http://schemas.microsoft.com/office/drawing/2014/main" val="3123011862"/>
                  </a:ext>
                </a:extLst>
              </a:tr>
              <a:tr h="0">
                <a:tc>
                  <a:txBody>
                    <a:bodyPr/>
                    <a:lstStyle/>
                    <a:p>
                      <a:r>
                        <a:rPr lang="en-GB" sz="1000" dirty="0">
                          <a:latin typeface="Verdana" panose="020B0604030504040204" pitchFamily="34" charset="0"/>
                          <a:ea typeface="Verdana" panose="020B0604030504040204" pitchFamily="34" charset="0"/>
                        </a:rPr>
                        <a:t>Liana</a:t>
                      </a:r>
                    </a:p>
                  </a:txBody>
                  <a:tcPr/>
                </a:tc>
                <a:tc>
                  <a:txBody>
                    <a:bodyPr/>
                    <a:lstStyle/>
                    <a:p>
                      <a:r>
                        <a:rPr lang="en-GB" sz="1000" dirty="0">
                          <a:effectLst/>
                          <a:latin typeface="Verdana" panose="020B0604030504040204" pitchFamily="34" charset="0"/>
                          <a:ea typeface="Verdana" panose="020B0604030504040204" pitchFamily="34" charset="0"/>
                        </a:rPr>
                        <a:t>Rope –like plants that grow up trees</a:t>
                      </a:r>
                    </a:p>
                  </a:txBody>
                  <a:tcPr marL="38100" marR="38100" marT="38100" marB="38100"/>
                </a:tc>
                <a:extLst>
                  <a:ext uri="{0D108BD9-81ED-4DB2-BD59-A6C34878D82A}">
                    <a16:rowId xmlns:a16="http://schemas.microsoft.com/office/drawing/2014/main" val="3807253885"/>
                  </a:ext>
                </a:extLst>
              </a:tr>
              <a:tr h="335606">
                <a:tc>
                  <a:txBody>
                    <a:bodyPr/>
                    <a:lstStyle/>
                    <a:p>
                      <a:r>
                        <a:rPr lang="en-GB" sz="1000" dirty="0">
                          <a:latin typeface="Verdana" panose="020B0604030504040204" pitchFamily="34" charset="0"/>
                          <a:ea typeface="Verdana" panose="020B0604030504040204" pitchFamily="34" charset="0"/>
                        </a:rPr>
                        <a:t>Tropical</a:t>
                      </a:r>
                    </a:p>
                  </a:txBody>
                  <a:tcPr/>
                </a:tc>
                <a:tc>
                  <a:txBody>
                    <a:bodyPr/>
                    <a:lstStyle/>
                    <a:p>
                      <a:r>
                        <a:rPr lang="en-GB" sz="1000" dirty="0">
                          <a:effectLst/>
                          <a:latin typeface="Verdana" panose="020B0604030504040204" pitchFamily="34" charset="0"/>
                          <a:ea typeface="Verdana" panose="020B0604030504040204" pitchFamily="34" charset="0"/>
                        </a:rPr>
                        <a:t>Around the middle of the world in the region called the tropics, where it is warm all year </a:t>
                      </a:r>
                    </a:p>
                  </a:txBody>
                  <a:tcPr marL="38100" marR="38100" marT="38100" marB="38100"/>
                </a:tc>
                <a:extLst>
                  <a:ext uri="{0D108BD9-81ED-4DB2-BD59-A6C34878D82A}">
                    <a16:rowId xmlns:a16="http://schemas.microsoft.com/office/drawing/2014/main" val="34330642"/>
                  </a:ext>
                </a:extLst>
              </a:tr>
              <a:tr h="290488">
                <a:tc>
                  <a:txBody>
                    <a:bodyPr/>
                    <a:lstStyle/>
                    <a:p>
                      <a:r>
                        <a:rPr lang="en-GB" sz="1000" dirty="0">
                          <a:latin typeface="Verdana" panose="020B0604030504040204" pitchFamily="34" charset="0"/>
                          <a:ea typeface="Verdana" panose="020B0604030504040204" pitchFamily="34" charset="0"/>
                        </a:rPr>
                        <a:t>Monsoon</a:t>
                      </a:r>
                    </a:p>
                  </a:txBody>
                  <a:tcPr/>
                </a:tc>
                <a:tc>
                  <a:txBody>
                    <a:bodyPr/>
                    <a:lstStyle/>
                    <a:p>
                      <a:r>
                        <a:rPr lang="en-GB" sz="1000" dirty="0">
                          <a:effectLst/>
                          <a:latin typeface="Verdana" panose="020B0604030504040204" pitchFamily="34" charset="0"/>
                          <a:ea typeface="Verdana" panose="020B0604030504040204" pitchFamily="34" charset="0"/>
                        </a:rPr>
                        <a:t>Wind that changes direction with the seasons</a:t>
                      </a:r>
                    </a:p>
                  </a:txBody>
                  <a:tcPr marL="38100" marR="38100" marT="38100" marB="38100"/>
                </a:tc>
                <a:extLst>
                  <a:ext uri="{0D108BD9-81ED-4DB2-BD59-A6C34878D82A}">
                    <a16:rowId xmlns:a16="http://schemas.microsoft.com/office/drawing/2014/main" val="3168996858"/>
                  </a:ext>
                </a:extLst>
              </a:tr>
              <a:tr h="335606">
                <a:tc>
                  <a:txBody>
                    <a:bodyPr/>
                    <a:lstStyle/>
                    <a:p>
                      <a:r>
                        <a:rPr lang="en-GB" sz="1000" dirty="0">
                          <a:latin typeface="Verdana" panose="020B0604030504040204" pitchFamily="34" charset="0"/>
                          <a:ea typeface="Verdana" panose="020B0604030504040204" pitchFamily="34" charset="0"/>
                        </a:rPr>
                        <a:t>Drip tips</a:t>
                      </a:r>
                    </a:p>
                  </a:txBody>
                  <a:tcPr/>
                </a:tc>
                <a:tc>
                  <a:txBody>
                    <a:bodyPr/>
                    <a:lstStyle/>
                    <a:p>
                      <a:r>
                        <a:rPr lang="en-GB" sz="1000" dirty="0">
                          <a:effectLst/>
                          <a:latin typeface="Verdana" panose="020B0604030504040204" pitchFamily="34" charset="0"/>
                          <a:ea typeface="Verdana" panose="020B0604030504040204" pitchFamily="34" charset="0"/>
                        </a:rPr>
                        <a:t>Pointed tips on leaves that help water to run off them. </a:t>
                      </a:r>
                    </a:p>
                  </a:txBody>
                  <a:tcPr marL="38100" marR="38100" marT="38100" marB="38100"/>
                </a:tc>
                <a:extLst>
                  <a:ext uri="{0D108BD9-81ED-4DB2-BD59-A6C34878D82A}">
                    <a16:rowId xmlns:a16="http://schemas.microsoft.com/office/drawing/2014/main" val="856230024"/>
                  </a:ext>
                </a:extLst>
              </a:tr>
            </a:tbl>
          </a:graphicData>
        </a:graphic>
      </p:graphicFrame>
    </p:spTree>
    <p:extLst>
      <p:ext uri="{BB962C8B-B14F-4D97-AF65-F5344CB8AC3E}">
        <p14:creationId xmlns:p14="http://schemas.microsoft.com/office/powerpoint/2010/main" val="371872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5326DF5-502B-4958-B38E-4C02F457C7FC}"/>
              </a:ext>
            </a:extLst>
          </p:cNvPr>
          <p:cNvPicPr>
            <a:picLocks noChangeAspect="1"/>
          </p:cNvPicPr>
          <p:nvPr/>
        </p:nvPicPr>
        <p:blipFill>
          <a:blip r:embed="rId2"/>
          <a:stretch>
            <a:fillRect/>
          </a:stretch>
        </p:blipFill>
        <p:spPr>
          <a:xfrm>
            <a:off x="8941764" y="190899"/>
            <a:ext cx="3154986" cy="3885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0D270091-4FD4-4F12-A896-9D7A4586D301}"/>
              </a:ext>
            </a:extLst>
          </p:cNvPr>
          <p:cNvPicPr>
            <a:picLocks noChangeAspect="1"/>
          </p:cNvPicPr>
          <p:nvPr/>
        </p:nvPicPr>
        <p:blipFill>
          <a:blip r:embed="rId3"/>
          <a:stretch>
            <a:fillRect/>
          </a:stretch>
        </p:blipFill>
        <p:spPr>
          <a:xfrm>
            <a:off x="8941765" y="4276725"/>
            <a:ext cx="3154986" cy="2324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7CD9FE31-1FA5-40AF-B232-08F382BDC789}"/>
              </a:ext>
            </a:extLst>
          </p:cNvPr>
          <p:cNvPicPr>
            <a:picLocks noChangeAspect="1"/>
          </p:cNvPicPr>
          <p:nvPr/>
        </p:nvPicPr>
        <p:blipFill>
          <a:blip r:embed="rId4"/>
          <a:stretch>
            <a:fillRect/>
          </a:stretch>
        </p:blipFill>
        <p:spPr>
          <a:xfrm>
            <a:off x="161114" y="5144238"/>
            <a:ext cx="8577262" cy="1456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a:extLst>
              <a:ext uri="{FF2B5EF4-FFF2-40B4-BE49-F238E27FC236}">
                <a16:creationId xmlns:a16="http://schemas.microsoft.com/office/drawing/2014/main" id="{077E220D-5E4E-402F-9965-302B9DB0DC36}"/>
              </a:ext>
            </a:extLst>
          </p:cNvPr>
          <p:cNvPicPr>
            <a:picLocks noChangeAspect="1"/>
          </p:cNvPicPr>
          <p:nvPr/>
        </p:nvPicPr>
        <p:blipFill>
          <a:blip r:embed="rId5"/>
          <a:stretch>
            <a:fillRect/>
          </a:stretch>
        </p:blipFill>
        <p:spPr>
          <a:xfrm>
            <a:off x="4813419" y="282003"/>
            <a:ext cx="3921008" cy="4346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a:extLst>
              <a:ext uri="{FF2B5EF4-FFF2-40B4-BE49-F238E27FC236}">
                <a16:creationId xmlns:a16="http://schemas.microsoft.com/office/drawing/2014/main" id="{0F354422-B2B9-4C99-93EA-3513A47CF04D}"/>
              </a:ext>
            </a:extLst>
          </p:cNvPr>
          <p:cNvPicPr>
            <a:picLocks noChangeAspect="1"/>
          </p:cNvPicPr>
          <p:nvPr/>
        </p:nvPicPr>
        <p:blipFill>
          <a:blip r:embed="rId6"/>
          <a:stretch>
            <a:fillRect/>
          </a:stretch>
        </p:blipFill>
        <p:spPr>
          <a:xfrm>
            <a:off x="161113" y="190899"/>
            <a:ext cx="4478445" cy="2311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a:extLst>
              <a:ext uri="{FF2B5EF4-FFF2-40B4-BE49-F238E27FC236}">
                <a16:creationId xmlns:a16="http://schemas.microsoft.com/office/drawing/2014/main" id="{884EDDCA-AF43-46B2-8836-9E4756194904}"/>
              </a:ext>
            </a:extLst>
          </p:cNvPr>
          <p:cNvPicPr>
            <a:picLocks noChangeAspect="1"/>
          </p:cNvPicPr>
          <p:nvPr/>
        </p:nvPicPr>
        <p:blipFill>
          <a:blip r:embed="rId7"/>
          <a:stretch>
            <a:fillRect/>
          </a:stretch>
        </p:blipFill>
        <p:spPr>
          <a:xfrm>
            <a:off x="161113" y="2602954"/>
            <a:ext cx="3446543" cy="1752479"/>
          </a:xfrm>
          <a:prstGeom prst="rect">
            <a:avLst/>
          </a:prstGeom>
        </p:spPr>
      </p:pic>
    </p:spTree>
    <p:extLst>
      <p:ext uri="{BB962C8B-B14F-4D97-AF65-F5344CB8AC3E}">
        <p14:creationId xmlns:p14="http://schemas.microsoft.com/office/powerpoint/2010/main" val="341597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6"/>
        <p:cNvGrpSpPr/>
        <p:nvPr/>
      </p:nvGrpSpPr>
      <p:grpSpPr>
        <a:xfrm>
          <a:off x="0" y="0"/>
          <a:ext cx="0" cy="0"/>
          <a:chOff x="0" y="0"/>
          <a:chExt cx="0" cy="0"/>
        </a:xfrm>
      </p:grpSpPr>
      <p:sp>
        <p:nvSpPr>
          <p:cNvPr id="67" name="Google Shape;67;p2"/>
          <p:cNvSpPr txBox="1"/>
          <p:nvPr/>
        </p:nvSpPr>
        <p:spPr>
          <a:xfrm>
            <a:off x="1577043" y="6523262"/>
            <a:ext cx="179666"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Helvetica Neue Light"/>
                <a:ea typeface="Helvetica Neue Light"/>
                <a:cs typeface="Helvetica Neue Light"/>
                <a:sym typeface="Helvetica Neue Light"/>
              </a:rPr>
              <a:t>2</a:t>
            </a:r>
            <a:endParaRPr sz="984">
              <a:solidFill>
                <a:srgbClr val="000000"/>
              </a:solidFill>
              <a:latin typeface="Arial"/>
              <a:ea typeface="Arial"/>
              <a:cs typeface="Arial"/>
              <a:sym typeface="Arial"/>
            </a:endParaRPr>
          </a:p>
        </p:txBody>
      </p:sp>
      <p:sp>
        <p:nvSpPr>
          <p:cNvPr id="68" name="Google Shape;68;p2"/>
          <p:cNvSpPr txBox="1"/>
          <p:nvPr/>
        </p:nvSpPr>
        <p:spPr>
          <a:xfrm>
            <a:off x="1756709" y="1212469"/>
            <a:ext cx="8825225" cy="1153842"/>
          </a:xfrm>
          <a:prstGeom prst="rect">
            <a:avLst/>
          </a:prstGeom>
          <a:noFill/>
          <a:ln>
            <a:noFill/>
          </a:ln>
        </p:spPr>
        <p:txBody>
          <a:bodyPr spcFirstLastPara="1" wrap="square" lIns="35719" tIns="35719" rIns="35719" bIns="35719" anchor="ctr" anchorCtr="0">
            <a:spAutoFit/>
          </a:bodyPr>
          <a:lstStyle/>
          <a:p>
            <a:pPr algn="ctr">
              <a:buClr>
                <a:srgbClr val="00AEEE"/>
              </a:buClr>
              <a:buSzPts val="2000"/>
            </a:pPr>
            <a:r>
              <a:rPr lang="en-GB" sz="1406" b="1">
                <a:solidFill>
                  <a:srgbClr val="00AEEE"/>
                </a:solidFill>
                <a:latin typeface="Gill Sans"/>
                <a:ea typeface="Gill Sans"/>
                <a:cs typeface="Gill Sans"/>
                <a:sym typeface="Gill Sans"/>
              </a:rPr>
              <a:t>Vocabulary Ninja</a:t>
            </a:r>
            <a:r>
              <a:rPr lang="en-GB" sz="1406">
                <a:solidFill>
                  <a:srgbClr val="00AEEE"/>
                </a:solidFill>
                <a:latin typeface="Gill Sans"/>
                <a:ea typeface="Gill Sans"/>
                <a:cs typeface="Gill Sans"/>
                <a:sym typeface="Gill Sans"/>
              </a:rPr>
              <a:t> </a:t>
            </a:r>
            <a:r>
              <a:rPr lang="en-GB" sz="1406">
                <a:solidFill>
                  <a:srgbClr val="000000"/>
                </a:solidFill>
                <a:latin typeface="Gill Sans"/>
                <a:ea typeface="Gill Sans"/>
                <a:cs typeface="Gill Sans"/>
                <a:sym typeface="Gill Sans"/>
              </a:rPr>
              <a:t>believes that words can unlock the doors to a whole new world of understanding. Taking the time to unpick, discuss and understand the meaning of a word is guaranteed to excite and engage your learners! Combining exciting vocabulary with an enthralling topic, it’s main characters and most historic events. Not only focusing on typical noun topic vocabulary, but exploring all other word classes that can bring a topic to life! Words carefully selected to enhance understanding and subsequently children’s reading and writing.</a:t>
            </a:r>
            <a:endParaRPr sz="984">
              <a:solidFill>
                <a:srgbClr val="000000"/>
              </a:solidFill>
              <a:latin typeface="Arial"/>
              <a:ea typeface="Arial"/>
              <a:cs typeface="Arial"/>
              <a:sym typeface="Arial"/>
            </a:endParaRPr>
          </a:p>
        </p:txBody>
      </p:sp>
      <p:sp>
        <p:nvSpPr>
          <p:cNvPr id="69" name="Google Shape;69;p2"/>
          <p:cNvSpPr txBox="1"/>
          <p:nvPr/>
        </p:nvSpPr>
        <p:spPr>
          <a:xfrm>
            <a:off x="1756717" y="2441996"/>
            <a:ext cx="5062711" cy="3772251"/>
          </a:xfrm>
          <a:prstGeom prst="rect">
            <a:avLst/>
          </a:prstGeom>
          <a:noFill/>
          <a:ln>
            <a:noFill/>
          </a:ln>
        </p:spPr>
        <p:txBody>
          <a:bodyPr spcFirstLastPara="1" wrap="square" lIns="35719" tIns="35719" rIns="35719" bIns="35719" anchor="ctr" anchorCtr="0">
            <a:spAutoFit/>
          </a:bodyPr>
          <a:lstStyle/>
          <a:p>
            <a:pPr>
              <a:buClr>
                <a:schemeClr val="dk1"/>
              </a:buClr>
              <a:buSzPts val="2400"/>
            </a:pPr>
            <a:r>
              <a:rPr lang="en-GB" sz="1687" b="1">
                <a:solidFill>
                  <a:srgbClr val="000000"/>
                </a:solidFill>
                <a:latin typeface="Gill Sans"/>
                <a:ea typeface="Gill Sans"/>
                <a:cs typeface="Gill Sans"/>
                <a:sym typeface="Gill Sans"/>
              </a:rPr>
              <a:t>Page 3</a:t>
            </a:r>
            <a:r>
              <a:rPr lang="en-GB" sz="1687">
                <a:solidFill>
                  <a:srgbClr val="000000"/>
                </a:solidFill>
                <a:latin typeface="Gill Sans"/>
                <a:ea typeface="Gill Sans"/>
                <a:cs typeface="Gill Sans"/>
                <a:sym typeface="Gill Sans"/>
              </a:rPr>
              <a:t> –</a:t>
            </a:r>
            <a:r>
              <a:rPr lang="en-GB" sz="1687">
                <a:solidFill>
                  <a:srgbClr val="02AEEE"/>
                </a:solidFill>
                <a:latin typeface="Gill Sans"/>
                <a:ea typeface="Gill Sans"/>
                <a:cs typeface="Gill Sans"/>
                <a:sym typeface="Gill Sans"/>
              </a:rPr>
              <a:t> </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RAINFOREST TO REMEMBER.</a:t>
            </a:r>
            <a:endParaRPr sz="984">
              <a:solidFill>
                <a:srgbClr val="02AEEE"/>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Vocabulary lists, great for writing!</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4</a:t>
            </a:r>
            <a:r>
              <a:rPr lang="en-GB" sz="1687">
                <a:solidFill>
                  <a:srgbClr val="000000"/>
                </a:solidFill>
                <a:latin typeface="Gill Sans"/>
                <a:ea typeface="Gill Sans"/>
                <a:cs typeface="Gill Sans"/>
                <a:sym typeface="Gill Sans"/>
              </a:rPr>
              <a:t> -  </a:t>
            </a:r>
            <a:r>
              <a:rPr lang="en-GB" sz="1687" b="1">
                <a:solidFill>
                  <a:srgbClr val="02AEEE"/>
                </a:solidFill>
                <a:latin typeface="Gill Sans"/>
                <a:ea typeface="Gill Sans"/>
                <a:cs typeface="Gill Sans"/>
                <a:sym typeface="Gill Sans"/>
              </a:rPr>
              <a:t>RAINFOREST</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NOUNS</a:t>
            </a:r>
            <a:r>
              <a:rPr lang="en-GB" sz="1687" b="1">
                <a:solidFill>
                  <a:srgbClr val="000000"/>
                </a:solidFill>
                <a:latin typeface="Gill Sans"/>
                <a:ea typeface="Gill Sans"/>
                <a:cs typeface="Gill Sans"/>
                <a:sym typeface="Gill Sans"/>
              </a:rPr>
              <a:t>.</a:t>
            </a:r>
            <a:endParaRPr sz="984">
              <a:solidFill>
                <a:srgbClr val="000000"/>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A selection of GPP nouns.</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5 - </a:t>
            </a:r>
            <a:r>
              <a:rPr lang="en-GB" sz="1687" b="1">
                <a:solidFill>
                  <a:srgbClr val="02AEEE"/>
                </a:solidFill>
                <a:latin typeface="Gill Sans"/>
                <a:ea typeface="Gill Sans"/>
                <a:cs typeface="Gill Sans"/>
                <a:sym typeface="Gill Sans"/>
              </a:rPr>
              <a:t>RAINFOREST</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VERBS</a:t>
            </a:r>
            <a:r>
              <a:rPr lang="en-GB" sz="1687" b="1">
                <a:solidFill>
                  <a:srgbClr val="000000"/>
                </a:solidFill>
                <a:latin typeface="Gill Sans"/>
                <a:ea typeface="Gill Sans"/>
                <a:cs typeface="Gill Sans"/>
                <a:sym typeface="Gill Sans"/>
              </a:rPr>
              <a:t>.</a:t>
            </a:r>
            <a:endParaRPr sz="984">
              <a:solidFill>
                <a:srgbClr val="000000"/>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Being, doing, having verbs!#DoIt!</a:t>
            </a:r>
            <a:endParaRPr sz="984">
              <a:solidFill>
                <a:srgbClr val="000000"/>
              </a:solidFill>
              <a:latin typeface="Arial"/>
              <a:ea typeface="Arial"/>
              <a:cs typeface="Arial"/>
              <a:sym typeface="Arial"/>
            </a:endParaRPr>
          </a:p>
          <a:p>
            <a:pPr>
              <a:buClr>
                <a:schemeClr val="dk1"/>
              </a:buClr>
              <a:buSzPts val="2400"/>
            </a:pPr>
            <a:r>
              <a:rPr lang="en-GB" sz="1687" b="1">
                <a:solidFill>
                  <a:srgbClr val="000000"/>
                </a:solidFill>
                <a:latin typeface="Gill Sans"/>
                <a:ea typeface="Gill Sans"/>
                <a:cs typeface="Gill Sans"/>
                <a:sym typeface="Gill Sans"/>
              </a:rPr>
              <a:t>Page 6</a:t>
            </a:r>
            <a:r>
              <a:rPr lang="en-GB" sz="1687">
                <a:solidFill>
                  <a:srgbClr val="000000"/>
                </a:solidFill>
                <a:latin typeface="Gill Sans"/>
                <a:ea typeface="Gill Sans"/>
                <a:cs typeface="Gill Sans"/>
                <a:sym typeface="Gill Sans"/>
              </a:rPr>
              <a:t> – </a:t>
            </a:r>
            <a:r>
              <a:rPr lang="en-GB" sz="1687" b="1">
                <a:solidFill>
                  <a:srgbClr val="02AEEE"/>
                </a:solidFill>
                <a:latin typeface="Gill Sans"/>
                <a:ea typeface="Gill Sans"/>
                <a:cs typeface="Gill Sans"/>
                <a:sym typeface="Gill Sans"/>
              </a:rPr>
              <a:t>RAINFOREST</a:t>
            </a:r>
            <a:r>
              <a:rPr lang="en-GB" sz="1687" b="1">
                <a:solidFill>
                  <a:srgbClr val="C82606"/>
                </a:solidFill>
                <a:latin typeface="Gill Sans"/>
                <a:ea typeface="Gill Sans"/>
                <a:cs typeface="Gill Sans"/>
                <a:sym typeface="Gill Sans"/>
              </a:rPr>
              <a:t> </a:t>
            </a:r>
            <a:r>
              <a:rPr lang="en-GB" sz="1687" b="1">
                <a:solidFill>
                  <a:srgbClr val="02AEEE"/>
                </a:solidFill>
                <a:latin typeface="Gill Sans"/>
                <a:ea typeface="Gill Sans"/>
                <a:cs typeface="Gill Sans"/>
                <a:sym typeface="Gill Sans"/>
              </a:rPr>
              <a:t>ADJECTIVES.</a:t>
            </a:r>
            <a:endParaRPr sz="984">
              <a:solidFill>
                <a:srgbClr val="02AEEE"/>
              </a:solidFill>
              <a:latin typeface="Arial"/>
              <a:ea typeface="Arial"/>
              <a:cs typeface="Arial"/>
              <a:sym typeface="Arial"/>
            </a:endParaRPr>
          </a:p>
          <a:p>
            <a:pPr>
              <a:buClr>
                <a:schemeClr val="accent1"/>
              </a:buClr>
              <a:buSzPts val="2400"/>
            </a:pPr>
            <a:r>
              <a:rPr lang="en-GB" sz="1687">
                <a:solidFill>
                  <a:srgbClr val="000000"/>
                </a:solidFill>
                <a:latin typeface="Gill Sans"/>
                <a:ea typeface="Gill Sans"/>
                <a:cs typeface="Gill Sans"/>
                <a:sym typeface="Gill Sans"/>
              </a:rPr>
              <a:t>Describe away with these beauties!</a:t>
            </a:r>
            <a:endParaRPr sz="1758" b="1">
              <a:solidFill>
                <a:srgbClr val="000000"/>
              </a:solidFill>
              <a:latin typeface="Gill Sans"/>
              <a:ea typeface="Gill Sans"/>
              <a:cs typeface="Gill Sans"/>
              <a:sym typeface="Gill Sans"/>
            </a:endParaRPr>
          </a:p>
          <a:p>
            <a:pPr>
              <a:buClr>
                <a:srgbClr val="000000"/>
              </a:buClr>
              <a:buSzPts val="2500"/>
            </a:pPr>
            <a:r>
              <a:rPr lang="en-GB" sz="1758" b="1">
                <a:solidFill>
                  <a:srgbClr val="000000"/>
                </a:solidFill>
                <a:latin typeface="Gill Sans"/>
                <a:ea typeface="Gill Sans"/>
                <a:cs typeface="Gill Sans"/>
                <a:sym typeface="Gill Sans"/>
              </a:rPr>
              <a:t>Page 7 and 15 </a:t>
            </a:r>
            <a:r>
              <a:rPr lang="en-GB" sz="1758">
                <a:solidFill>
                  <a:srgbClr val="000000"/>
                </a:solidFill>
                <a:latin typeface="Gill Sans"/>
                <a:ea typeface="Gill Sans"/>
                <a:cs typeface="Gill Sans"/>
                <a:sym typeface="Gill Sans"/>
              </a:rPr>
              <a:t>- </a:t>
            </a:r>
            <a:r>
              <a:rPr lang="en-GB" sz="1758" b="1">
                <a:solidFill>
                  <a:srgbClr val="00AEEE"/>
                </a:solidFill>
                <a:latin typeface="Gill Sans"/>
                <a:ea typeface="Gill Sans"/>
                <a:cs typeface="Gill Sans"/>
                <a:sym typeface="Gill Sans"/>
              </a:rPr>
              <a:t>SYNONYM ALLEY.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Match the up levelled meaning.</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8</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VOCABULARY LABORATORY.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Explore definitions, rehearse and explore.</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9</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ENTHRALLING ETYMOLOGY.</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Where did it come from? No way! Really?</a:t>
            </a:r>
            <a:endParaRPr sz="984">
              <a:solidFill>
                <a:srgbClr val="000000"/>
              </a:solidFill>
              <a:latin typeface="Arial"/>
              <a:ea typeface="Arial"/>
              <a:cs typeface="Arial"/>
              <a:sym typeface="Arial"/>
            </a:endParaRPr>
          </a:p>
        </p:txBody>
      </p:sp>
      <p:sp>
        <p:nvSpPr>
          <p:cNvPr id="70" name="Google Shape;70;p2"/>
          <p:cNvSpPr txBox="1"/>
          <p:nvPr/>
        </p:nvSpPr>
        <p:spPr>
          <a:xfrm>
            <a:off x="6539090" y="2441572"/>
            <a:ext cx="4618477" cy="1965796"/>
          </a:xfrm>
          <a:prstGeom prst="rect">
            <a:avLst/>
          </a:prstGeom>
          <a:noFill/>
          <a:ln>
            <a:noFill/>
          </a:ln>
        </p:spPr>
        <p:txBody>
          <a:bodyPr spcFirstLastPara="1" wrap="square" lIns="35719" tIns="35719" rIns="35719" bIns="35719" anchor="ctr" anchorCtr="0">
            <a:spAutoFit/>
          </a:bodyPr>
          <a:lstStyle/>
          <a:p>
            <a:pPr>
              <a:buClr>
                <a:srgbClr val="000000"/>
              </a:buClr>
              <a:buSzPts val="2500"/>
            </a:pPr>
            <a:r>
              <a:rPr lang="en-GB" sz="1758" b="1">
                <a:solidFill>
                  <a:srgbClr val="000000"/>
                </a:solidFill>
                <a:latin typeface="Gill Sans"/>
                <a:ea typeface="Gill Sans"/>
                <a:cs typeface="Gill Sans"/>
                <a:sym typeface="Gill Sans"/>
              </a:rPr>
              <a:t>Page 10</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NINJA CERTIFICATES.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Celebrate success! Ninja style.</a:t>
            </a:r>
            <a:endParaRPr sz="984">
              <a:solidFill>
                <a:srgbClr val="000000"/>
              </a:solidFill>
              <a:latin typeface="Arial"/>
              <a:ea typeface="Arial"/>
              <a:cs typeface="Arial"/>
              <a:sym typeface="Arial"/>
            </a:endParaRPr>
          </a:p>
          <a:p>
            <a:pPr>
              <a:buClr>
                <a:srgbClr val="000000"/>
              </a:buClr>
              <a:buSzPts val="2500"/>
            </a:pPr>
            <a:r>
              <a:rPr lang="en-GB" sz="1758" b="1">
                <a:solidFill>
                  <a:srgbClr val="000000"/>
                </a:solidFill>
                <a:latin typeface="Gill Sans"/>
                <a:ea typeface="Gill Sans"/>
                <a:cs typeface="Gill Sans"/>
                <a:sym typeface="Gill Sans"/>
              </a:rPr>
              <a:t>Page 11 and 12</a:t>
            </a:r>
            <a:r>
              <a:rPr lang="en-GB" sz="1758">
                <a:solidFill>
                  <a:srgbClr val="000000"/>
                </a:solidFill>
                <a:latin typeface="Gill Sans"/>
                <a:ea typeface="Gill Sans"/>
                <a:cs typeface="Gill Sans"/>
                <a:sym typeface="Gill Sans"/>
              </a:rPr>
              <a:t> - </a:t>
            </a:r>
            <a:r>
              <a:rPr lang="en-GB" sz="1758" b="1">
                <a:solidFill>
                  <a:srgbClr val="00AEEE"/>
                </a:solidFill>
                <a:latin typeface="Gill Sans"/>
                <a:ea typeface="Gill Sans"/>
                <a:cs typeface="Gill Sans"/>
                <a:sym typeface="Gill Sans"/>
              </a:rPr>
              <a:t>VOCAB TEACHING TECHNIQUES.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How to make this pack have impact!</a:t>
            </a:r>
            <a:endParaRPr sz="2531" b="1">
              <a:solidFill>
                <a:schemeClr val="dk1"/>
              </a:solidFill>
              <a:latin typeface="Gill Sans"/>
              <a:ea typeface="Gill Sans"/>
              <a:cs typeface="Gill Sans"/>
              <a:sym typeface="Gill Sans"/>
            </a:endParaRPr>
          </a:p>
          <a:p>
            <a:pPr>
              <a:buClr>
                <a:srgbClr val="000000"/>
              </a:buClr>
              <a:buSzPts val="2500"/>
            </a:pPr>
            <a:r>
              <a:rPr lang="en-GB" sz="1758" b="1">
                <a:solidFill>
                  <a:srgbClr val="000000"/>
                </a:solidFill>
                <a:latin typeface="Gill Sans"/>
                <a:ea typeface="Gill Sans"/>
                <a:cs typeface="Gill Sans"/>
                <a:sym typeface="Gill Sans"/>
              </a:rPr>
              <a:t>Page 13</a:t>
            </a:r>
            <a:r>
              <a:rPr lang="en-GB" sz="1758" b="1">
                <a:solidFill>
                  <a:srgbClr val="C82606"/>
                </a:solidFill>
                <a:latin typeface="Gill Sans"/>
                <a:ea typeface="Gill Sans"/>
                <a:cs typeface="Gill Sans"/>
                <a:sym typeface="Gill Sans"/>
              </a:rPr>
              <a:t> </a:t>
            </a:r>
            <a:r>
              <a:rPr lang="en-GB" sz="1758">
                <a:solidFill>
                  <a:srgbClr val="000000"/>
                </a:solidFill>
                <a:latin typeface="Gill Sans"/>
                <a:ea typeface="Gill Sans"/>
                <a:cs typeface="Gill Sans"/>
                <a:sym typeface="Gill Sans"/>
              </a:rPr>
              <a:t>-</a:t>
            </a:r>
            <a:r>
              <a:rPr lang="en-GB" sz="1758" b="1">
                <a:solidFill>
                  <a:srgbClr val="C82606"/>
                </a:solidFill>
                <a:latin typeface="Gill Sans"/>
                <a:ea typeface="Gill Sans"/>
                <a:cs typeface="Gill Sans"/>
                <a:sym typeface="Gill Sans"/>
              </a:rPr>
              <a:t> </a:t>
            </a:r>
            <a:r>
              <a:rPr lang="en-GB" sz="1758" b="1">
                <a:solidFill>
                  <a:srgbClr val="00AEEE"/>
                </a:solidFill>
                <a:latin typeface="Gill Sans"/>
                <a:ea typeface="Gill Sans"/>
                <a:cs typeface="Gill Sans"/>
                <a:sym typeface="Gill Sans"/>
              </a:rPr>
              <a:t>DISPLAY SLIPS</a:t>
            </a:r>
            <a:endParaRPr sz="984">
              <a:solidFill>
                <a:srgbClr val="000000"/>
              </a:solidFill>
              <a:latin typeface="Arial"/>
              <a:ea typeface="Arial"/>
              <a:cs typeface="Arial"/>
              <a:sym typeface="Arial"/>
            </a:endParaRPr>
          </a:p>
          <a:p>
            <a:pPr>
              <a:buClr>
                <a:schemeClr val="dk1"/>
              </a:buClr>
              <a:buSzPts val="2500"/>
            </a:pPr>
            <a:r>
              <a:rPr lang="en-GB" sz="1758">
                <a:solidFill>
                  <a:schemeClr val="dk1"/>
                </a:solidFill>
                <a:latin typeface="Gill Sans"/>
                <a:ea typeface="Gill Sans"/>
                <a:cs typeface="Gill Sans"/>
                <a:sym typeface="Gill Sans"/>
              </a:rPr>
              <a:t>Print, write on, display, discuss, use!</a:t>
            </a:r>
            <a:endParaRPr sz="984">
              <a:solidFill>
                <a:srgbClr val="000000"/>
              </a:solidFill>
              <a:latin typeface="Arial"/>
              <a:ea typeface="Arial"/>
              <a:cs typeface="Arial"/>
              <a:sym typeface="Arial"/>
            </a:endParaRPr>
          </a:p>
        </p:txBody>
      </p:sp>
      <p:pic>
        <p:nvPicPr>
          <p:cNvPr id="71" name="Google Shape;71;p2" descr="Logo, company name&#10;&#10;Description automatically generated"/>
          <p:cNvPicPr preferRelativeResize="0"/>
          <p:nvPr/>
        </p:nvPicPr>
        <p:blipFill rotWithShape="1">
          <a:blip r:embed="rId3">
            <a:alphaModFix/>
          </a:blip>
          <a:srcRect t="24752" b="42672"/>
          <a:stretch/>
        </p:blipFill>
        <p:spPr>
          <a:xfrm>
            <a:off x="6375134" y="5636639"/>
            <a:ext cx="4472532" cy="1221361"/>
          </a:xfrm>
          <a:prstGeom prst="rect">
            <a:avLst/>
          </a:prstGeom>
          <a:noFill/>
          <a:ln>
            <a:noFill/>
          </a:ln>
        </p:spPr>
      </p:pic>
      <p:sp>
        <p:nvSpPr>
          <p:cNvPr id="72" name="Google Shape;72;p2"/>
          <p:cNvSpPr txBox="1"/>
          <p:nvPr/>
        </p:nvSpPr>
        <p:spPr>
          <a:xfrm>
            <a:off x="5444415" y="6674056"/>
            <a:ext cx="1303172"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73" name="Google Shape;73;p2" descr="Text&#10;&#10;Description automatically generated"/>
          <p:cNvPicPr preferRelativeResize="0"/>
          <p:nvPr/>
        </p:nvPicPr>
        <p:blipFill rotWithShape="1">
          <a:blip r:embed="rId4">
            <a:alphaModFix/>
          </a:blip>
          <a:srcRect l="15591" t="66485" r="13331" b="18124"/>
          <a:stretch/>
        </p:blipFill>
        <p:spPr>
          <a:xfrm>
            <a:off x="1563066" y="115663"/>
            <a:ext cx="9004182" cy="10966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7"/>
        <p:cNvGrpSpPr/>
        <p:nvPr/>
      </p:nvGrpSpPr>
      <p:grpSpPr>
        <a:xfrm>
          <a:off x="0" y="0"/>
          <a:ext cx="0" cy="0"/>
          <a:chOff x="0" y="0"/>
          <a:chExt cx="0" cy="0"/>
        </a:xfrm>
      </p:grpSpPr>
      <p:sp>
        <p:nvSpPr>
          <p:cNvPr id="78" name="Google Shape;78;p3"/>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3</a:t>
            </a:r>
            <a:endParaRPr sz="984">
              <a:solidFill>
                <a:srgbClr val="000000"/>
              </a:solidFill>
              <a:latin typeface="Arial"/>
              <a:ea typeface="Arial"/>
              <a:cs typeface="Arial"/>
              <a:sym typeface="Arial"/>
            </a:endParaRPr>
          </a:p>
        </p:txBody>
      </p:sp>
      <p:pic>
        <p:nvPicPr>
          <p:cNvPr id="79" name="Google Shape;79;p3" descr="Logo, company name&#10;&#10;Description automatically generated"/>
          <p:cNvPicPr preferRelativeResize="0"/>
          <p:nvPr/>
        </p:nvPicPr>
        <p:blipFill rotWithShape="1">
          <a:blip r:embed="rId3">
            <a:alphaModFix/>
          </a:blip>
          <a:srcRect l="67906" t="24752" b="42672"/>
          <a:stretch/>
        </p:blipFill>
        <p:spPr>
          <a:xfrm>
            <a:off x="9742418" y="5985128"/>
            <a:ext cx="1025852" cy="872871"/>
          </a:xfrm>
          <a:prstGeom prst="rect">
            <a:avLst/>
          </a:prstGeom>
          <a:noFill/>
          <a:ln>
            <a:noFill/>
          </a:ln>
        </p:spPr>
      </p:pic>
      <p:sp>
        <p:nvSpPr>
          <p:cNvPr id="80" name="Google Shape;80;p3"/>
          <p:cNvSpPr txBox="1"/>
          <p:nvPr/>
        </p:nvSpPr>
        <p:spPr>
          <a:xfrm>
            <a:off x="5444415" y="6674056"/>
            <a:ext cx="1303172"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graphicFrame>
        <p:nvGraphicFramePr>
          <p:cNvPr id="81" name="Google Shape;81;p3"/>
          <p:cNvGraphicFramePr/>
          <p:nvPr>
            <p:extLst>
              <p:ext uri="{D42A27DB-BD31-4B8C-83A1-F6EECF244321}">
                <p14:modId xmlns:p14="http://schemas.microsoft.com/office/powerpoint/2010/main" val="3292112572"/>
              </p:ext>
            </p:extLst>
          </p:nvPr>
        </p:nvGraphicFramePr>
        <p:xfrm>
          <a:off x="1760711" y="122776"/>
          <a:ext cx="8552180" cy="6714048"/>
        </p:xfrm>
        <a:graphic>
          <a:graphicData uri="http://schemas.openxmlformats.org/drawingml/2006/table">
            <a:tbl>
              <a:tblPr firstRow="1" bandRow="1">
                <a:noFill/>
              </a:tblPr>
              <a:tblGrid>
                <a:gridCol w="2138045">
                  <a:extLst>
                    <a:ext uri="{9D8B030D-6E8A-4147-A177-3AD203B41FA5}">
                      <a16:colId xmlns:a16="http://schemas.microsoft.com/office/drawing/2014/main" val="20000"/>
                    </a:ext>
                  </a:extLst>
                </a:gridCol>
                <a:gridCol w="2138045">
                  <a:extLst>
                    <a:ext uri="{9D8B030D-6E8A-4147-A177-3AD203B41FA5}">
                      <a16:colId xmlns:a16="http://schemas.microsoft.com/office/drawing/2014/main" val="20001"/>
                    </a:ext>
                  </a:extLst>
                </a:gridCol>
                <a:gridCol w="2138045">
                  <a:extLst>
                    <a:ext uri="{9D8B030D-6E8A-4147-A177-3AD203B41FA5}">
                      <a16:colId xmlns:a16="http://schemas.microsoft.com/office/drawing/2014/main" val="20002"/>
                    </a:ext>
                  </a:extLst>
                </a:gridCol>
                <a:gridCol w="2138045">
                  <a:extLst>
                    <a:ext uri="{9D8B030D-6E8A-4147-A177-3AD203B41FA5}">
                      <a16:colId xmlns:a16="http://schemas.microsoft.com/office/drawing/2014/main" val="20003"/>
                    </a:ext>
                  </a:extLst>
                </a:gridCol>
              </a:tblGrid>
              <a:tr h="578651">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Orangutan</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Boa Constrictor</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Red-Eyed Tree Frog</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2AEEE"/>
                        </a:buClr>
                        <a:buSzPts val="2400"/>
                        <a:buFont typeface="Gill Sans"/>
                        <a:buNone/>
                      </a:pPr>
                      <a:r>
                        <a:rPr lang="en-GB" sz="1700" b="1">
                          <a:solidFill>
                            <a:srgbClr val="02AEEE"/>
                          </a:solidFill>
                          <a:latin typeface="Gill Sans"/>
                          <a:ea typeface="Gill Sans"/>
                          <a:cs typeface="Gill Sans"/>
                          <a:sym typeface="Gill Sans"/>
                        </a:rPr>
                        <a:t>Great Hornbill</a:t>
                      </a:r>
                      <a:endParaRPr sz="1000" u="none" strike="noStrike" cap="none"/>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ape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snake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amphibian</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impressive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u="none" strike="noStrike" cap="none">
                          <a:solidFill>
                            <a:schemeClr val="bg1"/>
                          </a:solidFill>
                          <a:latin typeface="Gill Sans"/>
                          <a:ea typeface="Gill Sans"/>
                          <a:cs typeface="Gill Sans"/>
                          <a:sym typeface="Gill Sans"/>
                        </a:rPr>
                        <a:t>l</a:t>
                      </a:r>
                      <a:r>
                        <a:rPr lang="en-GB" sz="1700">
                          <a:solidFill>
                            <a:schemeClr val="bg1"/>
                          </a:solidFill>
                          <a:latin typeface="Gill Sans"/>
                          <a:ea typeface="Gill Sans"/>
                          <a:cs typeface="Gill Sans"/>
                          <a:sym typeface="Gill Sans"/>
                        </a:rPr>
                        <a:t>eaves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reptile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u="none" strike="noStrike" cap="none">
                          <a:solidFill>
                            <a:schemeClr val="bg1"/>
                          </a:solidFill>
                          <a:latin typeface="Gill Sans"/>
                          <a:ea typeface="Gill Sans"/>
                          <a:cs typeface="Gill Sans"/>
                          <a:sym typeface="Gill Sans"/>
                        </a:rPr>
                        <a:t>f</a:t>
                      </a:r>
                      <a:r>
                        <a:rPr lang="en-GB" sz="1700">
                          <a:solidFill>
                            <a:schemeClr val="bg1"/>
                          </a:solidFill>
                          <a:latin typeface="Gill Sans"/>
                          <a:ea typeface="Gill Sans"/>
                          <a:cs typeface="Gill Sans"/>
                          <a:sym typeface="Gill Sans"/>
                        </a:rPr>
                        <a:t>rog</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tribal</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insects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large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vibrant</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eyelashes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562816">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mammal</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larger female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sticky pads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casque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4"/>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bulky</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camouflage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foliage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serrated beak</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5"/>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reckless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swimmer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insectivore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near threatened</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6"/>
                  </a:ext>
                </a:extLst>
              </a:tr>
              <a:tr h="562816">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opposable thumb</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nocturnal</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insects</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heavy wings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7"/>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solitary</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solitary</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rivers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hilly forest</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8"/>
                  </a:ext>
                </a:extLst>
              </a:tr>
              <a:tr h="415828">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forager</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shed cycle</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ponds</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water from fruit</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9"/>
                  </a:ext>
                </a:extLst>
              </a:tr>
              <a:tr h="562816">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nesting</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birds and rodent</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clutch</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mammals</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0"/>
                  </a:ext>
                </a:extLst>
              </a:tr>
              <a:tr h="389865">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intelligent</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ovoviviparous</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tadpoles</a:t>
                      </a:r>
                      <a:endParaRPr sz="1000" u="none" strike="noStrike" cap="none">
                        <a:solidFill>
                          <a:schemeClr val="bg1"/>
                        </a:solidFill>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u="none" strike="noStrike" cap="none">
                          <a:solidFill>
                            <a:schemeClr val="bg1"/>
                          </a:solidFill>
                          <a:latin typeface="Gill Sans"/>
                          <a:ea typeface="Gill Sans"/>
                          <a:cs typeface="Gill Sans"/>
                          <a:sym typeface="Gill Sans"/>
                        </a:rPr>
                        <a:t>  </a:t>
                      </a:r>
                      <a:r>
                        <a:rPr lang="en-GB" sz="1700">
                          <a:solidFill>
                            <a:schemeClr val="bg1"/>
                          </a:solidFill>
                          <a:latin typeface="Gill Sans"/>
                          <a:ea typeface="Gill Sans"/>
                          <a:cs typeface="Gill Sans"/>
                          <a:sym typeface="Gill Sans"/>
                        </a:rPr>
                        <a:t>reptiles</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1"/>
                  </a:ext>
                </a:extLst>
              </a:tr>
              <a:tr h="382096">
                <a:tc>
                  <a:txBody>
                    <a:bodyPr/>
                    <a:lstStyle/>
                    <a:p>
                      <a:pPr marL="0" marR="0" lvl="0" indent="0" algn="ctr" rtl="0">
                        <a:lnSpc>
                          <a:spcPct val="100000"/>
                        </a:lnSpc>
                        <a:spcBef>
                          <a:spcPts val="0"/>
                        </a:spcBef>
                        <a:spcAft>
                          <a:spcPts val="0"/>
                        </a:spcAft>
                        <a:buClr>
                          <a:srgbClr val="000000"/>
                        </a:buClr>
                        <a:buSzPts val="2400"/>
                        <a:buFont typeface="Arial"/>
                        <a:buNone/>
                      </a:pPr>
                      <a:r>
                        <a:rPr lang="en-GB" sz="1700">
                          <a:solidFill>
                            <a:schemeClr val="bg1"/>
                          </a:solidFill>
                          <a:latin typeface="Gill Sans"/>
                          <a:ea typeface="Gill Sans"/>
                          <a:cs typeface="Gill Sans"/>
                          <a:sym typeface="Gill Sans"/>
                        </a:rPr>
                        <a:t>creative</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1700">
                          <a:solidFill>
                            <a:schemeClr val="bg1"/>
                          </a:solidFill>
                          <a:latin typeface="Gill Sans"/>
                          <a:ea typeface="Gill Sans"/>
                          <a:cs typeface="Gill Sans"/>
                          <a:sym typeface="Gill Sans"/>
                        </a:rPr>
                        <a:t>captivity</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1700">
                          <a:solidFill>
                            <a:schemeClr val="bg1"/>
                          </a:solidFill>
                          <a:latin typeface="Gill Sans"/>
                          <a:ea typeface="Gill Sans"/>
                          <a:cs typeface="Gill Sans"/>
                          <a:sym typeface="Gill Sans"/>
                        </a:rPr>
                        <a:t>vertebrate</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1700">
                          <a:solidFill>
                            <a:schemeClr val="bg1"/>
                          </a:solidFill>
                          <a:latin typeface="Gill Sans"/>
                          <a:ea typeface="Gill Sans"/>
                          <a:cs typeface="Gill Sans"/>
                          <a:sym typeface="Gill Sans"/>
                        </a:rPr>
                        <a:t>feathers</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2"/>
                  </a:ext>
                </a:extLst>
              </a:tr>
              <a:tr h="382096">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conservation</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u="none" strike="noStrike" cap="none">
                          <a:solidFill>
                            <a:schemeClr val="bg1"/>
                          </a:solidFill>
                          <a:latin typeface="Gill Sans"/>
                          <a:ea typeface="Gill Sans"/>
                          <a:cs typeface="Gill Sans"/>
                          <a:sym typeface="Gill Sans"/>
                        </a:rPr>
                        <a:t> </a:t>
                      </a:r>
                      <a:r>
                        <a:rPr lang="en-GB" sz="1700">
                          <a:solidFill>
                            <a:schemeClr val="bg1"/>
                          </a:solidFill>
                          <a:latin typeface="Gill Sans"/>
                          <a:ea typeface="Gill Sans"/>
                          <a:cs typeface="Gill Sans"/>
                          <a:sym typeface="Gill Sans"/>
                        </a:rPr>
                        <a:t>burrows</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Gill Sans"/>
                        <a:buNone/>
                      </a:pPr>
                      <a:r>
                        <a:rPr lang="en-GB" sz="1700">
                          <a:solidFill>
                            <a:schemeClr val="bg1"/>
                          </a:solidFill>
                          <a:latin typeface="Gill Sans"/>
                          <a:ea typeface="Gill Sans"/>
                          <a:cs typeface="Gill Sans"/>
                          <a:sym typeface="Gill Sans"/>
                        </a:rPr>
                        <a:t>camouflage</a:t>
                      </a:r>
                      <a:endParaRPr sz="1700" u="none" strike="noStrike" cap="none">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Helvetica Neue Light"/>
                        <a:buNone/>
                      </a:pPr>
                      <a:endParaRPr sz="1700" u="none" strike="noStrike" cap="none" dirty="0">
                        <a:solidFill>
                          <a:schemeClr val="bg1"/>
                        </a:solidFill>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3"/>
                  </a:ext>
                </a:extLst>
              </a:tr>
              <a:tr h="382096">
                <a:tc>
                  <a:txBody>
                    <a:bodyPr/>
                    <a:lstStyle/>
                    <a:p>
                      <a:pPr marL="0" marR="0" lvl="0" indent="0" algn="ctr" rtl="0">
                        <a:lnSpc>
                          <a:spcPct val="100000"/>
                        </a:lnSpc>
                        <a:spcBef>
                          <a:spcPts val="0"/>
                        </a:spcBef>
                        <a:spcAft>
                          <a:spcPts val="0"/>
                        </a:spcAft>
                        <a:buClr>
                          <a:srgbClr val="000000"/>
                        </a:buClr>
                        <a:buSzPts val="2400"/>
                        <a:buFont typeface="Arial"/>
                        <a:buNone/>
                      </a:pPr>
                      <a:r>
                        <a:rPr lang="en-GB" sz="1700">
                          <a:latin typeface="Gill Sans"/>
                          <a:ea typeface="Gill Sans"/>
                          <a:cs typeface="Gill Sans"/>
                          <a:sym typeface="Gill Sans"/>
                        </a:rPr>
                        <a:t>threats</a:t>
                      </a:r>
                      <a:endParaRPr sz="1700" u="none" strike="noStrike" cap="none">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1700" u="none" strike="noStrike" cap="none">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1700" u="none" strike="noStrike" cap="none">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endParaRPr sz="1700" u="none" strike="noStrike" cap="none" dirty="0">
                        <a:latin typeface="Gill Sans"/>
                        <a:ea typeface="Gill Sans"/>
                        <a:cs typeface="Gill Sans"/>
                        <a:sym typeface="Gill Sans"/>
                      </a:endParaRPr>
                    </a:p>
                  </a:txBody>
                  <a:tcPr marL="64301" marR="64301" marT="32150" marB="32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5"/>
        <p:cNvGrpSpPr/>
        <p:nvPr/>
      </p:nvGrpSpPr>
      <p:grpSpPr>
        <a:xfrm>
          <a:off x="0" y="0"/>
          <a:ext cx="0" cy="0"/>
          <a:chOff x="0" y="0"/>
          <a:chExt cx="0" cy="0"/>
        </a:xfrm>
      </p:grpSpPr>
      <p:sp>
        <p:nvSpPr>
          <p:cNvPr id="86" name="Google Shape;86;p4"/>
          <p:cNvSpPr txBox="1"/>
          <p:nvPr/>
        </p:nvSpPr>
        <p:spPr>
          <a:xfrm>
            <a:off x="1585723" y="6523262"/>
            <a:ext cx="162304" cy="288477"/>
          </a:xfrm>
          <a:prstGeom prst="rect">
            <a:avLst/>
          </a:prstGeom>
          <a:noFill/>
          <a:ln>
            <a:noFill/>
          </a:ln>
        </p:spPr>
        <p:txBody>
          <a:bodyPr spcFirstLastPara="1" wrap="square" lIns="35719" tIns="35719" rIns="35719" bIns="35719" anchor="ctr" anchorCtr="0">
            <a:spAutoFit/>
          </a:bodyPr>
          <a:lstStyle/>
          <a:p>
            <a:pPr algn="ctr">
              <a:buClr>
                <a:srgbClr val="000000"/>
              </a:buClr>
              <a:buSzPts val="2000"/>
            </a:pPr>
            <a:r>
              <a:rPr lang="en-GB" sz="1406">
                <a:solidFill>
                  <a:srgbClr val="000000"/>
                </a:solidFill>
                <a:latin typeface="Gill Sans"/>
                <a:ea typeface="Gill Sans"/>
                <a:cs typeface="Gill Sans"/>
                <a:sym typeface="Gill Sans"/>
              </a:rPr>
              <a:t>4</a:t>
            </a:r>
            <a:endParaRPr sz="984">
              <a:solidFill>
                <a:srgbClr val="000000"/>
              </a:solidFill>
              <a:latin typeface="Arial"/>
              <a:ea typeface="Arial"/>
              <a:cs typeface="Arial"/>
              <a:sym typeface="Arial"/>
            </a:endParaRPr>
          </a:p>
        </p:txBody>
      </p:sp>
      <p:pic>
        <p:nvPicPr>
          <p:cNvPr id="87" name="Google Shape;87;p4" descr="9683AC4C-ABC4-4794-BAA2-9EBF2ECD8F90-L0-001.png"/>
          <p:cNvPicPr preferRelativeResize="0"/>
          <p:nvPr/>
        </p:nvPicPr>
        <p:blipFill rotWithShape="1">
          <a:blip r:embed="rId3">
            <a:alphaModFix/>
          </a:blip>
          <a:srcRect/>
          <a:stretch/>
        </p:blipFill>
        <p:spPr>
          <a:xfrm>
            <a:off x="7629332" y="104428"/>
            <a:ext cx="418885" cy="550230"/>
          </a:xfrm>
          <a:prstGeom prst="rect">
            <a:avLst/>
          </a:prstGeom>
          <a:noFill/>
          <a:ln>
            <a:noFill/>
          </a:ln>
        </p:spPr>
      </p:pic>
      <p:sp>
        <p:nvSpPr>
          <p:cNvPr id="88" name="Google Shape;88;p4"/>
          <p:cNvSpPr txBox="1"/>
          <p:nvPr/>
        </p:nvSpPr>
        <p:spPr>
          <a:xfrm>
            <a:off x="8069531" y="179422"/>
            <a:ext cx="2424279" cy="937757"/>
          </a:xfrm>
          <a:prstGeom prst="rect">
            <a:avLst/>
          </a:prstGeom>
          <a:noFill/>
          <a:ln>
            <a:noFill/>
          </a:ln>
        </p:spPr>
        <p:txBody>
          <a:bodyPr spcFirstLastPara="1" wrap="square" lIns="35719" tIns="35719" rIns="35719" bIns="35719" anchor="ctr" anchorCtr="0">
            <a:spAutoFit/>
          </a:bodyPr>
          <a:lstStyle/>
          <a:p>
            <a:pPr algn="ctr">
              <a:buClr>
                <a:schemeClr val="dk1"/>
              </a:buClr>
              <a:buSzPts val="1600"/>
            </a:pPr>
            <a:r>
              <a:rPr lang="en-GB" sz="1125" b="1">
                <a:solidFill>
                  <a:schemeClr val="dk1"/>
                </a:solidFill>
                <a:latin typeface="Gill Sans"/>
                <a:ea typeface="Gill Sans"/>
                <a:cs typeface="Gill Sans"/>
                <a:sym typeface="Gill Sans"/>
              </a:rPr>
              <a:t>Vocabulary Ninja Grammar Focus</a:t>
            </a:r>
            <a:r>
              <a:rPr lang="en-GB" sz="1125" b="1">
                <a:solidFill>
                  <a:srgbClr val="02AEEE"/>
                </a:solidFill>
                <a:latin typeface="Gill Sans"/>
                <a:ea typeface="Gill Sans"/>
                <a:cs typeface="Gill Sans"/>
                <a:sym typeface="Gill Sans"/>
              </a:rPr>
              <a:t>: </a:t>
            </a:r>
            <a:r>
              <a:rPr lang="en-GB" sz="1125">
                <a:solidFill>
                  <a:srgbClr val="000000"/>
                </a:solidFill>
                <a:latin typeface="Gill Sans"/>
                <a:ea typeface="Gill Sans"/>
                <a:cs typeface="Gill Sans"/>
                <a:sym typeface="Gill Sans"/>
              </a:rPr>
              <a:t>Discuss proper, common, abstract and collective nouns. Which features are needed for proper nouns? Can you identify any below?</a:t>
            </a:r>
            <a:endParaRPr sz="984">
              <a:solidFill>
                <a:srgbClr val="000000"/>
              </a:solidFill>
              <a:latin typeface="Arial"/>
              <a:ea typeface="Arial"/>
              <a:cs typeface="Arial"/>
              <a:sym typeface="Arial"/>
            </a:endParaRPr>
          </a:p>
        </p:txBody>
      </p:sp>
      <p:pic>
        <p:nvPicPr>
          <p:cNvPr id="89" name="Google Shape;89;p4" descr="Logo, company name&#10;&#10;Description automatically generated"/>
          <p:cNvPicPr preferRelativeResize="0"/>
          <p:nvPr/>
        </p:nvPicPr>
        <p:blipFill rotWithShape="1">
          <a:blip r:embed="rId4">
            <a:alphaModFix/>
          </a:blip>
          <a:srcRect l="67906" t="24752" b="42672"/>
          <a:stretch/>
        </p:blipFill>
        <p:spPr>
          <a:xfrm>
            <a:off x="9742418" y="5985128"/>
            <a:ext cx="1025852" cy="872872"/>
          </a:xfrm>
          <a:prstGeom prst="rect">
            <a:avLst/>
          </a:prstGeom>
          <a:noFill/>
          <a:ln>
            <a:noFill/>
          </a:ln>
        </p:spPr>
      </p:pic>
      <p:pic>
        <p:nvPicPr>
          <p:cNvPr id="90" name="Google Shape;90;p4" descr="Text&#10;&#10;Description automatically generated"/>
          <p:cNvPicPr preferRelativeResize="0"/>
          <p:nvPr/>
        </p:nvPicPr>
        <p:blipFill rotWithShape="1">
          <a:blip r:embed="rId5">
            <a:alphaModFix/>
          </a:blip>
          <a:srcRect l="24913" t="9420" r="24028" b="73609"/>
          <a:stretch/>
        </p:blipFill>
        <p:spPr>
          <a:xfrm>
            <a:off x="1873423" y="256540"/>
            <a:ext cx="5926206" cy="1108077"/>
          </a:xfrm>
          <a:prstGeom prst="rect">
            <a:avLst/>
          </a:prstGeom>
          <a:noFill/>
          <a:ln>
            <a:noFill/>
          </a:ln>
        </p:spPr>
      </p:pic>
      <p:sp>
        <p:nvSpPr>
          <p:cNvPr id="91" name="Google Shape;91;p4"/>
          <p:cNvSpPr txBox="1"/>
          <p:nvPr/>
        </p:nvSpPr>
        <p:spPr>
          <a:xfrm>
            <a:off x="5444416" y="6674056"/>
            <a:ext cx="1303166" cy="302779"/>
          </a:xfrm>
          <a:prstGeom prst="rect">
            <a:avLst/>
          </a:prstGeom>
          <a:noFill/>
          <a:ln>
            <a:noFill/>
          </a:ln>
        </p:spPr>
        <p:txBody>
          <a:bodyPr spcFirstLastPara="1" wrap="square" lIns="64283" tIns="32133" rIns="64283" bIns="32133" anchor="t" anchorCtr="0">
            <a:spAutoFit/>
          </a:bodyPr>
          <a:lstStyle/>
          <a:p>
            <a:pPr algn="ctr">
              <a:buClr>
                <a:srgbClr val="A5A5A5"/>
              </a:buClr>
              <a:buSzPts val="1100"/>
            </a:pPr>
            <a:r>
              <a:rPr lang="en-GB" sz="773">
                <a:solidFill>
                  <a:srgbClr val="A5A5A5"/>
                </a:solidFill>
                <a:latin typeface="Gill Sans"/>
                <a:ea typeface="Gill Sans"/>
                <a:cs typeface="Gill Sans"/>
                <a:sym typeface="Gill Sans"/>
              </a:rPr>
              <a:t>© Vocabulary Ninja Ltd 2021</a:t>
            </a:r>
            <a:endParaRPr sz="984">
              <a:solidFill>
                <a:srgbClr val="000000"/>
              </a:solidFill>
              <a:latin typeface="Arial"/>
              <a:ea typeface="Arial"/>
              <a:cs typeface="Arial"/>
              <a:sym typeface="Arial"/>
            </a:endParaRPr>
          </a:p>
        </p:txBody>
      </p:sp>
      <p:pic>
        <p:nvPicPr>
          <p:cNvPr id="92" name="Google Shape;92;p4"/>
          <p:cNvPicPr preferRelativeResize="0"/>
          <p:nvPr/>
        </p:nvPicPr>
        <p:blipFill>
          <a:blip r:embed="rId6">
            <a:alphaModFix/>
          </a:blip>
          <a:stretch>
            <a:fillRect/>
          </a:stretch>
        </p:blipFill>
        <p:spPr>
          <a:xfrm>
            <a:off x="1855192" y="1418205"/>
            <a:ext cx="8561489" cy="5339988"/>
          </a:xfrm>
          <a:prstGeom prst="rect">
            <a:avLst/>
          </a:prstGeom>
          <a:noFill/>
          <a:ln>
            <a:noFill/>
          </a:ln>
        </p:spPr>
      </p:pic>
    </p:spTree>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3634</TotalTime>
  <Words>2962</Words>
  <Application>Microsoft Office PowerPoint</Application>
  <PresentationFormat>Widescreen</PresentationFormat>
  <Paragraphs>389</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Gill Sans</vt:lpstr>
      <vt:lpstr>Helvetica Neue Light</vt:lpstr>
      <vt:lpstr>Symbol</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157</cp:revision>
  <cp:lastPrinted>2021-03-05T13:59:24Z</cp:lastPrinted>
  <dcterms:created xsi:type="dcterms:W3CDTF">2021-03-03T16:01:45Z</dcterms:created>
  <dcterms:modified xsi:type="dcterms:W3CDTF">2022-07-12T11:30:53Z</dcterms:modified>
</cp:coreProperties>
</file>