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300" r:id="rId4"/>
    <p:sldId id="287" r:id="rId5"/>
    <p:sldId id="292"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Hobby" initials="LH" lastIdx="1" clrIdx="0">
    <p:extLst>
      <p:ext uri="{19B8F6BF-5375-455C-9EA6-DF929625EA0E}">
        <p15:presenceInfo xmlns:p15="http://schemas.microsoft.com/office/powerpoint/2012/main" userId="f07d65188fcf4a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p:cViewPr varScale="1">
        <p:scale>
          <a:sx n="114" d="100"/>
          <a:sy n="114"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18/08/2022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18/08/2022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homework-help/history-homework-help/the-kingdom-of-benin/top-ten-kingdom-of-benin-facts-for-kids" TargetMode="External"/><Relationship Id="rId7" Type="http://schemas.openxmlformats.org/officeDocument/2006/relationships/hyperlink" Target="https://www.middletonprimary.net/wp-content/uploads/2020/03/benin-mini-quiz.pdf" TargetMode="External"/><Relationship Id="rId2" Type="http://schemas.openxmlformats.org/officeDocument/2006/relationships/hyperlink" Target="https://www.booksfortopics.com/world-civilizations" TargetMode="External"/><Relationship Id="rId1" Type="http://schemas.openxmlformats.org/officeDocument/2006/relationships/slideLayout" Target="../slideLayouts/slideLayout2.xml"/><Relationship Id="rId6" Type="http://schemas.openxmlformats.org/officeDocument/2006/relationships/hyperlink" Target="https://www.kingdomofbenin.com/kids.html" TargetMode="External"/><Relationship Id="rId5" Type="http://schemas.openxmlformats.org/officeDocument/2006/relationships/hyperlink" Target="http://www.charlesdickens.southwark.sch.uk/perch/resources/admin/ancient-benin-pupil-booklet.pdf" TargetMode="External"/><Relationship Id="rId4" Type="http://schemas.openxmlformats.org/officeDocument/2006/relationships/hyperlink" Target="https://www.bbc.co.uk/bitesize/topics/zpvckqt/articles/z3n7mp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BE83491-C9AE-44D4-B0B9-5F2DDBC8D6DD}"/>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86823" y="77910"/>
            <a:ext cx="97846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84367" y="385441"/>
            <a:ext cx="1373738" cy="774697"/>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History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6238072" y="77911"/>
            <a:ext cx="5830307" cy="940210"/>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HISTORY TEACHING AND LEARNING AT ASHURST 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Must</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Y4)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Should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Y6)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Could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853169" y="450946"/>
            <a:ext cx="4161595"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906095" y="5917789"/>
            <a:ext cx="1796582" cy="68566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whether the bronzes should be returned to Benin.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121730" y="1193774"/>
            <a:ext cx="2472572" cy="188918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events of British history on a timeline, using dates.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understand the scale of history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Bronze Age lasted for ≈2000 years, but vast amounts of change in last century.)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Position a growing range of eras and events on a timeline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Ancient Egypt, Anglo-Saxons, Romans, Iron Age, Guy Fawkes).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145658" y="3677444"/>
            <a:ext cx="2468370" cy="121580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everyday life for people in the past, including clothing, food, houses, beliefs and leisure activities and recognise how these were similar / different to the modern 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1107064" y="852766"/>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Must</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137102" y="3175023"/>
            <a:ext cx="2493608"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116648" y="5646499"/>
            <a:ext cx="2493608" cy="1142690"/>
          </a:xfrm>
          <a:prstGeom prst="round2DiagRect">
            <a:avLst>
              <a:gd name="adj1" fmla="val 6581"/>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investigate and give reasons for events in the past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did the first Roman invasions of Britain fail, but later ones were successful?)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impact of events in the more distant past on modern life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679164" y="789806"/>
            <a:ext cx="2330882" cy="13469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how and why events and people being studied are significant.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Construct relevant questions about history and begin to suggest how these might be answered.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111139" y="4975360"/>
            <a:ext cx="2492712"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question the reasons behind historical events and changes.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687031" y="2118376"/>
            <a:ext cx="2338287" cy="1023087"/>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Express preferences and personal responses to topics being studied and back-them up with evidence / facts.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703081" y="3227474"/>
            <a:ext cx="2322237"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relevant questions about history and suggest sources of evidence that could be used to answer them, recognising the difference between primary and secondary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731917" y="4260515"/>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731918" y="4789903"/>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range of sources or artefacts (written, visual or oral) to learn more about the past.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range of sources available when we study different historical periods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do we know much more about the Romans than the Iron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Look at two versions of the same events identifying how they are similar/different.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the accuracy of modern depictions of historical events.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5244746" y="770893"/>
            <a:ext cx="905691"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Should</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5196210" y="1086002"/>
            <a:ext cx="3756201" cy="110068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world history events on a timeline using the correct dates and labels.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Comment on trends that happen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5204077" y="2168799"/>
            <a:ext cx="3748333" cy="43646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Annotate a timeline with historical terms and facts, showing a sense of historical scale.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5229107" y="2670485"/>
            <a:ext cx="3721752"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Deepen understanding of trends/themes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5245157" y="3203513"/>
            <a:ext cx="3698933"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what life was like for people living at the same point (rich/ poor, military/civilians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and challenge responses.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debate trends and themes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960227" y="4142895"/>
            <a:ext cx="3980265"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clear and accurate questions about what happened.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‘why’ questions to further historical understanding.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ask and answer clear and accurate questions about the past. </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960227" y="4761204"/>
            <a:ext cx="3980266"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and discuss different opinions about historical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compare a range of plausible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describe legacies for the modern world, investigating and discussing how ancient civilisations can still have an impact on our lives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35262" y="1055915"/>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Recognise that some events and people are more significant than others and use evidence to back-up responses.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43088" y="1901261"/>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there can be many versions of the same events in history, giving reasons why these may exist.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35262" y="2790666"/>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validity of different sources and select reliable, appropriate resources to use to answer a specific question.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 conclusions on what happened based on the study of a range of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9012960" y="3898650"/>
            <a:ext cx="3055418" cy="94021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together and analyse a wide range of sources (both primary and secondary), sourcing these independently where appropriate.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811860" y="5721389"/>
            <a:ext cx="2508057" cy="1080427"/>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Must</a:t>
            </a: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 able to locate Benin region of Nigeria on a map.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Locate when Benin was at its height on a timeline.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Benin was a large empire that traded over long distances.</a:t>
            </a: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9538283" y="4975359"/>
            <a:ext cx="2508058" cy="1804729"/>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Should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evidence about Benin may not be accurate and be able to say why.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Pupils are able to create plausible alternative explanations for meaning of objects, keeping consistent with the characteristic features of the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how the Victorians impacted Benin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comparisons between Benin society and other societies of that time. </a:t>
            </a:r>
          </a:p>
        </p:txBody>
      </p:sp>
      <p:sp>
        <p:nvSpPr>
          <p:cNvPr id="230" name="Rectangle: Diagonal Corners Rounded 229">
            <a:extLst>
              <a:ext uri="{FF2B5EF4-FFF2-40B4-BE49-F238E27FC236}">
                <a16:creationId xmlns:a16="http://schemas.microsoft.com/office/drawing/2014/main" id="{55B9AA2E-FE8A-5504-D621-036BEFA3E209}"/>
              </a:ext>
            </a:extLst>
          </p:cNvPr>
          <p:cNvSpPr/>
          <p:nvPr/>
        </p:nvSpPr>
        <p:spPr>
          <a:xfrm>
            <a:off x="2169629" y="86448"/>
            <a:ext cx="3625691" cy="265678"/>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Amazing Africa - Benin</a:t>
            </a:r>
          </a:p>
        </p:txBody>
      </p:sp>
    </p:spTree>
    <p:extLst>
      <p:ext uri="{BB962C8B-B14F-4D97-AF65-F5344CB8AC3E}">
        <p14:creationId xmlns:p14="http://schemas.microsoft.com/office/powerpoint/2010/main" val="28117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1115706256"/>
              </p:ext>
            </p:extLst>
          </p:nvPr>
        </p:nvGraphicFramePr>
        <p:xfrm>
          <a:off x="200297" y="188343"/>
          <a:ext cx="11905978" cy="6480658"/>
        </p:xfrm>
        <a:graphic>
          <a:graphicData uri="http://schemas.openxmlformats.org/drawingml/2006/table">
            <a:tbl>
              <a:tblPr firstRow="1" bandRow="1">
                <a:tableStyleId>{10A1B5D5-9B99-4C35-A422-299274C87663}</a:tableStyleId>
              </a:tblPr>
              <a:tblGrid>
                <a:gridCol w="962041">
                  <a:extLst>
                    <a:ext uri="{9D8B030D-6E8A-4147-A177-3AD203B41FA5}">
                      <a16:colId xmlns:a16="http://schemas.microsoft.com/office/drawing/2014/main" val="3920901785"/>
                    </a:ext>
                  </a:extLst>
                </a:gridCol>
                <a:gridCol w="3600667">
                  <a:extLst>
                    <a:ext uri="{9D8B030D-6E8A-4147-A177-3AD203B41FA5}">
                      <a16:colId xmlns:a16="http://schemas.microsoft.com/office/drawing/2014/main" val="4019325756"/>
                    </a:ext>
                  </a:extLst>
                </a:gridCol>
                <a:gridCol w="1651542">
                  <a:extLst>
                    <a:ext uri="{9D8B030D-6E8A-4147-A177-3AD203B41FA5}">
                      <a16:colId xmlns:a16="http://schemas.microsoft.com/office/drawing/2014/main" val="451112062"/>
                    </a:ext>
                  </a:extLst>
                </a:gridCol>
                <a:gridCol w="1662110">
                  <a:extLst>
                    <a:ext uri="{9D8B030D-6E8A-4147-A177-3AD203B41FA5}">
                      <a16:colId xmlns:a16="http://schemas.microsoft.com/office/drawing/2014/main" val="3767425945"/>
                    </a:ext>
                  </a:extLst>
                </a:gridCol>
                <a:gridCol w="1183754">
                  <a:extLst>
                    <a:ext uri="{9D8B030D-6E8A-4147-A177-3AD203B41FA5}">
                      <a16:colId xmlns:a16="http://schemas.microsoft.com/office/drawing/2014/main" val="781691836"/>
                    </a:ext>
                  </a:extLst>
                </a:gridCol>
                <a:gridCol w="1422932">
                  <a:extLst>
                    <a:ext uri="{9D8B030D-6E8A-4147-A177-3AD203B41FA5}">
                      <a16:colId xmlns:a16="http://schemas.microsoft.com/office/drawing/2014/main" val="2800725888"/>
                    </a:ext>
                  </a:extLst>
                </a:gridCol>
                <a:gridCol w="1422932">
                  <a:extLst>
                    <a:ext uri="{9D8B030D-6E8A-4147-A177-3AD203B41FA5}">
                      <a16:colId xmlns:a16="http://schemas.microsoft.com/office/drawing/2014/main" val="602692989"/>
                    </a:ext>
                  </a:extLst>
                </a:gridCol>
              </a:tblGrid>
              <a:tr h="349885">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Topic Title: </a:t>
                      </a:r>
                      <a:r>
                        <a:rPr lang="en-GB" sz="1100" dirty="0">
                          <a:solidFill>
                            <a:schemeClr val="bg1"/>
                          </a:solidFill>
                          <a:latin typeface="Verdana" panose="020B0604030504040204" pitchFamily="34" charset="0"/>
                          <a:ea typeface="Verdana" panose="020B0604030504040204" pitchFamily="34" charset="0"/>
                        </a:rPr>
                        <a:t>Amazing Africa - Benin</a:t>
                      </a: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solidFill>
                        <a:latin typeface="Verdana" panose="020B0604030504040204" pitchFamily="34" charset="0"/>
                        <a:ea typeface="Verdana" panose="020B0604030504040204" pitchFamily="34" charset="0"/>
                      </a:endParaRPr>
                    </a:p>
                  </a:txBody>
                  <a:tcPr marL="68580" marR="68580" marT="0" marB="0" anchor="ctr"/>
                </a:tc>
                <a:extLst>
                  <a:ext uri="{0D108BD9-81ED-4DB2-BD59-A6C34878D82A}">
                    <a16:rowId xmlns:a16="http://schemas.microsoft.com/office/drawing/2014/main" val="146825759"/>
                  </a:ext>
                </a:extLst>
              </a:tr>
              <a:tr h="592740">
                <a:tc gridSpan="2">
                  <a:txBody>
                    <a:bodyPr/>
                    <a:lstStyle/>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Pre learning Links. In KS2 prior knowledge will depend on which year group the child is in and which cycle is being covered.  </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KS1 – who were the Romans             - Significant people</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        -  Norman Castles             - Australia (Rain Forests) </a:t>
                      </a: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t>
                      </a: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Greek Feast</a:t>
                      </a:r>
                      <a:endPar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Ancient Olympic Games </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055161"/>
                  </a:ext>
                </a:extLst>
              </a:tr>
              <a:tr h="408234">
                <a:tc gridSpan="2">
                  <a:txBody>
                    <a:bodyPr/>
                    <a:lstStyle/>
                    <a:p>
                      <a:pPr>
                        <a:lnSpc>
                          <a:spcPct val="107000"/>
                        </a:lnSpc>
                        <a:spcAft>
                          <a:spcPts val="800"/>
                        </a:spcAft>
                      </a:pPr>
                      <a:r>
                        <a:rPr lang="en-GB" sz="105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05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is special about Ancient Benin?</a:t>
                      </a: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PE – Olympics (Para Olympics) </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Art Greek Pots</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50385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0" i="0" u="sng" strike="noStrike" kern="1200" dirty="0">
                          <a:solidFill>
                            <a:schemeClr val="bg1"/>
                          </a:solidFill>
                          <a:effectLst/>
                          <a:latin typeface="Verdana" panose="020B0604030504040204" pitchFamily="34" charset="0"/>
                          <a:ea typeface="Verdana" panose="020B0604030504040204" pitchFamily="34" charset="0"/>
                          <a:cs typeface="+mn-cs"/>
                        </a:rPr>
                        <a:t>Why do YOU think we should study Benin in KS2 history? </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505326">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u="sng" dirty="0">
                          <a:solidFill>
                            <a:schemeClr val="bg1"/>
                          </a:solidFill>
                          <a:latin typeface="Verdana" panose="020B0604030504040204" pitchFamily="34" charset="0"/>
                          <a:ea typeface="Verdana" panose="020B0604030504040204" pitchFamily="34" charset="0"/>
                        </a:rPr>
                        <a:t>What sort of place was Benin 500 to 1,000 years ago?</a:t>
                      </a:r>
                    </a:p>
                  </a:txBody>
                  <a:tcPr marL="68580" marR="68580" marT="0" marB="0" anchor="ctr">
                    <a:solidFill>
                      <a:schemeClr val="accent5">
                        <a:lumMod val="20000"/>
                        <a:lumOff val="80000"/>
                      </a:schemeClr>
                    </a:solidFill>
                  </a:tcPr>
                </a:tc>
                <a:tc rowSpan="7">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ct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dirty="0">
                          <a:hlinkClick r:id="rId2"/>
                        </a:rPr>
                        <a:t>Book Lists for World Civilizations (booksfortopics.com)</a:t>
                      </a: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7">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Artefacts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Burial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Remains</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900" dirty="0">
                          <a:latin typeface="Verdana" panose="020B0604030504040204" pitchFamily="34" charset="0"/>
                          <a:ea typeface="Verdana" panose="020B0604030504040204" pitchFamily="34" charset="0"/>
                        </a:rPr>
                        <a:t>Civilisation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Historian</a:t>
                      </a:r>
                    </a:p>
                    <a:p>
                      <a:pPr algn="l">
                        <a:lnSpc>
                          <a:spcPct val="100000"/>
                        </a:lnSpc>
                        <a:spcAft>
                          <a:spcPts val="0"/>
                        </a:spcAft>
                      </a:pPr>
                      <a:r>
                        <a:rPr lang="en-GB" sz="900" dirty="0">
                          <a:latin typeface="Verdana" panose="020B0604030504040204" pitchFamily="34" charset="0"/>
                          <a:ea typeface="Verdana" panose="020B0604030504040204" pitchFamily="34"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archaeology sources importance significance</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Reason</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900" dirty="0">
                          <a:latin typeface="Verdana" panose="020B0604030504040204" pitchFamily="34" charset="0"/>
                          <a:ea typeface="Verdana" panose="020B0604030504040204" pitchFamily="34" charset="0"/>
                        </a:rPr>
                        <a:t>first hand evidence </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Tribe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Agriculture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Evolution</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Hillfort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Hunter-gatherer</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Nomadic people </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Roundhouse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Settlement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Smelting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Legacy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Chronology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museum </a:t>
                      </a:r>
                    </a:p>
                    <a:p>
                      <a:pPr algn="l">
                        <a:lnSpc>
                          <a:spcPct val="100000"/>
                        </a:lnSpc>
                        <a:spcAft>
                          <a:spcPts val="0"/>
                        </a:spcAft>
                      </a:pPr>
                      <a:r>
                        <a:rPr lang="en-GB" sz="900" dirty="0">
                          <a:latin typeface="Verdana" panose="020B0604030504040204" pitchFamily="34" charset="0"/>
                          <a:ea typeface="Verdana" panose="020B0604030504040204" pitchFamily="34" charset="0"/>
                        </a:rPr>
                        <a:t>second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oral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Anachronism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chronological order era/period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9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900" dirty="0">
                          <a:latin typeface="Verdana" panose="020B0604030504040204" pitchFamily="34" charset="0"/>
                          <a:ea typeface="Verdana" panose="020B0604030504040204" pitchFamily="34" charset="0"/>
                        </a:rPr>
                        <a:t>A.D (Anno Domini) millennium thousands of years </a:t>
                      </a:r>
                    </a:p>
                    <a:p>
                      <a:pPr algn="l">
                        <a:lnSpc>
                          <a:spcPct val="100000"/>
                        </a:lnSpc>
                        <a:spcAft>
                          <a:spcPts val="0"/>
                        </a:spcAft>
                      </a:pPr>
                      <a:r>
                        <a:rPr lang="en-GB" sz="900" dirty="0">
                          <a:latin typeface="Verdana" panose="020B0604030504040204" pitchFamily="34" charset="0"/>
                          <a:ea typeface="Verdana" panose="020B0604030504040204" pitchFamily="34" charset="0"/>
                        </a:rPr>
                        <a:t>religion </a:t>
                      </a:r>
                    </a:p>
                    <a:p>
                      <a:pPr algn="l">
                        <a:lnSpc>
                          <a:spcPct val="100000"/>
                        </a:lnSpc>
                        <a:spcAft>
                          <a:spcPts val="0"/>
                        </a:spcAft>
                      </a:pPr>
                      <a:r>
                        <a:rPr lang="en-GB" sz="900" dirty="0">
                          <a:latin typeface="Verdana" panose="020B0604030504040204" pitchFamily="34" charset="0"/>
                          <a:ea typeface="Verdana" panose="020B0604030504040204" pitchFamily="34" charset="0"/>
                        </a:rPr>
                        <a:t>sacrifice </a:t>
                      </a:r>
                    </a:p>
                    <a:p>
                      <a:pPr algn="l">
                        <a:lnSpc>
                          <a:spcPct val="100000"/>
                        </a:lnSpc>
                        <a:spcAft>
                          <a:spcPts val="0"/>
                        </a:spcAft>
                      </a:pPr>
                      <a:r>
                        <a:rPr lang="en-GB" sz="900" dirty="0">
                          <a:latin typeface="Verdana" panose="020B0604030504040204" pitchFamily="34" charset="0"/>
                          <a:ea typeface="Verdana" panose="020B0604030504040204" pitchFamily="34" charset="0"/>
                        </a:rPr>
                        <a:t>Britons nomad/nomadic</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Dictatorship</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Slave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Gods</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Alexander the Great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Parthenon</a:t>
                      </a:r>
                    </a:p>
                    <a:p>
                      <a:pPr algn="l">
                        <a:lnSpc>
                          <a:spcPct val="100000"/>
                        </a:lnSpc>
                        <a:spcAft>
                          <a:spcPts val="0"/>
                        </a:spcAft>
                      </a:pPr>
                      <a:r>
                        <a:rPr lang="en-GB" sz="900" dirty="0" err="1">
                          <a:effectLst/>
                          <a:latin typeface="Verdana" panose="020B0604030504040204" pitchFamily="34" charset="0"/>
                          <a:ea typeface="Verdana" panose="020B0604030504040204" pitchFamily="34" charset="0"/>
                          <a:cs typeface="Times New Roman" panose="02020603050405020304" pitchFamily="18" charset="0"/>
                        </a:rPr>
                        <a:t>Acropalis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9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900" dirty="0">
                          <a:latin typeface="Verdana" panose="020B0604030504040204" pitchFamily="34" charset="0"/>
                          <a:ea typeface="Verdana" panose="020B0604030504040204" pitchFamily="34" charset="0"/>
                        </a:rPr>
                        <a:t>reliable </a:t>
                      </a:r>
                    </a:p>
                    <a:p>
                      <a:pPr algn="l">
                        <a:lnSpc>
                          <a:spcPct val="100000"/>
                        </a:lnSpc>
                        <a:spcAft>
                          <a:spcPts val="0"/>
                        </a:spcAft>
                      </a:pPr>
                      <a:r>
                        <a:rPr lang="en-GB" sz="9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900" dirty="0">
                          <a:latin typeface="Verdana" panose="020B0604030504040204" pitchFamily="34" charset="0"/>
                          <a:ea typeface="Verdana" panose="020B0604030504040204" pitchFamily="34" charset="0"/>
                        </a:rPr>
                        <a:t>significance </a:t>
                      </a:r>
                    </a:p>
                    <a:p>
                      <a:pPr algn="l">
                        <a:lnSpc>
                          <a:spcPct val="100000"/>
                        </a:lnSpc>
                        <a:spcAft>
                          <a:spcPts val="0"/>
                        </a:spcAft>
                      </a:pPr>
                      <a:r>
                        <a:rPr lang="en-GB" sz="900" dirty="0">
                          <a:latin typeface="Verdana" panose="020B0604030504040204" pitchFamily="34" charset="0"/>
                          <a:ea typeface="Verdana" panose="020B0604030504040204" pitchFamily="34" charset="0"/>
                        </a:rPr>
                        <a:t>impression </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900" dirty="0">
                          <a:latin typeface="Verdana" panose="020B0604030504040204" pitchFamily="34" charset="0"/>
                          <a:ea typeface="Verdana" panose="020B0604030504040204" pitchFamily="34" charset="0"/>
                        </a:rPr>
                        <a:t>suggest </a:t>
                      </a:r>
                    </a:p>
                    <a:p>
                      <a:pPr algn="l">
                        <a:lnSpc>
                          <a:spcPct val="100000"/>
                        </a:lnSpc>
                        <a:spcAft>
                          <a:spcPts val="0"/>
                        </a:spcAft>
                      </a:pPr>
                      <a:r>
                        <a:rPr lang="en-GB" sz="900" dirty="0">
                          <a:latin typeface="Verdana" panose="020B0604030504040204" pitchFamily="34" charset="0"/>
                          <a:ea typeface="Verdana" panose="020B0604030504040204" pitchFamily="34" charset="0"/>
                        </a:rPr>
                        <a:t>My conclusion is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archaeologist </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48126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u="sng" dirty="0">
                          <a:solidFill>
                            <a:schemeClr val="bg1"/>
                          </a:solidFill>
                          <a:latin typeface="Verdana" panose="020B0604030504040204" pitchFamily="34" charset="0"/>
                          <a:ea typeface="Verdana" panose="020B0604030504040204" pitchFamily="34" charset="0"/>
                        </a:rPr>
                        <a:t>What can we tell about Benin society from the images and artefacts that have survived</a:t>
                      </a:r>
                      <a:r>
                        <a:rPr lang="en-GB" sz="1000" b="1" u="sng" dirty="0">
                          <a:solidFill>
                            <a:schemeClr val="bg1"/>
                          </a:solidFill>
                          <a:latin typeface="Verdana" panose="020B0604030504040204" pitchFamily="34" charset="0"/>
                          <a:ea typeface="Verdana" panose="020B0604030504040204" pitchFamily="34" charset="0"/>
                        </a:rPr>
                        <a:t>?</a:t>
                      </a:r>
                      <a:endParaRPr lang="en-GB" sz="1000" u="sng" dirty="0">
                        <a:solidFill>
                          <a:schemeClr val="bg1"/>
                        </a:solidFill>
                        <a:latin typeface="Verdana" panose="020B0604030504040204" pitchFamily="34" charset="0"/>
                        <a:ea typeface="Verdana" panose="020B0604030504040204" pitchFamily="34"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76327">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a:ln>
                            <a:noFill/>
                          </a:ln>
                          <a:solidFill>
                            <a:schemeClr val="bg1"/>
                          </a:solidFill>
                          <a:effectLst/>
                          <a:latin typeface="Verdana" panose="020B0604030504040204" pitchFamily="34" charset="0"/>
                          <a:ea typeface="Verdana" panose="020B0604030504040204" pitchFamily="34" charset="0"/>
                        </a:rPr>
                        <a:t>Why did the Victorians get involved in Benin and what were the effects on the Benin people? </a:t>
                      </a:r>
                      <a:endParaRPr lang="en-GB" sz="1000" b="0" u="sng"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7679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solidFill>
                            <a:schemeClr val="bg1"/>
                          </a:solidFill>
                          <a:latin typeface="Verdana" panose="020B0604030504040204" pitchFamily="34" charset="0"/>
                          <a:ea typeface="Verdana" panose="020B0604030504040204" pitchFamily="34" charset="0"/>
                        </a:rPr>
                        <a:t>What were the greatest achievements of the Benin Kingdom? </a:t>
                      </a:r>
                      <a:endParaRPr lang="en-GB"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494417">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solidFill>
                            <a:schemeClr val="bg1"/>
                          </a:solidFill>
                          <a:latin typeface="Verdana" panose="020B0604030504040204" pitchFamily="34" charset="0"/>
                          <a:ea typeface="Verdana" panose="020B0604030504040204" pitchFamily="34" charset="0"/>
                        </a:rPr>
                        <a:t>How has the Benin civilisation has had an impact on modern society?</a:t>
                      </a:r>
                      <a:endParaRPr lang="en-GB"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0079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What was happening n Britain at this time?</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000" u="sng"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Should the Benin Bronzes be returned?</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5291075"/>
                  </a:ext>
                </a:extLst>
              </a:tr>
              <a:tr h="1146858">
                <a:tc gridSpan="7">
                  <a:txBody>
                    <a:bodyPr/>
                    <a:lstStyle/>
                    <a:p>
                      <a:pPr algn="ctr">
                        <a:lnSpc>
                          <a:spcPct val="107000"/>
                        </a:lnSpc>
                        <a:spcAft>
                          <a:spcPts val="800"/>
                        </a:spcAft>
                      </a:pPr>
                      <a:r>
                        <a:rPr lang="en-GB" sz="1400" kern="1200" dirty="0">
                          <a:solidFill>
                            <a:schemeClr val="dk1"/>
                          </a:solidFill>
                          <a:effectLst/>
                          <a:latin typeface="Verdana" panose="020B0604030504040204" pitchFamily="34" charset="0"/>
                          <a:ea typeface="Verdana" panose="020B0604030504040204" pitchFamily="34" charset="0"/>
                          <a:cs typeface="+mn-cs"/>
                        </a:rPr>
                        <a:t>Useful Link  </a:t>
                      </a:r>
                    </a:p>
                    <a:p>
                      <a:pPr algn="l">
                        <a:lnSpc>
                          <a:spcPct val="107000"/>
                        </a:lnSpc>
                        <a:spcAft>
                          <a:spcPts val="800"/>
                        </a:spcAft>
                      </a:pPr>
                      <a:r>
                        <a:rPr lang="en-GB" sz="1200" kern="1200" dirty="0">
                          <a:solidFill>
                            <a:schemeClr val="dk1"/>
                          </a:solidFill>
                          <a:effectLst/>
                          <a:latin typeface="Verdana" panose="020B0604030504040204" pitchFamily="34" charset="0"/>
                          <a:ea typeface="Verdana" panose="020B0604030504040204" pitchFamily="34" charset="0"/>
                          <a:cs typeface="+mn-cs"/>
                          <a:hlinkClick r:id="rId3">
                            <a:extLst>
                              <a:ext uri="{A12FA001-AC4F-418D-AE19-62706E023703}">
                                <ahyp:hlinkClr xmlns:ahyp="http://schemas.microsoft.com/office/drawing/2018/hyperlinkcolor" val="tx"/>
                              </a:ext>
                            </a:extLst>
                          </a:hlinkClick>
                        </a:rPr>
                        <a:t>https://www.twinkl.co.uk/homework-help/history-homework-help/the-kingdom-of-benin/top-ten-kingdom-of-benin-facts-for-kids</a:t>
                      </a:r>
                      <a:r>
                        <a:rPr lang="en-GB" sz="1200" kern="1200" dirty="0">
                          <a:solidFill>
                            <a:schemeClr val="dk1"/>
                          </a:solidFill>
                          <a:effectLst/>
                          <a:latin typeface="Verdana" panose="020B0604030504040204" pitchFamily="34" charset="0"/>
                          <a:ea typeface="Verdana" panose="020B0604030504040204" pitchFamily="34" charset="0"/>
                          <a:cs typeface="+mn-cs"/>
                        </a:rPr>
                        <a:t>          </a:t>
                      </a:r>
                      <a:r>
                        <a:rPr lang="en-GB" sz="1200" kern="1200" dirty="0">
                          <a:solidFill>
                            <a:schemeClr val="dk1"/>
                          </a:solidFill>
                          <a:effectLst/>
                          <a:latin typeface="Verdana" panose="020B0604030504040204" pitchFamily="34" charset="0"/>
                          <a:ea typeface="Verdana" panose="020B0604030504040204" pitchFamily="34" charset="0"/>
                          <a:cs typeface="+mn-cs"/>
                          <a:hlinkClick r:id="rId4"/>
                        </a:rPr>
                        <a:t>https://www.bbc.co.uk/bitesize/topics/zpvckqt/articles/z3n7mp3</a:t>
                      </a:r>
                      <a:r>
                        <a:rPr lang="en-GB" sz="1200" kern="1200" dirty="0">
                          <a:solidFill>
                            <a:schemeClr val="dk1"/>
                          </a:solidFill>
                          <a:effectLst/>
                          <a:latin typeface="Verdana" panose="020B0604030504040204" pitchFamily="34" charset="0"/>
                          <a:ea typeface="Verdana" panose="020B0604030504040204" pitchFamily="34" charset="0"/>
                          <a:cs typeface="+mn-cs"/>
                        </a:rPr>
                        <a:t>  </a:t>
                      </a:r>
                      <a:r>
                        <a:rPr lang="en-GB" sz="1200" kern="1200" dirty="0">
                          <a:solidFill>
                            <a:schemeClr val="dk1"/>
                          </a:solidFill>
                          <a:effectLst/>
                          <a:latin typeface="Verdana" panose="020B0604030504040204" pitchFamily="34" charset="0"/>
                          <a:ea typeface="Verdana" panose="020B0604030504040204" pitchFamily="34" charset="0"/>
                          <a:cs typeface="+mn-cs"/>
                          <a:hlinkClick r:id="rId5"/>
                        </a:rPr>
                        <a:t>http://www.charlesdickens.southwark.sch.uk/perch/resources/admin/ancient-benin-pupil-booklet.pdf</a:t>
                      </a:r>
                      <a:r>
                        <a:rPr lang="en-GB" sz="1200" kern="1200" dirty="0">
                          <a:solidFill>
                            <a:schemeClr val="dk1"/>
                          </a:solidFill>
                          <a:effectLst/>
                          <a:latin typeface="Verdana" panose="020B0604030504040204" pitchFamily="34" charset="0"/>
                          <a:ea typeface="Verdana" panose="020B0604030504040204" pitchFamily="34" charset="0"/>
                          <a:cs typeface="+mn-cs"/>
                        </a:rPr>
                        <a:t>    </a:t>
                      </a:r>
                    </a:p>
                    <a:p>
                      <a:pPr algn="l">
                        <a:lnSpc>
                          <a:spcPct val="107000"/>
                        </a:lnSpc>
                        <a:spcAft>
                          <a:spcPts val="800"/>
                        </a:spcAft>
                      </a:pPr>
                      <a:r>
                        <a:rPr lang="en-GB" sz="1200" kern="1200" dirty="0">
                          <a:solidFill>
                            <a:schemeClr val="dk1"/>
                          </a:solidFill>
                          <a:effectLst/>
                          <a:latin typeface="Verdana" panose="020B0604030504040204" pitchFamily="34" charset="0"/>
                          <a:ea typeface="Verdana" panose="020B0604030504040204" pitchFamily="34" charset="0"/>
                          <a:cs typeface="+mn-cs"/>
                          <a:hlinkClick r:id="rId6"/>
                        </a:rPr>
                        <a:t>https://www.kingdomofbenin.com/kids.html</a:t>
                      </a:r>
                      <a:r>
                        <a:rPr lang="en-GB" sz="1200" kern="1200" dirty="0">
                          <a:solidFill>
                            <a:schemeClr val="dk1"/>
                          </a:solidFill>
                          <a:effectLst/>
                          <a:latin typeface="Verdana" panose="020B0604030504040204" pitchFamily="34" charset="0"/>
                          <a:ea typeface="Verdana" panose="020B0604030504040204" pitchFamily="34" charset="0"/>
                          <a:cs typeface="+mn-cs"/>
                        </a:rPr>
                        <a:t>   </a:t>
                      </a:r>
                      <a:r>
                        <a:rPr lang="en-GB" sz="1200" kern="1200" dirty="0">
                          <a:solidFill>
                            <a:schemeClr val="dk1"/>
                          </a:solidFill>
                          <a:effectLst/>
                          <a:latin typeface="Verdana" panose="020B0604030504040204" pitchFamily="34" charset="0"/>
                          <a:ea typeface="Verdana" panose="020B0604030504040204" pitchFamily="34" charset="0"/>
                          <a:cs typeface="+mn-cs"/>
                          <a:hlinkClick r:id="rId7"/>
                        </a:rPr>
                        <a:t>https://www.middletonprimary.net/wp-content/uploads/2020/03/benin-mini-quiz.pdf</a:t>
                      </a:r>
                      <a:r>
                        <a:rPr lang="en-GB" sz="1200" kern="1200" dirty="0">
                          <a:solidFill>
                            <a:schemeClr val="dk1"/>
                          </a:solidFill>
                          <a:effectLst/>
                          <a:latin typeface="Verdana" panose="020B0604030504040204" pitchFamily="34" charset="0"/>
                          <a:ea typeface="Verdana" panose="020B0604030504040204" pitchFamily="34" charset="0"/>
                          <a:cs typeface="+mn-cs"/>
                        </a:rPr>
                        <a:t>      </a:t>
                      </a: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5064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C35CA7AB-D4C0-4A6C-A0D9-82AE00435704}"/>
              </a:ext>
            </a:extLst>
          </p:cNvPr>
          <p:cNvGraphicFramePr>
            <a:graphicFrameLocks noGrp="1"/>
          </p:cNvGraphicFramePr>
          <p:nvPr>
            <p:extLst>
              <p:ext uri="{D42A27DB-BD31-4B8C-83A1-F6EECF244321}">
                <p14:modId xmlns:p14="http://schemas.microsoft.com/office/powerpoint/2010/main" val="698571273"/>
              </p:ext>
            </p:extLst>
          </p:nvPr>
        </p:nvGraphicFramePr>
        <p:xfrm>
          <a:off x="7245166" y="110875"/>
          <a:ext cx="4797794" cy="6618710"/>
        </p:xfrm>
        <a:graphic>
          <a:graphicData uri="http://schemas.openxmlformats.org/drawingml/2006/table">
            <a:tbl>
              <a:tblPr firstRow="1" bandRow="1">
                <a:tableStyleId>{00A15C55-8517-42AA-B614-E9B94910E393}</a:tableStyleId>
              </a:tblPr>
              <a:tblGrid>
                <a:gridCol w="1131949">
                  <a:extLst>
                    <a:ext uri="{9D8B030D-6E8A-4147-A177-3AD203B41FA5}">
                      <a16:colId xmlns:a16="http://schemas.microsoft.com/office/drawing/2014/main" val="2078075837"/>
                    </a:ext>
                  </a:extLst>
                </a:gridCol>
                <a:gridCol w="3665845">
                  <a:extLst>
                    <a:ext uri="{9D8B030D-6E8A-4147-A177-3AD203B41FA5}">
                      <a16:colId xmlns:a16="http://schemas.microsoft.com/office/drawing/2014/main" val="725689701"/>
                    </a:ext>
                  </a:extLst>
                </a:gridCol>
              </a:tblGrid>
              <a:tr h="245817">
                <a:tc gridSpan="2">
                  <a:txBody>
                    <a:bodyPr/>
                    <a:lstStyle/>
                    <a:p>
                      <a:pPr algn="ctr"/>
                      <a:r>
                        <a:rPr lang="en-GB" sz="1200" dirty="0">
                          <a:latin typeface="Verdana" panose="020B0604030504040204" pitchFamily="34" charset="0"/>
                          <a:ea typeface="Verdana" panose="020B0604030504040204" pitchFamily="34" charset="0"/>
                        </a:rPr>
                        <a:t>VOCABULARY</a:t>
                      </a:r>
                    </a:p>
                  </a:txBody>
                  <a:tcPr anchor="ctr"/>
                </a:tc>
                <a:tc hMerge="1">
                  <a:txBody>
                    <a:bodyPr/>
                    <a:lstStyle/>
                    <a:p>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7846532"/>
                  </a:ext>
                </a:extLst>
              </a:tr>
              <a:tr h="0">
                <a:tc>
                  <a:txBody>
                    <a:bodyPr/>
                    <a:lstStyle/>
                    <a:p>
                      <a:pPr algn="l"/>
                      <a:r>
                        <a:rPr lang="en-GB" sz="900" dirty="0" err="1">
                          <a:latin typeface="Verdana" panose="020B0604030504040204" pitchFamily="34" charset="0"/>
                          <a:ea typeface="Verdana" panose="020B0604030504040204" pitchFamily="34" charset="0"/>
                        </a:rPr>
                        <a:t>Ogiso</a:t>
                      </a:r>
                      <a:endParaRPr lang="en-GB" sz="900" dirty="0">
                        <a:latin typeface="Verdana" panose="020B0604030504040204" pitchFamily="34" charset="0"/>
                        <a:ea typeface="Verdana" panose="020B0604030504040204" pitchFamily="34" charset="0"/>
                      </a:endParaRPr>
                    </a:p>
                  </a:txBody>
                  <a:tcPr anchor="ctr"/>
                </a:tc>
                <a:tc>
                  <a:txBody>
                    <a:bodyPr/>
                    <a:lstStyle/>
                    <a:p>
                      <a:pPr algn="l"/>
                      <a:r>
                        <a:rPr lang="en-GB" sz="900" dirty="0">
                          <a:latin typeface="Verdana" panose="020B0604030504040204" pitchFamily="34" charset="0"/>
                          <a:ea typeface="Verdana" panose="020B0604030504040204" pitchFamily="34" charset="0"/>
                        </a:rPr>
                        <a:t>The title used by the early rulers of </a:t>
                      </a:r>
                      <a:r>
                        <a:rPr lang="en-GB" sz="900" dirty="0" err="1">
                          <a:latin typeface="Verdana" panose="020B0604030504040204" pitchFamily="34" charset="0"/>
                          <a:ea typeface="Verdana" panose="020B0604030504040204" pitchFamily="34" charset="0"/>
                        </a:rPr>
                        <a:t>Igodomigodo</a:t>
                      </a:r>
                      <a:r>
                        <a:rPr lang="en-GB" sz="900" dirty="0">
                          <a:latin typeface="Verdana" panose="020B0604030504040204" pitchFamily="34" charset="0"/>
                          <a:ea typeface="Verdana" panose="020B0604030504040204" pitchFamily="34" charset="0"/>
                        </a:rPr>
                        <a:t>. It means ‘kings of the sky’. It is thought that there were around 31 </a:t>
                      </a:r>
                      <a:r>
                        <a:rPr lang="en-GB" sz="900" dirty="0" err="1">
                          <a:latin typeface="Verdana" panose="020B0604030504040204" pitchFamily="34" charset="0"/>
                          <a:ea typeface="Verdana" panose="020B0604030504040204" pitchFamily="34" charset="0"/>
                        </a:rPr>
                        <a:t>Ogiso</a:t>
                      </a:r>
                      <a:r>
                        <a:rPr lang="en-GB" sz="900" dirty="0">
                          <a:latin typeface="Verdana" panose="020B0604030504040204" pitchFamily="34" charset="0"/>
                          <a:ea typeface="Verdana" panose="020B0604030504040204" pitchFamily="34" charset="0"/>
                        </a:rPr>
                        <a:t> rulers</a:t>
                      </a:r>
                    </a:p>
                  </a:txBody>
                  <a:tcPr anchor="ctr"/>
                </a:tc>
                <a:extLst>
                  <a:ext uri="{0D108BD9-81ED-4DB2-BD59-A6C34878D82A}">
                    <a16:rowId xmlns:a16="http://schemas.microsoft.com/office/drawing/2014/main" val="1004474940"/>
                  </a:ext>
                </a:extLst>
              </a:tr>
              <a:tr h="0">
                <a:tc>
                  <a:txBody>
                    <a:bodyPr/>
                    <a:lstStyle/>
                    <a:p>
                      <a:pPr algn="l"/>
                      <a:r>
                        <a:rPr lang="en-GB" sz="900" dirty="0">
                          <a:latin typeface="Verdana" panose="020B0604030504040204" pitchFamily="34" charset="0"/>
                          <a:ea typeface="Verdana" panose="020B0604030504040204" pitchFamily="34" charset="0"/>
                        </a:rPr>
                        <a:t>Oba </a:t>
                      </a:r>
                    </a:p>
                  </a:txBody>
                  <a:tcPr anchor="ctr"/>
                </a:tc>
                <a:tc>
                  <a:txBody>
                    <a:bodyPr/>
                    <a:lstStyle/>
                    <a:p>
                      <a:pPr algn="l"/>
                      <a:r>
                        <a:rPr lang="en-GB" sz="900" dirty="0">
                          <a:latin typeface="Verdana" panose="020B0604030504040204" pitchFamily="34" charset="0"/>
                          <a:ea typeface="Verdana" panose="020B0604030504040204" pitchFamily="34" charset="0"/>
                        </a:rPr>
                        <a:t>The title used by </a:t>
                      </a:r>
                      <a:r>
                        <a:rPr lang="en-GB" sz="900" dirty="0" err="1">
                          <a:latin typeface="Verdana" panose="020B0604030504040204" pitchFamily="34" charset="0"/>
                          <a:ea typeface="Verdana" panose="020B0604030504040204" pitchFamily="34" charset="0"/>
                        </a:rPr>
                        <a:t>Eweka</a:t>
                      </a:r>
                      <a:r>
                        <a:rPr lang="en-GB" sz="900" dirty="0">
                          <a:latin typeface="Verdana" panose="020B0604030504040204" pitchFamily="34" charset="0"/>
                          <a:ea typeface="Verdana" panose="020B0604030504040204" pitchFamily="34" charset="0"/>
                        </a:rPr>
                        <a:t> and subsequent rulers. </a:t>
                      </a:r>
                      <a:r>
                        <a:rPr lang="en-GB" sz="900" dirty="0" err="1">
                          <a:latin typeface="Verdana" panose="020B0604030504040204" pitchFamily="34" charset="0"/>
                          <a:ea typeface="Verdana" panose="020B0604030504040204" pitchFamily="34" charset="0"/>
                        </a:rPr>
                        <a:t>Eweka</a:t>
                      </a:r>
                      <a:r>
                        <a:rPr lang="en-GB" sz="900" dirty="0">
                          <a:latin typeface="Verdana" panose="020B0604030504040204" pitchFamily="34" charset="0"/>
                          <a:ea typeface="Verdana" panose="020B0604030504040204" pitchFamily="34" charset="0"/>
                        </a:rPr>
                        <a:t> was from the Yoruba people and Oba is the Yoruba word for ‘king’.</a:t>
                      </a:r>
                    </a:p>
                  </a:txBody>
                  <a:tcPr anchor="ctr"/>
                </a:tc>
                <a:extLst>
                  <a:ext uri="{0D108BD9-81ED-4DB2-BD59-A6C34878D82A}">
                    <a16:rowId xmlns:a16="http://schemas.microsoft.com/office/drawing/2014/main" val="4293120320"/>
                  </a:ext>
                </a:extLst>
              </a:tr>
              <a:tr h="355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Edo</a:t>
                      </a:r>
                    </a:p>
                  </a:txBody>
                  <a:tcPr anchor="ctr"/>
                </a:tc>
                <a:tc>
                  <a:txBody>
                    <a:bodyPr/>
                    <a:lstStyle/>
                    <a:p>
                      <a:pPr algn="l"/>
                      <a:r>
                        <a:rPr lang="en-GB" sz="900" dirty="0">
                          <a:latin typeface="Verdana" panose="020B0604030504040204" pitchFamily="34" charset="0"/>
                          <a:ea typeface="Verdana" panose="020B0604030504040204" pitchFamily="34" charset="0"/>
                        </a:rPr>
                        <a:t>The name given to the kingdom of </a:t>
                      </a:r>
                      <a:r>
                        <a:rPr lang="en-GB" sz="900" dirty="0" err="1">
                          <a:latin typeface="Verdana" panose="020B0604030504040204" pitchFamily="34" charset="0"/>
                          <a:ea typeface="Verdana" panose="020B0604030504040204" pitchFamily="34" charset="0"/>
                        </a:rPr>
                        <a:t>Igodomigodo</a:t>
                      </a:r>
                      <a:r>
                        <a:rPr lang="en-GB" sz="900" dirty="0">
                          <a:latin typeface="Verdana" panose="020B0604030504040204" pitchFamily="34" charset="0"/>
                          <a:ea typeface="Verdana" panose="020B0604030504040204" pitchFamily="34" charset="0"/>
                        </a:rPr>
                        <a:t> by Oba </a:t>
                      </a:r>
                      <a:r>
                        <a:rPr lang="en-GB" sz="900" dirty="0" err="1">
                          <a:latin typeface="Verdana" panose="020B0604030504040204" pitchFamily="34" charset="0"/>
                          <a:ea typeface="Verdana" panose="020B0604030504040204" pitchFamily="34" charset="0"/>
                        </a:rPr>
                        <a:t>Eweka</a:t>
                      </a:r>
                      <a:r>
                        <a:rPr lang="en-GB" sz="900" dirty="0">
                          <a:latin typeface="Verdana" panose="020B0604030504040204" pitchFamily="34" charset="0"/>
                          <a:ea typeface="Verdana" panose="020B0604030504040204" pitchFamily="34" charset="0"/>
                        </a:rPr>
                        <a:t>. The people also became known as the Edo people.</a:t>
                      </a:r>
                    </a:p>
                  </a:txBody>
                  <a:tcPr anchor="ctr"/>
                </a:tc>
                <a:extLst>
                  <a:ext uri="{0D108BD9-81ED-4DB2-BD59-A6C34878D82A}">
                    <a16:rowId xmlns:a16="http://schemas.microsoft.com/office/drawing/2014/main" val="3784066146"/>
                  </a:ext>
                </a:extLst>
              </a:tr>
              <a:tr h="355070">
                <a:tc>
                  <a:txBody>
                    <a:bodyPr/>
                    <a:lstStyle/>
                    <a:p>
                      <a:pPr algn="l"/>
                      <a:r>
                        <a:rPr lang="en-GB" sz="900" dirty="0">
                          <a:latin typeface="Verdana" panose="020B0604030504040204" pitchFamily="34" charset="0"/>
                          <a:ea typeface="Verdana" panose="020B0604030504040204" pitchFamily="34" charset="0"/>
                        </a:rPr>
                        <a:t>Yoruba</a:t>
                      </a:r>
                    </a:p>
                  </a:txBody>
                  <a:tcPr anchor="ctr"/>
                </a:tc>
                <a:tc>
                  <a:txBody>
                    <a:bodyPr/>
                    <a:lstStyle/>
                    <a:p>
                      <a:pPr algn="l"/>
                      <a:r>
                        <a:rPr lang="en-GB" sz="900" dirty="0">
                          <a:latin typeface="Verdana" panose="020B0604030504040204" pitchFamily="34" charset="0"/>
                          <a:ea typeface="Verdana" panose="020B0604030504040204" pitchFamily="34" charset="0"/>
                        </a:rPr>
                        <a:t>The name of the people from the holy city of Ife. The histories of the Edo and Yoruba people are closely linked.</a:t>
                      </a:r>
                    </a:p>
                  </a:txBody>
                  <a:tcPr anchor="ctr"/>
                </a:tc>
                <a:extLst>
                  <a:ext uri="{0D108BD9-81ED-4DB2-BD59-A6C34878D82A}">
                    <a16:rowId xmlns:a16="http://schemas.microsoft.com/office/drawing/2014/main" val="2950724183"/>
                  </a:ext>
                </a:extLst>
              </a:tr>
              <a:tr h="218504">
                <a:tc>
                  <a:txBody>
                    <a:bodyPr/>
                    <a:lstStyle/>
                    <a:p>
                      <a:pPr algn="l"/>
                      <a:r>
                        <a:rPr lang="en-GB" sz="900" dirty="0" err="1">
                          <a:latin typeface="Verdana" panose="020B0604030504040204" pitchFamily="34" charset="0"/>
                          <a:ea typeface="Verdana" panose="020B0604030504040204" pitchFamily="34" charset="0"/>
                        </a:rPr>
                        <a:t>ohen</a:t>
                      </a:r>
                      <a:endParaRPr lang="en-GB" sz="900" dirty="0">
                        <a:latin typeface="Verdana" panose="020B0604030504040204" pitchFamily="34" charset="0"/>
                        <a:ea typeface="Verdana" panose="020B0604030504040204" pitchFamily="34" charset="0"/>
                      </a:endParaRPr>
                    </a:p>
                  </a:txBody>
                  <a:tcPr anchor="ctr"/>
                </a:tc>
                <a:tc>
                  <a:txBody>
                    <a:bodyPr/>
                    <a:lstStyle/>
                    <a:p>
                      <a:pPr algn="l"/>
                      <a:r>
                        <a:rPr lang="en-GB" sz="900" dirty="0">
                          <a:latin typeface="Verdana" panose="020B0604030504040204" pitchFamily="34" charset="0"/>
                          <a:ea typeface="Verdana" panose="020B0604030504040204" pitchFamily="34" charset="0"/>
                        </a:rPr>
                        <a:t>A priest who performed religious ceremonies.</a:t>
                      </a:r>
                    </a:p>
                  </a:txBody>
                  <a:tcPr anchor="ctr"/>
                </a:tc>
                <a:extLst>
                  <a:ext uri="{0D108BD9-81ED-4DB2-BD59-A6C34878D82A}">
                    <a16:rowId xmlns:a16="http://schemas.microsoft.com/office/drawing/2014/main" val="246486042"/>
                  </a:ext>
                </a:extLst>
              </a:tr>
              <a:tr h="355070">
                <a:tc>
                  <a:txBody>
                    <a:bodyPr/>
                    <a:lstStyle/>
                    <a:p>
                      <a:pPr algn="l"/>
                      <a:r>
                        <a:rPr lang="en-GB" sz="900" dirty="0">
                          <a:latin typeface="Verdana" panose="020B0604030504040204" pitchFamily="34" charset="0"/>
                          <a:ea typeface="Verdana" panose="020B0604030504040204" pitchFamily="34" charset="0"/>
                        </a:rPr>
                        <a:t>animists.</a:t>
                      </a:r>
                    </a:p>
                  </a:txBody>
                  <a:tcPr anchor="ctr"/>
                </a:tc>
                <a:tc>
                  <a:txBody>
                    <a:bodyPr/>
                    <a:lstStyle/>
                    <a:p>
                      <a:pPr algn="l"/>
                      <a:r>
                        <a:rPr lang="en-GB" sz="900" dirty="0">
                          <a:latin typeface="Verdana" panose="020B0604030504040204" pitchFamily="34" charset="0"/>
                          <a:ea typeface="Verdana" panose="020B0604030504040204" pitchFamily="34" charset="0"/>
                        </a:rPr>
                        <a:t>People who believe that humans, animals and objects all have souls or spirits</a:t>
                      </a:r>
                    </a:p>
                  </a:txBody>
                  <a:tcPr anchor="ctr"/>
                </a:tc>
                <a:extLst>
                  <a:ext uri="{0D108BD9-81ED-4DB2-BD59-A6C34878D82A}">
                    <a16:rowId xmlns:a16="http://schemas.microsoft.com/office/drawing/2014/main" val="686314760"/>
                  </a:ext>
                </a:extLst>
              </a:tr>
              <a:tr h="218504">
                <a:tc>
                  <a:txBody>
                    <a:bodyPr/>
                    <a:lstStyle/>
                    <a:p>
                      <a:r>
                        <a:rPr lang="en-GB" sz="900" dirty="0">
                          <a:latin typeface="Verdana" panose="020B0604030504040204" pitchFamily="34" charset="0"/>
                          <a:ea typeface="Verdana" panose="020B0604030504040204" pitchFamily="34" charset="0"/>
                        </a:rPr>
                        <a:t>brass</a:t>
                      </a:r>
                    </a:p>
                  </a:txBody>
                  <a:tcPr anchor="ctr"/>
                </a:tc>
                <a:tc>
                  <a:txBody>
                    <a:bodyPr/>
                    <a:lstStyle/>
                    <a:p>
                      <a:pPr algn="l"/>
                      <a:r>
                        <a:rPr lang="en-GB" sz="900" dirty="0">
                          <a:latin typeface="Verdana" panose="020B0604030504040204" pitchFamily="34" charset="0"/>
                          <a:ea typeface="Verdana" panose="020B0604030504040204" pitchFamily="34" charset="0"/>
                        </a:rPr>
                        <a:t>A yellowy metal made of a mixture of copper and zinc.</a:t>
                      </a:r>
                    </a:p>
                  </a:txBody>
                  <a:tcPr anchor="ctr"/>
                </a:tc>
                <a:extLst>
                  <a:ext uri="{0D108BD9-81ED-4DB2-BD59-A6C34878D82A}">
                    <a16:rowId xmlns:a16="http://schemas.microsoft.com/office/drawing/2014/main" val="2070109178"/>
                  </a:ext>
                </a:extLst>
              </a:tr>
              <a:tr h="218504">
                <a:tc>
                  <a:txBody>
                    <a:bodyPr/>
                    <a:lstStyle/>
                    <a:p>
                      <a:r>
                        <a:rPr lang="en-GB" sz="900" dirty="0">
                          <a:latin typeface="Verdana" panose="020B0604030504040204" pitchFamily="34" charset="0"/>
                          <a:ea typeface="Verdana" panose="020B0604030504040204" pitchFamily="34" charset="0"/>
                        </a:rPr>
                        <a:t>abolition</a:t>
                      </a:r>
                    </a:p>
                  </a:txBody>
                  <a:tcPr anchor="ctr"/>
                </a:tc>
                <a:tc>
                  <a:txBody>
                    <a:bodyPr/>
                    <a:lstStyle/>
                    <a:p>
                      <a:pPr algn="l"/>
                      <a:r>
                        <a:rPr lang="en-GB" sz="900" dirty="0">
                          <a:latin typeface="Verdana" panose="020B0604030504040204" pitchFamily="34" charset="0"/>
                          <a:ea typeface="Verdana" panose="020B0604030504040204" pitchFamily="34" charset="0"/>
                        </a:rPr>
                        <a:t>Ending a system or practice (abolished)</a:t>
                      </a:r>
                    </a:p>
                  </a:txBody>
                  <a:tcPr anchor="ctr"/>
                </a:tc>
                <a:extLst>
                  <a:ext uri="{0D108BD9-81ED-4DB2-BD59-A6C34878D82A}">
                    <a16:rowId xmlns:a16="http://schemas.microsoft.com/office/drawing/2014/main" val="1464179909"/>
                  </a:ext>
                </a:extLst>
              </a:tr>
              <a:tr h="218504">
                <a:tc>
                  <a:txBody>
                    <a:bodyPr/>
                    <a:lstStyle/>
                    <a:p>
                      <a:pPr algn="l"/>
                      <a:r>
                        <a:rPr lang="en-GB" sz="900" dirty="0">
                          <a:latin typeface="Verdana" panose="020B0604030504040204" pitchFamily="34" charset="0"/>
                          <a:ea typeface="Verdana" panose="020B0604030504040204" pitchFamily="34" charset="0"/>
                        </a:rPr>
                        <a:t>British</a:t>
                      </a:r>
                    </a:p>
                  </a:txBody>
                  <a:tcPr anchor="ctr"/>
                </a:tc>
                <a:tc>
                  <a:txBody>
                    <a:bodyPr/>
                    <a:lstStyle/>
                    <a:p>
                      <a:pPr algn="l"/>
                      <a:r>
                        <a:rPr lang="en-GB" sz="900" dirty="0">
                          <a:latin typeface="Verdana" panose="020B0604030504040204" pitchFamily="34" charset="0"/>
                          <a:ea typeface="Verdana" panose="020B0604030504040204" pitchFamily="34" charset="0"/>
                        </a:rPr>
                        <a:t>Empire The lands and countries under the control of Britain</a:t>
                      </a:r>
                    </a:p>
                  </a:txBody>
                  <a:tcPr anchor="ctr"/>
                </a:tc>
                <a:extLst>
                  <a:ext uri="{0D108BD9-81ED-4DB2-BD59-A6C34878D82A}">
                    <a16:rowId xmlns:a16="http://schemas.microsoft.com/office/drawing/2014/main" val="2864102368"/>
                  </a:ext>
                </a:extLst>
              </a:tr>
              <a:tr h="0">
                <a:tc>
                  <a:txBody>
                    <a:bodyPr/>
                    <a:lstStyle/>
                    <a:p>
                      <a:pPr algn="l"/>
                      <a:r>
                        <a:rPr lang="en-GB" sz="900" dirty="0">
                          <a:latin typeface="Verdana" panose="020B0604030504040204" pitchFamily="34" charset="0"/>
                          <a:ea typeface="Verdana" panose="020B0604030504040204" pitchFamily="34" charset="0"/>
                        </a:rPr>
                        <a:t>dynasty</a:t>
                      </a:r>
                    </a:p>
                  </a:txBody>
                  <a:tcPr anchor="ctr"/>
                </a:tc>
                <a:tc>
                  <a:txBody>
                    <a:bodyPr/>
                    <a:lstStyle/>
                    <a:p>
                      <a:pPr algn="l"/>
                      <a:r>
                        <a:rPr lang="en-GB" sz="900" dirty="0">
                          <a:latin typeface="Verdana" panose="020B0604030504040204" pitchFamily="34" charset="0"/>
                          <a:ea typeface="Verdana" panose="020B0604030504040204" pitchFamily="34" charset="0"/>
                        </a:rPr>
                        <a:t>A line of people from the same family who play an important role</a:t>
                      </a:r>
                    </a:p>
                  </a:txBody>
                  <a:tcPr anchor="ctr"/>
                </a:tc>
                <a:extLst>
                  <a:ext uri="{0D108BD9-81ED-4DB2-BD59-A6C34878D82A}">
                    <a16:rowId xmlns:a16="http://schemas.microsoft.com/office/drawing/2014/main" val="2067218806"/>
                  </a:ext>
                </a:extLst>
              </a:tr>
              <a:tr h="0">
                <a:tc>
                  <a:txBody>
                    <a:bodyPr/>
                    <a:lstStyle/>
                    <a:p>
                      <a:pPr algn="l"/>
                      <a:r>
                        <a:rPr lang="en-GB" sz="900" dirty="0">
                          <a:latin typeface="Verdana" panose="020B0604030504040204" pitchFamily="34" charset="0"/>
                          <a:ea typeface="Verdana" panose="020B0604030504040204" pitchFamily="34" charset="0"/>
                        </a:rPr>
                        <a:t>Nigeria</a:t>
                      </a:r>
                    </a:p>
                  </a:txBody>
                  <a:tcPr anchor="ctr"/>
                </a:tc>
                <a:tc>
                  <a:txBody>
                    <a:bodyPr/>
                    <a:lstStyle/>
                    <a:p>
                      <a:pPr algn="l"/>
                      <a:r>
                        <a:rPr lang="en-GB" sz="900" dirty="0">
                          <a:latin typeface="Verdana" panose="020B0604030504040204" pitchFamily="34" charset="0"/>
                          <a:ea typeface="Verdana" panose="020B0604030504040204" pitchFamily="34" charset="0"/>
                        </a:rPr>
                        <a:t>A country located on the west coast of Africa</a:t>
                      </a:r>
                    </a:p>
                  </a:txBody>
                  <a:tcPr anchor="ctr"/>
                </a:tc>
                <a:extLst>
                  <a:ext uri="{0D108BD9-81ED-4DB2-BD59-A6C34878D82A}">
                    <a16:rowId xmlns:a16="http://schemas.microsoft.com/office/drawing/2014/main" val="3029848609"/>
                  </a:ext>
                </a:extLst>
              </a:tr>
              <a:tr h="355070">
                <a:tc>
                  <a:txBody>
                    <a:bodyPr/>
                    <a:lstStyle/>
                    <a:p>
                      <a:pPr algn="l"/>
                      <a:r>
                        <a:rPr lang="en-GB" sz="900" dirty="0">
                          <a:latin typeface="Verdana" panose="020B0604030504040204" pitchFamily="34" charset="0"/>
                          <a:ea typeface="Verdana" panose="020B0604030504040204" pitchFamily="34" charset="0"/>
                        </a:rPr>
                        <a:t>colonisation</a:t>
                      </a:r>
                    </a:p>
                  </a:txBody>
                  <a:tcPr anchor="ctr"/>
                </a:tc>
                <a:tc>
                  <a:txBody>
                    <a:bodyPr/>
                    <a:lstStyle/>
                    <a:p>
                      <a:pPr algn="l"/>
                      <a:r>
                        <a:rPr lang="en-GB" sz="900" dirty="0">
                          <a:latin typeface="Verdana" panose="020B0604030504040204" pitchFamily="34" charset="0"/>
                          <a:ea typeface="Verdana" panose="020B0604030504040204" pitchFamily="34" charset="0"/>
                        </a:rPr>
                        <a:t>Settling among and taking control over indigenous people of an area </a:t>
                      </a:r>
                    </a:p>
                  </a:txBody>
                  <a:tcPr anchor="ctr"/>
                </a:tc>
                <a:extLst>
                  <a:ext uri="{0D108BD9-81ED-4DB2-BD59-A6C34878D82A}">
                    <a16:rowId xmlns:a16="http://schemas.microsoft.com/office/drawing/2014/main" val="3438921519"/>
                  </a:ext>
                </a:extLst>
              </a:tr>
              <a:tr h="218504">
                <a:tc>
                  <a:txBody>
                    <a:bodyPr/>
                    <a:lstStyle/>
                    <a:p>
                      <a:pPr algn="l"/>
                      <a:r>
                        <a:rPr lang="en-GB" sz="900" dirty="0">
                          <a:latin typeface="Verdana" panose="020B0604030504040204" pitchFamily="34" charset="0"/>
                          <a:ea typeface="Verdana" panose="020B0604030504040204" pitchFamily="34" charset="0"/>
                        </a:rPr>
                        <a:t>indigenous</a:t>
                      </a:r>
                    </a:p>
                  </a:txBody>
                  <a:tcPr anchor="ctr"/>
                </a:tc>
                <a:tc>
                  <a:txBody>
                    <a:bodyPr/>
                    <a:lstStyle/>
                    <a:p>
                      <a:pPr algn="l"/>
                      <a:r>
                        <a:rPr lang="en-GB" sz="900" dirty="0">
                          <a:latin typeface="Verdana" panose="020B0604030504040204" pitchFamily="34" charset="0"/>
                          <a:ea typeface="Verdana" panose="020B0604030504040204" pitchFamily="34" charset="0"/>
                        </a:rPr>
                        <a:t>Natives to a place </a:t>
                      </a:r>
                    </a:p>
                  </a:txBody>
                  <a:tcPr anchor="ctr"/>
                </a:tc>
                <a:extLst>
                  <a:ext uri="{0D108BD9-81ED-4DB2-BD59-A6C34878D82A}">
                    <a16:rowId xmlns:a16="http://schemas.microsoft.com/office/drawing/2014/main" val="2257321152"/>
                  </a:ext>
                </a:extLst>
              </a:tr>
              <a:tr h="0">
                <a:tc>
                  <a:txBody>
                    <a:bodyPr/>
                    <a:lstStyle/>
                    <a:p>
                      <a:pPr algn="l"/>
                      <a:r>
                        <a:rPr lang="en-GB" sz="900" dirty="0">
                          <a:latin typeface="Verdana" panose="020B0604030504040204" pitchFamily="34" charset="0"/>
                          <a:ea typeface="Verdana" panose="020B0604030504040204" pitchFamily="34" charset="0"/>
                        </a:rPr>
                        <a:t>primitive</a:t>
                      </a:r>
                    </a:p>
                  </a:txBody>
                  <a:tcPr anchor="ctr"/>
                </a:tc>
                <a:tc>
                  <a:txBody>
                    <a:bodyPr/>
                    <a:lstStyle/>
                    <a:p>
                      <a:pPr algn="l"/>
                      <a:r>
                        <a:rPr lang="en-GB" sz="900" dirty="0">
                          <a:latin typeface="Verdana" panose="020B0604030504040204" pitchFamily="34" charset="0"/>
                          <a:ea typeface="Verdana" panose="020B0604030504040204" pitchFamily="34" charset="0"/>
                        </a:rPr>
                        <a:t>The early stage in development </a:t>
                      </a:r>
                    </a:p>
                  </a:txBody>
                  <a:tcPr anchor="ctr"/>
                </a:tc>
                <a:extLst>
                  <a:ext uri="{0D108BD9-81ED-4DB2-BD59-A6C34878D82A}">
                    <a16:rowId xmlns:a16="http://schemas.microsoft.com/office/drawing/2014/main" val="1163145755"/>
                  </a:ext>
                </a:extLst>
              </a:tr>
              <a:tr h="218504">
                <a:tc>
                  <a:txBody>
                    <a:bodyPr/>
                    <a:lstStyle/>
                    <a:p>
                      <a:pPr algn="l"/>
                      <a:r>
                        <a:rPr lang="en-GB" sz="900" dirty="0">
                          <a:latin typeface="Verdana" panose="020B0604030504040204" pitchFamily="34" charset="0"/>
                          <a:ea typeface="Verdana" panose="020B0604030504040204" pitchFamily="34" charset="0"/>
                        </a:rPr>
                        <a:t>repatriation</a:t>
                      </a:r>
                    </a:p>
                  </a:txBody>
                  <a:tcPr anchor="ctr"/>
                </a:tc>
                <a:tc>
                  <a:txBody>
                    <a:bodyPr/>
                    <a:lstStyle/>
                    <a:p>
                      <a:pPr algn="l"/>
                      <a:r>
                        <a:rPr lang="en-GB" sz="900" dirty="0">
                          <a:latin typeface="Verdana" panose="020B0604030504040204" pitchFamily="34" charset="0"/>
                          <a:ea typeface="Verdana" panose="020B0604030504040204" pitchFamily="34" charset="0"/>
                        </a:rPr>
                        <a:t>returning back to the original country </a:t>
                      </a:r>
                    </a:p>
                  </a:txBody>
                  <a:tcPr anchor="ctr"/>
                </a:tc>
                <a:extLst>
                  <a:ext uri="{0D108BD9-81ED-4DB2-BD59-A6C34878D82A}">
                    <a16:rowId xmlns:a16="http://schemas.microsoft.com/office/drawing/2014/main" val="2718764388"/>
                  </a:ext>
                </a:extLst>
              </a:tr>
              <a:tr h="355070">
                <a:tc>
                  <a:txBody>
                    <a:bodyPr/>
                    <a:lstStyle/>
                    <a:p>
                      <a:pPr algn="l"/>
                      <a:r>
                        <a:rPr lang="en-GB" sz="900" dirty="0">
                          <a:latin typeface="Verdana" panose="020B0604030504040204" pitchFamily="34" charset="0"/>
                          <a:ea typeface="Verdana" panose="020B0604030504040204" pitchFamily="34" charset="0"/>
                        </a:rPr>
                        <a:t>Ife</a:t>
                      </a:r>
                    </a:p>
                  </a:txBody>
                  <a:tcPr anchor="ctr"/>
                </a:tc>
                <a:tc>
                  <a:txBody>
                    <a:bodyPr/>
                    <a:lstStyle/>
                    <a:p>
                      <a:pPr algn="l"/>
                      <a:r>
                        <a:rPr lang="en-GB" sz="900" dirty="0">
                          <a:latin typeface="Verdana" panose="020B0604030504040204" pitchFamily="34" charset="0"/>
                          <a:ea typeface="Verdana" panose="020B0604030504040204" pitchFamily="34" charset="0"/>
                        </a:rPr>
                        <a:t>The holy city near the Kingdom of Benin, ruled by the Yoruba people </a:t>
                      </a:r>
                    </a:p>
                  </a:txBody>
                  <a:tcPr anchor="ctr"/>
                </a:tc>
                <a:extLst>
                  <a:ext uri="{0D108BD9-81ED-4DB2-BD59-A6C34878D82A}">
                    <a16:rowId xmlns:a16="http://schemas.microsoft.com/office/drawing/2014/main" val="3146468602"/>
                  </a:ext>
                </a:extLst>
              </a:tr>
              <a:tr h="0">
                <a:tc>
                  <a:txBody>
                    <a:bodyPr/>
                    <a:lstStyle/>
                    <a:p>
                      <a:pPr algn="l"/>
                      <a:r>
                        <a:rPr lang="en-GB" sz="900" dirty="0" err="1">
                          <a:latin typeface="Verdana" panose="020B0604030504040204" pitchFamily="34" charset="0"/>
                          <a:ea typeface="Verdana" panose="020B0604030504040204" pitchFamily="34" charset="0"/>
                        </a:rPr>
                        <a:t>Igodomigodo</a:t>
                      </a:r>
                      <a:endParaRPr lang="en-GB" sz="900" dirty="0">
                        <a:latin typeface="Verdana" panose="020B0604030504040204" pitchFamily="34" charset="0"/>
                        <a:ea typeface="Verdana" panose="020B0604030504040204" pitchFamily="34" charset="0"/>
                      </a:endParaRPr>
                    </a:p>
                  </a:txBody>
                  <a:tcPr anchor="ctr"/>
                </a:tc>
                <a:tc>
                  <a:txBody>
                    <a:bodyPr/>
                    <a:lstStyle/>
                    <a:p>
                      <a:pPr algn="l"/>
                      <a:r>
                        <a:rPr lang="en-GB" sz="900" dirty="0">
                          <a:latin typeface="Verdana" panose="020B0604030504040204" pitchFamily="34" charset="0"/>
                          <a:ea typeface="Verdana" panose="020B0604030504040204" pitchFamily="34" charset="0"/>
                        </a:rPr>
                        <a:t>The original land of the Kingdom of Benin</a:t>
                      </a:r>
                    </a:p>
                  </a:txBody>
                  <a:tcPr anchor="ctr"/>
                </a:tc>
                <a:extLst>
                  <a:ext uri="{0D108BD9-81ED-4DB2-BD59-A6C34878D82A}">
                    <a16:rowId xmlns:a16="http://schemas.microsoft.com/office/drawing/2014/main" val="1231139044"/>
                  </a:ext>
                </a:extLst>
              </a:tr>
              <a:tr h="0">
                <a:tc>
                  <a:txBody>
                    <a:bodyPr/>
                    <a:lstStyle/>
                    <a:p>
                      <a:pPr algn="l"/>
                      <a:r>
                        <a:rPr lang="en-GB" sz="900" dirty="0">
                          <a:latin typeface="Verdana" panose="020B0604030504040204" pitchFamily="34" charset="0"/>
                          <a:ea typeface="Verdana" panose="020B0604030504040204" pitchFamily="34" charset="0"/>
                        </a:rPr>
                        <a:t>Colonisation</a:t>
                      </a:r>
                    </a:p>
                  </a:txBody>
                  <a:tcPr anchor="ctr"/>
                </a:tc>
                <a:tc>
                  <a:txBody>
                    <a:bodyPr/>
                    <a:lstStyle/>
                    <a:p>
                      <a:pPr algn="l"/>
                      <a:r>
                        <a:rPr lang="en-GB" sz="900" dirty="0">
                          <a:latin typeface="Verdana" panose="020B0604030504040204" pitchFamily="34" charset="0"/>
                          <a:ea typeface="Verdana" panose="020B0604030504040204" pitchFamily="34" charset="0"/>
                        </a:rPr>
                        <a:t>When invaders take over control of a country by force, and live among the people. </a:t>
                      </a:r>
                    </a:p>
                  </a:txBody>
                  <a:tcPr anchor="ctr"/>
                </a:tc>
                <a:extLst>
                  <a:ext uri="{0D108BD9-81ED-4DB2-BD59-A6C34878D82A}">
                    <a16:rowId xmlns:a16="http://schemas.microsoft.com/office/drawing/2014/main" val="345745090"/>
                  </a:ext>
                </a:extLst>
              </a:tr>
              <a:tr h="0">
                <a:tc>
                  <a:txBody>
                    <a:bodyPr/>
                    <a:lstStyle/>
                    <a:p>
                      <a:pPr algn="l"/>
                      <a:r>
                        <a:rPr lang="en-GB" sz="900" dirty="0">
                          <a:latin typeface="Verdana" panose="020B0604030504040204" pitchFamily="34" charset="0"/>
                          <a:ea typeface="Verdana" panose="020B0604030504040204" pitchFamily="34" charset="0"/>
                        </a:rPr>
                        <a:t>Voodoo </a:t>
                      </a:r>
                    </a:p>
                    <a:p>
                      <a:pPr algn="l"/>
                      <a:r>
                        <a:rPr lang="en-GB" sz="900" dirty="0">
                          <a:latin typeface="Verdana" panose="020B0604030504040204" pitchFamily="34" charset="0"/>
                          <a:ea typeface="Verdana" panose="020B0604030504040204" pitchFamily="34" charset="0"/>
                        </a:rPr>
                        <a:t>(or Vodun)</a:t>
                      </a:r>
                    </a:p>
                  </a:txBody>
                  <a:tcPr anchor="ctr"/>
                </a:tc>
                <a:tc>
                  <a:txBody>
                    <a:bodyPr/>
                    <a:lstStyle/>
                    <a:p>
                      <a:pPr algn="l"/>
                      <a:r>
                        <a:rPr lang="en-GB" sz="900" dirty="0">
                          <a:latin typeface="Verdana" panose="020B0604030504040204" pitchFamily="34" charset="0"/>
                          <a:ea typeface="Verdana" panose="020B0604030504040204" pitchFamily="34" charset="0"/>
                        </a:rPr>
                        <a:t>The belief that non-human objects have spirits or souls. </a:t>
                      </a:r>
                    </a:p>
                  </a:txBody>
                  <a:tcPr anchor="ctr"/>
                </a:tc>
                <a:extLst>
                  <a:ext uri="{0D108BD9-81ED-4DB2-BD59-A6C34878D82A}">
                    <a16:rowId xmlns:a16="http://schemas.microsoft.com/office/drawing/2014/main" val="2364109704"/>
                  </a:ext>
                </a:extLst>
              </a:tr>
              <a:tr h="355070">
                <a:tc>
                  <a:txBody>
                    <a:bodyPr/>
                    <a:lstStyle/>
                    <a:p>
                      <a:pPr algn="l"/>
                      <a:r>
                        <a:rPr lang="en-GB" sz="900" dirty="0">
                          <a:latin typeface="Verdana" panose="020B0604030504040204" pitchFamily="34" charset="0"/>
                          <a:ea typeface="Verdana" panose="020B0604030504040204" pitchFamily="34" charset="0"/>
                        </a:rPr>
                        <a:t>Guild</a:t>
                      </a:r>
                    </a:p>
                  </a:txBody>
                  <a:tcPr anchor="ctr"/>
                </a:tc>
                <a:tc>
                  <a:txBody>
                    <a:bodyPr/>
                    <a:lstStyle/>
                    <a:p>
                      <a:pPr algn="l"/>
                      <a:r>
                        <a:rPr lang="en-GB" sz="900" dirty="0">
                          <a:latin typeface="Verdana" panose="020B0604030504040204" pitchFamily="34" charset="0"/>
                          <a:ea typeface="Verdana" panose="020B0604030504040204" pitchFamily="34" charset="0"/>
                        </a:rPr>
                        <a:t>A group of people who all do the same job, usually a craft. </a:t>
                      </a:r>
                    </a:p>
                  </a:txBody>
                  <a:tcPr anchor="ctr"/>
                </a:tc>
                <a:extLst>
                  <a:ext uri="{0D108BD9-81ED-4DB2-BD59-A6C34878D82A}">
                    <a16:rowId xmlns:a16="http://schemas.microsoft.com/office/drawing/2014/main" val="660374869"/>
                  </a:ext>
                </a:extLst>
              </a:tr>
            </a:tbl>
          </a:graphicData>
        </a:graphic>
      </p:graphicFrame>
      <p:pic>
        <p:nvPicPr>
          <p:cNvPr id="1035" name="Picture 1034">
            <a:extLst>
              <a:ext uri="{FF2B5EF4-FFF2-40B4-BE49-F238E27FC236}">
                <a16:creationId xmlns:a16="http://schemas.microsoft.com/office/drawing/2014/main" id="{5AF40023-3702-47E0-93B9-CFEABCA606C1}"/>
              </a:ext>
            </a:extLst>
          </p:cNvPr>
          <p:cNvPicPr>
            <a:picLocks noChangeAspect="1"/>
          </p:cNvPicPr>
          <p:nvPr/>
        </p:nvPicPr>
        <p:blipFill>
          <a:blip r:embed="rId2"/>
          <a:stretch>
            <a:fillRect/>
          </a:stretch>
        </p:blipFill>
        <p:spPr>
          <a:xfrm>
            <a:off x="1121975" y="154855"/>
            <a:ext cx="2659941" cy="2548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7" name="Picture 1036">
            <a:extLst>
              <a:ext uri="{FF2B5EF4-FFF2-40B4-BE49-F238E27FC236}">
                <a16:creationId xmlns:a16="http://schemas.microsoft.com/office/drawing/2014/main" id="{130DE31D-E752-4516-A4B6-3D14C10C31D4}"/>
              </a:ext>
            </a:extLst>
          </p:cNvPr>
          <p:cNvPicPr>
            <a:picLocks noChangeAspect="1"/>
          </p:cNvPicPr>
          <p:nvPr/>
        </p:nvPicPr>
        <p:blipFill>
          <a:blip r:embed="rId3"/>
          <a:stretch>
            <a:fillRect/>
          </a:stretch>
        </p:blipFill>
        <p:spPr>
          <a:xfrm>
            <a:off x="3475515" y="143596"/>
            <a:ext cx="977589" cy="983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9" name="Picture 1038">
            <a:extLst>
              <a:ext uri="{FF2B5EF4-FFF2-40B4-BE49-F238E27FC236}">
                <a16:creationId xmlns:a16="http://schemas.microsoft.com/office/drawing/2014/main" id="{8A2B5EF0-5350-4DA6-9FDB-9A023ABE765C}"/>
              </a:ext>
            </a:extLst>
          </p:cNvPr>
          <p:cNvPicPr>
            <a:picLocks noChangeAspect="1"/>
          </p:cNvPicPr>
          <p:nvPr/>
        </p:nvPicPr>
        <p:blipFill>
          <a:blip r:embed="rId4"/>
          <a:stretch>
            <a:fillRect/>
          </a:stretch>
        </p:blipFill>
        <p:spPr>
          <a:xfrm>
            <a:off x="4698143" y="143596"/>
            <a:ext cx="2437644" cy="1301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3" name="Picture 1042">
            <a:extLst>
              <a:ext uri="{FF2B5EF4-FFF2-40B4-BE49-F238E27FC236}">
                <a16:creationId xmlns:a16="http://schemas.microsoft.com/office/drawing/2014/main" id="{42B838BF-D0BE-4B28-9C9D-C3CBF270DDBE}"/>
              </a:ext>
            </a:extLst>
          </p:cNvPr>
          <p:cNvPicPr>
            <a:picLocks noChangeAspect="1"/>
          </p:cNvPicPr>
          <p:nvPr/>
        </p:nvPicPr>
        <p:blipFill>
          <a:blip r:embed="rId5"/>
          <a:stretch>
            <a:fillRect/>
          </a:stretch>
        </p:blipFill>
        <p:spPr>
          <a:xfrm>
            <a:off x="1356828" y="2830094"/>
            <a:ext cx="3923811" cy="911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56">
            <a:extLst>
              <a:ext uri="{FF2B5EF4-FFF2-40B4-BE49-F238E27FC236}">
                <a16:creationId xmlns:a16="http://schemas.microsoft.com/office/drawing/2014/main" id="{59228B51-011C-4086-876A-ADCF0931CD19}"/>
              </a:ext>
            </a:extLst>
          </p:cNvPr>
          <p:cNvPicPr>
            <a:picLocks noChangeAspect="1"/>
          </p:cNvPicPr>
          <p:nvPr/>
        </p:nvPicPr>
        <p:blipFill>
          <a:blip r:embed="rId6"/>
          <a:stretch>
            <a:fillRect/>
          </a:stretch>
        </p:blipFill>
        <p:spPr>
          <a:xfrm>
            <a:off x="149041" y="5943065"/>
            <a:ext cx="6944917" cy="827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27" descr="Story of cities #5: Benin City, the mighty medieval capital now lost  without trace | Cities | The Guardian">
            <a:extLst>
              <a:ext uri="{FF2B5EF4-FFF2-40B4-BE49-F238E27FC236}">
                <a16:creationId xmlns:a16="http://schemas.microsoft.com/office/drawing/2014/main" id="{6D84F6EA-B331-471C-AB94-71491E4B62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041" y="4457545"/>
            <a:ext cx="1950125" cy="1170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4E6472E7-CCD6-4828-B7FB-EDC0B98066FC}"/>
              </a:ext>
            </a:extLst>
          </p:cNvPr>
          <p:cNvSpPr txBox="1"/>
          <p:nvPr/>
        </p:nvSpPr>
        <p:spPr>
          <a:xfrm>
            <a:off x="156433" y="4012073"/>
            <a:ext cx="1950124" cy="261610"/>
          </a:xfrm>
          <a:prstGeom prst="rect">
            <a:avLst/>
          </a:prstGeom>
          <a:solidFill>
            <a:schemeClr val="accent4">
              <a:lumMod val="20000"/>
              <a:lumOff val="80000"/>
            </a:schemeClr>
          </a:solidFill>
          <a:ln w="38100">
            <a:solidFill>
              <a:schemeClr val="bg1"/>
            </a:solidFill>
          </a:ln>
        </p:spPr>
        <p:txBody>
          <a:bodyPr wrap="square" rtlCol="0">
            <a:spAutoFit/>
          </a:bodyPr>
          <a:lstStyle/>
          <a:p>
            <a:pPr algn="ctr"/>
            <a:r>
              <a:rPr lang="en-GB" sz="1100" b="1" dirty="0">
                <a:solidFill>
                  <a:schemeClr val="bg1"/>
                </a:solidFill>
                <a:latin typeface="Verdana" panose="020B0604030504040204" pitchFamily="34" charset="0"/>
                <a:ea typeface="Verdana" panose="020B0604030504040204" pitchFamily="34" charset="0"/>
              </a:rPr>
              <a:t>Ancient City of Benin</a:t>
            </a:r>
          </a:p>
        </p:txBody>
      </p:sp>
      <p:pic>
        <p:nvPicPr>
          <p:cNvPr id="60" name="Picture 59">
            <a:extLst>
              <a:ext uri="{FF2B5EF4-FFF2-40B4-BE49-F238E27FC236}">
                <a16:creationId xmlns:a16="http://schemas.microsoft.com/office/drawing/2014/main" id="{11670169-8783-465D-9A12-690E005F0DA2}"/>
              </a:ext>
            </a:extLst>
          </p:cNvPr>
          <p:cNvPicPr>
            <a:picLocks noChangeAspect="1"/>
          </p:cNvPicPr>
          <p:nvPr/>
        </p:nvPicPr>
        <p:blipFill>
          <a:blip r:embed="rId8"/>
          <a:stretch>
            <a:fillRect/>
          </a:stretch>
        </p:blipFill>
        <p:spPr>
          <a:xfrm>
            <a:off x="2208545" y="3885724"/>
            <a:ext cx="1818589" cy="199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 name="Picture 25" descr="The Kingdom of Benin 1500-1750 / Historical Association">
            <a:extLst>
              <a:ext uri="{FF2B5EF4-FFF2-40B4-BE49-F238E27FC236}">
                <a16:creationId xmlns:a16="http://schemas.microsoft.com/office/drawing/2014/main" id="{50207563-98C7-42C2-AC23-1CC32C6A7D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6343" y="3590800"/>
            <a:ext cx="1647615" cy="1267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C6D0A74E-0E23-4B1F-B648-412D93D7C79F}"/>
              </a:ext>
            </a:extLst>
          </p:cNvPr>
          <p:cNvSpPr/>
          <p:nvPr/>
        </p:nvSpPr>
        <p:spPr>
          <a:xfrm>
            <a:off x="5431847" y="1578042"/>
            <a:ext cx="1662111" cy="1882852"/>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bg1"/>
                </a:solidFill>
                <a:latin typeface="Verdana" panose="020B0604030504040204" pitchFamily="34" charset="0"/>
                <a:ea typeface="Verdana" panose="020B0604030504040204" pitchFamily="34" charset="0"/>
              </a:rPr>
              <a:t>Coral beads have a special significance in traditional Edo customs. The beads are made from coral stones from the seas, which are polished and shaped. Edo chiefs would wear necklaces of coral beads and the Oba would wear necklaces, collars and crowns made from them.</a:t>
            </a:r>
          </a:p>
        </p:txBody>
      </p:sp>
      <p:pic>
        <p:nvPicPr>
          <p:cNvPr id="1045" name="Picture 1044">
            <a:extLst>
              <a:ext uri="{FF2B5EF4-FFF2-40B4-BE49-F238E27FC236}">
                <a16:creationId xmlns:a16="http://schemas.microsoft.com/office/drawing/2014/main" id="{01536AB0-79CB-4666-BE1A-73EAC0150D85}"/>
              </a:ext>
            </a:extLst>
          </p:cNvPr>
          <p:cNvPicPr>
            <a:picLocks noChangeAspect="1"/>
          </p:cNvPicPr>
          <p:nvPr/>
        </p:nvPicPr>
        <p:blipFill>
          <a:blip r:embed="rId10"/>
          <a:stretch>
            <a:fillRect/>
          </a:stretch>
        </p:blipFill>
        <p:spPr>
          <a:xfrm>
            <a:off x="3913507" y="1578042"/>
            <a:ext cx="1367133" cy="951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 name="Picture 64">
            <a:extLst>
              <a:ext uri="{FF2B5EF4-FFF2-40B4-BE49-F238E27FC236}">
                <a16:creationId xmlns:a16="http://schemas.microsoft.com/office/drawing/2014/main" id="{1B1D5C5A-3F40-406F-AF04-C5AF2DE1A4B4}"/>
              </a:ext>
            </a:extLst>
          </p:cNvPr>
          <p:cNvPicPr>
            <a:picLocks noChangeAspect="1"/>
          </p:cNvPicPr>
          <p:nvPr/>
        </p:nvPicPr>
        <p:blipFill>
          <a:blip r:embed="rId11"/>
          <a:stretch>
            <a:fillRect/>
          </a:stretch>
        </p:blipFill>
        <p:spPr>
          <a:xfrm>
            <a:off x="4199399" y="4185573"/>
            <a:ext cx="1144956" cy="1651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 name="Picture 23" descr="Hamburg museum says its Benin bronzes could return to Nigeria—but not yet |  The Art Newspaper">
            <a:extLst>
              <a:ext uri="{FF2B5EF4-FFF2-40B4-BE49-F238E27FC236}">
                <a16:creationId xmlns:a16="http://schemas.microsoft.com/office/drawing/2014/main" id="{AA718217-6105-487E-866D-8893184450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380" y="158757"/>
            <a:ext cx="863004" cy="1071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7" name="Picture 10" descr="Benin ivory mask withdrawn from Sotheby's sale">
            <a:extLst>
              <a:ext uri="{FF2B5EF4-FFF2-40B4-BE49-F238E27FC236}">
                <a16:creationId xmlns:a16="http://schemas.microsoft.com/office/drawing/2014/main" id="{D86BA964-565F-40EB-8478-CF09B03204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386" y="1404981"/>
            <a:ext cx="831381" cy="1107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42335661-6015-4584-91B3-F182F2388130}"/>
              </a:ext>
            </a:extLst>
          </p:cNvPr>
          <p:cNvPicPr>
            <a:picLocks noChangeAspect="1"/>
          </p:cNvPicPr>
          <p:nvPr/>
        </p:nvPicPr>
        <p:blipFill>
          <a:blip r:embed="rId14"/>
          <a:stretch>
            <a:fillRect/>
          </a:stretch>
        </p:blipFill>
        <p:spPr>
          <a:xfrm>
            <a:off x="5495563" y="5042581"/>
            <a:ext cx="1598395" cy="70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Diagonal Corners Rounded 17">
            <a:extLst>
              <a:ext uri="{FF2B5EF4-FFF2-40B4-BE49-F238E27FC236}">
                <a16:creationId xmlns:a16="http://schemas.microsoft.com/office/drawing/2014/main" id="{D63D64E9-BE5B-4BDB-9CAF-AE4FA9A82251}"/>
              </a:ext>
            </a:extLst>
          </p:cNvPr>
          <p:cNvSpPr/>
          <p:nvPr/>
        </p:nvSpPr>
        <p:spPr>
          <a:xfrm>
            <a:off x="110614" y="2721244"/>
            <a:ext cx="1095007" cy="1036372"/>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Verdana" panose="020B0604030504040204" pitchFamily="34" charset="0"/>
                <a:ea typeface="Verdana" panose="020B0604030504040204" pitchFamily="34" charset="0"/>
              </a:rPr>
              <a:t>Amazing Africa</a:t>
            </a:r>
          </a:p>
          <a:p>
            <a:pPr algn="ctr"/>
            <a:endParaRPr lang="en-GB" sz="1200" dirty="0">
              <a:solidFill>
                <a:schemeClr val="bg1"/>
              </a:solidFill>
              <a:latin typeface="Verdana" panose="020B0604030504040204" pitchFamily="34" charset="0"/>
              <a:ea typeface="Verdana" panose="020B0604030504040204" pitchFamily="34" charset="0"/>
            </a:endParaRPr>
          </a:p>
          <a:p>
            <a:pPr algn="ctr"/>
            <a:r>
              <a:rPr lang="en-GB" sz="1200" dirty="0">
                <a:solidFill>
                  <a:schemeClr val="bg1"/>
                </a:solidFill>
                <a:latin typeface="Verdana" panose="020B0604030504040204" pitchFamily="34" charset="0"/>
                <a:ea typeface="Verdana" panose="020B0604030504040204" pitchFamily="34" charset="0"/>
              </a:rPr>
              <a:t>Benin</a:t>
            </a:r>
          </a:p>
        </p:txBody>
      </p:sp>
    </p:spTree>
    <p:extLst>
      <p:ext uri="{BB962C8B-B14F-4D97-AF65-F5344CB8AC3E}">
        <p14:creationId xmlns:p14="http://schemas.microsoft.com/office/powerpoint/2010/main" val="87190973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10827</TotalTime>
  <Words>2124</Words>
  <Application>Microsoft Office PowerPoint</Application>
  <PresentationFormat>Widescreen</PresentationFormat>
  <Paragraphs>255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218</cp:revision>
  <cp:lastPrinted>2021-03-07T18:35:55Z</cp:lastPrinted>
  <dcterms:created xsi:type="dcterms:W3CDTF">2021-03-03T16:01:45Z</dcterms:created>
  <dcterms:modified xsi:type="dcterms:W3CDTF">2022-08-18T21:00:47Z</dcterms:modified>
</cp:coreProperties>
</file>