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99" r:id="rId2"/>
    <p:sldId id="298" r:id="rId3"/>
    <p:sldId id="300" r:id="rId4"/>
    <p:sldId id="287" r:id="rId5"/>
    <p:sldId id="292" r:id="rId6"/>
    <p:sldId id="297" r:id="rId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A7"/>
    <a:srgbClr val="FF9999"/>
    <a:srgbClr val="FFCC66"/>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71" autoAdjust="0"/>
    <p:restoredTop sz="94660"/>
  </p:normalViewPr>
  <p:slideViewPr>
    <p:cSldViewPr snapToGrid="0">
      <p:cViewPr varScale="1">
        <p:scale>
          <a:sx n="114" d="100"/>
          <a:sy n="114" d="100"/>
        </p:scale>
        <p:origin x="57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18/08/2022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349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86997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98790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49433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25E3C-619D-4156-96E4-660EF6E72B4F}"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3103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25E3C-619D-4156-96E4-660EF6E72B4F}" type="datetimeFigureOut">
              <a:rPr lang="en-GB" smtClean="0"/>
              <a:t>18/08/2022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528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18/08/2022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14051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25E3C-619D-4156-96E4-660EF6E72B4F}" type="datetimeFigureOut">
              <a:rPr lang="en-GB" smtClean="0"/>
              <a:t>18/08/2022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411241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25E3C-619D-4156-96E4-660EF6E72B4F}" type="datetimeFigureOut">
              <a:rPr lang="en-GB" smtClean="0"/>
              <a:t>18/08/2022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164808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DC325E3C-619D-4156-96E4-660EF6E72B4F}" type="datetimeFigureOut">
              <a:rPr lang="en-GB" smtClean="0"/>
              <a:t>18/08/2022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2334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DC325E3C-619D-4156-96E4-660EF6E72B4F}" type="datetimeFigureOut">
              <a:rPr lang="en-GB" smtClean="0"/>
              <a:t>18/08/2022</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08303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C325E3C-619D-4156-96E4-660EF6E72B4F}" type="datetimeFigureOut">
              <a:rPr lang="en-GB" smtClean="0"/>
              <a:t>18/08/2022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146806871"/>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keystagehistory.co.uk/keystage-2/outstanding-lessons-keystage-2/ancient-greece-outstanding-lessons-keystage-2/teaching-history-using-the-olympic-games/" TargetMode="External"/><Relationship Id="rId3" Type="http://schemas.openxmlformats.org/officeDocument/2006/relationships/hyperlink" Target="https://www.booksfortopics.com/ancient-greece" TargetMode="External"/><Relationship Id="rId7" Type="http://schemas.openxmlformats.org/officeDocument/2006/relationships/hyperlink" Target="https://www.keystagehistory.co.uk/keystage-2/what-was-life-like-for-women-in-ancient-greece/" TargetMode="External"/><Relationship Id="rId12" Type="http://schemas.openxmlformats.org/officeDocument/2006/relationships/hyperlink" Target="https://www.britishmuseum.org/learn/schools/ages-7-11/ancient-greece" TargetMode="External"/><Relationship Id="rId2" Type="http://schemas.openxmlformats.org/officeDocument/2006/relationships/hyperlink" Target="https://www.keystagehistory.co.uk/keystage-2/outstanding-lessons-keystage-2/ancient-greece-outstanding-lessons-keystage-2/starting-the-enquiry-into-ancient-greece-kq1-part-1/" TargetMode="External"/><Relationship Id="rId1" Type="http://schemas.openxmlformats.org/officeDocument/2006/relationships/slideLayout" Target="../slideLayouts/slideLayout2.xml"/><Relationship Id="rId6" Type="http://schemas.openxmlformats.org/officeDocument/2006/relationships/hyperlink" Target="https://www.keystagehistory.co.uk/keystage-2/the-answer-lies-on-the-pot-where-who-wants-to-be-a-millionaire-meets-call-my-bluff/" TargetMode="External"/><Relationship Id="rId11" Type="http://schemas.openxmlformats.org/officeDocument/2006/relationships/hyperlink" Target="https://www.ks2history.com/ancient-greeks-lesson" TargetMode="External"/><Relationship Id="rId5" Type="http://schemas.openxmlformats.org/officeDocument/2006/relationships/hyperlink" Target="https://www.keystagehistory.co.uk/keystage-2/outstanding-lessons-keystage-2/ancient-greece-outstanding-lessons-keystage-2/what-can-we-work-out-about-life-in-ancient-athens/" TargetMode="External"/><Relationship Id="rId10" Type="http://schemas.openxmlformats.org/officeDocument/2006/relationships/hyperlink" Target="https://www.historyforkids.net/ancient-greece.html" TargetMode="External"/><Relationship Id="rId4" Type="http://schemas.openxmlformats.org/officeDocument/2006/relationships/hyperlink" Target="https://www.keystagehistory.co.uk/keystage-2/smart-task-theseus-and-the-minotaur-is-there-any-evidence-for-the-legend/" TargetMode="External"/><Relationship Id="rId9" Type="http://schemas.openxmlformats.org/officeDocument/2006/relationships/hyperlink" Target="https://www.keystagehistory.co.uk/keystage-2/outstanding-lessons-keystage-2/ancient-greece-outstanding-lessons-keystage-2/how-great-is-your-greek-kq6c/"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AF614C-3EC8-49BD-9A4B-BE4BD201A552}"/>
              </a:ext>
            </a:extLst>
          </p:cNvPr>
          <p:cNvPicPr>
            <a:picLocks noChangeAspect="1"/>
          </p:cNvPicPr>
          <p:nvPr/>
        </p:nvPicPr>
        <p:blipFill>
          <a:blip r:embed="rId2"/>
          <a:stretch>
            <a:fillRect/>
          </a:stretch>
        </p:blipFill>
        <p:spPr>
          <a:xfrm>
            <a:off x="478385" y="315120"/>
            <a:ext cx="10877594" cy="4349048"/>
          </a:xfrm>
          <a:prstGeom prst="rect">
            <a:avLst/>
          </a:prstGeom>
        </p:spPr>
      </p:pic>
      <p:sp>
        <p:nvSpPr>
          <p:cNvPr id="7" name="Rectangle 6">
            <a:extLst>
              <a:ext uri="{FF2B5EF4-FFF2-40B4-BE49-F238E27FC236}">
                <a16:creationId xmlns:a16="http://schemas.microsoft.com/office/drawing/2014/main" id="{CA2D9E9C-9B4B-40EA-A3A2-67F9106ACAF2}"/>
              </a:ext>
            </a:extLst>
          </p:cNvPr>
          <p:cNvSpPr/>
          <p:nvPr/>
        </p:nvSpPr>
        <p:spPr>
          <a:xfrm>
            <a:off x="478385" y="4876800"/>
            <a:ext cx="10877594" cy="183614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100" b="1" i="0" dirty="0">
                <a:solidFill>
                  <a:srgbClr val="000000"/>
                </a:solidFill>
                <a:effectLst/>
                <a:latin typeface="Verdana" panose="020B0604030504040204" pitchFamily="34" charset="0"/>
              </a:rPr>
              <a:t>Essential Characteristics</a:t>
            </a:r>
          </a:p>
          <a:p>
            <a:pPr algn="l"/>
            <a:r>
              <a:rPr lang="en-GB" sz="1000" b="0" i="0" dirty="0">
                <a:solidFill>
                  <a:srgbClr val="000000"/>
                </a:solidFill>
                <a:effectLst/>
                <a:latin typeface="Verdana" panose="020B0604030504040204" pitchFamily="34" charset="0"/>
              </a:rPr>
              <a:t>• An excellent knowledge and understanding of people, events, and contexts from a range of historical periods and of historical concepts and processes.</a:t>
            </a:r>
          </a:p>
          <a:p>
            <a:pPr algn="l"/>
            <a:r>
              <a:rPr lang="en-GB" sz="1000" b="0" i="0" dirty="0">
                <a:solidFill>
                  <a:srgbClr val="000000"/>
                </a:solidFill>
                <a:effectLst/>
                <a:latin typeface="Verdana" panose="020B0604030504040204" pitchFamily="34" charset="0"/>
              </a:rPr>
              <a:t>• The ability to think critically about history and communicate ideas very confidently in styles appropriate to a range of audiences.</a:t>
            </a:r>
          </a:p>
          <a:p>
            <a:pPr algn="l"/>
            <a:r>
              <a:rPr lang="en-GB" sz="1000" b="0" i="0" dirty="0">
                <a:solidFill>
                  <a:srgbClr val="000000"/>
                </a:solidFill>
                <a:effectLst/>
                <a:latin typeface="Verdana" panose="020B0604030504040204" pitchFamily="34" charset="0"/>
              </a:rPr>
              <a:t>• The ability to consistently support, evaluate and challenge their own and others’ views using detailed, appropriate and accurate historical evidence derived from a </a:t>
            </a:r>
          </a:p>
          <a:p>
            <a:pPr algn="l"/>
            <a:r>
              <a:rPr lang="en-GB" sz="1000" b="0" i="0" dirty="0">
                <a:solidFill>
                  <a:srgbClr val="000000"/>
                </a:solidFill>
                <a:effectLst/>
                <a:latin typeface="Verdana" panose="020B0604030504040204" pitchFamily="34" charset="0"/>
              </a:rPr>
              <a:t>range of sources.</a:t>
            </a:r>
          </a:p>
          <a:p>
            <a:pPr algn="l"/>
            <a:r>
              <a:rPr lang="en-GB" sz="1000" b="0" i="0" dirty="0">
                <a:solidFill>
                  <a:srgbClr val="000000"/>
                </a:solidFill>
                <a:effectLst/>
                <a:latin typeface="Verdana" panose="020B0604030504040204" pitchFamily="34" charset="0"/>
              </a:rPr>
              <a:t>• The ability to think, reflect, debate, discuss and evaluate the past, formulating and refining questions and lines of enquiry. </a:t>
            </a:r>
          </a:p>
          <a:p>
            <a:pPr algn="l"/>
            <a:r>
              <a:rPr lang="en-GB" sz="1000" b="0" i="0" dirty="0">
                <a:solidFill>
                  <a:srgbClr val="000000"/>
                </a:solidFill>
                <a:effectLst/>
                <a:latin typeface="Verdana" panose="020B0604030504040204" pitchFamily="34" charset="0"/>
              </a:rPr>
              <a:t>• A passion for history and an enthusiastic engagement in learning, which develops their sense of curiosity about the past and their understanding of how and why </a:t>
            </a:r>
          </a:p>
          <a:p>
            <a:pPr algn="l"/>
            <a:r>
              <a:rPr lang="en-GB" sz="1000" b="0" i="0" dirty="0">
                <a:solidFill>
                  <a:srgbClr val="000000"/>
                </a:solidFill>
                <a:effectLst/>
                <a:latin typeface="Verdana" panose="020B0604030504040204" pitchFamily="34" charset="0"/>
              </a:rPr>
              <a:t>people interpret the past in different ways. </a:t>
            </a:r>
          </a:p>
          <a:p>
            <a:pPr algn="l"/>
            <a:r>
              <a:rPr lang="en-GB" sz="1000" b="0" i="0" dirty="0">
                <a:solidFill>
                  <a:srgbClr val="000000"/>
                </a:solidFill>
                <a:effectLst/>
                <a:latin typeface="Verdana" panose="020B0604030504040204" pitchFamily="34" charset="0"/>
              </a:rPr>
              <a:t>• A respect for historical evidence and the ability to make robust and critical use of it to support their explanations and judgments.</a:t>
            </a:r>
          </a:p>
          <a:p>
            <a:pPr algn="l"/>
            <a:r>
              <a:rPr lang="en-GB" sz="1000" b="0" i="0" dirty="0">
                <a:solidFill>
                  <a:srgbClr val="000000"/>
                </a:solidFill>
                <a:effectLst/>
                <a:latin typeface="Verdana" panose="020B0604030504040204" pitchFamily="34" charset="0"/>
              </a:rPr>
              <a:t>• A desire to embrace challenging activities, including opportunities to undertake high-quality research across a range of history topics.</a:t>
            </a:r>
          </a:p>
        </p:txBody>
      </p:sp>
    </p:spTree>
    <p:extLst>
      <p:ext uri="{BB962C8B-B14F-4D97-AF65-F5344CB8AC3E}">
        <p14:creationId xmlns:p14="http://schemas.microsoft.com/office/powerpoint/2010/main" val="2351689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4FE4CAE-12AC-4C92-9327-CDA9DD403557}"/>
              </a:ext>
            </a:extLst>
          </p:cNvPr>
          <p:cNvPicPr>
            <a:picLocks noChangeAspect="1"/>
          </p:cNvPicPr>
          <p:nvPr/>
        </p:nvPicPr>
        <p:blipFill>
          <a:blip r:embed="rId2"/>
          <a:stretch>
            <a:fillRect/>
          </a:stretch>
        </p:blipFill>
        <p:spPr>
          <a:xfrm>
            <a:off x="538162" y="171450"/>
            <a:ext cx="11115675" cy="6515100"/>
          </a:xfrm>
          <a:prstGeom prst="rect">
            <a:avLst/>
          </a:prstGeom>
        </p:spPr>
      </p:pic>
    </p:spTree>
    <p:extLst>
      <p:ext uri="{BB962C8B-B14F-4D97-AF65-F5344CB8AC3E}">
        <p14:creationId xmlns:p14="http://schemas.microsoft.com/office/powerpoint/2010/main" val="594083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59" name="Flowchart: Data 1058">
            <a:extLst>
              <a:ext uri="{FF2B5EF4-FFF2-40B4-BE49-F238E27FC236}">
                <a16:creationId xmlns:a16="http://schemas.microsoft.com/office/drawing/2014/main" id="{146869F5-0BE1-4C08-A692-1AAC38A2E322}"/>
              </a:ext>
            </a:extLst>
          </p:cNvPr>
          <p:cNvSpPr/>
          <p:nvPr/>
        </p:nvSpPr>
        <p:spPr>
          <a:xfrm>
            <a:off x="86823" y="77910"/>
            <a:ext cx="978465" cy="371475"/>
          </a:xfrm>
          <a:prstGeom prst="flowChartInputOutpu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Light" panose="020F0302020204030204"/>
                <a:ea typeface="+mn-ea"/>
                <a:cs typeface="+mn-cs"/>
              </a:rPr>
              <a:t>KS2</a:t>
            </a:r>
          </a:p>
        </p:txBody>
      </p:sp>
      <p:sp>
        <p:nvSpPr>
          <p:cNvPr id="5" name="Double Wave 4">
            <a:extLst>
              <a:ext uri="{FF2B5EF4-FFF2-40B4-BE49-F238E27FC236}">
                <a16:creationId xmlns:a16="http://schemas.microsoft.com/office/drawing/2014/main" id="{CB7776D5-5BE1-4EE9-8735-43DD37F15529}"/>
              </a:ext>
            </a:extLst>
          </p:cNvPr>
          <p:cNvSpPr/>
          <p:nvPr/>
        </p:nvSpPr>
        <p:spPr>
          <a:xfrm rot="20259333">
            <a:off x="84367" y="385441"/>
            <a:ext cx="1373738" cy="774697"/>
          </a:xfrm>
          <a:prstGeom prst="doubleWave">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History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At Ashurst Wood </a:t>
            </a:r>
          </a:p>
        </p:txBody>
      </p:sp>
      <p:grpSp>
        <p:nvGrpSpPr>
          <p:cNvPr id="1057" name="Group 1056">
            <a:extLst>
              <a:ext uri="{FF2B5EF4-FFF2-40B4-BE49-F238E27FC236}">
                <a16:creationId xmlns:a16="http://schemas.microsoft.com/office/drawing/2014/main" id="{35CEEFDD-33AC-4311-8A4C-EF26742D52DA}"/>
              </a:ext>
            </a:extLst>
          </p:cNvPr>
          <p:cNvGrpSpPr/>
          <p:nvPr/>
        </p:nvGrpSpPr>
        <p:grpSpPr>
          <a:xfrm rot="15131419">
            <a:off x="97859" y="1105967"/>
            <a:ext cx="675640" cy="1031847"/>
            <a:chOff x="5029835" y="2934631"/>
            <a:chExt cx="1151891" cy="1654328"/>
          </a:xfrm>
          <a:solidFill>
            <a:schemeClr val="accent4">
              <a:lumMod val="50000"/>
            </a:schemeClr>
          </a:solidFill>
        </p:grpSpPr>
        <p:grpSp>
          <p:nvGrpSpPr>
            <p:cNvPr id="1056" name="Group 1055">
              <a:extLst>
                <a:ext uri="{FF2B5EF4-FFF2-40B4-BE49-F238E27FC236}">
                  <a16:creationId xmlns:a16="http://schemas.microsoft.com/office/drawing/2014/main" id="{08DBAA54-BD8F-4E60-AE2E-66F43C2CF949}"/>
                </a:ext>
              </a:extLst>
            </p:cNvPr>
            <p:cNvGrpSpPr/>
            <p:nvPr/>
          </p:nvGrpSpPr>
          <p:grpSpPr>
            <a:xfrm rot="20388125" flipH="1">
              <a:off x="5029835" y="2934631"/>
              <a:ext cx="514350" cy="1247967"/>
              <a:chOff x="4924425" y="3143250"/>
              <a:chExt cx="684291" cy="1409892"/>
            </a:xfrm>
            <a:grpFill/>
          </p:grpSpPr>
          <p:grpSp>
            <p:nvGrpSpPr>
              <p:cNvPr id="1054" name="Group 1053">
                <a:extLst>
                  <a:ext uri="{FF2B5EF4-FFF2-40B4-BE49-F238E27FC236}">
                    <a16:creationId xmlns:a16="http://schemas.microsoft.com/office/drawing/2014/main" id="{95FD857F-0865-4E25-81D0-8ED60F57E027}"/>
                  </a:ext>
                </a:extLst>
              </p:cNvPr>
              <p:cNvGrpSpPr/>
              <p:nvPr/>
            </p:nvGrpSpPr>
            <p:grpSpPr>
              <a:xfrm>
                <a:off x="4924425" y="3143250"/>
                <a:ext cx="666940" cy="747127"/>
                <a:chOff x="4924425" y="3143250"/>
                <a:chExt cx="666940" cy="747127"/>
              </a:xfrm>
              <a:grpFill/>
            </p:grpSpPr>
            <p:sp>
              <p:nvSpPr>
                <p:cNvPr id="8" name="Freeform: Shape 7">
                  <a:extLst>
                    <a:ext uri="{FF2B5EF4-FFF2-40B4-BE49-F238E27FC236}">
                      <a16:creationId xmlns:a16="http://schemas.microsoft.com/office/drawing/2014/main" id="{703C915D-3138-4667-B6A9-B98EE31D3963}"/>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 name="Freeform: Shape 9">
                  <a:extLst>
                    <a:ext uri="{FF2B5EF4-FFF2-40B4-BE49-F238E27FC236}">
                      <a16:creationId xmlns:a16="http://schemas.microsoft.com/office/drawing/2014/main" id="{02BD7713-EF15-41C7-B21C-A87C02D86FE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2" name="Freeform: Shape 11">
                  <a:extLst>
                    <a:ext uri="{FF2B5EF4-FFF2-40B4-BE49-F238E27FC236}">
                      <a16:creationId xmlns:a16="http://schemas.microsoft.com/office/drawing/2014/main" id="{8FCD33FE-96CA-409B-A9A2-BCC5FA96EEF9}"/>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4" name="Freeform: Shape 13">
                  <a:extLst>
                    <a:ext uri="{FF2B5EF4-FFF2-40B4-BE49-F238E27FC236}">
                      <a16:creationId xmlns:a16="http://schemas.microsoft.com/office/drawing/2014/main" id="{2038F9FC-704D-4843-956D-B926DCAAFCBD}"/>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6" name="Freeform: Shape 15">
                  <a:extLst>
                    <a:ext uri="{FF2B5EF4-FFF2-40B4-BE49-F238E27FC236}">
                      <a16:creationId xmlns:a16="http://schemas.microsoft.com/office/drawing/2014/main" id="{5E0A1268-0B4A-41F0-AD99-46F4207AEF1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7" name="Freeform: Shape 16">
                  <a:extLst>
                    <a:ext uri="{FF2B5EF4-FFF2-40B4-BE49-F238E27FC236}">
                      <a16:creationId xmlns:a16="http://schemas.microsoft.com/office/drawing/2014/main" id="{B6BEAE46-A070-4CE7-9A88-148342A5C8ED}"/>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8" name="Freeform: Shape 17">
                  <a:extLst>
                    <a:ext uri="{FF2B5EF4-FFF2-40B4-BE49-F238E27FC236}">
                      <a16:creationId xmlns:a16="http://schemas.microsoft.com/office/drawing/2014/main" id="{DF01441A-FD28-48BD-B6CF-D3FF49D9EB54}"/>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 name="Freeform: Shape 19">
                  <a:extLst>
                    <a:ext uri="{FF2B5EF4-FFF2-40B4-BE49-F238E27FC236}">
                      <a16:creationId xmlns:a16="http://schemas.microsoft.com/office/drawing/2014/main" id="{F93CE12C-B9A9-4599-BAF3-94A82ACF1F4C}"/>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1" name="Freeform: Shape 20">
                  <a:extLst>
                    <a:ext uri="{FF2B5EF4-FFF2-40B4-BE49-F238E27FC236}">
                      <a16:creationId xmlns:a16="http://schemas.microsoft.com/office/drawing/2014/main" id="{1FB826BF-C976-47C9-9D2C-E3BD80C227ED}"/>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2" name="Freeform: Shape 21">
                  <a:extLst>
                    <a:ext uri="{FF2B5EF4-FFF2-40B4-BE49-F238E27FC236}">
                      <a16:creationId xmlns:a16="http://schemas.microsoft.com/office/drawing/2014/main" id="{BCE43BE9-7684-4F37-8552-B8F8065B63EB}"/>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3" name="Freeform: Shape 22">
                  <a:extLst>
                    <a:ext uri="{FF2B5EF4-FFF2-40B4-BE49-F238E27FC236}">
                      <a16:creationId xmlns:a16="http://schemas.microsoft.com/office/drawing/2014/main" id="{C8DFCB37-E52B-480B-8E04-E84826F9FD2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4" name="Freeform: Shape 23">
                  <a:extLst>
                    <a:ext uri="{FF2B5EF4-FFF2-40B4-BE49-F238E27FC236}">
                      <a16:creationId xmlns:a16="http://schemas.microsoft.com/office/drawing/2014/main" id="{0BB97F9F-F84D-43F3-8142-E4AC1F36F2AE}"/>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5" name="Freeform: Shape 24">
                  <a:extLst>
                    <a:ext uri="{FF2B5EF4-FFF2-40B4-BE49-F238E27FC236}">
                      <a16:creationId xmlns:a16="http://schemas.microsoft.com/office/drawing/2014/main" id="{3CD64401-C6DE-4651-B1FB-A80645A3AB9C}"/>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6" name="Freeform: Shape 25">
                  <a:extLst>
                    <a:ext uri="{FF2B5EF4-FFF2-40B4-BE49-F238E27FC236}">
                      <a16:creationId xmlns:a16="http://schemas.microsoft.com/office/drawing/2014/main" id="{FFB7CC9D-17C5-4985-A032-167F115920C6}"/>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7" name="Freeform: Shape 26">
                  <a:extLst>
                    <a:ext uri="{FF2B5EF4-FFF2-40B4-BE49-F238E27FC236}">
                      <a16:creationId xmlns:a16="http://schemas.microsoft.com/office/drawing/2014/main" id="{4431C59C-EF4E-4F41-B795-C3580D31D986}"/>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8" name="Freeform: Shape 27">
                  <a:extLst>
                    <a:ext uri="{FF2B5EF4-FFF2-40B4-BE49-F238E27FC236}">
                      <a16:creationId xmlns:a16="http://schemas.microsoft.com/office/drawing/2014/main" id="{7B747E8F-F060-443C-9BDD-8BEFED518393}"/>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9" name="Freeform: Shape 28">
                  <a:extLst>
                    <a:ext uri="{FF2B5EF4-FFF2-40B4-BE49-F238E27FC236}">
                      <a16:creationId xmlns:a16="http://schemas.microsoft.com/office/drawing/2014/main" id="{10D030A6-D4DB-4491-B9BA-86FB33B18C83}"/>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30" name="Freeform: Shape 29">
                  <a:extLst>
                    <a:ext uri="{FF2B5EF4-FFF2-40B4-BE49-F238E27FC236}">
                      <a16:creationId xmlns:a16="http://schemas.microsoft.com/office/drawing/2014/main" id="{6733ACF9-3918-47BA-9085-929FA0B39249}"/>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31" name="Freeform: Shape 30">
                  <a:extLst>
                    <a:ext uri="{FF2B5EF4-FFF2-40B4-BE49-F238E27FC236}">
                      <a16:creationId xmlns:a16="http://schemas.microsoft.com/office/drawing/2014/main" id="{B4E34E86-7898-4A52-94F3-23264924801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4" name="Freeform: Shape 1023">
                  <a:extLst>
                    <a:ext uri="{FF2B5EF4-FFF2-40B4-BE49-F238E27FC236}">
                      <a16:creationId xmlns:a16="http://schemas.microsoft.com/office/drawing/2014/main" id="{A18B536C-DC29-4C0F-B886-127111417488}"/>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5" name="Freeform: Shape 1024">
                  <a:extLst>
                    <a:ext uri="{FF2B5EF4-FFF2-40B4-BE49-F238E27FC236}">
                      <a16:creationId xmlns:a16="http://schemas.microsoft.com/office/drawing/2014/main" id="{889662AB-5D7C-47FE-A7C6-FC75AEDF66DD}"/>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7" name="Freeform: Shape 1026">
                  <a:extLst>
                    <a:ext uri="{FF2B5EF4-FFF2-40B4-BE49-F238E27FC236}">
                      <a16:creationId xmlns:a16="http://schemas.microsoft.com/office/drawing/2014/main" id="{F47D528A-F755-4EDE-B05C-AF661FEB37E0}"/>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9" name="Freeform: Shape 1028">
                  <a:extLst>
                    <a:ext uri="{FF2B5EF4-FFF2-40B4-BE49-F238E27FC236}">
                      <a16:creationId xmlns:a16="http://schemas.microsoft.com/office/drawing/2014/main" id="{D69B1865-3353-410D-BB6E-0A164E4B9ACE}"/>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1" name="Freeform: Shape 1030">
                  <a:extLst>
                    <a:ext uri="{FF2B5EF4-FFF2-40B4-BE49-F238E27FC236}">
                      <a16:creationId xmlns:a16="http://schemas.microsoft.com/office/drawing/2014/main" id="{360FA902-11DF-41B8-8657-73F6A2459039}"/>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2" name="Freeform: Shape 1031">
                  <a:extLst>
                    <a:ext uri="{FF2B5EF4-FFF2-40B4-BE49-F238E27FC236}">
                      <a16:creationId xmlns:a16="http://schemas.microsoft.com/office/drawing/2014/main" id="{E8D0AAA4-B255-4D38-956C-76FC38CC25B0}"/>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3" name="Freeform: Shape 1032">
                  <a:extLst>
                    <a:ext uri="{FF2B5EF4-FFF2-40B4-BE49-F238E27FC236}">
                      <a16:creationId xmlns:a16="http://schemas.microsoft.com/office/drawing/2014/main" id="{1C274734-00C2-425F-A4ED-D05D981F3422}"/>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4" name="Freeform: Shape 1033">
                  <a:extLst>
                    <a:ext uri="{FF2B5EF4-FFF2-40B4-BE49-F238E27FC236}">
                      <a16:creationId xmlns:a16="http://schemas.microsoft.com/office/drawing/2014/main" id="{6EE254D7-45B7-421D-BFC6-56C2E1984148}"/>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5" name="Freeform: Shape 1034">
                  <a:extLst>
                    <a:ext uri="{FF2B5EF4-FFF2-40B4-BE49-F238E27FC236}">
                      <a16:creationId xmlns:a16="http://schemas.microsoft.com/office/drawing/2014/main" id="{04108545-5619-4D94-8859-6F0BE9E535D9}"/>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6" name="Freeform: Shape 1035">
                  <a:extLst>
                    <a:ext uri="{FF2B5EF4-FFF2-40B4-BE49-F238E27FC236}">
                      <a16:creationId xmlns:a16="http://schemas.microsoft.com/office/drawing/2014/main" id="{9844B651-6499-46C8-B93E-956FADC33BF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7" name="Freeform: Shape 1036">
                  <a:extLst>
                    <a:ext uri="{FF2B5EF4-FFF2-40B4-BE49-F238E27FC236}">
                      <a16:creationId xmlns:a16="http://schemas.microsoft.com/office/drawing/2014/main" id="{434C9853-B95E-406A-B4A5-A9EA3726F4EA}"/>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1055" name="Group 1054">
                <a:extLst>
                  <a:ext uri="{FF2B5EF4-FFF2-40B4-BE49-F238E27FC236}">
                    <a16:creationId xmlns:a16="http://schemas.microsoft.com/office/drawing/2014/main" id="{88FB8584-2B1D-492D-988A-3412CD73E41D}"/>
                  </a:ext>
                </a:extLst>
              </p:cNvPr>
              <p:cNvGrpSpPr/>
              <p:nvPr/>
            </p:nvGrpSpPr>
            <p:grpSpPr>
              <a:xfrm>
                <a:off x="5167050" y="4125304"/>
                <a:ext cx="441666" cy="427838"/>
                <a:chOff x="5178085" y="4182454"/>
                <a:chExt cx="441666" cy="427838"/>
              </a:xfrm>
              <a:grpFill/>
            </p:grpSpPr>
            <p:sp>
              <p:nvSpPr>
                <p:cNvPr id="1038" name="Freeform: Shape 1037">
                  <a:extLst>
                    <a:ext uri="{FF2B5EF4-FFF2-40B4-BE49-F238E27FC236}">
                      <a16:creationId xmlns:a16="http://schemas.microsoft.com/office/drawing/2014/main" id="{8FFBC0A2-9610-49F0-BA52-591AF31B45FD}"/>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9" name="Freeform: Shape 1038">
                  <a:extLst>
                    <a:ext uri="{FF2B5EF4-FFF2-40B4-BE49-F238E27FC236}">
                      <a16:creationId xmlns:a16="http://schemas.microsoft.com/office/drawing/2014/main" id="{FB6E289A-D967-4E47-93A2-D34C84DD7CFE}"/>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0" name="Freeform: Shape 1039">
                  <a:extLst>
                    <a:ext uri="{FF2B5EF4-FFF2-40B4-BE49-F238E27FC236}">
                      <a16:creationId xmlns:a16="http://schemas.microsoft.com/office/drawing/2014/main" id="{097F3BAC-C527-4A74-B467-D50AEE00A5B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1" name="Freeform: Shape 1040">
                  <a:extLst>
                    <a:ext uri="{FF2B5EF4-FFF2-40B4-BE49-F238E27FC236}">
                      <a16:creationId xmlns:a16="http://schemas.microsoft.com/office/drawing/2014/main" id="{997FAD32-B9CA-405A-BA8F-2B0EC26B559D}"/>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2" name="Freeform: Shape 1041">
                  <a:extLst>
                    <a:ext uri="{FF2B5EF4-FFF2-40B4-BE49-F238E27FC236}">
                      <a16:creationId xmlns:a16="http://schemas.microsoft.com/office/drawing/2014/main" id="{1C408178-07A2-480C-B478-2F215105C5E3}"/>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3" name="Freeform: Shape 1042">
                  <a:extLst>
                    <a:ext uri="{FF2B5EF4-FFF2-40B4-BE49-F238E27FC236}">
                      <a16:creationId xmlns:a16="http://schemas.microsoft.com/office/drawing/2014/main" id="{7B751416-5190-4807-8B81-5BFAD371BDD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4" name="Freeform: Shape 1043">
                  <a:extLst>
                    <a:ext uri="{FF2B5EF4-FFF2-40B4-BE49-F238E27FC236}">
                      <a16:creationId xmlns:a16="http://schemas.microsoft.com/office/drawing/2014/main" id="{9B4DB510-AAB9-4355-9DAB-BC20BD018F6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5" name="Freeform: Shape 1044">
                  <a:extLst>
                    <a:ext uri="{FF2B5EF4-FFF2-40B4-BE49-F238E27FC236}">
                      <a16:creationId xmlns:a16="http://schemas.microsoft.com/office/drawing/2014/main" id="{E88C171C-A732-49DA-B373-284B64FE4AEA}"/>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6" name="Freeform: Shape 1045">
                  <a:extLst>
                    <a:ext uri="{FF2B5EF4-FFF2-40B4-BE49-F238E27FC236}">
                      <a16:creationId xmlns:a16="http://schemas.microsoft.com/office/drawing/2014/main" id="{2B1A43F2-053F-4AD7-BD37-94EE1D6F877C}"/>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7" name="Freeform: Shape 1046">
                  <a:extLst>
                    <a:ext uri="{FF2B5EF4-FFF2-40B4-BE49-F238E27FC236}">
                      <a16:creationId xmlns:a16="http://schemas.microsoft.com/office/drawing/2014/main" id="{A3525B02-3E8E-4372-B0A4-7826BB52F3DD}"/>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8" name="Freeform: Shape 1047">
                  <a:extLst>
                    <a:ext uri="{FF2B5EF4-FFF2-40B4-BE49-F238E27FC236}">
                      <a16:creationId xmlns:a16="http://schemas.microsoft.com/office/drawing/2014/main" id="{3BCDA8DF-5023-4950-8387-DE9FE628B898}"/>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9" name="Freeform: Shape 1048">
                  <a:extLst>
                    <a:ext uri="{FF2B5EF4-FFF2-40B4-BE49-F238E27FC236}">
                      <a16:creationId xmlns:a16="http://schemas.microsoft.com/office/drawing/2014/main" id="{4C2E14C9-A194-4123-B2E6-864FFDBA9EFB}"/>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50" name="Freeform: Shape 1049">
                  <a:extLst>
                    <a:ext uri="{FF2B5EF4-FFF2-40B4-BE49-F238E27FC236}">
                      <a16:creationId xmlns:a16="http://schemas.microsoft.com/office/drawing/2014/main" id="{125CDDE4-B15B-4224-ABC5-F617020191B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51" name="Freeform: Shape 1050">
                  <a:extLst>
                    <a:ext uri="{FF2B5EF4-FFF2-40B4-BE49-F238E27FC236}">
                      <a16:creationId xmlns:a16="http://schemas.microsoft.com/office/drawing/2014/main" id="{9EDA5BEE-7A3D-44A9-A7AC-66E75F165995}"/>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52" name="Freeform: Shape 1051">
                  <a:extLst>
                    <a:ext uri="{FF2B5EF4-FFF2-40B4-BE49-F238E27FC236}">
                      <a16:creationId xmlns:a16="http://schemas.microsoft.com/office/drawing/2014/main" id="{25A402B6-6090-4140-A648-EAA91AF8C55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grpSp>
          <p:nvGrpSpPr>
            <p:cNvPr id="65" name="Group 64">
              <a:extLst>
                <a:ext uri="{FF2B5EF4-FFF2-40B4-BE49-F238E27FC236}">
                  <a16:creationId xmlns:a16="http://schemas.microsoft.com/office/drawing/2014/main" id="{74BC67B0-9EF9-4575-B64A-F00C2DC007A2}"/>
                </a:ext>
              </a:extLst>
            </p:cNvPr>
            <p:cNvGrpSpPr/>
            <p:nvPr/>
          </p:nvGrpSpPr>
          <p:grpSpPr>
            <a:xfrm>
              <a:off x="5667376" y="3340992"/>
              <a:ext cx="514350" cy="1247967"/>
              <a:chOff x="4924425" y="3143250"/>
              <a:chExt cx="684291" cy="1409892"/>
            </a:xfrm>
            <a:grpFill/>
          </p:grpSpPr>
          <p:grpSp>
            <p:nvGrpSpPr>
              <p:cNvPr id="66" name="Group 65">
                <a:extLst>
                  <a:ext uri="{FF2B5EF4-FFF2-40B4-BE49-F238E27FC236}">
                    <a16:creationId xmlns:a16="http://schemas.microsoft.com/office/drawing/2014/main" id="{B9431359-033A-4B5D-805C-0AB5363A67FD}"/>
                  </a:ext>
                </a:extLst>
              </p:cNvPr>
              <p:cNvGrpSpPr/>
              <p:nvPr/>
            </p:nvGrpSpPr>
            <p:grpSpPr>
              <a:xfrm>
                <a:off x="4924425" y="3143250"/>
                <a:ext cx="666940" cy="747127"/>
                <a:chOff x="4924425" y="3143250"/>
                <a:chExt cx="666940" cy="747127"/>
              </a:xfrm>
              <a:grpFill/>
            </p:grpSpPr>
            <p:sp>
              <p:nvSpPr>
                <p:cNvPr id="83" name="Freeform: Shape 82">
                  <a:extLst>
                    <a:ext uri="{FF2B5EF4-FFF2-40B4-BE49-F238E27FC236}">
                      <a16:creationId xmlns:a16="http://schemas.microsoft.com/office/drawing/2014/main" id="{9BB55400-F9FD-460A-B2DD-5AE52CAA1D6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4" name="Freeform: Shape 83">
                  <a:extLst>
                    <a:ext uri="{FF2B5EF4-FFF2-40B4-BE49-F238E27FC236}">
                      <a16:creationId xmlns:a16="http://schemas.microsoft.com/office/drawing/2014/main" id="{7091E92C-6056-495D-8304-8FE92D6AEFC0}"/>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5" name="Freeform: Shape 84">
                  <a:extLst>
                    <a:ext uri="{FF2B5EF4-FFF2-40B4-BE49-F238E27FC236}">
                      <a16:creationId xmlns:a16="http://schemas.microsoft.com/office/drawing/2014/main" id="{E40ABC74-E518-4E5C-ABAB-5C4DD0CE887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6" name="Freeform: Shape 85">
                  <a:extLst>
                    <a:ext uri="{FF2B5EF4-FFF2-40B4-BE49-F238E27FC236}">
                      <a16:creationId xmlns:a16="http://schemas.microsoft.com/office/drawing/2014/main" id="{15607DFA-1F87-4C81-B5FD-1A10578E252F}"/>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7" name="Freeform: Shape 86">
                  <a:extLst>
                    <a:ext uri="{FF2B5EF4-FFF2-40B4-BE49-F238E27FC236}">
                      <a16:creationId xmlns:a16="http://schemas.microsoft.com/office/drawing/2014/main" id="{6FCD79AA-65F9-4015-83ED-160D06581726}"/>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8" name="Freeform: Shape 87">
                  <a:extLst>
                    <a:ext uri="{FF2B5EF4-FFF2-40B4-BE49-F238E27FC236}">
                      <a16:creationId xmlns:a16="http://schemas.microsoft.com/office/drawing/2014/main" id="{70A14EB8-C5A7-460C-A6B3-BEDE9FAC8095}"/>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9" name="Freeform: Shape 88">
                  <a:extLst>
                    <a:ext uri="{FF2B5EF4-FFF2-40B4-BE49-F238E27FC236}">
                      <a16:creationId xmlns:a16="http://schemas.microsoft.com/office/drawing/2014/main" id="{B13549AE-6868-4F0E-AE89-CF890A7D0BAC}"/>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0" name="Freeform: Shape 89">
                  <a:extLst>
                    <a:ext uri="{FF2B5EF4-FFF2-40B4-BE49-F238E27FC236}">
                      <a16:creationId xmlns:a16="http://schemas.microsoft.com/office/drawing/2014/main" id="{B35454C9-8842-451B-8999-FE094134B6F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1" name="Freeform: Shape 90">
                  <a:extLst>
                    <a:ext uri="{FF2B5EF4-FFF2-40B4-BE49-F238E27FC236}">
                      <a16:creationId xmlns:a16="http://schemas.microsoft.com/office/drawing/2014/main" id="{57DB6465-A66A-4A6B-8021-07F665A7626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2" name="Freeform: Shape 91">
                  <a:extLst>
                    <a:ext uri="{FF2B5EF4-FFF2-40B4-BE49-F238E27FC236}">
                      <a16:creationId xmlns:a16="http://schemas.microsoft.com/office/drawing/2014/main" id="{76CF479D-426B-4986-9FEB-BDDF1981BB16}"/>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3" name="Freeform: Shape 92">
                  <a:extLst>
                    <a:ext uri="{FF2B5EF4-FFF2-40B4-BE49-F238E27FC236}">
                      <a16:creationId xmlns:a16="http://schemas.microsoft.com/office/drawing/2014/main" id="{954AEF54-44F7-4E67-BE33-BD718CBE172F}"/>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4" name="Freeform: Shape 93">
                  <a:extLst>
                    <a:ext uri="{FF2B5EF4-FFF2-40B4-BE49-F238E27FC236}">
                      <a16:creationId xmlns:a16="http://schemas.microsoft.com/office/drawing/2014/main" id="{71B464C7-1F65-4CF3-B1DA-E72B3E7B58AC}"/>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5" name="Freeform: Shape 94">
                  <a:extLst>
                    <a:ext uri="{FF2B5EF4-FFF2-40B4-BE49-F238E27FC236}">
                      <a16:creationId xmlns:a16="http://schemas.microsoft.com/office/drawing/2014/main" id="{69EFF6F6-085E-4016-8A0E-E89FA2472097}"/>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6" name="Freeform: Shape 95">
                  <a:extLst>
                    <a:ext uri="{FF2B5EF4-FFF2-40B4-BE49-F238E27FC236}">
                      <a16:creationId xmlns:a16="http://schemas.microsoft.com/office/drawing/2014/main" id="{A2562EA3-EBD9-4A7A-8779-004F11A61642}"/>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7" name="Freeform: Shape 96">
                  <a:extLst>
                    <a:ext uri="{FF2B5EF4-FFF2-40B4-BE49-F238E27FC236}">
                      <a16:creationId xmlns:a16="http://schemas.microsoft.com/office/drawing/2014/main" id="{8EE28BF6-9A37-4500-A248-9C260651BD73}"/>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8" name="Freeform: Shape 97">
                  <a:extLst>
                    <a:ext uri="{FF2B5EF4-FFF2-40B4-BE49-F238E27FC236}">
                      <a16:creationId xmlns:a16="http://schemas.microsoft.com/office/drawing/2014/main" id="{18036670-CF14-4FDE-BECA-6E7E54483095}"/>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9" name="Freeform: Shape 98">
                  <a:extLst>
                    <a:ext uri="{FF2B5EF4-FFF2-40B4-BE49-F238E27FC236}">
                      <a16:creationId xmlns:a16="http://schemas.microsoft.com/office/drawing/2014/main" id="{13F53302-B515-4EF8-817D-166DFBEC11E4}"/>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0" name="Freeform: Shape 99">
                  <a:extLst>
                    <a:ext uri="{FF2B5EF4-FFF2-40B4-BE49-F238E27FC236}">
                      <a16:creationId xmlns:a16="http://schemas.microsoft.com/office/drawing/2014/main" id="{B1C0A458-53E8-40D6-97C5-B1A1506C7C3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1" name="Freeform: Shape 100">
                  <a:extLst>
                    <a:ext uri="{FF2B5EF4-FFF2-40B4-BE49-F238E27FC236}">
                      <a16:creationId xmlns:a16="http://schemas.microsoft.com/office/drawing/2014/main" id="{6C0FC22A-A2E5-46A1-9390-CB57247BB545}"/>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 name="Freeform: Shape 101">
                  <a:extLst>
                    <a:ext uri="{FF2B5EF4-FFF2-40B4-BE49-F238E27FC236}">
                      <a16:creationId xmlns:a16="http://schemas.microsoft.com/office/drawing/2014/main" id="{C073332D-4048-4F12-BF6E-037EF62B6C6B}"/>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 name="Freeform: Shape 102">
                  <a:extLst>
                    <a:ext uri="{FF2B5EF4-FFF2-40B4-BE49-F238E27FC236}">
                      <a16:creationId xmlns:a16="http://schemas.microsoft.com/office/drawing/2014/main" id="{E6E8B53C-933B-49AA-99B5-8AA3639CBD40}"/>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 name="Freeform: Shape 103">
                  <a:extLst>
                    <a:ext uri="{FF2B5EF4-FFF2-40B4-BE49-F238E27FC236}">
                      <a16:creationId xmlns:a16="http://schemas.microsoft.com/office/drawing/2014/main" id="{A7E1774F-1F0F-40DF-AE60-EC3A4D8E600A}"/>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5" name="Freeform: Shape 104">
                  <a:extLst>
                    <a:ext uri="{FF2B5EF4-FFF2-40B4-BE49-F238E27FC236}">
                      <a16:creationId xmlns:a16="http://schemas.microsoft.com/office/drawing/2014/main" id="{A37EE4F7-A18C-4DC0-9957-97F9AE327987}"/>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6" name="Freeform: Shape 105">
                  <a:extLst>
                    <a:ext uri="{FF2B5EF4-FFF2-40B4-BE49-F238E27FC236}">
                      <a16:creationId xmlns:a16="http://schemas.microsoft.com/office/drawing/2014/main" id="{2826AA71-70B0-4FD3-AE46-D46D997AF08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7" name="Freeform: Shape 106">
                  <a:extLst>
                    <a:ext uri="{FF2B5EF4-FFF2-40B4-BE49-F238E27FC236}">
                      <a16:creationId xmlns:a16="http://schemas.microsoft.com/office/drawing/2014/main" id="{E56BE06A-5F38-4BB8-89D7-F972FBCEE7D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8" name="Freeform: Shape 107">
                  <a:extLst>
                    <a:ext uri="{FF2B5EF4-FFF2-40B4-BE49-F238E27FC236}">
                      <a16:creationId xmlns:a16="http://schemas.microsoft.com/office/drawing/2014/main" id="{C0A138BB-7083-48FF-BA1F-D575DE25A756}"/>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9" name="Freeform: Shape 108">
                  <a:extLst>
                    <a:ext uri="{FF2B5EF4-FFF2-40B4-BE49-F238E27FC236}">
                      <a16:creationId xmlns:a16="http://schemas.microsoft.com/office/drawing/2014/main" id="{9CE3D8C7-3089-4F86-89A7-BCF5813D5CE7}"/>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0" name="Freeform: Shape 109">
                  <a:extLst>
                    <a:ext uri="{FF2B5EF4-FFF2-40B4-BE49-F238E27FC236}">
                      <a16:creationId xmlns:a16="http://schemas.microsoft.com/office/drawing/2014/main" id="{7B5B5452-59AB-4303-91C2-684638F115A4}"/>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1" name="Freeform: Shape 110">
                  <a:extLst>
                    <a:ext uri="{FF2B5EF4-FFF2-40B4-BE49-F238E27FC236}">
                      <a16:creationId xmlns:a16="http://schemas.microsoft.com/office/drawing/2014/main" id="{FD88A1A3-3B2D-4CEB-BD3A-F97BCA3E26D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2" name="Freeform: Shape 111">
                  <a:extLst>
                    <a:ext uri="{FF2B5EF4-FFF2-40B4-BE49-F238E27FC236}">
                      <a16:creationId xmlns:a16="http://schemas.microsoft.com/office/drawing/2014/main" id="{EC45F534-8591-42AD-A0B5-0EF0848441D8}"/>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67" name="Group 66">
                <a:extLst>
                  <a:ext uri="{FF2B5EF4-FFF2-40B4-BE49-F238E27FC236}">
                    <a16:creationId xmlns:a16="http://schemas.microsoft.com/office/drawing/2014/main" id="{A0E6E2A9-26C2-4BE7-806F-C3558096BA50}"/>
                  </a:ext>
                </a:extLst>
              </p:cNvPr>
              <p:cNvGrpSpPr/>
              <p:nvPr/>
            </p:nvGrpSpPr>
            <p:grpSpPr>
              <a:xfrm>
                <a:off x="5167050" y="4125304"/>
                <a:ext cx="441666" cy="427838"/>
                <a:chOff x="5178085" y="4182454"/>
                <a:chExt cx="441666" cy="427838"/>
              </a:xfrm>
              <a:grpFill/>
            </p:grpSpPr>
            <p:sp>
              <p:nvSpPr>
                <p:cNvPr id="68" name="Freeform: Shape 67">
                  <a:extLst>
                    <a:ext uri="{FF2B5EF4-FFF2-40B4-BE49-F238E27FC236}">
                      <a16:creationId xmlns:a16="http://schemas.microsoft.com/office/drawing/2014/main" id="{B971148B-6795-4F58-A7D1-523C955A71D7}"/>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9" name="Freeform: Shape 68">
                  <a:extLst>
                    <a:ext uri="{FF2B5EF4-FFF2-40B4-BE49-F238E27FC236}">
                      <a16:creationId xmlns:a16="http://schemas.microsoft.com/office/drawing/2014/main" id="{DB9BD141-5532-4D6F-AF34-6F14AA18F53D}"/>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0" name="Freeform: Shape 69">
                  <a:extLst>
                    <a:ext uri="{FF2B5EF4-FFF2-40B4-BE49-F238E27FC236}">
                      <a16:creationId xmlns:a16="http://schemas.microsoft.com/office/drawing/2014/main" id="{2B6E032D-B186-46DA-B969-572B6F4A543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1" name="Freeform: Shape 70">
                  <a:extLst>
                    <a:ext uri="{FF2B5EF4-FFF2-40B4-BE49-F238E27FC236}">
                      <a16:creationId xmlns:a16="http://schemas.microsoft.com/office/drawing/2014/main" id="{688F5C01-A7DB-4D39-B3AC-AD6BB45A3D8E}"/>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2" name="Freeform: Shape 71">
                  <a:extLst>
                    <a:ext uri="{FF2B5EF4-FFF2-40B4-BE49-F238E27FC236}">
                      <a16:creationId xmlns:a16="http://schemas.microsoft.com/office/drawing/2014/main" id="{AAFE1644-8C74-4D10-9CD2-F2830F2CDD3B}"/>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3" name="Freeform: Shape 72">
                  <a:extLst>
                    <a:ext uri="{FF2B5EF4-FFF2-40B4-BE49-F238E27FC236}">
                      <a16:creationId xmlns:a16="http://schemas.microsoft.com/office/drawing/2014/main" id="{79952371-B047-4349-902F-4113847F178C}"/>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4" name="Freeform: Shape 73">
                  <a:extLst>
                    <a:ext uri="{FF2B5EF4-FFF2-40B4-BE49-F238E27FC236}">
                      <a16:creationId xmlns:a16="http://schemas.microsoft.com/office/drawing/2014/main" id="{EA168007-4B83-4795-BD86-7F71888A154D}"/>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5" name="Freeform: Shape 74">
                  <a:extLst>
                    <a:ext uri="{FF2B5EF4-FFF2-40B4-BE49-F238E27FC236}">
                      <a16:creationId xmlns:a16="http://schemas.microsoft.com/office/drawing/2014/main" id="{2503D061-5A56-4D65-B63D-53266BC626A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6" name="Freeform: Shape 75">
                  <a:extLst>
                    <a:ext uri="{FF2B5EF4-FFF2-40B4-BE49-F238E27FC236}">
                      <a16:creationId xmlns:a16="http://schemas.microsoft.com/office/drawing/2014/main" id="{923E8F56-A425-40CC-A281-A56AD8F70E7B}"/>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7" name="Freeform: Shape 76">
                  <a:extLst>
                    <a:ext uri="{FF2B5EF4-FFF2-40B4-BE49-F238E27FC236}">
                      <a16:creationId xmlns:a16="http://schemas.microsoft.com/office/drawing/2014/main" id="{1F940D6A-0736-4D21-90CE-9957E1213FE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8" name="Freeform: Shape 77">
                  <a:extLst>
                    <a:ext uri="{FF2B5EF4-FFF2-40B4-BE49-F238E27FC236}">
                      <a16:creationId xmlns:a16="http://schemas.microsoft.com/office/drawing/2014/main" id="{91F0A38C-1512-4F8F-A7C6-D206A73BCA8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9" name="Freeform: Shape 78">
                  <a:extLst>
                    <a:ext uri="{FF2B5EF4-FFF2-40B4-BE49-F238E27FC236}">
                      <a16:creationId xmlns:a16="http://schemas.microsoft.com/office/drawing/2014/main" id="{6AF08496-56DD-45C2-858F-41D6220F4F1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0" name="Freeform: Shape 79">
                  <a:extLst>
                    <a:ext uri="{FF2B5EF4-FFF2-40B4-BE49-F238E27FC236}">
                      <a16:creationId xmlns:a16="http://schemas.microsoft.com/office/drawing/2014/main" id="{116E14AD-87E1-4245-9142-40D1E76839E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1" name="Freeform: Shape 80">
                  <a:extLst>
                    <a:ext uri="{FF2B5EF4-FFF2-40B4-BE49-F238E27FC236}">
                      <a16:creationId xmlns:a16="http://schemas.microsoft.com/office/drawing/2014/main" id="{8A1FD8AA-63E2-4ACA-9859-5165FC8B40AB}"/>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2" name="Freeform: Shape 81">
                  <a:extLst>
                    <a:ext uri="{FF2B5EF4-FFF2-40B4-BE49-F238E27FC236}">
                      <a16:creationId xmlns:a16="http://schemas.microsoft.com/office/drawing/2014/main" id="{4111BC60-39D7-4993-9D58-581FD73B94F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grpSp>
      <p:grpSp>
        <p:nvGrpSpPr>
          <p:cNvPr id="516" name="Group 515">
            <a:extLst>
              <a:ext uri="{FF2B5EF4-FFF2-40B4-BE49-F238E27FC236}">
                <a16:creationId xmlns:a16="http://schemas.microsoft.com/office/drawing/2014/main" id="{D93D75F7-09E4-4795-80C0-6F537C5278E6}"/>
              </a:ext>
            </a:extLst>
          </p:cNvPr>
          <p:cNvGrpSpPr/>
          <p:nvPr/>
        </p:nvGrpSpPr>
        <p:grpSpPr>
          <a:xfrm rot="17988741">
            <a:off x="1880334" y="504655"/>
            <a:ext cx="675640" cy="1031847"/>
            <a:chOff x="5029835" y="2934631"/>
            <a:chExt cx="1151891" cy="1654328"/>
          </a:xfrm>
          <a:solidFill>
            <a:schemeClr val="accent4">
              <a:lumMod val="50000"/>
            </a:schemeClr>
          </a:solidFill>
        </p:grpSpPr>
        <p:grpSp>
          <p:nvGrpSpPr>
            <p:cNvPr id="517" name="Group 516">
              <a:extLst>
                <a:ext uri="{FF2B5EF4-FFF2-40B4-BE49-F238E27FC236}">
                  <a16:creationId xmlns:a16="http://schemas.microsoft.com/office/drawing/2014/main" id="{9BD54E57-E914-494A-A3FB-0F4544035342}"/>
                </a:ext>
              </a:extLst>
            </p:cNvPr>
            <p:cNvGrpSpPr/>
            <p:nvPr/>
          </p:nvGrpSpPr>
          <p:grpSpPr>
            <a:xfrm rot="20388125" flipH="1">
              <a:off x="5029835" y="2934631"/>
              <a:ext cx="514350" cy="1247967"/>
              <a:chOff x="4924425" y="3143250"/>
              <a:chExt cx="684291" cy="1409892"/>
            </a:xfrm>
            <a:grpFill/>
          </p:grpSpPr>
          <p:grpSp>
            <p:nvGrpSpPr>
              <p:cNvPr id="566" name="Group 565">
                <a:extLst>
                  <a:ext uri="{FF2B5EF4-FFF2-40B4-BE49-F238E27FC236}">
                    <a16:creationId xmlns:a16="http://schemas.microsoft.com/office/drawing/2014/main" id="{B3735FC8-B785-44E9-949F-802B4E028F7B}"/>
                  </a:ext>
                </a:extLst>
              </p:cNvPr>
              <p:cNvGrpSpPr/>
              <p:nvPr/>
            </p:nvGrpSpPr>
            <p:grpSpPr>
              <a:xfrm>
                <a:off x="4924425" y="3143250"/>
                <a:ext cx="666940" cy="747127"/>
                <a:chOff x="4924425" y="3143250"/>
                <a:chExt cx="666940" cy="747127"/>
              </a:xfrm>
              <a:grpFill/>
            </p:grpSpPr>
            <p:sp>
              <p:nvSpPr>
                <p:cNvPr id="583" name="Freeform: Shape 582">
                  <a:extLst>
                    <a:ext uri="{FF2B5EF4-FFF2-40B4-BE49-F238E27FC236}">
                      <a16:creationId xmlns:a16="http://schemas.microsoft.com/office/drawing/2014/main" id="{0652FBE5-919D-47C8-885E-56A4B6BB418B}"/>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4" name="Freeform: Shape 583">
                  <a:extLst>
                    <a:ext uri="{FF2B5EF4-FFF2-40B4-BE49-F238E27FC236}">
                      <a16:creationId xmlns:a16="http://schemas.microsoft.com/office/drawing/2014/main" id="{4071EB13-A6B5-4C65-ADA6-28AAAAC5880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5" name="Freeform: Shape 584">
                  <a:extLst>
                    <a:ext uri="{FF2B5EF4-FFF2-40B4-BE49-F238E27FC236}">
                      <a16:creationId xmlns:a16="http://schemas.microsoft.com/office/drawing/2014/main" id="{C1890219-A159-45E1-9EDC-34F7D8566970}"/>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6" name="Freeform: Shape 585">
                  <a:extLst>
                    <a:ext uri="{FF2B5EF4-FFF2-40B4-BE49-F238E27FC236}">
                      <a16:creationId xmlns:a16="http://schemas.microsoft.com/office/drawing/2014/main" id="{2634DB3E-D9D8-4CC2-A3F9-28958BD79002}"/>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7" name="Freeform: Shape 586">
                  <a:extLst>
                    <a:ext uri="{FF2B5EF4-FFF2-40B4-BE49-F238E27FC236}">
                      <a16:creationId xmlns:a16="http://schemas.microsoft.com/office/drawing/2014/main" id="{DAE22D91-CCE5-45EC-99D6-AF90CB5C2BBC}"/>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8" name="Freeform: Shape 587">
                  <a:extLst>
                    <a:ext uri="{FF2B5EF4-FFF2-40B4-BE49-F238E27FC236}">
                      <a16:creationId xmlns:a16="http://schemas.microsoft.com/office/drawing/2014/main" id="{B94AEA96-167D-4D00-8D86-27B9FD649398}"/>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9" name="Freeform: Shape 588">
                  <a:extLst>
                    <a:ext uri="{FF2B5EF4-FFF2-40B4-BE49-F238E27FC236}">
                      <a16:creationId xmlns:a16="http://schemas.microsoft.com/office/drawing/2014/main" id="{E549AC78-E6F1-428C-85FC-2EFFA83D9D3C}"/>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0" name="Freeform: Shape 589">
                  <a:extLst>
                    <a:ext uri="{FF2B5EF4-FFF2-40B4-BE49-F238E27FC236}">
                      <a16:creationId xmlns:a16="http://schemas.microsoft.com/office/drawing/2014/main" id="{57232DD1-1F22-43B7-825D-FD7552A3D8AC}"/>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1" name="Freeform: Shape 590">
                  <a:extLst>
                    <a:ext uri="{FF2B5EF4-FFF2-40B4-BE49-F238E27FC236}">
                      <a16:creationId xmlns:a16="http://schemas.microsoft.com/office/drawing/2014/main" id="{D6112408-4A31-45E2-A71E-0E2E2A5D98D4}"/>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2" name="Freeform: Shape 591">
                  <a:extLst>
                    <a:ext uri="{FF2B5EF4-FFF2-40B4-BE49-F238E27FC236}">
                      <a16:creationId xmlns:a16="http://schemas.microsoft.com/office/drawing/2014/main" id="{846705FB-1432-455E-BA2C-F76010D4C8D5}"/>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3" name="Freeform: Shape 592">
                  <a:extLst>
                    <a:ext uri="{FF2B5EF4-FFF2-40B4-BE49-F238E27FC236}">
                      <a16:creationId xmlns:a16="http://schemas.microsoft.com/office/drawing/2014/main" id="{7E306439-0CC7-489E-BE8D-02945D101EB2}"/>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4" name="Freeform: Shape 593">
                  <a:extLst>
                    <a:ext uri="{FF2B5EF4-FFF2-40B4-BE49-F238E27FC236}">
                      <a16:creationId xmlns:a16="http://schemas.microsoft.com/office/drawing/2014/main" id="{72705AA9-ED98-4D9C-9896-034CA4FA5FC4}"/>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5" name="Freeform: Shape 594">
                  <a:extLst>
                    <a:ext uri="{FF2B5EF4-FFF2-40B4-BE49-F238E27FC236}">
                      <a16:creationId xmlns:a16="http://schemas.microsoft.com/office/drawing/2014/main" id="{05E52B90-25A3-464C-B4E4-ABA862D9762D}"/>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6" name="Freeform: Shape 595">
                  <a:extLst>
                    <a:ext uri="{FF2B5EF4-FFF2-40B4-BE49-F238E27FC236}">
                      <a16:creationId xmlns:a16="http://schemas.microsoft.com/office/drawing/2014/main" id="{FDEC2DB5-82F4-474E-B787-955BE342F79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7" name="Freeform: Shape 596">
                  <a:extLst>
                    <a:ext uri="{FF2B5EF4-FFF2-40B4-BE49-F238E27FC236}">
                      <a16:creationId xmlns:a16="http://schemas.microsoft.com/office/drawing/2014/main" id="{1D6F9335-068F-4DE3-B7FA-7F85D6664EEE}"/>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8" name="Freeform: Shape 597">
                  <a:extLst>
                    <a:ext uri="{FF2B5EF4-FFF2-40B4-BE49-F238E27FC236}">
                      <a16:creationId xmlns:a16="http://schemas.microsoft.com/office/drawing/2014/main" id="{D9DC4A43-C4CB-4907-BD08-02340FDC1A85}"/>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9" name="Freeform: Shape 598">
                  <a:extLst>
                    <a:ext uri="{FF2B5EF4-FFF2-40B4-BE49-F238E27FC236}">
                      <a16:creationId xmlns:a16="http://schemas.microsoft.com/office/drawing/2014/main" id="{8B0A1CE3-7593-427E-8FF1-39D7CFFB1A44}"/>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0" name="Freeform: Shape 599">
                  <a:extLst>
                    <a:ext uri="{FF2B5EF4-FFF2-40B4-BE49-F238E27FC236}">
                      <a16:creationId xmlns:a16="http://schemas.microsoft.com/office/drawing/2014/main" id="{ECD68E65-14EB-47F5-A8E8-0193E052BEC7}"/>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1" name="Freeform: Shape 600">
                  <a:extLst>
                    <a:ext uri="{FF2B5EF4-FFF2-40B4-BE49-F238E27FC236}">
                      <a16:creationId xmlns:a16="http://schemas.microsoft.com/office/drawing/2014/main" id="{81EA52FB-BF91-4A4D-B9B2-6CED5A374DCC}"/>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2" name="Freeform: Shape 601">
                  <a:extLst>
                    <a:ext uri="{FF2B5EF4-FFF2-40B4-BE49-F238E27FC236}">
                      <a16:creationId xmlns:a16="http://schemas.microsoft.com/office/drawing/2014/main" id="{8D5F940B-44FF-4F0E-B123-C9E09934CEA5}"/>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3" name="Freeform: Shape 602">
                  <a:extLst>
                    <a:ext uri="{FF2B5EF4-FFF2-40B4-BE49-F238E27FC236}">
                      <a16:creationId xmlns:a16="http://schemas.microsoft.com/office/drawing/2014/main" id="{88384114-61F5-4444-A38C-A3E01D184B1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4" name="Freeform: Shape 603">
                  <a:extLst>
                    <a:ext uri="{FF2B5EF4-FFF2-40B4-BE49-F238E27FC236}">
                      <a16:creationId xmlns:a16="http://schemas.microsoft.com/office/drawing/2014/main" id="{8953B9E2-4AD1-4C07-B9BB-7F92F0AC5ED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5" name="Freeform: Shape 604">
                  <a:extLst>
                    <a:ext uri="{FF2B5EF4-FFF2-40B4-BE49-F238E27FC236}">
                      <a16:creationId xmlns:a16="http://schemas.microsoft.com/office/drawing/2014/main" id="{E2D67CA0-31DE-4720-A2D5-CED4B64930A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6" name="Freeform: Shape 605">
                  <a:extLst>
                    <a:ext uri="{FF2B5EF4-FFF2-40B4-BE49-F238E27FC236}">
                      <a16:creationId xmlns:a16="http://schemas.microsoft.com/office/drawing/2014/main" id="{06987675-AC3B-4795-96D7-9CE23D952492}"/>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7" name="Freeform: Shape 606">
                  <a:extLst>
                    <a:ext uri="{FF2B5EF4-FFF2-40B4-BE49-F238E27FC236}">
                      <a16:creationId xmlns:a16="http://schemas.microsoft.com/office/drawing/2014/main" id="{4589F846-ABFF-4932-A03D-6FE565E99F57}"/>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8" name="Freeform: Shape 607">
                  <a:extLst>
                    <a:ext uri="{FF2B5EF4-FFF2-40B4-BE49-F238E27FC236}">
                      <a16:creationId xmlns:a16="http://schemas.microsoft.com/office/drawing/2014/main" id="{245212A2-7172-437B-9969-66EAB452CD3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9" name="Freeform: Shape 608">
                  <a:extLst>
                    <a:ext uri="{FF2B5EF4-FFF2-40B4-BE49-F238E27FC236}">
                      <a16:creationId xmlns:a16="http://schemas.microsoft.com/office/drawing/2014/main" id="{6AC6008C-1B32-4AC3-AF49-10C266E7290D}"/>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10" name="Freeform: Shape 609">
                  <a:extLst>
                    <a:ext uri="{FF2B5EF4-FFF2-40B4-BE49-F238E27FC236}">
                      <a16:creationId xmlns:a16="http://schemas.microsoft.com/office/drawing/2014/main" id="{762C6271-C6E0-45E2-9A17-513FDCDB769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11" name="Freeform: Shape 610">
                  <a:extLst>
                    <a:ext uri="{FF2B5EF4-FFF2-40B4-BE49-F238E27FC236}">
                      <a16:creationId xmlns:a16="http://schemas.microsoft.com/office/drawing/2014/main" id="{4DEA8FD8-727E-41C2-90E8-A722F22A719A}"/>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12" name="Freeform: Shape 611">
                  <a:extLst>
                    <a:ext uri="{FF2B5EF4-FFF2-40B4-BE49-F238E27FC236}">
                      <a16:creationId xmlns:a16="http://schemas.microsoft.com/office/drawing/2014/main" id="{290EE3C4-3EAA-4913-AD58-CB5B86ACBBAA}"/>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567" name="Group 566">
                <a:extLst>
                  <a:ext uri="{FF2B5EF4-FFF2-40B4-BE49-F238E27FC236}">
                    <a16:creationId xmlns:a16="http://schemas.microsoft.com/office/drawing/2014/main" id="{9FE20BA0-286D-49F1-9BA3-BE8C0EB902C4}"/>
                  </a:ext>
                </a:extLst>
              </p:cNvPr>
              <p:cNvGrpSpPr/>
              <p:nvPr/>
            </p:nvGrpSpPr>
            <p:grpSpPr>
              <a:xfrm>
                <a:off x="5167050" y="4125304"/>
                <a:ext cx="441666" cy="427838"/>
                <a:chOff x="5178085" y="4182454"/>
                <a:chExt cx="441666" cy="427838"/>
              </a:xfrm>
              <a:grpFill/>
            </p:grpSpPr>
            <p:sp>
              <p:nvSpPr>
                <p:cNvPr id="568" name="Freeform: Shape 567">
                  <a:extLst>
                    <a:ext uri="{FF2B5EF4-FFF2-40B4-BE49-F238E27FC236}">
                      <a16:creationId xmlns:a16="http://schemas.microsoft.com/office/drawing/2014/main" id="{1930E414-7ECA-478E-8B43-3522CCC45295}"/>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9" name="Freeform: Shape 568">
                  <a:extLst>
                    <a:ext uri="{FF2B5EF4-FFF2-40B4-BE49-F238E27FC236}">
                      <a16:creationId xmlns:a16="http://schemas.microsoft.com/office/drawing/2014/main" id="{D341B66D-FE49-4B7F-8AEC-F03B7AA2A1FB}"/>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0" name="Freeform: Shape 569">
                  <a:extLst>
                    <a:ext uri="{FF2B5EF4-FFF2-40B4-BE49-F238E27FC236}">
                      <a16:creationId xmlns:a16="http://schemas.microsoft.com/office/drawing/2014/main" id="{40105BA5-C8F3-4531-8A86-9040E73B7EEC}"/>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1" name="Freeform: Shape 570">
                  <a:extLst>
                    <a:ext uri="{FF2B5EF4-FFF2-40B4-BE49-F238E27FC236}">
                      <a16:creationId xmlns:a16="http://schemas.microsoft.com/office/drawing/2014/main" id="{AA8F1B91-DA63-402A-BD5B-94FEA64AB774}"/>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2" name="Freeform: Shape 571">
                  <a:extLst>
                    <a:ext uri="{FF2B5EF4-FFF2-40B4-BE49-F238E27FC236}">
                      <a16:creationId xmlns:a16="http://schemas.microsoft.com/office/drawing/2014/main" id="{CE8349B2-E044-4F5D-B446-F5DF9065250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3" name="Freeform: Shape 572">
                  <a:extLst>
                    <a:ext uri="{FF2B5EF4-FFF2-40B4-BE49-F238E27FC236}">
                      <a16:creationId xmlns:a16="http://schemas.microsoft.com/office/drawing/2014/main" id="{755D87C3-9739-4FFB-843D-3F561D3F4115}"/>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4" name="Freeform: Shape 573">
                  <a:extLst>
                    <a:ext uri="{FF2B5EF4-FFF2-40B4-BE49-F238E27FC236}">
                      <a16:creationId xmlns:a16="http://schemas.microsoft.com/office/drawing/2014/main" id="{3AC9CAC6-A0B4-4CDA-83E6-40C63DA8E3B9}"/>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5" name="Freeform: Shape 574">
                  <a:extLst>
                    <a:ext uri="{FF2B5EF4-FFF2-40B4-BE49-F238E27FC236}">
                      <a16:creationId xmlns:a16="http://schemas.microsoft.com/office/drawing/2014/main" id="{5E96C33A-5694-414F-8D5E-2211BCE65DC3}"/>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6" name="Freeform: Shape 575">
                  <a:extLst>
                    <a:ext uri="{FF2B5EF4-FFF2-40B4-BE49-F238E27FC236}">
                      <a16:creationId xmlns:a16="http://schemas.microsoft.com/office/drawing/2014/main" id="{CE2DBB08-4541-4CD9-95DD-E8731079EF3E}"/>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7" name="Freeform: Shape 576">
                  <a:extLst>
                    <a:ext uri="{FF2B5EF4-FFF2-40B4-BE49-F238E27FC236}">
                      <a16:creationId xmlns:a16="http://schemas.microsoft.com/office/drawing/2014/main" id="{987368FD-99D6-4D94-9464-8068B136372E}"/>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8" name="Freeform: Shape 577">
                  <a:extLst>
                    <a:ext uri="{FF2B5EF4-FFF2-40B4-BE49-F238E27FC236}">
                      <a16:creationId xmlns:a16="http://schemas.microsoft.com/office/drawing/2014/main" id="{C82E02F9-8D40-4A86-9833-2815DDEF2756}"/>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9" name="Freeform: Shape 578">
                  <a:extLst>
                    <a:ext uri="{FF2B5EF4-FFF2-40B4-BE49-F238E27FC236}">
                      <a16:creationId xmlns:a16="http://schemas.microsoft.com/office/drawing/2014/main" id="{3E60A373-E958-4B78-9D0A-DACB51339D5E}"/>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0" name="Freeform: Shape 579">
                  <a:extLst>
                    <a:ext uri="{FF2B5EF4-FFF2-40B4-BE49-F238E27FC236}">
                      <a16:creationId xmlns:a16="http://schemas.microsoft.com/office/drawing/2014/main" id="{B1B9D172-A3C0-4FFF-B34F-87C70DDD3596}"/>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1" name="Freeform: Shape 580">
                  <a:extLst>
                    <a:ext uri="{FF2B5EF4-FFF2-40B4-BE49-F238E27FC236}">
                      <a16:creationId xmlns:a16="http://schemas.microsoft.com/office/drawing/2014/main" id="{C6B11D70-4848-43AE-BE67-9F9DD3B43E04}"/>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2" name="Freeform: Shape 581">
                  <a:extLst>
                    <a:ext uri="{FF2B5EF4-FFF2-40B4-BE49-F238E27FC236}">
                      <a16:creationId xmlns:a16="http://schemas.microsoft.com/office/drawing/2014/main" id="{97BDAF3B-7343-4E19-8F15-A8C776EE3E4C}"/>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grpSp>
          <p:nvGrpSpPr>
            <p:cNvPr id="518" name="Group 517">
              <a:extLst>
                <a:ext uri="{FF2B5EF4-FFF2-40B4-BE49-F238E27FC236}">
                  <a16:creationId xmlns:a16="http://schemas.microsoft.com/office/drawing/2014/main" id="{D24301BD-DF93-42BC-81EB-A242355FEF21}"/>
                </a:ext>
              </a:extLst>
            </p:cNvPr>
            <p:cNvGrpSpPr/>
            <p:nvPr/>
          </p:nvGrpSpPr>
          <p:grpSpPr>
            <a:xfrm>
              <a:off x="5667376" y="3340992"/>
              <a:ext cx="514350" cy="1247967"/>
              <a:chOff x="4924425" y="3143250"/>
              <a:chExt cx="684291" cy="1409892"/>
            </a:xfrm>
            <a:grpFill/>
          </p:grpSpPr>
          <p:grpSp>
            <p:nvGrpSpPr>
              <p:cNvPr id="519" name="Group 518">
                <a:extLst>
                  <a:ext uri="{FF2B5EF4-FFF2-40B4-BE49-F238E27FC236}">
                    <a16:creationId xmlns:a16="http://schemas.microsoft.com/office/drawing/2014/main" id="{5F33AF5E-8383-4DC2-A32D-A270B74FA616}"/>
                  </a:ext>
                </a:extLst>
              </p:cNvPr>
              <p:cNvGrpSpPr/>
              <p:nvPr/>
            </p:nvGrpSpPr>
            <p:grpSpPr>
              <a:xfrm>
                <a:off x="4924425" y="3143250"/>
                <a:ext cx="666940" cy="747127"/>
                <a:chOff x="4924425" y="3143250"/>
                <a:chExt cx="666940" cy="747127"/>
              </a:xfrm>
              <a:grpFill/>
            </p:grpSpPr>
            <p:sp>
              <p:nvSpPr>
                <p:cNvPr id="536" name="Freeform: Shape 535">
                  <a:extLst>
                    <a:ext uri="{FF2B5EF4-FFF2-40B4-BE49-F238E27FC236}">
                      <a16:creationId xmlns:a16="http://schemas.microsoft.com/office/drawing/2014/main" id="{978D8B3A-4E16-4BFE-A206-8DE3FAD5D21F}"/>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7" name="Freeform: Shape 536">
                  <a:extLst>
                    <a:ext uri="{FF2B5EF4-FFF2-40B4-BE49-F238E27FC236}">
                      <a16:creationId xmlns:a16="http://schemas.microsoft.com/office/drawing/2014/main" id="{0D39B4D0-8BC2-480A-AB85-19B0EA29A53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8" name="Freeform: Shape 537">
                  <a:extLst>
                    <a:ext uri="{FF2B5EF4-FFF2-40B4-BE49-F238E27FC236}">
                      <a16:creationId xmlns:a16="http://schemas.microsoft.com/office/drawing/2014/main" id="{AFE22747-583D-433A-B145-E2C68403573E}"/>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9" name="Freeform: Shape 538">
                  <a:extLst>
                    <a:ext uri="{FF2B5EF4-FFF2-40B4-BE49-F238E27FC236}">
                      <a16:creationId xmlns:a16="http://schemas.microsoft.com/office/drawing/2014/main" id="{0E409A88-A81F-48DD-B2F8-E79DD995FBF1}"/>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0" name="Freeform: Shape 539">
                  <a:extLst>
                    <a:ext uri="{FF2B5EF4-FFF2-40B4-BE49-F238E27FC236}">
                      <a16:creationId xmlns:a16="http://schemas.microsoft.com/office/drawing/2014/main" id="{39E566A4-3D6A-46C4-AC07-5AF55A7E296B}"/>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1" name="Freeform: Shape 540">
                  <a:extLst>
                    <a:ext uri="{FF2B5EF4-FFF2-40B4-BE49-F238E27FC236}">
                      <a16:creationId xmlns:a16="http://schemas.microsoft.com/office/drawing/2014/main" id="{3AD64F0D-CD42-4435-B6E2-34D3EBB30263}"/>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2" name="Freeform: Shape 541">
                  <a:extLst>
                    <a:ext uri="{FF2B5EF4-FFF2-40B4-BE49-F238E27FC236}">
                      <a16:creationId xmlns:a16="http://schemas.microsoft.com/office/drawing/2014/main" id="{38FA9A7C-C526-4E91-9C2C-4666F224D9C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3" name="Freeform: Shape 542">
                  <a:extLst>
                    <a:ext uri="{FF2B5EF4-FFF2-40B4-BE49-F238E27FC236}">
                      <a16:creationId xmlns:a16="http://schemas.microsoft.com/office/drawing/2014/main" id="{5539DFEF-618A-4F8D-A0C4-D2E6CB1C3B44}"/>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4" name="Freeform: Shape 543">
                  <a:extLst>
                    <a:ext uri="{FF2B5EF4-FFF2-40B4-BE49-F238E27FC236}">
                      <a16:creationId xmlns:a16="http://schemas.microsoft.com/office/drawing/2014/main" id="{92AA6133-7264-42F5-A9F9-98E8D8A9DA5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5" name="Freeform: Shape 544">
                  <a:extLst>
                    <a:ext uri="{FF2B5EF4-FFF2-40B4-BE49-F238E27FC236}">
                      <a16:creationId xmlns:a16="http://schemas.microsoft.com/office/drawing/2014/main" id="{2737965A-0D2E-44E9-B9F2-1E8638B204E9}"/>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6" name="Freeform: Shape 545">
                  <a:extLst>
                    <a:ext uri="{FF2B5EF4-FFF2-40B4-BE49-F238E27FC236}">
                      <a16:creationId xmlns:a16="http://schemas.microsoft.com/office/drawing/2014/main" id="{12381608-AEE0-4C14-91DB-133CB0AABC2B}"/>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7" name="Freeform: Shape 546">
                  <a:extLst>
                    <a:ext uri="{FF2B5EF4-FFF2-40B4-BE49-F238E27FC236}">
                      <a16:creationId xmlns:a16="http://schemas.microsoft.com/office/drawing/2014/main" id="{C6C9002B-C588-4C6C-97DC-1F5B6C67AB0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8" name="Freeform: Shape 547">
                  <a:extLst>
                    <a:ext uri="{FF2B5EF4-FFF2-40B4-BE49-F238E27FC236}">
                      <a16:creationId xmlns:a16="http://schemas.microsoft.com/office/drawing/2014/main" id="{9C14CAD0-54FF-4038-9AD7-9FA8B772A8ED}"/>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9" name="Freeform: Shape 548">
                  <a:extLst>
                    <a:ext uri="{FF2B5EF4-FFF2-40B4-BE49-F238E27FC236}">
                      <a16:creationId xmlns:a16="http://schemas.microsoft.com/office/drawing/2014/main" id="{97AD43CE-4803-44EC-AE0C-FDFD8C8DA0D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0" name="Freeform: Shape 549">
                  <a:extLst>
                    <a:ext uri="{FF2B5EF4-FFF2-40B4-BE49-F238E27FC236}">
                      <a16:creationId xmlns:a16="http://schemas.microsoft.com/office/drawing/2014/main" id="{4F4AFE69-3C31-4039-A1CD-2FE3B3DAC715}"/>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1" name="Freeform: Shape 550">
                  <a:extLst>
                    <a:ext uri="{FF2B5EF4-FFF2-40B4-BE49-F238E27FC236}">
                      <a16:creationId xmlns:a16="http://schemas.microsoft.com/office/drawing/2014/main" id="{BDFE3133-A005-40B4-BF25-B05C1C203081}"/>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2" name="Freeform: Shape 551">
                  <a:extLst>
                    <a:ext uri="{FF2B5EF4-FFF2-40B4-BE49-F238E27FC236}">
                      <a16:creationId xmlns:a16="http://schemas.microsoft.com/office/drawing/2014/main" id="{FBA88DE9-B4F1-4DAB-B7D0-07C94E7B6DD1}"/>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3" name="Freeform: Shape 552">
                  <a:extLst>
                    <a:ext uri="{FF2B5EF4-FFF2-40B4-BE49-F238E27FC236}">
                      <a16:creationId xmlns:a16="http://schemas.microsoft.com/office/drawing/2014/main" id="{4085F59E-AC23-4B61-B095-CA8C323EB53B}"/>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4" name="Freeform: Shape 553">
                  <a:extLst>
                    <a:ext uri="{FF2B5EF4-FFF2-40B4-BE49-F238E27FC236}">
                      <a16:creationId xmlns:a16="http://schemas.microsoft.com/office/drawing/2014/main" id="{3EAE2062-3D96-48D8-A953-AFF6ED2BD70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5" name="Freeform: Shape 554">
                  <a:extLst>
                    <a:ext uri="{FF2B5EF4-FFF2-40B4-BE49-F238E27FC236}">
                      <a16:creationId xmlns:a16="http://schemas.microsoft.com/office/drawing/2014/main" id="{6703C696-FB0A-49BE-B1BD-29DA07B1C508}"/>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6" name="Freeform: Shape 555">
                  <a:extLst>
                    <a:ext uri="{FF2B5EF4-FFF2-40B4-BE49-F238E27FC236}">
                      <a16:creationId xmlns:a16="http://schemas.microsoft.com/office/drawing/2014/main" id="{44585AF9-3C18-4F41-B5A8-F9158E1AC0C1}"/>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7" name="Freeform: Shape 556">
                  <a:extLst>
                    <a:ext uri="{FF2B5EF4-FFF2-40B4-BE49-F238E27FC236}">
                      <a16:creationId xmlns:a16="http://schemas.microsoft.com/office/drawing/2014/main" id="{9DDAB5E5-B117-41FE-912C-E764AE476AD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8" name="Freeform: Shape 557">
                  <a:extLst>
                    <a:ext uri="{FF2B5EF4-FFF2-40B4-BE49-F238E27FC236}">
                      <a16:creationId xmlns:a16="http://schemas.microsoft.com/office/drawing/2014/main" id="{2F898E3C-F4A1-4516-8AF7-537B0FAC141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9" name="Freeform: Shape 558">
                  <a:extLst>
                    <a:ext uri="{FF2B5EF4-FFF2-40B4-BE49-F238E27FC236}">
                      <a16:creationId xmlns:a16="http://schemas.microsoft.com/office/drawing/2014/main" id="{07D23A92-7BA8-47EE-B978-07486A2AD7D1}"/>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0" name="Freeform: Shape 559">
                  <a:extLst>
                    <a:ext uri="{FF2B5EF4-FFF2-40B4-BE49-F238E27FC236}">
                      <a16:creationId xmlns:a16="http://schemas.microsoft.com/office/drawing/2014/main" id="{DD29385A-B8C8-44BD-92DA-6E4E8A132E6A}"/>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1" name="Freeform: Shape 560">
                  <a:extLst>
                    <a:ext uri="{FF2B5EF4-FFF2-40B4-BE49-F238E27FC236}">
                      <a16:creationId xmlns:a16="http://schemas.microsoft.com/office/drawing/2014/main" id="{EFEDC2C2-B5E7-4C86-9752-50A74B057AB5}"/>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2" name="Freeform: Shape 561">
                  <a:extLst>
                    <a:ext uri="{FF2B5EF4-FFF2-40B4-BE49-F238E27FC236}">
                      <a16:creationId xmlns:a16="http://schemas.microsoft.com/office/drawing/2014/main" id="{338B7B37-1FD5-4576-AC3F-13D7ECAB17AA}"/>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3" name="Freeform: Shape 562">
                  <a:extLst>
                    <a:ext uri="{FF2B5EF4-FFF2-40B4-BE49-F238E27FC236}">
                      <a16:creationId xmlns:a16="http://schemas.microsoft.com/office/drawing/2014/main" id="{BFF796EC-4D35-4A60-94CD-0706D4B8A2A3}"/>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4" name="Freeform: Shape 563">
                  <a:extLst>
                    <a:ext uri="{FF2B5EF4-FFF2-40B4-BE49-F238E27FC236}">
                      <a16:creationId xmlns:a16="http://schemas.microsoft.com/office/drawing/2014/main" id="{6D97FB27-E8C2-489F-ADE3-499F0BA5E3E4}"/>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5" name="Freeform: Shape 564">
                  <a:extLst>
                    <a:ext uri="{FF2B5EF4-FFF2-40B4-BE49-F238E27FC236}">
                      <a16:creationId xmlns:a16="http://schemas.microsoft.com/office/drawing/2014/main" id="{70E965CF-8757-4B03-96D7-C159A0725AE1}"/>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520" name="Group 519">
                <a:extLst>
                  <a:ext uri="{FF2B5EF4-FFF2-40B4-BE49-F238E27FC236}">
                    <a16:creationId xmlns:a16="http://schemas.microsoft.com/office/drawing/2014/main" id="{85DB7AD4-DFE3-4C7D-8258-4EDFCB13E1D6}"/>
                  </a:ext>
                </a:extLst>
              </p:cNvPr>
              <p:cNvGrpSpPr/>
              <p:nvPr/>
            </p:nvGrpSpPr>
            <p:grpSpPr>
              <a:xfrm>
                <a:off x="5167050" y="4125304"/>
                <a:ext cx="441666" cy="427838"/>
                <a:chOff x="5178085" y="4182454"/>
                <a:chExt cx="441666" cy="427838"/>
              </a:xfrm>
              <a:grpFill/>
            </p:grpSpPr>
            <p:sp>
              <p:nvSpPr>
                <p:cNvPr id="521" name="Freeform: Shape 520">
                  <a:extLst>
                    <a:ext uri="{FF2B5EF4-FFF2-40B4-BE49-F238E27FC236}">
                      <a16:creationId xmlns:a16="http://schemas.microsoft.com/office/drawing/2014/main" id="{79516392-6BC9-4EAE-B904-A442733706C6}"/>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2" name="Freeform: Shape 521">
                  <a:extLst>
                    <a:ext uri="{FF2B5EF4-FFF2-40B4-BE49-F238E27FC236}">
                      <a16:creationId xmlns:a16="http://schemas.microsoft.com/office/drawing/2014/main" id="{DF99B447-0492-440C-B6DA-C6A0BC6F5D6D}"/>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3" name="Freeform: Shape 522">
                  <a:extLst>
                    <a:ext uri="{FF2B5EF4-FFF2-40B4-BE49-F238E27FC236}">
                      <a16:creationId xmlns:a16="http://schemas.microsoft.com/office/drawing/2014/main" id="{FDD0B523-98F5-4DC9-9FBA-94F06DF0026B}"/>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4" name="Freeform: Shape 523">
                  <a:extLst>
                    <a:ext uri="{FF2B5EF4-FFF2-40B4-BE49-F238E27FC236}">
                      <a16:creationId xmlns:a16="http://schemas.microsoft.com/office/drawing/2014/main" id="{8447AC96-C714-4C49-9C95-484B7889F9E0}"/>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5" name="Freeform: Shape 524">
                  <a:extLst>
                    <a:ext uri="{FF2B5EF4-FFF2-40B4-BE49-F238E27FC236}">
                      <a16:creationId xmlns:a16="http://schemas.microsoft.com/office/drawing/2014/main" id="{2AC1149A-FB27-489B-B799-EEE990D76DD4}"/>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6" name="Freeform: Shape 525">
                  <a:extLst>
                    <a:ext uri="{FF2B5EF4-FFF2-40B4-BE49-F238E27FC236}">
                      <a16:creationId xmlns:a16="http://schemas.microsoft.com/office/drawing/2014/main" id="{6F2A328A-9660-452C-833B-7EBC547A2937}"/>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7" name="Freeform: Shape 526">
                  <a:extLst>
                    <a:ext uri="{FF2B5EF4-FFF2-40B4-BE49-F238E27FC236}">
                      <a16:creationId xmlns:a16="http://schemas.microsoft.com/office/drawing/2014/main" id="{FB01DB07-D753-42DB-A2A5-881E8B012146}"/>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8" name="Freeform: Shape 527">
                  <a:extLst>
                    <a:ext uri="{FF2B5EF4-FFF2-40B4-BE49-F238E27FC236}">
                      <a16:creationId xmlns:a16="http://schemas.microsoft.com/office/drawing/2014/main" id="{51364A45-09EE-4C01-8AC9-47B323E5A9A3}"/>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9" name="Freeform: Shape 528">
                  <a:extLst>
                    <a:ext uri="{FF2B5EF4-FFF2-40B4-BE49-F238E27FC236}">
                      <a16:creationId xmlns:a16="http://schemas.microsoft.com/office/drawing/2014/main" id="{EB5FEDD2-FCC0-4513-A46C-6868BFD5BB53}"/>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0" name="Freeform: Shape 529">
                  <a:extLst>
                    <a:ext uri="{FF2B5EF4-FFF2-40B4-BE49-F238E27FC236}">
                      <a16:creationId xmlns:a16="http://schemas.microsoft.com/office/drawing/2014/main" id="{96AB2F43-D338-4B06-BFA2-7BC062028B8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1" name="Freeform: Shape 530">
                  <a:extLst>
                    <a:ext uri="{FF2B5EF4-FFF2-40B4-BE49-F238E27FC236}">
                      <a16:creationId xmlns:a16="http://schemas.microsoft.com/office/drawing/2014/main" id="{8093B1FD-1CB8-43B6-9AE7-9AB4C58C3C4E}"/>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2" name="Freeform: Shape 531">
                  <a:extLst>
                    <a:ext uri="{FF2B5EF4-FFF2-40B4-BE49-F238E27FC236}">
                      <a16:creationId xmlns:a16="http://schemas.microsoft.com/office/drawing/2014/main" id="{53B63D6B-0081-46B2-9384-6FB74C5C66E6}"/>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3" name="Freeform: Shape 532">
                  <a:extLst>
                    <a:ext uri="{FF2B5EF4-FFF2-40B4-BE49-F238E27FC236}">
                      <a16:creationId xmlns:a16="http://schemas.microsoft.com/office/drawing/2014/main" id="{B63FC811-CFA4-400F-9302-13A910A9076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4" name="Freeform: Shape 533">
                  <a:extLst>
                    <a:ext uri="{FF2B5EF4-FFF2-40B4-BE49-F238E27FC236}">
                      <a16:creationId xmlns:a16="http://schemas.microsoft.com/office/drawing/2014/main" id="{4D7C72FA-E519-4E80-8BE4-D5E644DB55D6}"/>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5" name="Freeform: Shape 534">
                  <a:extLst>
                    <a:ext uri="{FF2B5EF4-FFF2-40B4-BE49-F238E27FC236}">
                      <a16:creationId xmlns:a16="http://schemas.microsoft.com/office/drawing/2014/main" id="{4B8D2CDD-BC21-4751-B9D3-49B69E970D2F}"/>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grpSp>
      <p:pic>
        <p:nvPicPr>
          <p:cNvPr id="113" name="Graphic 112" descr="Hourglass Finished with solid fill">
            <a:extLst>
              <a:ext uri="{FF2B5EF4-FFF2-40B4-BE49-F238E27FC236}">
                <a16:creationId xmlns:a16="http://schemas.microsoft.com/office/drawing/2014/main" id="{7DA77AC3-8FFA-458F-BA4D-2E61009580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19634" y="1634164"/>
            <a:ext cx="1489274" cy="1489274"/>
          </a:xfrm>
          <a:prstGeom prst="rect">
            <a:avLst/>
          </a:prstGeom>
        </p:spPr>
      </p:pic>
      <p:sp>
        <p:nvSpPr>
          <p:cNvPr id="209" name="Rectangle: Rounded Corners 208">
            <a:extLst>
              <a:ext uri="{FF2B5EF4-FFF2-40B4-BE49-F238E27FC236}">
                <a16:creationId xmlns:a16="http://schemas.microsoft.com/office/drawing/2014/main" id="{BDAD45E0-CD7F-4A55-B24E-04280A44D91A}"/>
              </a:ext>
            </a:extLst>
          </p:cNvPr>
          <p:cNvSpPr/>
          <p:nvPr/>
        </p:nvSpPr>
        <p:spPr>
          <a:xfrm>
            <a:off x="6238072" y="77911"/>
            <a:ext cx="5830307" cy="940210"/>
          </a:xfrm>
          <a:prstGeom prst="roundRect">
            <a:avLst/>
          </a:prstGeom>
          <a:solidFill>
            <a:srgbClr val="FF9999"/>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HISTORY TEACHING AND LEARNING AT ASHURST WOOD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Our topic planning is designed so that  some topics are History led and the key knowledge and skills are captured in the planning and knowledge organisers. Other topics may contain historical knowledge in addition to the main driver. All children in KS1 will study the same topic and so expectations will be different for a YR Y1 and a Y2 child. For this reason and to ensure that there is no ceiling placed on a child’s learning we have identified outcomes for all children </a:t>
            </a:r>
            <a:r>
              <a:rPr kumimoji="0" lang="en-GB" sz="800" b="1"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Must</a:t>
            </a:r>
            <a:r>
              <a:rPr kumimoji="0" lang="en-GB" sz="8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 (End of Y4) </a:t>
            </a:r>
            <a:r>
              <a:rPr kumimoji="0" lang="en-GB" sz="800" b="1"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Should</a:t>
            </a:r>
            <a:r>
              <a:rPr kumimoji="0" lang="en-GB" sz="8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 (end of Y6) </a:t>
            </a:r>
            <a:r>
              <a:rPr kumimoji="0" lang="en-GB" sz="800" b="1"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Could</a:t>
            </a:r>
            <a:r>
              <a:rPr kumimoji="0" lang="en-GB" sz="8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 a rich and deep understanding. </a:t>
            </a:r>
          </a:p>
        </p:txBody>
      </p:sp>
      <p:sp>
        <p:nvSpPr>
          <p:cNvPr id="210" name="Rectangle: Diagonal Corners Rounded 209">
            <a:extLst>
              <a:ext uri="{FF2B5EF4-FFF2-40B4-BE49-F238E27FC236}">
                <a16:creationId xmlns:a16="http://schemas.microsoft.com/office/drawing/2014/main" id="{1538139D-B92A-4D2D-8DD9-737EDC84499D}"/>
              </a:ext>
            </a:extLst>
          </p:cNvPr>
          <p:cNvSpPr/>
          <p:nvPr/>
        </p:nvSpPr>
        <p:spPr>
          <a:xfrm>
            <a:off x="1844212" y="358307"/>
            <a:ext cx="4161595" cy="222780"/>
          </a:xfrm>
          <a:prstGeom prst="round2DiagRect">
            <a:avLst>
              <a:gd name="adj1" fmla="val 50000"/>
              <a:gd name="adj2"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What will children Know by the end of this topic ?</a:t>
            </a:r>
          </a:p>
        </p:txBody>
      </p:sp>
      <p:sp>
        <p:nvSpPr>
          <p:cNvPr id="211" name="Rectangle: Diagonal Corners Rounded 210">
            <a:extLst>
              <a:ext uri="{FF2B5EF4-FFF2-40B4-BE49-F238E27FC236}">
                <a16:creationId xmlns:a16="http://schemas.microsoft.com/office/drawing/2014/main" id="{96C5E639-A903-4EB4-832A-FADD28921452}"/>
              </a:ext>
            </a:extLst>
          </p:cNvPr>
          <p:cNvSpPr/>
          <p:nvPr/>
        </p:nvSpPr>
        <p:spPr>
          <a:xfrm>
            <a:off x="4931389" y="5721389"/>
            <a:ext cx="1796582" cy="1080427"/>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Could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Debate whether the Parthenon (Elgin) Marbles should be returned to Greece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Would you rather live in Ancient Greece or Britain in 750BC – present your reasons.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14" name="Rectangle: Diagonal Corners Rounded 213">
            <a:extLst>
              <a:ext uri="{FF2B5EF4-FFF2-40B4-BE49-F238E27FC236}">
                <a16:creationId xmlns:a16="http://schemas.microsoft.com/office/drawing/2014/main" id="{0425C8A3-7BEA-4031-800C-2D80117CC25D}"/>
              </a:ext>
            </a:extLst>
          </p:cNvPr>
          <p:cNvSpPr/>
          <p:nvPr/>
        </p:nvSpPr>
        <p:spPr>
          <a:xfrm>
            <a:off x="2686618" y="68387"/>
            <a:ext cx="2253792" cy="230772"/>
          </a:xfrm>
          <a:prstGeom prst="round2DiagRect">
            <a:avLst>
              <a:gd name="adj1" fmla="val 0"/>
              <a:gd name="adj2" fmla="val 50000"/>
            </a:avLst>
          </a:prstGeom>
          <a:solidFill>
            <a:schemeClr val="accent5">
              <a:lumMod val="20000"/>
              <a:lumOff val="8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Ancient Greece.</a:t>
            </a:r>
          </a:p>
        </p:txBody>
      </p:sp>
      <p:sp>
        <p:nvSpPr>
          <p:cNvPr id="212" name="Rectangle: Diagonal Corners Rounded 211">
            <a:extLst>
              <a:ext uri="{FF2B5EF4-FFF2-40B4-BE49-F238E27FC236}">
                <a16:creationId xmlns:a16="http://schemas.microsoft.com/office/drawing/2014/main" id="{A90CD062-B5B9-5E36-355F-C8AA451D803D}"/>
              </a:ext>
            </a:extLst>
          </p:cNvPr>
          <p:cNvSpPr/>
          <p:nvPr/>
        </p:nvSpPr>
        <p:spPr>
          <a:xfrm>
            <a:off x="121730" y="1193774"/>
            <a:ext cx="2472572" cy="1889182"/>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Chronological understanding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Place events of British history on a timeline, using dates.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Begin to understand the scale of history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the Bronze Age lasted for ≈2000 years, but vast amounts of change in last century.)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Position a growing range of eras and events on a timeline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Ancient Egypt, Anglo-Saxons, Romans, Iron Age, Guy Fawkes).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Separate out timeline of Britain from global events and recognise that some events are more globally important than others.</a:t>
            </a:r>
          </a:p>
        </p:txBody>
      </p:sp>
      <p:sp>
        <p:nvSpPr>
          <p:cNvPr id="213" name="Rectangle: Diagonal Corners Rounded 212">
            <a:extLst>
              <a:ext uri="{FF2B5EF4-FFF2-40B4-BE49-F238E27FC236}">
                <a16:creationId xmlns:a16="http://schemas.microsoft.com/office/drawing/2014/main" id="{1CC12204-96AE-43FB-A539-CACC538F5501}"/>
              </a:ext>
            </a:extLst>
          </p:cNvPr>
          <p:cNvSpPr/>
          <p:nvPr/>
        </p:nvSpPr>
        <p:spPr>
          <a:xfrm>
            <a:off x="145658" y="3677444"/>
            <a:ext cx="2468370" cy="1215803"/>
          </a:xfrm>
          <a:prstGeom prst="round2DiagRect">
            <a:avLst>
              <a:gd name="adj1" fmla="val 3192"/>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Investigate everyday life for people in the past, including clothing, food, houses, beliefs and leisure activities and recognise how these were similar / different to the modern day.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and answer questions about changes, similarities and differences.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Explore differences between different people living at the same time.</a:t>
            </a:r>
          </a:p>
        </p:txBody>
      </p:sp>
      <p:sp>
        <p:nvSpPr>
          <p:cNvPr id="216" name="Rectangle: Diagonal Corners Rounded 215">
            <a:extLst>
              <a:ext uri="{FF2B5EF4-FFF2-40B4-BE49-F238E27FC236}">
                <a16:creationId xmlns:a16="http://schemas.microsoft.com/office/drawing/2014/main" id="{B4639741-E10A-7810-3E56-1067E573DF81}"/>
              </a:ext>
            </a:extLst>
          </p:cNvPr>
          <p:cNvSpPr/>
          <p:nvPr/>
        </p:nvSpPr>
        <p:spPr>
          <a:xfrm>
            <a:off x="1107064" y="852766"/>
            <a:ext cx="682868" cy="297372"/>
          </a:xfrm>
          <a:prstGeom prst="round2DiagRect">
            <a:avLst>
              <a:gd name="adj1" fmla="val 16667"/>
              <a:gd name="adj2" fmla="val 50000"/>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Must</a:t>
            </a:r>
            <a:endParaRPr kumimoji="0" lang="en-GB"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17" name="Rectangle: Diagonal Corners Rounded 216">
            <a:extLst>
              <a:ext uri="{FF2B5EF4-FFF2-40B4-BE49-F238E27FC236}">
                <a16:creationId xmlns:a16="http://schemas.microsoft.com/office/drawing/2014/main" id="{01D2744D-8F7A-30E8-FEB9-232DAC0BF05F}"/>
              </a:ext>
            </a:extLst>
          </p:cNvPr>
          <p:cNvSpPr/>
          <p:nvPr/>
        </p:nvSpPr>
        <p:spPr>
          <a:xfrm>
            <a:off x="137102" y="3175023"/>
            <a:ext cx="2493608" cy="489269"/>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Change and development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Begin to have an understanding of broader trends / themes over time.</a:t>
            </a:r>
          </a:p>
        </p:txBody>
      </p:sp>
      <p:sp>
        <p:nvSpPr>
          <p:cNvPr id="219" name="Rectangle: Diagonal Corners Rounded 218">
            <a:extLst>
              <a:ext uri="{FF2B5EF4-FFF2-40B4-BE49-F238E27FC236}">
                <a16:creationId xmlns:a16="http://schemas.microsoft.com/office/drawing/2014/main" id="{402D22A9-F49E-536C-6DA3-083EC3130FC9}"/>
              </a:ext>
            </a:extLst>
          </p:cNvPr>
          <p:cNvSpPr/>
          <p:nvPr/>
        </p:nvSpPr>
        <p:spPr>
          <a:xfrm>
            <a:off x="116648" y="5646499"/>
            <a:ext cx="2493608" cy="1142690"/>
          </a:xfrm>
          <a:prstGeom prst="round2DiagRect">
            <a:avLst>
              <a:gd name="adj1" fmla="val 6581"/>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Question, investigate and give reasons for events in the past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why did the first Roman invasions of Britain fail, but later ones were successful?)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Describe the impact of events in the more distant past on modern life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the legacy of the Roman Empire for modern Europe).</a:t>
            </a:r>
          </a:p>
        </p:txBody>
      </p:sp>
      <p:sp>
        <p:nvSpPr>
          <p:cNvPr id="221" name="Rectangle: Diagonal Corners Rounded 220">
            <a:extLst>
              <a:ext uri="{FF2B5EF4-FFF2-40B4-BE49-F238E27FC236}">
                <a16:creationId xmlns:a16="http://schemas.microsoft.com/office/drawing/2014/main" id="{FDA1FC48-18B5-6C8C-BC8F-0FF0DABA552A}"/>
              </a:ext>
            </a:extLst>
          </p:cNvPr>
          <p:cNvSpPr/>
          <p:nvPr/>
        </p:nvSpPr>
        <p:spPr>
          <a:xfrm>
            <a:off x="2679164" y="789806"/>
            <a:ext cx="2330882" cy="1346969"/>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Significance and interpretation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and answer questions about how and why events and people being studied are significant.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Construct relevant questions about history and begin to suggest how these might be answered.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Can ask and answer questions about how and why events/people are significant. </a:t>
            </a:r>
          </a:p>
        </p:txBody>
      </p:sp>
      <p:sp>
        <p:nvSpPr>
          <p:cNvPr id="218" name="Rectangle: Diagonal Corners Rounded 217">
            <a:extLst>
              <a:ext uri="{FF2B5EF4-FFF2-40B4-BE49-F238E27FC236}">
                <a16:creationId xmlns:a16="http://schemas.microsoft.com/office/drawing/2014/main" id="{D3F376C0-3FDD-D32A-B6F3-18AD3B65E5A8}"/>
              </a:ext>
            </a:extLst>
          </p:cNvPr>
          <p:cNvSpPr/>
          <p:nvPr/>
        </p:nvSpPr>
        <p:spPr>
          <a:xfrm>
            <a:off x="111139" y="4975360"/>
            <a:ext cx="2492712" cy="676392"/>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Cause and effect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Independently question the reasons behind historical events and changes.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Give increasingly historically accurate answers to these questions.</a:t>
            </a:r>
          </a:p>
        </p:txBody>
      </p:sp>
      <p:sp>
        <p:nvSpPr>
          <p:cNvPr id="224" name="Rectangle: Diagonal Corners Rounded 223">
            <a:extLst>
              <a:ext uri="{FF2B5EF4-FFF2-40B4-BE49-F238E27FC236}">
                <a16:creationId xmlns:a16="http://schemas.microsoft.com/office/drawing/2014/main" id="{C375486C-FC53-5EC8-3F23-2A822F8F0574}"/>
              </a:ext>
            </a:extLst>
          </p:cNvPr>
          <p:cNvSpPr/>
          <p:nvPr/>
        </p:nvSpPr>
        <p:spPr>
          <a:xfrm>
            <a:off x="2687031" y="2118376"/>
            <a:ext cx="2338287" cy="1023087"/>
          </a:xfrm>
          <a:prstGeom prst="round2DiagRect">
            <a:avLst>
              <a:gd name="adj1" fmla="val 3192"/>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Express preferences and personal responses to topics being studied and back-them up with evidence / facts.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show empathy for people living in the past, recognising what their lives would have been like and how they would have felt.</a:t>
            </a:r>
          </a:p>
        </p:txBody>
      </p:sp>
      <p:sp>
        <p:nvSpPr>
          <p:cNvPr id="225" name="Rectangle: Diagonal Corners Rounded 224">
            <a:extLst>
              <a:ext uri="{FF2B5EF4-FFF2-40B4-BE49-F238E27FC236}">
                <a16:creationId xmlns:a16="http://schemas.microsoft.com/office/drawing/2014/main" id="{EB3DE3FE-0F7E-EB99-089F-73FA218D0B00}"/>
              </a:ext>
            </a:extLst>
          </p:cNvPr>
          <p:cNvSpPr/>
          <p:nvPr/>
        </p:nvSpPr>
        <p:spPr>
          <a:xfrm>
            <a:off x="2703081" y="3227474"/>
            <a:ext cx="2322237" cy="907009"/>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Plan and carry out an enquiry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relevant questions about history and suggest sources of evidence that could be used to answer them, recognising the difference between primary and secondary sources.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historical terms correctly.</a:t>
            </a:r>
          </a:p>
        </p:txBody>
      </p:sp>
      <p:sp>
        <p:nvSpPr>
          <p:cNvPr id="227" name="Rectangle: Diagonal Corners Rounded 226">
            <a:extLst>
              <a:ext uri="{FF2B5EF4-FFF2-40B4-BE49-F238E27FC236}">
                <a16:creationId xmlns:a16="http://schemas.microsoft.com/office/drawing/2014/main" id="{1D60766D-BAC0-B3DE-CF01-14D4591826E3}"/>
              </a:ext>
            </a:extLst>
          </p:cNvPr>
          <p:cNvSpPr/>
          <p:nvPr/>
        </p:nvSpPr>
        <p:spPr>
          <a:xfrm>
            <a:off x="2731917" y="4260515"/>
            <a:ext cx="2083923" cy="529388"/>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sources as evidence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Understanding that historical knowledge comes from a range of sources. </a:t>
            </a:r>
          </a:p>
        </p:txBody>
      </p:sp>
      <p:sp>
        <p:nvSpPr>
          <p:cNvPr id="228" name="Rectangle: Diagonal Corners Rounded 227">
            <a:extLst>
              <a:ext uri="{FF2B5EF4-FFF2-40B4-BE49-F238E27FC236}">
                <a16:creationId xmlns:a16="http://schemas.microsoft.com/office/drawing/2014/main" id="{07C1EE06-93D3-EA27-62C7-A0A733D61625}"/>
              </a:ext>
            </a:extLst>
          </p:cNvPr>
          <p:cNvSpPr/>
          <p:nvPr/>
        </p:nvSpPr>
        <p:spPr>
          <a:xfrm>
            <a:off x="2731918" y="4789903"/>
            <a:ext cx="2083922" cy="1999286"/>
          </a:xfrm>
          <a:prstGeom prst="round2DiagRect">
            <a:avLst>
              <a:gd name="adj1" fmla="val 675"/>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a range of sources or artefacts (written, visual or oral) to learn more about the past.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Consider the range of sources available when we study different historical periods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why do we know much more about the Romans than the Iron Age?)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Look at two versions of the same events identifying how they are similar/different.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Question the accuracy of modern depictions of historical events.</a:t>
            </a: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29" name="Rectangle: Diagonal Corners Rounded 228">
            <a:extLst>
              <a:ext uri="{FF2B5EF4-FFF2-40B4-BE49-F238E27FC236}">
                <a16:creationId xmlns:a16="http://schemas.microsoft.com/office/drawing/2014/main" id="{B5DC903E-B261-6BF1-D577-8A627FCC9F89}"/>
              </a:ext>
            </a:extLst>
          </p:cNvPr>
          <p:cNvSpPr/>
          <p:nvPr/>
        </p:nvSpPr>
        <p:spPr>
          <a:xfrm>
            <a:off x="5244746" y="770893"/>
            <a:ext cx="905691" cy="252633"/>
          </a:xfrm>
          <a:prstGeom prst="round2DiagRect">
            <a:avLst>
              <a:gd name="adj1" fmla="val 16667"/>
              <a:gd name="adj2" fmla="val 5000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Should</a:t>
            </a:r>
            <a:endParaRPr kumimoji="0" lang="en-GB"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231" name="Rectangle: Diagonal Corners Rounded 230">
            <a:extLst>
              <a:ext uri="{FF2B5EF4-FFF2-40B4-BE49-F238E27FC236}">
                <a16:creationId xmlns:a16="http://schemas.microsoft.com/office/drawing/2014/main" id="{F181D5CA-4CE5-B97E-810D-DA333F80C0DE}"/>
              </a:ext>
            </a:extLst>
          </p:cNvPr>
          <p:cNvSpPr/>
          <p:nvPr/>
        </p:nvSpPr>
        <p:spPr>
          <a:xfrm>
            <a:off x="5196210" y="1086002"/>
            <a:ext cx="3756201" cy="1100680"/>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Chronological understanding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Develop a clear understanding of the order of the time periods that they have studied (covering all units from KS1 &amp; KS2).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Place world history events on a timeline using the correct dates and labels.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Have a clear understanding of the order of the time periods that they have studied (covering all units from KS1 &amp; KS2).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Comment on trends that happen over time. </a:t>
            </a: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32" name="Rectangle: Diagonal Corners Rounded 231">
            <a:extLst>
              <a:ext uri="{FF2B5EF4-FFF2-40B4-BE49-F238E27FC236}">
                <a16:creationId xmlns:a16="http://schemas.microsoft.com/office/drawing/2014/main" id="{71FF6520-713D-4024-18BC-5CB5BC815EA4}"/>
              </a:ext>
            </a:extLst>
          </p:cNvPr>
          <p:cNvSpPr/>
          <p:nvPr/>
        </p:nvSpPr>
        <p:spPr>
          <a:xfrm>
            <a:off x="5204077" y="2168799"/>
            <a:ext cx="3748333" cy="436469"/>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Annotate a timeline with historical terms and facts, showing a sense of historical scale.</a:t>
            </a:r>
            <a:endPar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33" name="Rectangle: Diagonal Corners Rounded 232">
            <a:extLst>
              <a:ext uri="{FF2B5EF4-FFF2-40B4-BE49-F238E27FC236}">
                <a16:creationId xmlns:a16="http://schemas.microsoft.com/office/drawing/2014/main" id="{F9A55891-4CD5-61A9-4067-19BE98838525}"/>
              </a:ext>
            </a:extLst>
          </p:cNvPr>
          <p:cNvSpPr/>
          <p:nvPr/>
        </p:nvSpPr>
        <p:spPr>
          <a:xfrm>
            <a:off x="5229107" y="2670485"/>
            <a:ext cx="3721752" cy="537201"/>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Change and development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Deepen understanding of trends/themes over time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Describe changes across an historical period (considering social, political, cultural and technological changes).</a:t>
            </a:r>
          </a:p>
        </p:txBody>
      </p:sp>
      <p:sp>
        <p:nvSpPr>
          <p:cNvPr id="234" name="Rectangle: Diagonal Corners Rounded 233">
            <a:extLst>
              <a:ext uri="{FF2B5EF4-FFF2-40B4-BE49-F238E27FC236}">
                <a16:creationId xmlns:a16="http://schemas.microsoft.com/office/drawing/2014/main" id="{B1F37933-08DF-E2AB-4C22-7B8BDF1DD83A}"/>
              </a:ext>
            </a:extLst>
          </p:cNvPr>
          <p:cNvSpPr/>
          <p:nvPr/>
        </p:nvSpPr>
        <p:spPr>
          <a:xfrm>
            <a:off x="5245157" y="3203513"/>
            <a:ext cx="3698933" cy="881109"/>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Discuss changes, similarities and differences.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Describe what life was like for people living at the same point (rich/ poor, military/civilians etc.)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and answer questions about changes, similarities and differences and challenge responses.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Discuss and debate trends and themes over time. </a:t>
            </a: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35" name="Rectangle: Diagonal Corners Rounded 234">
            <a:extLst>
              <a:ext uri="{FF2B5EF4-FFF2-40B4-BE49-F238E27FC236}">
                <a16:creationId xmlns:a16="http://schemas.microsoft.com/office/drawing/2014/main" id="{BA2CA20D-6817-4257-3803-3B05E11E1A75}"/>
              </a:ext>
            </a:extLst>
          </p:cNvPr>
          <p:cNvSpPr/>
          <p:nvPr/>
        </p:nvSpPr>
        <p:spPr>
          <a:xfrm>
            <a:off x="4960227" y="4142895"/>
            <a:ext cx="3980265" cy="630658"/>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Cause and effect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and answer clear and accurate questions about what happened.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‘why’ questions to further historical understanding.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Independently ask and answer clear and accurate questions about the past. </a:t>
            </a:r>
          </a:p>
        </p:txBody>
      </p:sp>
      <p:sp>
        <p:nvSpPr>
          <p:cNvPr id="236" name="Rectangle: Diagonal Corners Rounded 235">
            <a:extLst>
              <a:ext uri="{FF2B5EF4-FFF2-40B4-BE49-F238E27FC236}">
                <a16:creationId xmlns:a16="http://schemas.microsoft.com/office/drawing/2014/main" id="{485572F7-9B98-A119-DEF2-47D58FBF2894}"/>
              </a:ext>
            </a:extLst>
          </p:cNvPr>
          <p:cNvSpPr/>
          <p:nvPr/>
        </p:nvSpPr>
        <p:spPr>
          <a:xfrm>
            <a:off x="4960227" y="4761204"/>
            <a:ext cx="3980266" cy="881109"/>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Debate and discuss different opinions about historical causes and effects.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Discuss and compare a range of plausible causes and effects.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Investigate and describe legacies for the modern world, investigating and discussing how ancient civilisations can still have an impact on our lives</a:t>
            </a: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37" name="Rectangle: Diagonal Corners Rounded 236">
            <a:extLst>
              <a:ext uri="{FF2B5EF4-FFF2-40B4-BE49-F238E27FC236}">
                <a16:creationId xmlns:a16="http://schemas.microsoft.com/office/drawing/2014/main" id="{B445626C-7C48-4CF8-E4A0-B01C3CECC2B3}"/>
              </a:ext>
            </a:extLst>
          </p:cNvPr>
          <p:cNvSpPr/>
          <p:nvPr/>
        </p:nvSpPr>
        <p:spPr>
          <a:xfrm>
            <a:off x="9035262" y="1055915"/>
            <a:ext cx="3079629" cy="861302"/>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Significance and interpretation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Recognise that some events and people are more significant than others and use evidence to back-up responses.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Understand that historical knowledge comes from a range of sources, </a:t>
            </a:r>
          </a:p>
        </p:txBody>
      </p:sp>
      <p:sp>
        <p:nvSpPr>
          <p:cNvPr id="238" name="Rectangle: Diagonal Corners Rounded 237">
            <a:extLst>
              <a:ext uri="{FF2B5EF4-FFF2-40B4-BE49-F238E27FC236}">
                <a16:creationId xmlns:a16="http://schemas.microsoft.com/office/drawing/2014/main" id="{81F0C15B-6181-D5A0-30F4-9DE56DD4CE29}"/>
              </a:ext>
            </a:extLst>
          </p:cNvPr>
          <p:cNvSpPr/>
          <p:nvPr/>
        </p:nvSpPr>
        <p:spPr>
          <a:xfrm>
            <a:off x="9043088" y="1901261"/>
            <a:ext cx="3063245" cy="806682"/>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Understand that there can be many versions of the same events in history, giving reasons why these may exist.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Make links between historical events, changes and cultures across a range of periods studied</a:t>
            </a:r>
          </a:p>
        </p:txBody>
      </p:sp>
      <p:sp>
        <p:nvSpPr>
          <p:cNvPr id="239" name="Rectangle: Diagonal Corners Rounded 238">
            <a:extLst>
              <a:ext uri="{FF2B5EF4-FFF2-40B4-BE49-F238E27FC236}">
                <a16:creationId xmlns:a16="http://schemas.microsoft.com/office/drawing/2014/main" id="{5BDE834A-ADCE-CC0C-93C5-14664A373197}"/>
              </a:ext>
            </a:extLst>
          </p:cNvPr>
          <p:cNvSpPr/>
          <p:nvPr/>
        </p:nvSpPr>
        <p:spPr>
          <a:xfrm>
            <a:off x="9035262" y="2790666"/>
            <a:ext cx="3063244" cy="1041105"/>
          </a:xfrm>
          <a:prstGeom prst="round2Diag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Plan and carry out an enquiry - 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Consider the validity of different sources and select reliable, appropriate resources to use to answer a specific question.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Reach conclusions on what happened based on the study of a range of sources.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Reflect on enquiries and identify ways in which they could be improved or extended</a:t>
            </a:r>
          </a:p>
        </p:txBody>
      </p:sp>
      <p:sp>
        <p:nvSpPr>
          <p:cNvPr id="241" name="Rectangle: Diagonal Corners Rounded 240">
            <a:extLst>
              <a:ext uri="{FF2B5EF4-FFF2-40B4-BE49-F238E27FC236}">
                <a16:creationId xmlns:a16="http://schemas.microsoft.com/office/drawing/2014/main" id="{8FA2BBC9-56E2-41DB-0BC7-588CC0856319}"/>
              </a:ext>
            </a:extLst>
          </p:cNvPr>
          <p:cNvSpPr/>
          <p:nvPr/>
        </p:nvSpPr>
        <p:spPr>
          <a:xfrm>
            <a:off x="9012960" y="3898650"/>
            <a:ext cx="3055418" cy="940210"/>
          </a:xfrm>
          <a:prstGeom prst="round2Diag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sources as evidence - 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Draw together and analyse a wide range of sources (both primary and secondary), sourcing these independently where appropriate.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Challenge the accuracy, validity and usefulness of artefacts, texts, photographs, online resources etc. when investigating historical sources.</a:t>
            </a:r>
          </a:p>
        </p:txBody>
      </p:sp>
      <p:sp>
        <p:nvSpPr>
          <p:cNvPr id="618" name="Rectangle: Diagonal Corners Rounded 617">
            <a:extLst>
              <a:ext uri="{FF2B5EF4-FFF2-40B4-BE49-F238E27FC236}">
                <a16:creationId xmlns:a16="http://schemas.microsoft.com/office/drawing/2014/main" id="{B1690D25-C713-44D2-8ADA-2E2C72A3C033}"/>
              </a:ext>
            </a:extLst>
          </p:cNvPr>
          <p:cNvSpPr/>
          <p:nvPr/>
        </p:nvSpPr>
        <p:spPr>
          <a:xfrm>
            <a:off x="6811861" y="5721389"/>
            <a:ext cx="2341364" cy="1080427"/>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Topic specific - Must</a:t>
            </a: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Be able to sequence on a timeline the key events in Ancient Greece.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Give reasons as to why the Ancient Greek were progressive.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Draw conclusions about life in Ancient Greece from using artifacts.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23" name="Rectangle: Diagonal Corners Rounded 222">
            <a:extLst>
              <a:ext uri="{FF2B5EF4-FFF2-40B4-BE49-F238E27FC236}">
                <a16:creationId xmlns:a16="http://schemas.microsoft.com/office/drawing/2014/main" id="{FC9F9782-9653-431A-A849-95FBA04EF4CE}"/>
              </a:ext>
            </a:extLst>
          </p:cNvPr>
          <p:cNvSpPr/>
          <p:nvPr/>
        </p:nvSpPr>
        <p:spPr>
          <a:xfrm>
            <a:off x="9303390" y="4975359"/>
            <a:ext cx="2742951" cy="1804729"/>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Topic specific – Should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Identify key figures in Ancient Greece and the impact they had.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Have an understanding of how people lived, and the roles men, women and children had.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Discuss the role of slaves – make links to other societies studied.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Make comparisons between Ancient Greek society and other societies of that time. </a:t>
            </a:r>
          </a:p>
        </p:txBody>
      </p:sp>
    </p:spTree>
    <p:extLst>
      <p:ext uri="{BB962C8B-B14F-4D97-AF65-F5344CB8AC3E}">
        <p14:creationId xmlns:p14="http://schemas.microsoft.com/office/powerpoint/2010/main" val="2811794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9">
            <a:extLst>
              <a:ext uri="{FF2B5EF4-FFF2-40B4-BE49-F238E27FC236}">
                <a16:creationId xmlns:a16="http://schemas.microsoft.com/office/drawing/2014/main" id="{D824319B-47E2-4E49-ABDF-EC66F3EA4B72}"/>
              </a:ext>
            </a:extLst>
          </p:cNvPr>
          <p:cNvGraphicFramePr>
            <a:graphicFrameLocks noGrp="1"/>
          </p:cNvGraphicFramePr>
          <p:nvPr>
            <p:extLst>
              <p:ext uri="{D42A27DB-BD31-4B8C-83A1-F6EECF244321}">
                <p14:modId xmlns:p14="http://schemas.microsoft.com/office/powerpoint/2010/main" val="1068362709"/>
              </p:ext>
            </p:extLst>
          </p:nvPr>
        </p:nvGraphicFramePr>
        <p:xfrm>
          <a:off x="161925" y="188343"/>
          <a:ext cx="11944350" cy="6498713"/>
        </p:xfrm>
        <a:graphic>
          <a:graphicData uri="http://schemas.openxmlformats.org/drawingml/2006/table">
            <a:tbl>
              <a:tblPr firstRow="1" bandRow="1">
                <a:tableStyleId>{10A1B5D5-9B99-4C35-A422-299274C87663}</a:tableStyleId>
              </a:tblPr>
              <a:tblGrid>
                <a:gridCol w="1000413">
                  <a:extLst>
                    <a:ext uri="{9D8B030D-6E8A-4147-A177-3AD203B41FA5}">
                      <a16:colId xmlns:a16="http://schemas.microsoft.com/office/drawing/2014/main" val="3920901785"/>
                    </a:ext>
                  </a:extLst>
                </a:gridCol>
                <a:gridCol w="3600667">
                  <a:extLst>
                    <a:ext uri="{9D8B030D-6E8A-4147-A177-3AD203B41FA5}">
                      <a16:colId xmlns:a16="http://schemas.microsoft.com/office/drawing/2014/main" val="4019325756"/>
                    </a:ext>
                  </a:extLst>
                </a:gridCol>
                <a:gridCol w="1651542">
                  <a:extLst>
                    <a:ext uri="{9D8B030D-6E8A-4147-A177-3AD203B41FA5}">
                      <a16:colId xmlns:a16="http://schemas.microsoft.com/office/drawing/2014/main" val="451112062"/>
                    </a:ext>
                  </a:extLst>
                </a:gridCol>
                <a:gridCol w="1662110">
                  <a:extLst>
                    <a:ext uri="{9D8B030D-6E8A-4147-A177-3AD203B41FA5}">
                      <a16:colId xmlns:a16="http://schemas.microsoft.com/office/drawing/2014/main" val="3767425945"/>
                    </a:ext>
                  </a:extLst>
                </a:gridCol>
                <a:gridCol w="1183754">
                  <a:extLst>
                    <a:ext uri="{9D8B030D-6E8A-4147-A177-3AD203B41FA5}">
                      <a16:colId xmlns:a16="http://schemas.microsoft.com/office/drawing/2014/main" val="781691836"/>
                    </a:ext>
                  </a:extLst>
                </a:gridCol>
                <a:gridCol w="1422932">
                  <a:extLst>
                    <a:ext uri="{9D8B030D-6E8A-4147-A177-3AD203B41FA5}">
                      <a16:colId xmlns:a16="http://schemas.microsoft.com/office/drawing/2014/main" val="2800725888"/>
                    </a:ext>
                  </a:extLst>
                </a:gridCol>
                <a:gridCol w="1422932">
                  <a:extLst>
                    <a:ext uri="{9D8B030D-6E8A-4147-A177-3AD203B41FA5}">
                      <a16:colId xmlns:a16="http://schemas.microsoft.com/office/drawing/2014/main" val="602692989"/>
                    </a:ext>
                  </a:extLst>
                </a:gridCol>
              </a:tblGrid>
              <a:tr h="323734">
                <a:tc gridSpan="2">
                  <a:txBody>
                    <a:bodyPr/>
                    <a:lstStyle/>
                    <a:p>
                      <a:pPr>
                        <a:lnSpc>
                          <a:spcPct val="107000"/>
                        </a:lnSpc>
                        <a:spcAft>
                          <a:spcPts val="800"/>
                        </a:spcAft>
                      </a:pPr>
                      <a:r>
                        <a:rPr lang="en-GB" sz="1200" b="1" dirty="0">
                          <a:effectLst/>
                          <a:latin typeface="Verdana" panose="020B0604030504040204" pitchFamily="34" charset="0"/>
                          <a:ea typeface="Calibri" panose="020F0502020204030204" pitchFamily="34" charset="0"/>
                          <a:cs typeface="Times New Roman" panose="02020603050405020304" pitchFamily="18" charset="0"/>
                        </a:rPr>
                        <a:t>Year / Class</a:t>
                      </a:r>
                      <a:r>
                        <a:rPr lang="en-GB"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KS2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75000"/>
                      </a:schemeClr>
                    </a:solidFill>
                  </a:tcPr>
                </a:tc>
                <a:tc hMerge="1">
                  <a:txBody>
                    <a:bodyPr/>
                    <a:lstStyle/>
                    <a:p>
                      <a:endParaRPr lang="en-GB"/>
                    </a:p>
                  </a:txBody>
                  <a:tcPr/>
                </a:tc>
                <a:tc gridSpan="5">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Topic Title: </a:t>
                      </a:r>
                      <a:r>
                        <a:rPr lang="en-GB" sz="1100" dirty="0">
                          <a:solidFill>
                            <a:schemeClr val="bg1"/>
                          </a:solidFill>
                          <a:latin typeface="Verdana" panose="020B0604030504040204" pitchFamily="34" charset="0"/>
                          <a:ea typeface="Verdana" panose="020B0604030504040204" pitchFamily="34" charset="0"/>
                        </a:rPr>
                        <a:t>The Ancient Greeks (+ Olympics if an Olympic year) </a:t>
                      </a:r>
                    </a:p>
                  </a:txBody>
                  <a:tcPr marL="68580" marR="68580" marT="0" marB="0" anchor="ctr">
                    <a:solidFill>
                      <a:schemeClr val="accent4">
                        <a:lumMod val="75000"/>
                      </a:schemeClr>
                    </a:solidFill>
                  </a:tcPr>
                </a:tc>
                <a:tc hMerge="1">
                  <a:txBody>
                    <a:bodyPr/>
                    <a:lstStyle/>
                    <a:p>
                      <a:endParaRPr lang="en-GB"/>
                    </a:p>
                  </a:txBody>
                  <a:tcPr/>
                </a:tc>
                <a:tc hMerge="1">
                  <a:txBody>
                    <a:bodyPr/>
                    <a:lstStyle/>
                    <a:p>
                      <a:endParaRPr lang="en-GB" dirty="0"/>
                    </a:p>
                  </a:txBody>
                  <a:tcPr/>
                </a:tc>
                <a:tc hMerge="1">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100" dirty="0">
                        <a:solidFill>
                          <a:schemeClr val="bg1"/>
                        </a:solidFill>
                        <a:latin typeface="Verdana" panose="020B0604030504040204" pitchFamily="34" charset="0"/>
                        <a:ea typeface="Verdana" panose="020B0604030504040204" pitchFamily="34" charset="0"/>
                      </a:endParaRPr>
                    </a:p>
                  </a:txBody>
                  <a:tcPr marL="68580" marR="68580" marT="0" marB="0" anchor="ctr"/>
                </a:tc>
                <a:extLst>
                  <a:ext uri="{0D108BD9-81ED-4DB2-BD59-A6C34878D82A}">
                    <a16:rowId xmlns:a16="http://schemas.microsoft.com/office/drawing/2014/main" val="146825759"/>
                  </a:ext>
                </a:extLst>
              </a:tr>
              <a:tr h="640448">
                <a:tc gridSpan="2">
                  <a:txBody>
                    <a:bodyPr/>
                    <a:lstStyle/>
                    <a:p>
                      <a:pPr>
                        <a:lnSpc>
                          <a:spcPct val="107000"/>
                        </a:lnSpc>
                        <a:spcAft>
                          <a:spcPts val="800"/>
                        </a:spcAft>
                      </a:pPr>
                      <a:r>
                        <a:rPr lang="en-GB" sz="1000" b="1" dirty="0">
                          <a:effectLst/>
                          <a:latin typeface="Verdana" panose="020B0604030504040204" pitchFamily="34" charset="0"/>
                          <a:ea typeface="Calibri" panose="020F0502020204030204" pitchFamily="34" charset="0"/>
                          <a:cs typeface="Times New Roman" panose="02020603050405020304" pitchFamily="18" charset="0"/>
                        </a:rPr>
                        <a:t>Pre learning Links. In KS2 prior knowledge will depend on which year group the child is in and which cycle is being covered.  </a:t>
                      </a:r>
                    </a:p>
                    <a:p>
                      <a:pPr>
                        <a:lnSpc>
                          <a:spcPct val="107000"/>
                        </a:lnSpc>
                        <a:spcAft>
                          <a:spcPts val="800"/>
                        </a:spcAft>
                      </a:pPr>
                      <a:r>
                        <a:rPr lang="en-GB" sz="1000" b="1" dirty="0">
                          <a:effectLst/>
                          <a:latin typeface="Verdana" panose="020B0604030504040204" pitchFamily="34" charset="0"/>
                          <a:ea typeface="Calibri" panose="020F0502020204030204" pitchFamily="34" charset="0"/>
                          <a:cs typeface="Times New Roman" panose="02020603050405020304" pitchFamily="18" charset="0"/>
                        </a:rPr>
                        <a:t>KS1 – who were </a:t>
                      </a:r>
                      <a:r>
                        <a:rPr lang="en-GB" sz="1000" b="1">
                          <a:effectLst/>
                          <a:latin typeface="Verdana" panose="020B0604030504040204" pitchFamily="34" charset="0"/>
                          <a:ea typeface="Calibri" panose="020F0502020204030204" pitchFamily="34" charset="0"/>
                          <a:cs typeface="Times New Roman" panose="02020603050405020304" pitchFamily="18" charset="0"/>
                        </a:rPr>
                        <a:t>the Romans   /        </a:t>
                      </a:r>
                      <a:r>
                        <a:rPr lang="en-GB" sz="1000" b="1" dirty="0">
                          <a:effectLst/>
                          <a:latin typeface="Verdana" panose="020B0604030504040204" pitchFamily="34" charset="0"/>
                          <a:ea typeface="Calibri" panose="020F0502020204030204" pitchFamily="34" charset="0"/>
                          <a:cs typeface="Times New Roman" panose="02020603050405020304" pitchFamily="18" charset="0"/>
                        </a:rPr>
                        <a:t>- Significant people</a:t>
                      </a:r>
                    </a:p>
                    <a:p>
                      <a:pPr>
                        <a:lnSpc>
                          <a:spcPct val="107000"/>
                        </a:lnSpc>
                        <a:spcAft>
                          <a:spcPts val="800"/>
                        </a:spcAft>
                      </a:pPr>
                      <a:r>
                        <a:rPr lang="en-GB" sz="1000" b="1" dirty="0">
                          <a:effectLst/>
                          <a:latin typeface="Verdana" panose="020B0604030504040204" pitchFamily="34" charset="0"/>
                          <a:ea typeface="Calibri" panose="020F0502020204030204" pitchFamily="34" charset="0"/>
                          <a:cs typeface="Times New Roman" panose="02020603050405020304" pitchFamily="18" charset="0"/>
                        </a:rPr>
                        <a:t>        -  Norman Castles</a:t>
                      </a:r>
                    </a:p>
                  </a:txBody>
                  <a:tcPr marL="68580" marR="68580" marT="0" marB="0">
                    <a:solidFill>
                      <a:schemeClr val="accent5">
                        <a:lumMod val="20000"/>
                        <a:lumOff val="80000"/>
                      </a:schemeClr>
                    </a:solidFill>
                  </a:tcPr>
                </a:tc>
                <a:tc hMerge="1">
                  <a:txBody>
                    <a:bodyPr/>
                    <a:lstStyle/>
                    <a:p>
                      <a:endParaRPr lang="en-GB"/>
                    </a:p>
                  </a:txBody>
                  <a:tcPr/>
                </a:tc>
                <a:tc gridSpan="5">
                  <a:txBody>
                    <a:bodyPr/>
                    <a:lstStyle/>
                    <a:p>
                      <a:pPr>
                        <a:lnSpc>
                          <a:spcPct val="107000"/>
                        </a:lnSpc>
                        <a:spcBef>
                          <a:spcPts val="1200"/>
                        </a:spcBef>
                      </a:pPr>
                      <a:r>
                        <a:rPr lang="en-GB" sz="1100" b="1" kern="0" dirty="0">
                          <a:solidFill>
                            <a:schemeClr val="accent4">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rPr>
                        <a:t>Stunning Start: </a:t>
                      </a:r>
                      <a:r>
                        <a:rPr lang="en-GB" sz="1100" b="1" kern="0" dirty="0">
                          <a:solidFill>
                            <a:schemeClr val="accent4">
                              <a:lumMod val="75000"/>
                            </a:schemeClr>
                          </a:solidFill>
                          <a:effectLst/>
                          <a:latin typeface="Verdana" panose="020B0604030504040204" pitchFamily="34" charset="0"/>
                          <a:ea typeface="Calibri" panose="020F0502020204030204" pitchFamily="34" charset="0"/>
                          <a:cs typeface="Times New Roman" panose="02020603050405020304" pitchFamily="18" charset="0"/>
                        </a:rPr>
                        <a:t>Greek Feast</a:t>
                      </a:r>
                      <a:endParaRPr lang="en-GB" sz="1100" b="1" kern="0" dirty="0">
                        <a:solidFill>
                          <a:schemeClr val="accent4">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07000"/>
                        </a:lnSpc>
                        <a:spcBef>
                          <a:spcPts val="1200"/>
                        </a:spcBef>
                      </a:pPr>
                      <a:r>
                        <a:rPr lang="en-GB" sz="1100" b="1" kern="0" dirty="0">
                          <a:solidFill>
                            <a:schemeClr val="accent4">
                              <a:lumMod val="75000"/>
                            </a:schemeClr>
                          </a:solidFill>
                          <a:effectLst/>
                          <a:latin typeface="Verdana" panose="020B0604030504040204" pitchFamily="34" charset="0"/>
                          <a:ea typeface="Calibri" panose="020F0502020204030204" pitchFamily="34" charset="0"/>
                          <a:cs typeface="Times New Roman" panose="02020603050405020304" pitchFamily="18" charset="0"/>
                        </a:rPr>
                        <a:t>Fantastic Finish: Ancient Olympic Games </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hMerge="1">
                  <a:txBody>
                    <a:bodyPr/>
                    <a:lstStyle/>
                    <a:p>
                      <a:endParaRPr lang="en-GB"/>
                    </a:p>
                  </a:txBody>
                  <a:tcPr/>
                </a:tc>
                <a:tc hMerge="1">
                  <a:txBody>
                    <a:bodyPr/>
                    <a:lstStyle/>
                    <a:p>
                      <a:endParaRPr lang="en-GB" dirty="0"/>
                    </a:p>
                  </a:txBody>
                  <a:tcPr/>
                </a:tc>
                <a:tc hMerge="1">
                  <a:txBody>
                    <a:bodyPr/>
                    <a:lstStyle/>
                    <a:p>
                      <a:pPr>
                        <a:lnSpc>
                          <a:spcPct val="107000"/>
                        </a:lnSpc>
                        <a:spcAft>
                          <a:spcPts val="800"/>
                        </a:spcAft>
                      </a:pPr>
                      <a:endParaRPr lang="en-GB" sz="11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Bef>
                          <a:spcPts val="1200"/>
                        </a:spcBef>
                      </a:pP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5055161"/>
                  </a:ext>
                </a:extLst>
              </a:tr>
              <a:tr h="377722">
                <a:tc gridSpan="2">
                  <a:txBody>
                    <a:bodyPr/>
                    <a:lstStyle/>
                    <a:p>
                      <a:pPr>
                        <a:lnSpc>
                          <a:spcPct val="107000"/>
                        </a:lnSpc>
                        <a:spcAft>
                          <a:spcPts val="800"/>
                        </a:spcAft>
                      </a:pPr>
                      <a:r>
                        <a:rPr lang="en-GB" sz="1050" b="1" dirty="0">
                          <a:effectLst/>
                          <a:latin typeface="Verdana" panose="020B0604030504040204" pitchFamily="34" charset="0"/>
                          <a:ea typeface="Calibri" panose="020F0502020204030204" pitchFamily="34" charset="0"/>
                          <a:cs typeface="Times New Roman" panose="02020603050405020304" pitchFamily="18" charset="0"/>
                        </a:rPr>
                        <a:t>The Big Question: </a:t>
                      </a:r>
                      <a:r>
                        <a:rPr lang="en-GB" sz="105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Who were the Ancient Greeks?</a:t>
                      </a:r>
                    </a:p>
                  </a:txBody>
                  <a:tcPr marL="68580" marR="68580" marT="0" marB="0" anchor="ctr">
                    <a:solidFill>
                      <a:schemeClr val="accent5">
                        <a:lumMod val="20000"/>
                        <a:lumOff val="80000"/>
                      </a:schemeClr>
                    </a:solidFill>
                  </a:tcPr>
                </a:tc>
                <a:tc hMerge="1">
                  <a:txBody>
                    <a:bodyPr/>
                    <a:lstStyle/>
                    <a:p>
                      <a:endParaRPr lang="en-GB"/>
                    </a:p>
                  </a:txBody>
                  <a:tcPr/>
                </a:tc>
                <a:tc rowSpan="2" gridSpan="5">
                  <a:txBody>
                    <a:bodyPr/>
                    <a:lstStyle/>
                    <a:p>
                      <a:pPr algn="ct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Creative Arts and Forest School Links</a:t>
                      </a:r>
                    </a:p>
                    <a:p>
                      <a:pPr algn="l">
                        <a:lnSpc>
                          <a:spcPct val="107000"/>
                        </a:lnSpc>
                        <a:spcAft>
                          <a:spcPts val="800"/>
                        </a:spcAft>
                      </a:pPr>
                      <a:r>
                        <a:rPr lang="en-GB" sz="1100" b="0" dirty="0">
                          <a:effectLst/>
                          <a:latin typeface="Verdana" panose="020B0604030504040204" pitchFamily="34" charset="0"/>
                          <a:ea typeface="Calibri" panose="020F0502020204030204" pitchFamily="34" charset="0"/>
                          <a:cs typeface="Times New Roman" panose="02020603050405020304" pitchFamily="18" charset="0"/>
                        </a:rPr>
                        <a:t>PE – Olympics (Para Olympics) </a:t>
                      </a:r>
                    </a:p>
                    <a:p>
                      <a:pPr algn="l">
                        <a:lnSpc>
                          <a:spcPct val="107000"/>
                        </a:lnSpc>
                        <a:spcAft>
                          <a:spcPts val="800"/>
                        </a:spcAft>
                      </a:pPr>
                      <a:r>
                        <a:rPr lang="en-GB" sz="1100" b="0" dirty="0">
                          <a:effectLst/>
                          <a:latin typeface="Verdana" panose="020B0604030504040204" pitchFamily="34" charset="0"/>
                          <a:ea typeface="Calibri" panose="020F0502020204030204" pitchFamily="34" charset="0"/>
                          <a:cs typeface="Times New Roman" panose="02020603050405020304" pitchFamily="18" charset="0"/>
                        </a:rPr>
                        <a:t>Art Greek Pots</a:t>
                      </a:r>
                    </a:p>
                  </a:txBody>
                  <a:tcPr marL="68580" marR="68580" marT="0" marB="0"/>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extLst>
                  <a:ext uri="{0D108BD9-81ED-4DB2-BD59-A6C34878D82A}">
                    <a16:rowId xmlns:a16="http://schemas.microsoft.com/office/drawing/2014/main" val="3000338828"/>
                  </a:ext>
                </a:extLst>
              </a:tr>
              <a:tr h="348630">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50" b="0" i="0" u="none" strike="noStrike" kern="1200" dirty="0">
                          <a:solidFill>
                            <a:schemeClr val="bg1"/>
                          </a:solidFill>
                          <a:effectLst/>
                          <a:latin typeface="Verdana" panose="020B0604030504040204" pitchFamily="34" charset="0"/>
                          <a:ea typeface="Verdana" panose="020B0604030504040204" pitchFamily="34" charset="0"/>
                          <a:cs typeface="+mn-cs"/>
                          <a:hlinkClick r:id="rId2" tooltip="Ancient Greece – KQ1 Part 1 – How can we possibly know so much about the Ancient Greeks who lived over 2,500 years ago?">
                            <a:extLst>
                              <a:ext uri="{A12FA001-AC4F-418D-AE19-62706E023703}">
                                <ahyp:hlinkClr xmlns:ahyp="http://schemas.microsoft.com/office/drawing/2018/hyperlinkcolor" val="tx"/>
                              </a:ext>
                            </a:extLst>
                          </a:hlinkClick>
                        </a:rPr>
                        <a:t>How can we possibly know so much about the Ancient Greeks who lived over 2,500 years ago?</a:t>
                      </a:r>
                      <a:endParaRPr lang="en-GB" sz="1050" b="0" i="0"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68580" marR="68580" marT="0" marB="0" anchor="ctr"/>
                </a:tc>
                <a:tc gridSpan="5"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247674533"/>
                  </a:ext>
                </a:extLst>
              </a:tr>
              <a:tr h="729900">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50" dirty="0">
                          <a:effectLst/>
                          <a:latin typeface="Verdana" panose="020B0604030504040204" pitchFamily="34" charset="0"/>
                          <a:ea typeface="Verdana" panose="020B0604030504040204" pitchFamily="34" charset="0"/>
                          <a:cs typeface="Times New Roman" panose="02020603050405020304" pitchFamily="18" charset="0"/>
                        </a:rPr>
                        <a:t>What influence did the Ancient Greeks have on our society? (Role of democracy, Olympics competing for your country) </a:t>
                      </a:r>
                      <a:r>
                        <a:rPr lang="en-GB" sz="1400" b="1" i="0" u="sng" strike="noStrike" kern="1200" dirty="0">
                          <a:solidFill>
                            <a:schemeClr val="dk1"/>
                          </a:solidFill>
                          <a:effectLst/>
                          <a:latin typeface="+mn-lt"/>
                          <a:ea typeface="+mn-ea"/>
                          <a:cs typeface="+mn-cs"/>
                        </a:rPr>
                        <a:t>Making Greek democracy come to life – a ‘smashing’ lesson</a:t>
                      </a:r>
                    </a:p>
                  </a:txBody>
                  <a:tcPr marL="68580" marR="68580" marT="0" marB="0" anchor="ctr">
                    <a:solidFill>
                      <a:schemeClr val="accent5">
                        <a:lumMod val="20000"/>
                        <a:lumOff val="80000"/>
                      </a:schemeClr>
                    </a:solidFill>
                  </a:tcPr>
                </a:tc>
                <a:tc rowSpan="8">
                  <a:txBody>
                    <a:bodyPr/>
                    <a:lstStyle/>
                    <a:p>
                      <a:pPr algn="ct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Literacy links</a:t>
                      </a:r>
                    </a:p>
                    <a:p>
                      <a:pPr algn="l">
                        <a:lnSpc>
                          <a:spcPct val="107000"/>
                        </a:lnSpc>
                        <a:spcAft>
                          <a:spcPts val="800"/>
                        </a:spcAft>
                      </a:pPr>
                      <a:endParaRPr lang="en-GB" sz="1100" b="1" dirty="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hlinkClick r:id="rId3"/>
                        </a:rPr>
                        <a:t>https://www.booksfortopics.com/ancient-greece</a:t>
                      </a:r>
                      <a:r>
                        <a:rPr lang="en-GB" sz="1100" b="1" dirty="0">
                          <a:effectLst/>
                          <a:latin typeface="Verdana" panose="020B0604030504040204" pitchFamily="34" charset="0"/>
                          <a:ea typeface="Calibri" panose="020F0502020204030204" pitchFamily="34" charset="0"/>
                          <a:cs typeface="Times New Roman" panose="02020603050405020304" pitchFamily="18" charset="0"/>
                        </a:rPr>
                        <a:t> </a:t>
                      </a:r>
                    </a:p>
                    <a:p>
                      <a:pPr algn="l">
                        <a:lnSpc>
                          <a:spcPct val="107000"/>
                        </a:lnSpc>
                        <a:spcAft>
                          <a:spcPts val="800"/>
                        </a:spcAft>
                      </a:pPr>
                      <a:endParaRPr lang="en-GB" sz="1100" b="1" dirty="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Greek Myths</a:t>
                      </a:r>
                      <a:endParaRPr lang="en-GB" sz="1100" b="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rowSpan="8">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1" dirty="0">
                          <a:effectLst/>
                          <a:latin typeface="Verdana" panose="020B0604030504040204" pitchFamily="34" charset="0"/>
                          <a:ea typeface="Calibri" panose="020F0502020204030204" pitchFamily="34" charset="0"/>
                          <a:cs typeface="Times New Roman" panose="02020603050405020304" pitchFamily="18" charset="0"/>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Archaeologist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Artefacts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Burial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Remains</a:t>
                      </a:r>
                    </a:p>
                    <a:p>
                      <a:pPr algn="l">
                        <a:lnSpc>
                          <a:spcPct val="100000"/>
                        </a:lnSpc>
                        <a:spcAft>
                          <a:spcPts val="0"/>
                        </a:spcAft>
                      </a:pPr>
                      <a:r>
                        <a:rPr lang="en-GB" sz="900" b="1" dirty="0">
                          <a:effectLst/>
                          <a:latin typeface="Verdana" panose="020B0604030504040204" pitchFamily="34" charset="0"/>
                          <a:ea typeface="Calibri" panose="020F0502020204030204" pitchFamily="34" charset="0"/>
                          <a:cs typeface="Times New Roman" panose="02020603050405020304" pitchFamily="18" charset="0"/>
                        </a:rPr>
                        <a:t>Timeline</a:t>
                      </a:r>
                    </a:p>
                    <a:p>
                      <a:pPr algn="l">
                        <a:lnSpc>
                          <a:spcPct val="100000"/>
                        </a:lnSpc>
                        <a:spcAft>
                          <a:spcPts val="0"/>
                        </a:spcAft>
                      </a:pPr>
                      <a:r>
                        <a:rPr lang="en-GB" sz="900" b="1" dirty="0">
                          <a:effectLst/>
                          <a:latin typeface="Verdana" panose="020B0604030504040204" pitchFamily="34" charset="0"/>
                          <a:ea typeface="Calibri" panose="020F0502020204030204" pitchFamily="34" charset="0"/>
                          <a:cs typeface="Times New Roman" panose="02020603050405020304" pitchFamily="18" charset="0"/>
                        </a:rPr>
                        <a:t>Chronology</a:t>
                      </a:r>
                    </a:p>
                    <a:p>
                      <a:pPr algn="l">
                        <a:lnSpc>
                          <a:spcPct val="100000"/>
                        </a:lnSpc>
                        <a:spcAft>
                          <a:spcPts val="0"/>
                        </a:spcAft>
                      </a:pPr>
                      <a:r>
                        <a:rPr lang="en-GB" sz="900" dirty="0">
                          <a:latin typeface="Verdana" panose="020B0604030504040204" pitchFamily="34" charset="0"/>
                          <a:ea typeface="Verdana" panose="020B0604030504040204" pitchFamily="34" charset="0"/>
                        </a:rPr>
                        <a:t>Civilisation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Historian</a:t>
                      </a:r>
                    </a:p>
                    <a:p>
                      <a:pPr algn="l">
                        <a:lnSpc>
                          <a:spcPct val="100000"/>
                        </a:lnSpc>
                        <a:spcAft>
                          <a:spcPts val="0"/>
                        </a:spcAft>
                      </a:pPr>
                      <a:r>
                        <a:rPr lang="en-GB" sz="900" dirty="0">
                          <a:latin typeface="Verdana" panose="020B0604030504040204" pitchFamily="34" charset="0"/>
                          <a:ea typeface="Verdana" panose="020B0604030504040204" pitchFamily="34" charset="0"/>
                        </a:rPr>
                        <a:t>Archaeologist</a:t>
                      </a:r>
                    </a:p>
                    <a:p>
                      <a:pPr algn="l">
                        <a:lnSpc>
                          <a:spcPct val="100000"/>
                        </a:lnSpc>
                        <a:spcAft>
                          <a:spcPts val="0"/>
                        </a:spcAft>
                      </a:pPr>
                      <a:r>
                        <a:rPr lang="en-GB" sz="900" dirty="0">
                          <a:latin typeface="Verdana" panose="020B0604030504040204" pitchFamily="34" charset="0"/>
                          <a:ea typeface="Verdana" panose="020B0604030504040204" pitchFamily="34" charset="0"/>
                        </a:rPr>
                        <a:t>archaeology sources importance significance</a:t>
                      </a:r>
                    </a:p>
                    <a:p>
                      <a:pPr algn="l">
                        <a:lnSpc>
                          <a:spcPct val="100000"/>
                        </a:lnSpc>
                        <a:spcAft>
                          <a:spcPts val="0"/>
                        </a:spcAft>
                      </a:pPr>
                      <a:r>
                        <a:rPr lang="en-GB" sz="900" dirty="0">
                          <a:latin typeface="Verdana" panose="020B0604030504040204" pitchFamily="34" charset="0"/>
                          <a:ea typeface="Verdana" panose="020B0604030504040204" pitchFamily="34" charset="0"/>
                        </a:rPr>
                        <a:t>impact </a:t>
                      </a:r>
                    </a:p>
                    <a:p>
                      <a:pPr algn="l">
                        <a:lnSpc>
                          <a:spcPct val="100000"/>
                        </a:lnSpc>
                        <a:spcAft>
                          <a:spcPts val="0"/>
                        </a:spcAft>
                      </a:pPr>
                      <a:r>
                        <a:rPr lang="en-GB" sz="900" dirty="0">
                          <a:latin typeface="Verdana" panose="020B0604030504040204" pitchFamily="34" charset="0"/>
                          <a:ea typeface="Verdana" panose="020B0604030504040204" pitchFamily="34" charset="0"/>
                        </a:rPr>
                        <a:t>effects </a:t>
                      </a:r>
                    </a:p>
                    <a:p>
                      <a:pPr algn="l">
                        <a:lnSpc>
                          <a:spcPct val="100000"/>
                        </a:lnSpc>
                        <a:spcAft>
                          <a:spcPts val="0"/>
                        </a:spcAft>
                      </a:pPr>
                      <a:r>
                        <a:rPr lang="en-GB" sz="900" dirty="0">
                          <a:latin typeface="Verdana" panose="020B0604030504040204" pitchFamily="34" charset="0"/>
                          <a:ea typeface="Verdana" panose="020B0604030504040204" pitchFamily="34" charset="0"/>
                        </a:rPr>
                        <a:t>Reason</a:t>
                      </a:r>
                    </a:p>
                    <a:p>
                      <a:pPr algn="l">
                        <a:lnSpc>
                          <a:spcPct val="100000"/>
                        </a:lnSpc>
                        <a:spcAft>
                          <a:spcPts val="0"/>
                        </a:spcAft>
                      </a:pPr>
                      <a:r>
                        <a:rPr lang="en-GB" sz="900" dirty="0">
                          <a:latin typeface="Verdana" panose="020B0604030504040204" pitchFamily="34" charset="0"/>
                          <a:ea typeface="Verdana" panose="020B0604030504040204" pitchFamily="34" charset="0"/>
                        </a:rPr>
                        <a:t>change </a:t>
                      </a:r>
                    </a:p>
                    <a:p>
                      <a:pPr algn="l">
                        <a:lnSpc>
                          <a:spcPct val="100000"/>
                        </a:lnSpc>
                        <a:spcAft>
                          <a:spcPts val="0"/>
                        </a:spcAft>
                      </a:pPr>
                      <a:r>
                        <a:rPr lang="en-GB" sz="900" dirty="0">
                          <a:latin typeface="Verdana" panose="020B0604030504040204" pitchFamily="34" charset="0"/>
                          <a:ea typeface="Verdana" panose="020B0604030504040204" pitchFamily="34" charset="0"/>
                        </a:rPr>
                        <a:t>continuity </a:t>
                      </a:r>
                    </a:p>
                    <a:p>
                      <a:pPr algn="l">
                        <a:lnSpc>
                          <a:spcPct val="100000"/>
                        </a:lnSpc>
                        <a:spcAft>
                          <a:spcPts val="0"/>
                        </a:spcAft>
                      </a:pPr>
                      <a:r>
                        <a:rPr lang="en-GB" sz="900" dirty="0">
                          <a:latin typeface="Verdana" panose="020B0604030504040204" pitchFamily="34" charset="0"/>
                          <a:ea typeface="Verdana" panose="020B0604030504040204" pitchFamily="34" charset="0"/>
                        </a:rPr>
                        <a:t>this suggests… </a:t>
                      </a:r>
                    </a:p>
                    <a:p>
                      <a:pPr algn="l">
                        <a:lnSpc>
                          <a:spcPct val="100000"/>
                        </a:lnSpc>
                        <a:spcAft>
                          <a:spcPts val="0"/>
                        </a:spcAft>
                      </a:pPr>
                      <a:r>
                        <a:rPr lang="en-GB" sz="900" dirty="0">
                          <a:latin typeface="Verdana" panose="020B0604030504040204" pitchFamily="34" charset="0"/>
                          <a:ea typeface="Verdana" panose="020B0604030504040204" pitchFamily="34" charset="0"/>
                        </a:rPr>
                        <a:t>may be </a:t>
                      </a:r>
                    </a:p>
                    <a:p>
                      <a:pPr algn="l">
                        <a:lnSpc>
                          <a:spcPct val="100000"/>
                        </a:lnSpc>
                        <a:spcAft>
                          <a:spcPts val="0"/>
                        </a:spcAft>
                      </a:pPr>
                      <a:r>
                        <a:rPr lang="en-GB" sz="900" dirty="0">
                          <a:latin typeface="Verdana" panose="020B0604030504040204" pitchFamily="34" charset="0"/>
                          <a:ea typeface="Verdana" panose="020B0604030504040204" pitchFamily="34" charset="0"/>
                        </a:rPr>
                        <a:t>perhaps could be</a:t>
                      </a:r>
                    </a:p>
                    <a:p>
                      <a:pPr algn="l">
                        <a:lnSpc>
                          <a:spcPct val="100000"/>
                        </a:lnSpc>
                        <a:spcAft>
                          <a:spcPts val="0"/>
                        </a:spcAft>
                      </a:pPr>
                      <a:r>
                        <a:rPr lang="en-GB" sz="900" dirty="0">
                          <a:latin typeface="Verdana" panose="020B0604030504040204" pitchFamily="34" charset="0"/>
                          <a:ea typeface="Verdana" panose="020B0604030504040204" pitchFamily="34" charset="0"/>
                        </a:rPr>
                        <a:t>first hand evidence </a:t>
                      </a:r>
                    </a:p>
                  </a:txBody>
                  <a:tcPr marL="68580" marR="68580" marT="0" marB="0">
                    <a:solidFill>
                      <a:schemeClr val="accent5">
                        <a:lumMod val="40000"/>
                        <a:lumOff val="60000"/>
                      </a:schemeClr>
                    </a:solidFill>
                  </a:tcPr>
                </a:tc>
                <a:tc rowSpan="8">
                  <a:txBody>
                    <a:bodyPr/>
                    <a:lstStyle/>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Tribe</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Agriculture</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Evolution</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Hillfort</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Hunter-gatherer</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Nomadic people </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Roundhouse</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Settlement</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Smelting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Era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Time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Dates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Legacy</a:t>
                      </a:r>
                    </a:p>
                    <a:p>
                      <a:pPr algn="l">
                        <a:lnSpc>
                          <a:spcPct val="100000"/>
                        </a:lnSpc>
                        <a:spcAft>
                          <a:spcPts val="0"/>
                        </a:spcAft>
                      </a:pPr>
                      <a:r>
                        <a:rPr lang="en-GB" sz="900" b="0" dirty="0">
                          <a:effectLst/>
                          <a:latin typeface="Verdana" panose="020B0604030504040204" pitchFamily="34" charset="0"/>
                          <a:cs typeface="Times New Roman" panose="02020603050405020304" pitchFamily="18" charset="0"/>
                        </a:rPr>
                        <a:t>Timeline</a:t>
                      </a:r>
                    </a:p>
                    <a:p>
                      <a:pPr algn="l">
                        <a:lnSpc>
                          <a:spcPct val="100000"/>
                        </a:lnSpc>
                        <a:spcAft>
                          <a:spcPts val="0"/>
                        </a:spcAft>
                      </a:pPr>
                      <a:r>
                        <a:rPr lang="en-GB" sz="900" b="0" dirty="0">
                          <a:effectLst/>
                          <a:latin typeface="Verdana" panose="020B0604030504040204" pitchFamily="34" charset="0"/>
                          <a:cs typeface="Times New Roman" panose="02020603050405020304" pitchFamily="18" charset="0"/>
                        </a:rPr>
                        <a:t>Chronology</a:t>
                      </a:r>
                    </a:p>
                    <a:p>
                      <a:pPr algn="l">
                        <a:lnSpc>
                          <a:spcPct val="100000"/>
                        </a:lnSpc>
                        <a:spcAft>
                          <a:spcPts val="0"/>
                        </a:spcAft>
                      </a:pPr>
                      <a:r>
                        <a:rPr lang="en-GB" sz="900" b="0" dirty="0">
                          <a:effectLst/>
                          <a:latin typeface="Verdana" panose="020B0604030504040204" pitchFamily="34" charset="0"/>
                          <a:cs typeface="Times New Roman" panose="02020603050405020304" pitchFamily="18" charset="0"/>
                        </a:rPr>
                        <a:t>Archaeologist</a:t>
                      </a:r>
                    </a:p>
                    <a:p>
                      <a:pPr algn="l">
                        <a:lnSpc>
                          <a:spcPct val="100000"/>
                        </a:lnSpc>
                        <a:spcAft>
                          <a:spcPts val="0"/>
                        </a:spcAft>
                      </a:pPr>
                      <a:r>
                        <a:rPr lang="en-GB" sz="900" dirty="0">
                          <a:latin typeface="Verdana" panose="020B0604030504040204" pitchFamily="34" charset="0"/>
                          <a:ea typeface="Verdana" panose="020B0604030504040204" pitchFamily="34" charset="0"/>
                        </a:rPr>
                        <a:t>museum </a:t>
                      </a:r>
                    </a:p>
                    <a:p>
                      <a:pPr algn="l">
                        <a:lnSpc>
                          <a:spcPct val="100000"/>
                        </a:lnSpc>
                        <a:spcAft>
                          <a:spcPts val="0"/>
                        </a:spcAft>
                      </a:pPr>
                      <a:r>
                        <a:rPr lang="en-GB" sz="900" dirty="0">
                          <a:latin typeface="Verdana" panose="020B0604030504040204" pitchFamily="34" charset="0"/>
                          <a:ea typeface="Verdana" panose="020B0604030504040204" pitchFamily="34" charset="0"/>
                        </a:rPr>
                        <a:t>second hand evidence </a:t>
                      </a:r>
                    </a:p>
                    <a:p>
                      <a:pPr algn="l">
                        <a:lnSpc>
                          <a:spcPct val="100000"/>
                        </a:lnSpc>
                        <a:spcAft>
                          <a:spcPts val="0"/>
                        </a:spcAft>
                      </a:pPr>
                      <a:r>
                        <a:rPr lang="en-GB" sz="900" dirty="0">
                          <a:latin typeface="Verdana" panose="020B0604030504040204" pitchFamily="34" charset="0"/>
                          <a:ea typeface="Verdana" panose="020B0604030504040204" pitchFamily="34" charset="0"/>
                        </a:rPr>
                        <a:t>oral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5">
                        <a:lumMod val="40000"/>
                        <a:lumOff val="60000"/>
                      </a:schemeClr>
                    </a:solidFill>
                  </a:tcPr>
                </a:tc>
                <a:tc rowSpan="8">
                  <a:txBody>
                    <a:bodyPr/>
                    <a:lstStyle/>
                    <a:p>
                      <a:pPr algn="l">
                        <a:lnSpc>
                          <a:spcPct val="100000"/>
                        </a:lnSpc>
                        <a:spcAft>
                          <a:spcPts val="0"/>
                        </a:spcAft>
                      </a:pPr>
                      <a:r>
                        <a:rPr lang="en-GB" sz="900" dirty="0">
                          <a:latin typeface="Verdana" panose="020B0604030504040204" pitchFamily="34" charset="0"/>
                          <a:ea typeface="Verdana" panose="020B0604030504040204" pitchFamily="34" charset="0"/>
                        </a:rPr>
                        <a:t>Anachronism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chronological order era/period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00000"/>
                        </a:lnSpc>
                        <a:spcAft>
                          <a:spcPts val="0"/>
                        </a:spcAft>
                      </a:pPr>
                      <a:r>
                        <a:rPr lang="en-GB" sz="900" dirty="0">
                          <a:latin typeface="Verdana" panose="020B0604030504040204" pitchFamily="34" charset="0"/>
                          <a:ea typeface="Verdana" panose="020B0604030504040204" pitchFamily="34" charset="0"/>
                        </a:rPr>
                        <a:t>B.C.E (Before the Common Era) </a:t>
                      </a:r>
                    </a:p>
                    <a:p>
                      <a:pPr algn="l">
                        <a:lnSpc>
                          <a:spcPct val="100000"/>
                        </a:lnSpc>
                        <a:spcAft>
                          <a:spcPts val="0"/>
                        </a:spcAft>
                      </a:pPr>
                      <a:r>
                        <a:rPr lang="en-GB" sz="900" dirty="0">
                          <a:latin typeface="Verdana" panose="020B0604030504040204" pitchFamily="34" charset="0"/>
                          <a:ea typeface="Verdana" panose="020B0604030504040204" pitchFamily="34" charset="0"/>
                        </a:rPr>
                        <a:t>C.E (The Common Era) </a:t>
                      </a:r>
                    </a:p>
                    <a:p>
                      <a:pPr algn="l">
                        <a:lnSpc>
                          <a:spcPct val="100000"/>
                        </a:lnSpc>
                        <a:spcAft>
                          <a:spcPts val="0"/>
                        </a:spcAft>
                      </a:pPr>
                      <a:r>
                        <a:rPr lang="en-GB" sz="900" dirty="0">
                          <a:latin typeface="Verdana" panose="020B0604030504040204" pitchFamily="34" charset="0"/>
                          <a:ea typeface="Verdana" panose="020B0604030504040204" pitchFamily="34" charset="0"/>
                        </a:rPr>
                        <a:t>B.C (Before Christ) </a:t>
                      </a:r>
                    </a:p>
                    <a:p>
                      <a:pPr algn="l">
                        <a:lnSpc>
                          <a:spcPct val="100000"/>
                        </a:lnSpc>
                        <a:spcAft>
                          <a:spcPts val="0"/>
                        </a:spcAft>
                      </a:pPr>
                      <a:r>
                        <a:rPr lang="en-GB" sz="900" dirty="0">
                          <a:latin typeface="Verdana" panose="020B0604030504040204" pitchFamily="34" charset="0"/>
                          <a:ea typeface="Verdana" panose="020B0604030504040204" pitchFamily="34" charset="0"/>
                        </a:rPr>
                        <a:t>A.D (Anno Domini) millennium thousands of years </a:t>
                      </a:r>
                    </a:p>
                    <a:p>
                      <a:pPr algn="l">
                        <a:lnSpc>
                          <a:spcPct val="100000"/>
                        </a:lnSpc>
                        <a:spcAft>
                          <a:spcPts val="0"/>
                        </a:spcAft>
                      </a:pPr>
                      <a:r>
                        <a:rPr lang="en-GB" sz="900" dirty="0">
                          <a:latin typeface="Verdana" panose="020B0604030504040204" pitchFamily="34" charset="0"/>
                          <a:ea typeface="Verdana" panose="020B0604030504040204" pitchFamily="34" charset="0"/>
                        </a:rPr>
                        <a:t>religion </a:t>
                      </a:r>
                    </a:p>
                    <a:p>
                      <a:pPr algn="l">
                        <a:lnSpc>
                          <a:spcPct val="100000"/>
                        </a:lnSpc>
                        <a:spcAft>
                          <a:spcPts val="0"/>
                        </a:spcAft>
                      </a:pPr>
                      <a:r>
                        <a:rPr lang="en-GB" sz="900" dirty="0">
                          <a:latin typeface="Verdana" panose="020B0604030504040204" pitchFamily="34" charset="0"/>
                          <a:ea typeface="Verdana" panose="020B0604030504040204" pitchFamily="34" charset="0"/>
                        </a:rPr>
                        <a:t>sacrifice </a:t>
                      </a:r>
                    </a:p>
                    <a:p>
                      <a:pPr algn="l">
                        <a:lnSpc>
                          <a:spcPct val="100000"/>
                        </a:lnSpc>
                        <a:spcAft>
                          <a:spcPts val="0"/>
                        </a:spcAft>
                      </a:pPr>
                      <a:r>
                        <a:rPr lang="en-GB" sz="900" dirty="0">
                          <a:latin typeface="Verdana" panose="020B0604030504040204" pitchFamily="34" charset="0"/>
                          <a:ea typeface="Verdana" panose="020B0604030504040204" pitchFamily="34" charset="0"/>
                        </a:rPr>
                        <a:t>Britons nomad/nomadic</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Dictatorship</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Slave</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Gods</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Alexander the Great</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Parthenon</a:t>
                      </a:r>
                    </a:p>
                    <a:p>
                      <a:pPr algn="l">
                        <a:lnSpc>
                          <a:spcPct val="100000"/>
                        </a:lnSpc>
                        <a:spcAft>
                          <a:spcPts val="0"/>
                        </a:spcAft>
                      </a:pPr>
                      <a:r>
                        <a:rPr lang="en-GB" sz="900" dirty="0" err="1">
                          <a:effectLst/>
                          <a:latin typeface="Verdana" panose="020B0604030504040204" pitchFamily="34" charset="0"/>
                          <a:ea typeface="Verdana" panose="020B0604030504040204" pitchFamily="34" charset="0"/>
                          <a:cs typeface="Times New Roman" panose="02020603050405020304" pitchFamily="18" charset="0"/>
                        </a:rPr>
                        <a:t>Acropalis</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00000"/>
                        </a:lnSpc>
                        <a:spcAft>
                          <a:spcPts val="0"/>
                        </a:spcAft>
                      </a:pP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5">
                        <a:lumMod val="40000"/>
                        <a:lumOff val="60000"/>
                      </a:schemeClr>
                    </a:solidFill>
                  </a:tcPr>
                </a:tc>
                <a:tc rowSpan="8">
                  <a:txBody>
                    <a:bodyPr/>
                    <a:lstStyle/>
                    <a:p>
                      <a:pPr algn="l">
                        <a:lnSpc>
                          <a:spcPct val="100000"/>
                        </a:lnSpc>
                        <a:spcAft>
                          <a:spcPts val="0"/>
                        </a:spcAft>
                      </a:pPr>
                      <a:r>
                        <a:rPr lang="en-GB" sz="900" dirty="0">
                          <a:latin typeface="Verdana" panose="020B0604030504040204" pitchFamily="34" charset="0"/>
                          <a:ea typeface="Verdana" panose="020B0604030504040204" pitchFamily="34" charset="0"/>
                        </a:rPr>
                        <a:t>this source suggests that… </a:t>
                      </a:r>
                    </a:p>
                    <a:p>
                      <a:pPr algn="l">
                        <a:lnSpc>
                          <a:spcPct val="100000"/>
                        </a:lnSpc>
                        <a:spcAft>
                          <a:spcPts val="0"/>
                        </a:spcAft>
                      </a:pPr>
                      <a:r>
                        <a:rPr lang="en-GB" sz="900" dirty="0">
                          <a:latin typeface="Verdana" panose="020B0604030504040204" pitchFamily="34" charset="0"/>
                          <a:ea typeface="Verdana" panose="020B0604030504040204" pitchFamily="34" charset="0"/>
                        </a:rPr>
                        <a:t>this source doesn’t show that… </a:t>
                      </a:r>
                    </a:p>
                    <a:p>
                      <a:pPr algn="l">
                        <a:lnSpc>
                          <a:spcPct val="100000"/>
                        </a:lnSpc>
                        <a:spcAft>
                          <a:spcPts val="0"/>
                        </a:spcAft>
                      </a:pPr>
                      <a:r>
                        <a:rPr lang="en-GB" sz="900" dirty="0">
                          <a:latin typeface="Verdana" panose="020B0604030504040204" pitchFamily="34" charset="0"/>
                          <a:ea typeface="Verdana" panose="020B0604030504040204" pitchFamily="34" charset="0"/>
                        </a:rPr>
                        <a:t>reliable </a:t>
                      </a:r>
                    </a:p>
                    <a:p>
                      <a:pPr algn="l">
                        <a:lnSpc>
                          <a:spcPct val="100000"/>
                        </a:lnSpc>
                        <a:spcAft>
                          <a:spcPts val="0"/>
                        </a:spcAft>
                      </a:pPr>
                      <a:r>
                        <a:rPr lang="en-GB" sz="900" dirty="0">
                          <a:latin typeface="Verdana" panose="020B0604030504040204" pitchFamily="34" charset="0"/>
                          <a:ea typeface="Verdana" panose="020B0604030504040204" pitchFamily="34" charset="0"/>
                        </a:rPr>
                        <a:t>could have been… might have been… </a:t>
                      </a:r>
                    </a:p>
                    <a:p>
                      <a:pPr algn="l">
                        <a:lnSpc>
                          <a:spcPct val="100000"/>
                        </a:lnSpc>
                        <a:spcAft>
                          <a:spcPts val="0"/>
                        </a:spcAft>
                      </a:pPr>
                      <a:r>
                        <a:rPr lang="en-GB" sz="900" dirty="0">
                          <a:latin typeface="Verdana" panose="020B0604030504040204" pitchFamily="34" charset="0"/>
                          <a:ea typeface="Verdana" panose="020B0604030504040204" pitchFamily="34" charset="0"/>
                        </a:rPr>
                        <a:t>may be </a:t>
                      </a:r>
                    </a:p>
                    <a:p>
                      <a:pPr algn="l">
                        <a:lnSpc>
                          <a:spcPct val="100000"/>
                        </a:lnSpc>
                        <a:spcAft>
                          <a:spcPts val="0"/>
                        </a:spcAft>
                      </a:pPr>
                      <a:r>
                        <a:rPr lang="en-GB" sz="900" dirty="0">
                          <a:latin typeface="Verdana" panose="020B0604030504040204" pitchFamily="34" charset="0"/>
                          <a:ea typeface="Verdana" panose="020B0604030504040204" pitchFamily="34" charset="0"/>
                        </a:rPr>
                        <a:t>impact </a:t>
                      </a:r>
                    </a:p>
                    <a:p>
                      <a:pPr algn="l">
                        <a:lnSpc>
                          <a:spcPct val="100000"/>
                        </a:lnSpc>
                        <a:spcAft>
                          <a:spcPts val="0"/>
                        </a:spcAft>
                      </a:pPr>
                      <a:r>
                        <a:rPr lang="en-GB" sz="900" dirty="0">
                          <a:latin typeface="Verdana" panose="020B0604030504040204" pitchFamily="34" charset="0"/>
                          <a:ea typeface="Verdana" panose="020B0604030504040204" pitchFamily="34" charset="0"/>
                        </a:rPr>
                        <a:t>effects </a:t>
                      </a:r>
                    </a:p>
                    <a:p>
                      <a:pPr algn="l">
                        <a:lnSpc>
                          <a:spcPct val="100000"/>
                        </a:lnSpc>
                        <a:spcAft>
                          <a:spcPts val="0"/>
                        </a:spcAft>
                      </a:pPr>
                      <a:r>
                        <a:rPr lang="en-GB" sz="900" dirty="0">
                          <a:latin typeface="Verdana" panose="020B0604030504040204" pitchFamily="34" charset="0"/>
                          <a:ea typeface="Verdana" panose="020B0604030504040204" pitchFamily="34" charset="0"/>
                        </a:rPr>
                        <a:t>consequences </a:t>
                      </a:r>
                    </a:p>
                    <a:p>
                      <a:pPr algn="l">
                        <a:lnSpc>
                          <a:spcPct val="100000"/>
                        </a:lnSpc>
                        <a:spcAft>
                          <a:spcPts val="0"/>
                        </a:spcAft>
                      </a:pPr>
                      <a:r>
                        <a:rPr lang="en-GB" sz="900" dirty="0">
                          <a:latin typeface="Verdana" panose="020B0604030504040204" pitchFamily="34" charset="0"/>
                          <a:ea typeface="Verdana" panose="020B0604030504040204" pitchFamily="34" charset="0"/>
                        </a:rPr>
                        <a:t>significance </a:t>
                      </a:r>
                    </a:p>
                    <a:p>
                      <a:pPr algn="l">
                        <a:lnSpc>
                          <a:spcPct val="100000"/>
                        </a:lnSpc>
                        <a:spcAft>
                          <a:spcPts val="0"/>
                        </a:spcAft>
                      </a:pPr>
                      <a:r>
                        <a:rPr lang="en-GB" sz="900" dirty="0">
                          <a:latin typeface="Verdana" panose="020B0604030504040204" pitchFamily="34" charset="0"/>
                          <a:ea typeface="Verdana" panose="020B0604030504040204" pitchFamily="34" charset="0"/>
                        </a:rPr>
                        <a:t>impression </a:t>
                      </a:r>
                    </a:p>
                    <a:p>
                      <a:pPr algn="l">
                        <a:lnSpc>
                          <a:spcPct val="100000"/>
                        </a:lnSpc>
                        <a:spcAft>
                          <a:spcPts val="0"/>
                        </a:spcAft>
                      </a:pPr>
                      <a:r>
                        <a:rPr lang="en-GB" sz="900" dirty="0">
                          <a:latin typeface="Verdana" panose="020B0604030504040204" pitchFamily="34" charset="0"/>
                          <a:ea typeface="Verdana" panose="020B0604030504040204" pitchFamily="34" charset="0"/>
                        </a:rPr>
                        <a:t>change </a:t>
                      </a:r>
                    </a:p>
                    <a:p>
                      <a:pPr algn="l">
                        <a:lnSpc>
                          <a:spcPct val="100000"/>
                        </a:lnSpc>
                        <a:spcAft>
                          <a:spcPts val="0"/>
                        </a:spcAft>
                      </a:pPr>
                      <a:r>
                        <a:rPr lang="en-GB" sz="900" dirty="0">
                          <a:latin typeface="Verdana" panose="020B0604030504040204" pitchFamily="34" charset="0"/>
                          <a:ea typeface="Verdana" panose="020B0604030504040204" pitchFamily="34" charset="0"/>
                        </a:rPr>
                        <a:t>continuity </a:t>
                      </a:r>
                    </a:p>
                    <a:p>
                      <a:pPr algn="l">
                        <a:lnSpc>
                          <a:spcPct val="100000"/>
                        </a:lnSpc>
                        <a:spcAft>
                          <a:spcPts val="0"/>
                        </a:spcAft>
                      </a:pPr>
                      <a:r>
                        <a:rPr lang="en-GB" sz="900" dirty="0">
                          <a:latin typeface="Verdana" panose="020B0604030504040204" pitchFamily="34" charset="0"/>
                          <a:ea typeface="Verdana" panose="020B0604030504040204" pitchFamily="34" charset="0"/>
                        </a:rPr>
                        <a:t>cause/s infer </a:t>
                      </a:r>
                    </a:p>
                    <a:p>
                      <a:pPr algn="l">
                        <a:lnSpc>
                          <a:spcPct val="100000"/>
                        </a:lnSpc>
                        <a:spcAft>
                          <a:spcPts val="0"/>
                        </a:spcAft>
                      </a:pPr>
                      <a:r>
                        <a:rPr lang="en-GB" sz="900" dirty="0">
                          <a:latin typeface="Verdana" panose="020B0604030504040204" pitchFamily="34" charset="0"/>
                          <a:ea typeface="Verdana" panose="020B0604030504040204" pitchFamily="34" charset="0"/>
                        </a:rPr>
                        <a:t>suggest </a:t>
                      </a:r>
                    </a:p>
                    <a:p>
                      <a:pPr algn="l">
                        <a:lnSpc>
                          <a:spcPct val="100000"/>
                        </a:lnSpc>
                        <a:spcAft>
                          <a:spcPts val="0"/>
                        </a:spcAft>
                      </a:pPr>
                      <a:r>
                        <a:rPr lang="en-GB" sz="900" dirty="0">
                          <a:latin typeface="Verdana" panose="020B0604030504040204" pitchFamily="34" charset="0"/>
                          <a:ea typeface="Verdana" panose="020B0604030504040204" pitchFamily="34" charset="0"/>
                        </a:rPr>
                        <a:t>My conclusion is that….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archaeologist </a:t>
                      </a:r>
                    </a:p>
                  </a:txBody>
                  <a:tcPr marL="68580" marR="68580" marT="0" marB="0">
                    <a:solidFill>
                      <a:schemeClr val="accent5">
                        <a:lumMod val="40000"/>
                        <a:lumOff val="60000"/>
                      </a:schemeClr>
                    </a:solidFill>
                  </a:tcPr>
                </a:tc>
                <a:extLst>
                  <a:ext uri="{0D108BD9-81ED-4DB2-BD59-A6C34878D82A}">
                    <a16:rowId xmlns:a16="http://schemas.microsoft.com/office/drawing/2014/main" val="686867802"/>
                  </a:ext>
                </a:extLst>
              </a:tr>
              <a:tr h="348630">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50" b="0" i="0" u="none" strike="noStrike" kern="1200" dirty="0">
                          <a:solidFill>
                            <a:schemeClr val="bg1"/>
                          </a:solidFill>
                          <a:effectLst/>
                          <a:latin typeface="Verdana" panose="020B0604030504040204" pitchFamily="34" charset="0"/>
                          <a:ea typeface="Verdana" panose="020B0604030504040204" pitchFamily="34" charset="0"/>
                          <a:cs typeface="+mn-cs"/>
                          <a:hlinkClick r:id="rId4" tooltip="Ancient Greece – KQ1 Part 2 – Theseus and the Minotaur:  Is there any evidence for the legend?">
                            <a:extLst>
                              <a:ext uri="{A12FA001-AC4F-418D-AE19-62706E023703}">
                                <ahyp:hlinkClr xmlns:ahyp="http://schemas.microsoft.com/office/drawing/2018/hyperlinkcolor" val="tx"/>
                              </a:ext>
                            </a:extLst>
                          </a:hlinkClick>
                        </a:rPr>
                        <a:t>Theseus and the Minotaur: Is there any evidence for the legend?</a:t>
                      </a:r>
                      <a:endParaRPr lang="en-GB" sz="1050" b="0" i="0"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89871064"/>
                  </a:ext>
                </a:extLst>
              </a:tr>
              <a:tr h="440725">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50" b="0" i="0" u="none" strike="noStrike" kern="1200" dirty="0">
                          <a:solidFill>
                            <a:schemeClr val="bg1"/>
                          </a:solidFill>
                          <a:effectLst/>
                          <a:latin typeface="Verdana" panose="020B0604030504040204" pitchFamily="34" charset="0"/>
                          <a:ea typeface="Verdana" panose="020B0604030504040204" pitchFamily="34" charset="0"/>
                          <a:cs typeface="+mn-cs"/>
                          <a:hlinkClick r:id="rId5" tooltip="Ancient Greece – KQ2 Part 1 – What can we work out about everyday life in Ancient Athens?">
                            <a:extLst>
                              <a:ext uri="{A12FA001-AC4F-418D-AE19-62706E023703}">
                                <ahyp:hlinkClr xmlns:ahyp="http://schemas.microsoft.com/office/drawing/2018/hyperlinkcolor" val="tx"/>
                              </a:ext>
                            </a:extLst>
                          </a:hlinkClick>
                        </a:rPr>
                        <a:t>What can we work out about everyday life in Ancient Athens?</a:t>
                      </a:r>
                      <a:endParaRPr lang="en-GB" sz="1050" b="0" i="0"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68580" marR="68580" marT="0" marB="0" anchor="ctr">
                    <a:solidFill>
                      <a:schemeClr val="accent5">
                        <a:lumMod val="20000"/>
                        <a:lumOff val="8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82762061"/>
                  </a:ext>
                </a:extLst>
              </a:tr>
              <a:tr h="428668">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5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What can we learn from Greek pots?</a:t>
                      </a:r>
                      <a:r>
                        <a:rPr lang="en-GB" sz="1800" b="1" i="0" u="sng" strike="noStrike" kern="1200" dirty="0">
                          <a:solidFill>
                            <a:srgbClr val="67AFBD"/>
                          </a:solidFill>
                          <a:effectLst/>
                          <a:latin typeface="+mn-lt"/>
                          <a:ea typeface="+mn-ea"/>
                          <a:cs typeface="+mn-cs"/>
                          <a:hlinkClick r:id="rId6" tooltip="Ancient Greece – KQ2 Part 2 – Ancient Greek vases: the answer lies on the pot">
                            <a:extLst>
                              <a:ext uri="{A12FA001-AC4F-418D-AE19-62706E023703}">
                                <ahyp:hlinkClr xmlns:ahyp="http://schemas.microsoft.com/office/drawing/2018/hyperlinkcolor" val="tx"/>
                              </a:ext>
                            </a:extLst>
                          </a:hlinkClick>
                        </a:rPr>
                        <a:t> </a:t>
                      </a:r>
                      <a:r>
                        <a:rPr lang="en-GB" sz="1100" b="1" i="0" u="sng" strike="noStrike" kern="1200" dirty="0">
                          <a:solidFill>
                            <a:schemeClr val="bg1"/>
                          </a:solidFill>
                          <a:effectLst/>
                          <a:latin typeface="+mn-lt"/>
                          <a:ea typeface="+mn-ea"/>
                          <a:cs typeface="+mn-cs"/>
                          <a:hlinkClick r:id="rId6" tooltip="Ancient Greece – KQ2 Part 2 – Ancient Greek vases: the answer lies on the pot">
                            <a:extLst>
                              <a:ext uri="{A12FA001-AC4F-418D-AE19-62706E023703}">
                                <ahyp:hlinkClr xmlns:ahyp="http://schemas.microsoft.com/office/drawing/2018/hyperlinkcolor" val="tx"/>
                              </a:ext>
                            </a:extLst>
                          </a:hlinkClick>
                        </a:rPr>
                        <a:t>(Ancient Greek vases: the answer lies on the pot</a:t>
                      </a:r>
                      <a:r>
                        <a:rPr lang="en-GB" sz="1100" b="1" i="0" u="sng" strike="noStrike" kern="1200" dirty="0">
                          <a:solidFill>
                            <a:schemeClr val="bg1"/>
                          </a:solidFill>
                          <a:effectLst/>
                          <a:latin typeface="+mn-lt"/>
                          <a:ea typeface="+mn-ea"/>
                          <a:cs typeface="+mn-cs"/>
                        </a:rPr>
                        <a:t>)</a:t>
                      </a:r>
                      <a:endParaRPr lang="en-GB" sz="105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85347351"/>
                  </a:ext>
                </a:extLst>
              </a:tr>
              <a:tr h="348630">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50" b="0" i="0" u="none" strike="noStrike" kern="1200" dirty="0">
                          <a:solidFill>
                            <a:schemeClr val="bg1"/>
                          </a:solidFill>
                          <a:effectLst/>
                          <a:latin typeface="Verdana" panose="020B0604030504040204" pitchFamily="34" charset="0"/>
                          <a:ea typeface="Verdana" panose="020B0604030504040204" pitchFamily="34" charset="0"/>
                          <a:cs typeface="+mn-cs"/>
                          <a:hlinkClick r:id="rId7" tooltip="Ancient Greece – KQ2 Part 3 – What was life like for women in Ancient Greece?">
                            <a:extLst>
                              <a:ext uri="{A12FA001-AC4F-418D-AE19-62706E023703}">
                                <ahyp:hlinkClr xmlns:ahyp="http://schemas.microsoft.com/office/drawing/2018/hyperlinkcolor" val="tx"/>
                              </a:ext>
                            </a:extLst>
                          </a:hlinkClick>
                        </a:rPr>
                        <a:t>What was life like for women in Ancient Greece?</a:t>
                      </a:r>
                      <a:endParaRPr lang="en-GB" sz="1050" b="0" i="0"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68580" marR="68580" marT="0" marB="0" anchor="ctr">
                    <a:solidFill>
                      <a:schemeClr val="accent5">
                        <a:lumMod val="20000"/>
                        <a:lumOff val="8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74542665"/>
                  </a:ext>
                </a:extLst>
              </a:tr>
              <a:tr h="348630">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50" b="0" i="0" u="none" strike="noStrike" kern="1200" dirty="0">
                          <a:solidFill>
                            <a:schemeClr val="bg1"/>
                          </a:solidFill>
                          <a:effectLst/>
                          <a:latin typeface="Verdana" panose="020B0604030504040204" pitchFamily="34" charset="0"/>
                          <a:ea typeface="Verdana" panose="020B0604030504040204" pitchFamily="34" charset="0"/>
                          <a:cs typeface="+mn-cs"/>
                          <a:hlinkClick r:id="rId8" tooltip="Ancient Greece – KQ5 Part 1 – What can we tell about the Ancient Greeks from a study of their Olympics?">
                            <a:extLst>
                              <a:ext uri="{A12FA001-AC4F-418D-AE19-62706E023703}">
                                <ahyp:hlinkClr xmlns:ahyp="http://schemas.microsoft.com/office/drawing/2018/hyperlinkcolor" val="tx"/>
                              </a:ext>
                            </a:extLst>
                          </a:hlinkClick>
                        </a:rPr>
                        <a:t>What can we tell about the Ancient Greeks from a study of their Olympics?</a:t>
                      </a:r>
                      <a:endParaRPr lang="en-GB" sz="1050" b="0" i="0"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672904517"/>
                  </a:ext>
                </a:extLst>
              </a:tr>
              <a:tr h="302759">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50" dirty="0">
                          <a:effectLst/>
                          <a:latin typeface="Verdana" panose="020B0604030504040204" pitchFamily="34" charset="0"/>
                          <a:ea typeface="Verdana" panose="020B0604030504040204" pitchFamily="34" charset="0"/>
                          <a:cs typeface="Times New Roman" panose="02020603050405020304" pitchFamily="18" charset="0"/>
                        </a:rPr>
                        <a:t>How did life differ for Ancient Greeks living in different city states?</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535291075"/>
                  </a:ext>
                </a:extLst>
              </a:tr>
              <a:tr h="0">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b="1" i="0" u="sng" strike="noStrike" kern="1200" dirty="0">
                          <a:solidFill>
                            <a:schemeClr val="bg1"/>
                          </a:solidFill>
                          <a:effectLst/>
                          <a:latin typeface="+mn-lt"/>
                          <a:ea typeface="+mn-ea"/>
                          <a:cs typeface="+mn-cs"/>
                          <a:hlinkClick r:id="rId9" tooltip="Ancient Greece – KQ6 Part 3 – How Great is your Greek?">
                            <a:extLst>
                              <a:ext uri="{A12FA001-AC4F-418D-AE19-62706E023703}">
                                <ahyp:hlinkClr xmlns:ahyp="http://schemas.microsoft.com/office/drawing/2018/hyperlinkcolor" val="tx"/>
                              </a:ext>
                            </a:extLst>
                          </a:hlinkClick>
                        </a:rPr>
                        <a:t>How Great is your Greek?</a:t>
                      </a:r>
                      <a:endParaRPr lang="en-GB" sz="1400" b="1" i="0" u="none" strike="noStrike" kern="1200" dirty="0">
                        <a:solidFill>
                          <a:schemeClr val="bg1"/>
                        </a:solidFill>
                        <a:effectLst/>
                        <a:latin typeface="+mn-lt"/>
                        <a:ea typeface="+mn-ea"/>
                        <a:cs typeface="+mn-cs"/>
                      </a:endParaRPr>
                    </a:p>
                  </a:txBody>
                  <a:tcPr marL="68580" marR="68580" marT="0" marB="0" anchor="ctr"/>
                </a:tc>
                <a:tc vMerge="1">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vMerge="1">
                  <a:txBody>
                    <a:bodyPr/>
                    <a:lstStyle/>
                    <a:p>
                      <a:pPr algn="l">
                        <a:lnSpc>
                          <a:spcPct val="100000"/>
                        </a:lnSpc>
                        <a:spcAft>
                          <a:spcPts val="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5">
                        <a:lumMod val="40000"/>
                        <a:lumOff val="60000"/>
                      </a:schemeClr>
                    </a:solidFill>
                  </a:tcPr>
                </a:tc>
                <a:tc vMerge="1">
                  <a:txBody>
                    <a:bodyPr/>
                    <a:lstStyle/>
                    <a:p>
                      <a:pPr algn="l">
                        <a:lnSpc>
                          <a:spcPct val="100000"/>
                        </a:lnSpc>
                        <a:spcAft>
                          <a:spcPts val="0"/>
                        </a:spcAft>
                      </a:pP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5">
                        <a:lumMod val="40000"/>
                        <a:lumOff val="60000"/>
                      </a:schemeClr>
                    </a:solidFill>
                  </a:tcPr>
                </a:tc>
                <a:tc vMerge="1">
                  <a:txBody>
                    <a:bodyPr/>
                    <a:lstStyle/>
                    <a:p>
                      <a:pPr algn="l">
                        <a:lnSpc>
                          <a:spcPct val="100000"/>
                        </a:lnSpc>
                        <a:spcAft>
                          <a:spcPts val="0"/>
                        </a:spcAft>
                      </a:pP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vMerge="1">
                  <a:txBody>
                    <a:bodyPr/>
                    <a:lstStyle/>
                    <a:p>
                      <a:endParaRPr lang="en-GB"/>
                    </a:p>
                  </a:txBody>
                  <a:tcPr/>
                </a:tc>
                <a:extLst>
                  <a:ext uri="{0D108BD9-81ED-4DB2-BD59-A6C34878D82A}">
                    <a16:rowId xmlns:a16="http://schemas.microsoft.com/office/drawing/2014/main" val="3349998849"/>
                  </a:ext>
                </a:extLst>
              </a:tr>
              <a:tr h="1061140">
                <a:tc gridSpan="7">
                  <a:txBody>
                    <a:bodyPr/>
                    <a:lstStyle/>
                    <a:p>
                      <a:pPr algn="ctr">
                        <a:lnSpc>
                          <a:spcPct val="107000"/>
                        </a:lnSpc>
                        <a:spcAft>
                          <a:spcPts val="800"/>
                        </a:spcAft>
                      </a:pPr>
                      <a:r>
                        <a:rPr lang="en-GB" sz="1100" kern="1200" dirty="0">
                          <a:solidFill>
                            <a:schemeClr val="dk1"/>
                          </a:solidFill>
                          <a:effectLst/>
                          <a:latin typeface="Verdana" panose="020B0604030504040204" pitchFamily="34" charset="0"/>
                          <a:ea typeface="Verdana" panose="020B0604030504040204" pitchFamily="34" charset="0"/>
                          <a:cs typeface="+mn-cs"/>
                        </a:rPr>
                        <a:t>Useful Link  </a:t>
                      </a:r>
                    </a:p>
                    <a:p>
                      <a:pPr algn="l">
                        <a:lnSpc>
                          <a:spcPct val="107000"/>
                        </a:lnSpc>
                        <a:spcAft>
                          <a:spcPts val="800"/>
                        </a:spcAft>
                      </a:pPr>
                      <a:r>
                        <a:rPr lang="en-GB" sz="1100" kern="1200" dirty="0">
                          <a:solidFill>
                            <a:schemeClr val="dk1"/>
                          </a:solidFill>
                          <a:effectLst/>
                          <a:latin typeface="Verdana" panose="020B0604030504040204" pitchFamily="34" charset="0"/>
                          <a:ea typeface="Verdana" panose="020B0604030504040204" pitchFamily="34" charset="0"/>
                          <a:cs typeface="+mn-cs"/>
                          <a:hlinkClick r:id="rId10"/>
                        </a:rPr>
                        <a:t>https://www.historyforkids.net/ancient-greece.html</a:t>
                      </a:r>
                      <a:r>
                        <a:rPr lang="en-GB" sz="1100" kern="1200" dirty="0">
                          <a:solidFill>
                            <a:schemeClr val="dk1"/>
                          </a:solidFill>
                          <a:effectLst/>
                          <a:latin typeface="Verdana" panose="020B0604030504040204" pitchFamily="34" charset="0"/>
                          <a:ea typeface="Verdana" panose="020B0604030504040204" pitchFamily="34" charset="0"/>
                          <a:cs typeface="+mn-cs"/>
                        </a:rPr>
                        <a:t>           </a:t>
                      </a:r>
                      <a:r>
                        <a:rPr lang="en-GB" sz="1100" kern="1200" dirty="0">
                          <a:solidFill>
                            <a:schemeClr val="dk1"/>
                          </a:solidFill>
                          <a:effectLst/>
                          <a:latin typeface="Verdana" panose="020B0604030504040204" pitchFamily="34" charset="0"/>
                          <a:ea typeface="Verdana" panose="020B0604030504040204" pitchFamily="34" charset="0"/>
                          <a:cs typeface="+mn-cs"/>
                          <a:hlinkClick r:id="rId11"/>
                        </a:rPr>
                        <a:t>https://www.ks2history.com/ancient-greeks-lesson</a:t>
                      </a:r>
                      <a:r>
                        <a:rPr lang="en-GB" sz="1100" kern="1200" dirty="0">
                          <a:solidFill>
                            <a:schemeClr val="dk1"/>
                          </a:solidFill>
                          <a:effectLst/>
                          <a:latin typeface="Verdana" panose="020B0604030504040204" pitchFamily="34" charset="0"/>
                          <a:ea typeface="Verdana" panose="020B0604030504040204" pitchFamily="34" charset="0"/>
                          <a:cs typeface="+mn-cs"/>
                        </a:rPr>
                        <a:t> </a:t>
                      </a:r>
                    </a:p>
                    <a:p>
                      <a:pPr algn="l">
                        <a:lnSpc>
                          <a:spcPct val="107000"/>
                        </a:lnSpc>
                        <a:spcAft>
                          <a:spcPts val="800"/>
                        </a:spcAft>
                      </a:pPr>
                      <a:r>
                        <a:rPr lang="en-GB" sz="1100" kern="1200" dirty="0">
                          <a:solidFill>
                            <a:schemeClr val="dk1"/>
                          </a:solidFill>
                          <a:effectLst/>
                          <a:latin typeface="Verdana" panose="020B0604030504040204" pitchFamily="34" charset="0"/>
                          <a:ea typeface="Verdana" panose="020B0604030504040204" pitchFamily="34" charset="0"/>
                          <a:cs typeface="+mn-cs"/>
                        </a:rPr>
                        <a:t>    </a:t>
                      </a:r>
                      <a:r>
                        <a:rPr lang="en-GB" sz="1100" kern="1200" dirty="0">
                          <a:solidFill>
                            <a:schemeClr val="dk1"/>
                          </a:solidFill>
                          <a:effectLst/>
                          <a:latin typeface="Verdana" panose="020B0604030504040204" pitchFamily="34" charset="0"/>
                          <a:ea typeface="Verdana" panose="020B0604030504040204" pitchFamily="34" charset="0"/>
                          <a:cs typeface="+mn-cs"/>
                          <a:hlinkClick r:id="rId12"/>
                        </a:rPr>
                        <a:t>https://www.britishmuseum.org/learn/schools/ages-7-11/ancient-greece</a:t>
                      </a:r>
                      <a:r>
                        <a:rPr lang="en-GB" sz="1100" kern="1200" dirty="0">
                          <a:solidFill>
                            <a:schemeClr val="dk1"/>
                          </a:solidFill>
                          <a:effectLst/>
                          <a:latin typeface="Verdana" panose="020B0604030504040204" pitchFamily="34" charset="0"/>
                          <a:ea typeface="Verdana" panose="020B0604030504040204" pitchFamily="34" charset="0"/>
                          <a:cs typeface="+mn-cs"/>
                        </a:rPr>
                        <a:t>       </a:t>
                      </a:r>
                    </a:p>
                  </a:txBody>
                  <a:tcPr marL="68580" marR="68580" marT="0" marB="0" anchor="ctr"/>
                </a:tc>
                <a:tc hMerge="1">
                  <a:txBody>
                    <a:bodyPr/>
                    <a:lstStyle/>
                    <a:p>
                      <a:endParaRPr lang="en-GB" dirty="0"/>
                    </a:p>
                  </a:txBody>
                  <a:tcPr/>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14066381"/>
                  </a:ext>
                </a:extLst>
              </a:tr>
            </a:tbl>
          </a:graphicData>
        </a:graphic>
      </p:graphicFrame>
    </p:spTree>
    <p:extLst>
      <p:ext uri="{BB962C8B-B14F-4D97-AF65-F5344CB8AC3E}">
        <p14:creationId xmlns:p14="http://schemas.microsoft.com/office/powerpoint/2010/main" val="506463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2D35A8-0CC6-4A2D-991E-15F20A6CEE2F}"/>
              </a:ext>
            </a:extLst>
          </p:cNvPr>
          <p:cNvPicPr>
            <a:picLocks noChangeAspect="1"/>
          </p:cNvPicPr>
          <p:nvPr/>
        </p:nvPicPr>
        <p:blipFill>
          <a:blip r:embed="rId2"/>
          <a:stretch>
            <a:fillRect/>
          </a:stretch>
        </p:blipFill>
        <p:spPr>
          <a:xfrm>
            <a:off x="5419189" y="132851"/>
            <a:ext cx="6659249" cy="7718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8E43DF97-55E7-41B4-AD54-8E0798DAE049}"/>
              </a:ext>
            </a:extLst>
          </p:cNvPr>
          <p:cNvPicPr>
            <a:picLocks noChangeAspect="1"/>
          </p:cNvPicPr>
          <p:nvPr/>
        </p:nvPicPr>
        <p:blipFill>
          <a:blip r:embed="rId3"/>
          <a:stretch>
            <a:fillRect/>
          </a:stretch>
        </p:blipFill>
        <p:spPr>
          <a:xfrm>
            <a:off x="113563" y="5337467"/>
            <a:ext cx="3481640" cy="13876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369066FB-02B6-48C2-8310-59BEA78845C1}"/>
              </a:ext>
            </a:extLst>
          </p:cNvPr>
          <p:cNvPicPr>
            <a:picLocks noChangeAspect="1"/>
          </p:cNvPicPr>
          <p:nvPr/>
        </p:nvPicPr>
        <p:blipFill>
          <a:blip r:embed="rId4"/>
          <a:stretch>
            <a:fillRect/>
          </a:stretch>
        </p:blipFill>
        <p:spPr>
          <a:xfrm>
            <a:off x="126085" y="3781425"/>
            <a:ext cx="3494162" cy="13876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5" name="Table 15">
            <a:extLst>
              <a:ext uri="{FF2B5EF4-FFF2-40B4-BE49-F238E27FC236}">
                <a16:creationId xmlns:a16="http://schemas.microsoft.com/office/drawing/2014/main" id="{C35CA7AB-D4C0-4A6C-A0D9-82AE00435704}"/>
              </a:ext>
            </a:extLst>
          </p:cNvPr>
          <p:cNvGraphicFramePr>
            <a:graphicFrameLocks noGrp="1"/>
          </p:cNvGraphicFramePr>
          <p:nvPr>
            <p:extLst>
              <p:ext uri="{D42A27DB-BD31-4B8C-83A1-F6EECF244321}">
                <p14:modId xmlns:p14="http://schemas.microsoft.com/office/powerpoint/2010/main" val="1595654516"/>
              </p:ext>
            </p:extLst>
          </p:nvPr>
        </p:nvGraphicFramePr>
        <p:xfrm>
          <a:off x="7020662" y="1044964"/>
          <a:ext cx="5057775" cy="5750772"/>
        </p:xfrm>
        <a:graphic>
          <a:graphicData uri="http://schemas.openxmlformats.org/drawingml/2006/table">
            <a:tbl>
              <a:tblPr firstRow="1" bandRow="1">
                <a:tableStyleId>{00A15C55-8517-42AA-B614-E9B94910E393}</a:tableStyleId>
              </a:tblPr>
              <a:tblGrid>
                <a:gridCol w="1009650">
                  <a:extLst>
                    <a:ext uri="{9D8B030D-6E8A-4147-A177-3AD203B41FA5}">
                      <a16:colId xmlns:a16="http://schemas.microsoft.com/office/drawing/2014/main" val="2078075837"/>
                    </a:ext>
                  </a:extLst>
                </a:gridCol>
                <a:gridCol w="4048125">
                  <a:extLst>
                    <a:ext uri="{9D8B030D-6E8A-4147-A177-3AD203B41FA5}">
                      <a16:colId xmlns:a16="http://schemas.microsoft.com/office/drawing/2014/main" val="725689701"/>
                    </a:ext>
                  </a:extLst>
                </a:gridCol>
              </a:tblGrid>
              <a:tr h="263872">
                <a:tc gridSpan="2">
                  <a:txBody>
                    <a:bodyPr/>
                    <a:lstStyle/>
                    <a:p>
                      <a:pPr algn="ctr"/>
                      <a:r>
                        <a:rPr lang="en-GB" sz="1200" dirty="0">
                          <a:latin typeface="Verdana" panose="020B0604030504040204" pitchFamily="34" charset="0"/>
                          <a:ea typeface="Verdana" panose="020B0604030504040204" pitchFamily="34" charset="0"/>
                        </a:rPr>
                        <a:t>VOCABULARY</a:t>
                      </a:r>
                    </a:p>
                  </a:txBody>
                  <a:tcPr anchor="ctr"/>
                </a:tc>
                <a:tc hMerge="1">
                  <a:txBody>
                    <a:bodyPr/>
                    <a:lstStyle/>
                    <a:p>
                      <a:endParaRPr lang="en-GB" sz="10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37846532"/>
                  </a:ext>
                </a:extLst>
              </a:tr>
              <a:tr h="233959">
                <a:tc>
                  <a:txBody>
                    <a:bodyPr/>
                    <a:lstStyle/>
                    <a:p>
                      <a:pPr algn="l"/>
                      <a:r>
                        <a:rPr lang="en-GB" sz="1000" dirty="0">
                          <a:latin typeface="Verdana" panose="020B0604030504040204" pitchFamily="34" charset="0"/>
                          <a:ea typeface="Verdana" panose="020B0604030504040204" pitchFamily="34" charset="0"/>
                        </a:rPr>
                        <a:t>Acropolis</a:t>
                      </a:r>
                    </a:p>
                  </a:txBody>
                  <a:tcPr anchor="ctr"/>
                </a:tc>
                <a:tc>
                  <a:txBody>
                    <a:bodyPr/>
                    <a:lstStyle/>
                    <a:p>
                      <a:pPr algn="l"/>
                      <a:r>
                        <a:rPr lang="en-GB" sz="1000" dirty="0">
                          <a:latin typeface="Verdana" panose="020B0604030504040204" pitchFamily="34" charset="0"/>
                          <a:ea typeface="Verdana" panose="020B0604030504040204" pitchFamily="34" charset="0"/>
                        </a:rPr>
                        <a:t>A large hill in the centre of Athens</a:t>
                      </a:r>
                    </a:p>
                  </a:txBody>
                  <a:tcPr anchor="ctr"/>
                </a:tc>
                <a:extLst>
                  <a:ext uri="{0D108BD9-81ED-4DB2-BD59-A6C34878D82A}">
                    <a16:rowId xmlns:a16="http://schemas.microsoft.com/office/drawing/2014/main" val="1004474940"/>
                  </a:ext>
                </a:extLst>
              </a:tr>
              <a:tr h="233959">
                <a:tc>
                  <a:txBody>
                    <a:bodyPr/>
                    <a:lstStyle/>
                    <a:p>
                      <a:pPr algn="l"/>
                      <a:r>
                        <a:rPr lang="en-GB" sz="1000" dirty="0">
                          <a:latin typeface="Verdana" panose="020B0604030504040204" pitchFamily="34" charset="0"/>
                          <a:ea typeface="Verdana" panose="020B0604030504040204" pitchFamily="34" charset="0"/>
                        </a:rPr>
                        <a:t>Ancient</a:t>
                      </a:r>
                    </a:p>
                  </a:txBody>
                  <a:tcPr anchor="ctr"/>
                </a:tc>
                <a:tc>
                  <a:txBody>
                    <a:bodyPr/>
                    <a:lstStyle/>
                    <a:p>
                      <a:pPr algn="l"/>
                      <a:r>
                        <a:rPr lang="en-GB" sz="1000" dirty="0">
                          <a:latin typeface="Verdana" panose="020B0604030504040204" pitchFamily="34" charset="0"/>
                          <a:ea typeface="Verdana" panose="020B0604030504040204" pitchFamily="34" charset="0"/>
                        </a:rPr>
                        <a:t>Something that is very old and existed many years ago. </a:t>
                      </a:r>
                    </a:p>
                  </a:txBody>
                  <a:tcPr anchor="ctr"/>
                </a:tc>
                <a:extLst>
                  <a:ext uri="{0D108BD9-81ED-4DB2-BD59-A6C34878D82A}">
                    <a16:rowId xmlns:a16="http://schemas.microsoft.com/office/drawing/2014/main" val="4293120320"/>
                  </a:ext>
                </a:extLst>
              </a:tr>
              <a:tr h="380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Verdana" panose="020B0604030504040204" pitchFamily="34" charset="0"/>
                          <a:ea typeface="Verdana" panose="020B0604030504040204" pitchFamily="34" charset="0"/>
                        </a:rPr>
                        <a:t>Spartan</a:t>
                      </a:r>
                    </a:p>
                  </a:txBody>
                  <a:tcPr anchor="ctr"/>
                </a:tc>
                <a:tc>
                  <a:txBody>
                    <a:bodyPr/>
                    <a:lstStyle/>
                    <a:p>
                      <a:pPr algn="l"/>
                      <a:r>
                        <a:rPr lang="en-GB" sz="1000" dirty="0">
                          <a:latin typeface="Verdana" panose="020B0604030504040204" pitchFamily="34" charset="0"/>
                          <a:ea typeface="Verdana" panose="020B0604030504040204" pitchFamily="34" charset="0"/>
                        </a:rPr>
                        <a:t>People who lived in ancient Sparta. They were known for being great warriors. </a:t>
                      </a:r>
                    </a:p>
                  </a:txBody>
                  <a:tcPr anchor="ctr"/>
                </a:tc>
                <a:extLst>
                  <a:ext uri="{0D108BD9-81ED-4DB2-BD59-A6C34878D82A}">
                    <a16:rowId xmlns:a16="http://schemas.microsoft.com/office/drawing/2014/main" val="3784066146"/>
                  </a:ext>
                </a:extLst>
              </a:tr>
              <a:tr h="380183">
                <a:tc>
                  <a:txBody>
                    <a:bodyPr/>
                    <a:lstStyle/>
                    <a:p>
                      <a:pPr algn="l"/>
                      <a:r>
                        <a:rPr lang="en-GB" sz="1000" dirty="0">
                          <a:latin typeface="Verdana" panose="020B0604030504040204" pitchFamily="34" charset="0"/>
                          <a:ea typeface="Verdana" panose="020B0604030504040204" pitchFamily="34" charset="0"/>
                        </a:rPr>
                        <a:t>Hoplite</a:t>
                      </a:r>
                    </a:p>
                  </a:txBody>
                  <a:tcPr anchor="ctr"/>
                </a:tc>
                <a:tc>
                  <a:txBody>
                    <a:bodyPr/>
                    <a:lstStyle/>
                    <a:p>
                      <a:pPr algn="l"/>
                      <a:r>
                        <a:rPr lang="en-GB" sz="1000" dirty="0">
                          <a:latin typeface="Verdana" panose="020B0604030504040204" pitchFamily="34" charset="0"/>
                          <a:ea typeface="Verdana" panose="020B0604030504040204" pitchFamily="34" charset="0"/>
                        </a:rPr>
                        <a:t>A solider in the Greek army who fought with a long spear and used large round shield for protection.</a:t>
                      </a:r>
                    </a:p>
                  </a:txBody>
                  <a:tcPr anchor="ctr"/>
                </a:tc>
                <a:extLst>
                  <a:ext uri="{0D108BD9-81ED-4DB2-BD59-A6C34878D82A}">
                    <a16:rowId xmlns:a16="http://schemas.microsoft.com/office/drawing/2014/main" val="2950724183"/>
                  </a:ext>
                </a:extLst>
              </a:tr>
              <a:tr h="380183">
                <a:tc>
                  <a:txBody>
                    <a:bodyPr/>
                    <a:lstStyle/>
                    <a:p>
                      <a:pPr algn="l"/>
                      <a:r>
                        <a:rPr lang="en-GB" sz="1000" dirty="0">
                          <a:latin typeface="Verdana" panose="020B0604030504040204" pitchFamily="34" charset="0"/>
                          <a:ea typeface="Verdana" panose="020B0604030504040204" pitchFamily="34" charset="0"/>
                        </a:rPr>
                        <a:t>Democracy</a:t>
                      </a:r>
                    </a:p>
                  </a:txBody>
                  <a:tcPr anchor="ctr"/>
                </a:tc>
                <a:tc>
                  <a:txBody>
                    <a:bodyPr/>
                    <a:lstStyle/>
                    <a:p>
                      <a:pPr algn="l"/>
                      <a:r>
                        <a:rPr lang="en-GB" sz="1000" dirty="0">
                          <a:latin typeface="Verdana" panose="020B0604030504040204" pitchFamily="34" charset="0"/>
                          <a:ea typeface="Verdana" panose="020B0604030504040204" pitchFamily="34" charset="0"/>
                        </a:rPr>
                        <a:t>A system of government where the people can vote to decide rules. Athens had democracy from 510 BC</a:t>
                      </a:r>
                    </a:p>
                  </a:txBody>
                  <a:tcPr anchor="ctr"/>
                </a:tc>
                <a:extLst>
                  <a:ext uri="{0D108BD9-81ED-4DB2-BD59-A6C34878D82A}">
                    <a16:rowId xmlns:a16="http://schemas.microsoft.com/office/drawing/2014/main" val="246486042"/>
                  </a:ext>
                </a:extLst>
              </a:tr>
              <a:tr h="380183">
                <a:tc>
                  <a:txBody>
                    <a:bodyPr/>
                    <a:lstStyle/>
                    <a:p>
                      <a:pPr algn="l"/>
                      <a:r>
                        <a:rPr lang="en-GB" sz="1000" dirty="0">
                          <a:latin typeface="Verdana" panose="020B0604030504040204" pitchFamily="34" charset="0"/>
                          <a:ea typeface="Verdana" panose="020B0604030504040204" pitchFamily="34" charset="0"/>
                        </a:rPr>
                        <a:t>Olympics</a:t>
                      </a:r>
                    </a:p>
                  </a:txBody>
                  <a:tcPr anchor="ctr"/>
                </a:tc>
                <a:tc>
                  <a:txBody>
                    <a:bodyPr/>
                    <a:lstStyle/>
                    <a:p>
                      <a:pPr algn="l"/>
                      <a:r>
                        <a:rPr lang="en-GB" sz="1000" dirty="0">
                          <a:latin typeface="Verdana" panose="020B0604030504040204" pitchFamily="34" charset="0"/>
                          <a:ea typeface="Verdana" panose="020B0604030504040204" pitchFamily="34" charset="0"/>
                        </a:rPr>
                        <a:t>A religious festival held in honour of Zeus, attended by people from all over Greece. </a:t>
                      </a:r>
                    </a:p>
                  </a:txBody>
                  <a:tcPr anchor="ctr"/>
                </a:tc>
                <a:extLst>
                  <a:ext uri="{0D108BD9-81ED-4DB2-BD59-A6C34878D82A}">
                    <a16:rowId xmlns:a16="http://schemas.microsoft.com/office/drawing/2014/main" val="686314760"/>
                  </a:ext>
                </a:extLst>
              </a:tr>
              <a:tr h="380183">
                <a:tc>
                  <a:txBody>
                    <a:bodyPr/>
                    <a:lstStyle/>
                    <a:p>
                      <a:pPr algn="l"/>
                      <a:r>
                        <a:rPr lang="en-GB" sz="1000" dirty="0">
                          <a:latin typeface="Verdana" panose="020B0604030504040204" pitchFamily="34" charset="0"/>
                          <a:ea typeface="Verdana" panose="020B0604030504040204" pitchFamily="34" charset="0"/>
                        </a:rPr>
                        <a:t>Philosopher</a:t>
                      </a:r>
                    </a:p>
                  </a:txBody>
                  <a:tcPr anchor="ctr"/>
                </a:tc>
                <a:tc>
                  <a:txBody>
                    <a:bodyPr/>
                    <a:lstStyle/>
                    <a:p>
                      <a:pPr algn="l"/>
                      <a:r>
                        <a:rPr lang="en-GB" sz="1000" dirty="0">
                          <a:latin typeface="Verdana" panose="020B0604030504040204" pitchFamily="34" charset="0"/>
                          <a:ea typeface="Verdana" panose="020B0604030504040204" pitchFamily="34" charset="0"/>
                        </a:rPr>
                        <a:t>A person who studies ideas about knowledge, right and wrong and the value of things. </a:t>
                      </a:r>
                    </a:p>
                  </a:txBody>
                  <a:tcPr anchor="ctr"/>
                </a:tc>
                <a:extLst>
                  <a:ext uri="{0D108BD9-81ED-4DB2-BD59-A6C34878D82A}">
                    <a16:rowId xmlns:a16="http://schemas.microsoft.com/office/drawing/2014/main" val="2070109178"/>
                  </a:ext>
                </a:extLst>
              </a:tr>
              <a:tr h="233959">
                <a:tc>
                  <a:txBody>
                    <a:bodyPr/>
                    <a:lstStyle/>
                    <a:p>
                      <a:pPr algn="l"/>
                      <a:r>
                        <a:rPr lang="en-GB" sz="1000" dirty="0">
                          <a:latin typeface="Verdana" panose="020B0604030504040204" pitchFamily="34" charset="0"/>
                          <a:ea typeface="Verdana" panose="020B0604030504040204" pitchFamily="34" charset="0"/>
                        </a:rPr>
                        <a:t>Crete</a:t>
                      </a:r>
                    </a:p>
                  </a:txBody>
                  <a:tcPr anchor="ctr"/>
                </a:tc>
                <a:tc>
                  <a:txBody>
                    <a:bodyPr/>
                    <a:lstStyle/>
                    <a:p>
                      <a:pPr algn="l"/>
                      <a:r>
                        <a:rPr lang="en-GB" sz="1000" dirty="0">
                          <a:latin typeface="Verdana" panose="020B0604030504040204" pitchFamily="34" charset="0"/>
                          <a:ea typeface="Verdana" panose="020B0604030504040204" pitchFamily="34" charset="0"/>
                        </a:rPr>
                        <a:t>A Greek island in the Mediterranean sea.</a:t>
                      </a:r>
                    </a:p>
                  </a:txBody>
                  <a:tcPr anchor="ctr"/>
                </a:tc>
                <a:extLst>
                  <a:ext uri="{0D108BD9-81ED-4DB2-BD59-A6C34878D82A}">
                    <a16:rowId xmlns:a16="http://schemas.microsoft.com/office/drawing/2014/main" val="1464179909"/>
                  </a:ext>
                </a:extLst>
              </a:tr>
              <a:tr h="233959">
                <a:tc>
                  <a:txBody>
                    <a:bodyPr/>
                    <a:lstStyle/>
                    <a:p>
                      <a:pPr algn="l"/>
                      <a:r>
                        <a:rPr lang="en-GB" sz="1000" dirty="0">
                          <a:latin typeface="Verdana" panose="020B0604030504040204" pitchFamily="34" charset="0"/>
                          <a:ea typeface="Verdana" panose="020B0604030504040204" pitchFamily="34" charset="0"/>
                        </a:rPr>
                        <a:t>Architecture</a:t>
                      </a:r>
                    </a:p>
                  </a:txBody>
                  <a:tcPr anchor="ctr"/>
                </a:tc>
                <a:tc>
                  <a:txBody>
                    <a:bodyPr/>
                    <a:lstStyle/>
                    <a:p>
                      <a:pPr algn="l"/>
                      <a:r>
                        <a:rPr lang="en-GB" sz="1000" dirty="0">
                          <a:latin typeface="Verdana" panose="020B0604030504040204" pitchFamily="34" charset="0"/>
                          <a:ea typeface="Verdana" panose="020B0604030504040204" pitchFamily="34" charset="0"/>
                        </a:rPr>
                        <a:t>The art of designing a building</a:t>
                      </a:r>
                    </a:p>
                  </a:txBody>
                  <a:tcPr anchor="ctr"/>
                </a:tc>
                <a:extLst>
                  <a:ext uri="{0D108BD9-81ED-4DB2-BD59-A6C34878D82A}">
                    <a16:rowId xmlns:a16="http://schemas.microsoft.com/office/drawing/2014/main" val="2864102368"/>
                  </a:ext>
                </a:extLst>
              </a:tr>
              <a:tr h="233959">
                <a:tc>
                  <a:txBody>
                    <a:bodyPr/>
                    <a:lstStyle/>
                    <a:p>
                      <a:pPr algn="l"/>
                      <a:r>
                        <a:rPr lang="en-GB" sz="1000" dirty="0">
                          <a:latin typeface="Verdana" panose="020B0604030504040204" pitchFamily="34" charset="0"/>
                          <a:ea typeface="Verdana" panose="020B0604030504040204" pitchFamily="34" charset="0"/>
                        </a:rPr>
                        <a:t>Labyrinth</a:t>
                      </a:r>
                    </a:p>
                  </a:txBody>
                  <a:tcPr anchor="ctr"/>
                </a:tc>
                <a:tc>
                  <a:txBody>
                    <a:bodyPr/>
                    <a:lstStyle/>
                    <a:p>
                      <a:pPr algn="l"/>
                      <a:r>
                        <a:rPr lang="en-GB" sz="1000" dirty="0">
                          <a:latin typeface="Verdana" panose="020B0604030504040204" pitchFamily="34" charset="0"/>
                          <a:ea typeface="Verdana" panose="020B0604030504040204" pitchFamily="34" charset="0"/>
                        </a:rPr>
                        <a:t>A type of maze</a:t>
                      </a:r>
                    </a:p>
                  </a:txBody>
                  <a:tcPr anchor="ctr"/>
                </a:tc>
                <a:extLst>
                  <a:ext uri="{0D108BD9-81ED-4DB2-BD59-A6C34878D82A}">
                    <a16:rowId xmlns:a16="http://schemas.microsoft.com/office/drawing/2014/main" val="2067218806"/>
                  </a:ext>
                </a:extLst>
              </a:tr>
              <a:tr h="233959">
                <a:tc>
                  <a:txBody>
                    <a:bodyPr/>
                    <a:lstStyle/>
                    <a:p>
                      <a:pPr algn="l"/>
                      <a:r>
                        <a:rPr lang="en-GB" sz="1000" dirty="0">
                          <a:latin typeface="Verdana" panose="020B0604030504040204" pitchFamily="34" charset="0"/>
                          <a:ea typeface="Verdana" panose="020B0604030504040204" pitchFamily="34" charset="0"/>
                        </a:rPr>
                        <a:t>Minotaur</a:t>
                      </a:r>
                    </a:p>
                  </a:txBody>
                  <a:tcPr anchor="ctr"/>
                </a:tc>
                <a:tc>
                  <a:txBody>
                    <a:bodyPr/>
                    <a:lstStyle/>
                    <a:p>
                      <a:pPr algn="l"/>
                      <a:r>
                        <a:rPr lang="en-GB" sz="1000" dirty="0">
                          <a:latin typeface="Verdana" panose="020B0604030504040204" pitchFamily="34" charset="0"/>
                          <a:ea typeface="Verdana" panose="020B0604030504040204" pitchFamily="34" charset="0"/>
                        </a:rPr>
                        <a:t>A monster from Greek mythology. </a:t>
                      </a:r>
                    </a:p>
                  </a:txBody>
                  <a:tcPr anchor="ctr"/>
                </a:tc>
                <a:extLst>
                  <a:ext uri="{0D108BD9-81ED-4DB2-BD59-A6C34878D82A}">
                    <a16:rowId xmlns:a16="http://schemas.microsoft.com/office/drawing/2014/main" val="3029848609"/>
                  </a:ext>
                </a:extLst>
              </a:tr>
              <a:tr h="380183">
                <a:tc>
                  <a:txBody>
                    <a:bodyPr/>
                    <a:lstStyle/>
                    <a:p>
                      <a:pPr algn="l"/>
                      <a:r>
                        <a:rPr lang="en-GB" sz="1000" dirty="0">
                          <a:latin typeface="Verdana" panose="020B0604030504040204" pitchFamily="34" charset="0"/>
                          <a:ea typeface="Verdana" panose="020B0604030504040204" pitchFamily="34" charset="0"/>
                        </a:rPr>
                        <a:t>Myth</a:t>
                      </a:r>
                    </a:p>
                  </a:txBody>
                  <a:tcPr anchor="ctr"/>
                </a:tc>
                <a:tc>
                  <a:txBody>
                    <a:bodyPr/>
                    <a:lstStyle/>
                    <a:p>
                      <a:pPr algn="l"/>
                      <a:r>
                        <a:rPr lang="en-GB" sz="1000" dirty="0">
                          <a:latin typeface="Verdana" panose="020B0604030504040204" pitchFamily="34" charset="0"/>
                          <a:ea typeface="Verdana" panose="020B0604030504040204" pitchFamily="34" charset="0"/>
                        </a:rPr>
                        <a:t>A traditional story usually involving supernatural beings or events</a:t>
                      </a:r>
                    </a:p>
                  </a:txBody>
                  <a:tcPr anchor="ctr"/>
                </a:tc>
                <a:extLst>
                  <a:ext uri="{0D108BD9-81ED-4DB2-BD59-A6C34878D82A}">
                    <a16:rowId xmlns:a16="http://schemas.microsoft.com/office/drawing/2014/main" val="3438921519"/>
                  </a:ext>
                </a:extLst>
              </a:tr>
              <a:tr h="380183">
                <a:tc>
                  <a:txBody>
                    <a:bodyPr/>
                    <a:lstStyle/>
                    <a:p>
                      <a:pPr algn="l"/>
                      <a:r>
                        <a:rPr lang="en-GB" sz="1000" dirty="0">
                          <a:latin typeface="Verdana" panose="020B0604030504040204" pitchFamily="34" charset="0"/>
                          <a:ea typeface="Verdana" panose="020B0604030504040204" pitchFamily="34" charset="0"/>
                        </a:rPr>
                        <a:t>Civilization</a:t>
                      </a:r>
                    </a:p>
                  </a:txBody>
                  <a:tcPr anchor="ctr"/>
                </a:tc>
                <a:tc>
                  <a:txBody>
                    <a:bodyPr/>
                    <a:lstStyle/>
                    <a:p>
                      <a:pPr algn="l"/>
                      <a:r>
                        <a:rPr lang="en-GB" sz="1000" dirty="0">
                          <a:latin typeface="Verdana" panose="020B0604030504040204" pitchFamily="34" charset="0"/>
                          <a:ea typeface="Verdana" panose="020B0604030504040204" pitchFamily="34" charset="0"/>
                        </a:rPr>
                        <a:t>A society that is advanced, lives in cities and has government and language. </a:t>
                      </a:r>
                    </a:p>
                  </a:txBody>
                  <a:tcPr anchor="ctr"/>
                </a:tc>
                <a:extLst>
                  <a:ext uri="{0D108BD9-81ED-4DB2-BD59-A6C34878D82A}">
                    <a16:rowId xmlns:a16="http://schemas.microsoft.com/office/drawing/2014/main" val="2257321152"/>
                  </a:ext>
                </a:extLst>
              </a:tr>
              <a:tr h="233959">
                <a:tc>
                  <a:txBody>
                    <a:bodyPr/>
                    <a:lstStyle/>
                    <a:p>
                      <a:pPr algn="l"/>
                      <a:r>
                        <a:rPr lang="en-GB" sz="1000" dirty="0">
                          <a:latin typeface="Verdana" panose="020B0604030504040204" pitchFamily="34" charset="0"/>
                          <a:ea typeface="Verdana" panose="020B0604030504040204" pitchFamily="34" charset="0"/>
                        </a:rPr>
                        <a:t>Empire</a:t>
                      </a:r>
                    </a:p>
                  </a:txBody>
                  <a:tcPr anchor="ctr"/>
                </a:tc>
                <a:tc>
                  <a:txBody>
                    <a:bodyPr/>
                    <a:lstStyle/>
                    <a:p>
                      <a:pPr algn="l"/>
                      <a:r>
                        <a:rPr lang="en-GB" sz="1000" dirty="0">
                          <a:latin typeface="Verdana" panose="020B0604030504040204" pitchFamily="34" charset="0"/>
                          <a:ea typeface="Verdana" panose="020B0604030504040204" pitchFamily="34" charset="0"/>
                        </a:rPr>
                        <a:t>Many countries that are ruled by one leader. </a:t>
                      </a:r>
                    </a:p>
                  </a:txBody>
                  <a:tcPr anchor="ctr"/>
                </a:tc>
                <a:extLst>
                  <a:ext uri="{0D108BD9-81ED-4DB2-BD59-A6C34878D82A}">
                    <a16:rowId xmlns:a16="http://schemas.microsoft.com/office/drawing/2014/main" val="1163145755"/>
                  </a:ext>
                </a:extLst>
              </a:tr>
              <a:tr h="233959">
                <a:tc>
                  <a:txBody>
                    <a:bodyPr/>
                    <a:lstStyle/>
                    <a:p>
                      <a:pPr algn="l"/>
                      <a:r>
                        <a:rPr lang="en-GB" sz="1000" dirty="0">
                          <a:latin typeface="Verdana" panose="020B0604030504040204" pitchFamily="34" charset="0"/>
                          <a:ea typeface="Verdana" panose="020B0604030504040204" pitchFamily="34" charset="0"/>
                        </a:rPr>
                        <a:t>Government</a:t>
                      </a:r>
                    </a:p>
                  </a:txBody>
                  <a:tcPr anchor="ctr"/>
                </a:tc>
                <a:tc>
                  <a:txBody>
                    <a:bodyPr/>
                    <a:lstStyle/>
                    <a:p>
                      <a:pPr algn="l"/>
                      <a:r>
                        <a:rPr lang="en-GB" sz="1000" dirty="0">
                          <a:latin typeface="Verdana" panose="020B0604030504040204" pitchFamily="34" charset="0"/>
                          <a:ea typeface="Verdana" panose="020B0604030504040204" pitchFamily="34" charset="0"/>
                        </a:rPr>
                        <a:t>The system used for being in charge of a country. </a:t>
                      </a:r>
                    </a:p>
                  </a:txBody>
                  <a:tcPr anchor="ctr"/>
                </a:tc>
                <a:extLst>
                  <a:ext uri="{0D108BD9-81ED-4DB2-BD59-A6C34878D82A}">
                    <a16:rowId xmlns:a16="http://schemas.microsoft.com/office/drawing/2014/main" val="2718764388"/>
                  </a:ext>
                </a:extLst>
              </a:tr>
              <a:tr h="380183">
                <a:tc>
                  <a:txBody>
                    <a:bodyPr/>
                    <a:lstStyle/>
                    <a:p>
                      <a:pPr algn="l"/>
                      <a:r>
                        <a:rPr lang="en-GB" sz="1000" dirty="0">
                          <a:latin typeface="Verdana" panose="020B0604030504040204" pitchFamily="34" charset="0"/>
                          <a:ea typeface="Verdana" panose="020B0604030504040204" pitchFamily="34" charset="0"/>
                        </a:rPr>
                        <a:t>Culture</a:t>
                      </a:r>
                    </a:p>
                  </a:txBody>
                  <a:tcPr anchor="ctr"/>
                </a:tc>
                <a:tc>
                  <a:txBody>
                    <a:bodyPr/>
                    <a:lstStyle/>
                    <a:p>
                      <a:pPr algn="l"/>
                      <a:r>
                        <a:rPr lang="en-GB" sz="1000" dirty="0">
                          <a:latin typeface="Verdana" panose="020B0604030504040204" pitchFamily="34" charset="0"/>
                          <a:ea typeface="Verdana" panose="020B0604030504040204" pitchFamily="34" charset="0"/>
                        </a:rPr>
                        <a:t>The beliefs, customs, arts etc of a particular society, time, place or group. </a:t>
                      </a:r>
                    </a:p>
                  </a:txBody>
                  <a:tcPr anchor="ctr"/>
                </a:tc>
                <a:extLst>
                  <a:ext uri="{0D108BD9-81ED-4DB2-BD59-A6C34878D82A}">
                    <a16:rowId xmlns:a16="http://schemas.microsoft.com/office/drawing/2014/main" val="3146468602"/>
                  </a:ext>
                </a:extLst>
              </a:tr>
              <a:tr h="355812">
                <a:tc>
                  <a:txBody>
                    <a:bodyPr/>
                    <a:lstStyle/>
                    <a:p>
                      <a:pPr algn="l"/>
                      <a:r>
                        <a:rPr lang="en-GB" sz="1000" dirty="0">
                          <a:latin typeface="Verdana" panose="020B0604030504040204" pitchFamily="34" charset="0"/>
                          <a:ea typeface="Verdana" panose="020B0604030504040204" pitchFamily="34" charset="0"/>
                        </a:rPr>
                        <a:t>Slave </a:t>
                      </a:r>
                    </a:p>
                  </a:txBody>
                  <a:tcPr anchor="ctr"/>
                </a:tc>
                <a:tc>
                  <a:txBody>
                    <a:bodyPr/>
                    <a:lstStyle/>
                    <a:p>
                      <a:pPr algn="l"/>
                      <a:r>
                        <a:rPr lang="en-GB" sz="1000" dirty="0">
                          <a:latin typeface="Verdana" panose="020B0604030504040204" pitchFamily="34" charset="0"/>
                          <a:ea typeface="Verdana" panose="020B0604030504040204" pitchFamily="34" charset="0"/>
                        </a:rPr>
                        <a:t>A person who is owned by another person. </a:t>
                      </a:r>
                    </a:p>
                  </a:txBody>
                  <a:tcPr anchor="ctr"/>
                </a:tc>
                <a:extLst>
                  <a:ext uri="{0D108BD9-81ED-4DB2-BD59-A6C34878D82A}">
                    <a16:rowId xmlns:a16="http://schemas.microsoft.com/office/drawing/2014/main" val="1231139044"/>
                  </a:ext>
                </a:extLst>
              </a:tr>
            </a:tbl>
          </a:graphicData>
        </a:graphic>
      </p:graphicFrame>
      <p:pic>
        <p:nvPicPr>
          <p:cNvPr id="17" name="Picture 16">
            <a:extLst>
              <a:ext uri="{FF2B5EF4-FFF2-40B4-BE49-F238E27FC236}">
                <a16:creationId xmlns:a16="http://schemas.microsoft.com/office/drawing/2014/main" id="{02874B5F-612D-4698-B46A-291C978FD561}"/>
              </a:ext>
            </a:extLst>
          </p:cNvPr>
          <p:cNvPicPr>
            <a:picLocks noChangeAspect="1"/>
          </p:cNvPicPr>
          <p:nvPr/>
        </p:nvPicPr>
        <p:blipFill>
          <a:blip r:embed="rId5"/>
          <a:stretch>
            <a:fillRect/>
          </a:stretch>
        </p:blipFill>
        <p:spPr>
          <a:xfrm>
            <a:off x="3869431" y="3781425"/>
            <a:ext cx="2902047" cy="2903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1026">
            <a:extLst>
              <a:ext uri="{FF2B5EF4-FFF2-40B4-BE49-F238E27FC236}">
                <a16:creationId xmlns:a16="http://schemas.microsoft.com/office/drawing/2014/main" id="{BDF41901-2962-482B-B8B0-737F76080FBD}"/>
              </a:ext>
            </a:extLst>
          </p:cNvPr>
          <p:cNvPicPr>
            <a:picLocks noChangeAspect="1"/>
          </p:cNvPicPr>
          <p:nvPr/>
        </p:nvPicPr>
        <p:blipFill>
          <a:blip r:embed="rId6"/>
          <a:stretch>
            <a:fillRect/>
          </a:stretch>
        </p:blipFill>
        <p:spPr>
          <a:xfrm>
            <a:off x="221335" y="1069143"/>
            <a:ext cx="3179089" cy="25478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1" name="Picture 1030">
            <a:extLst>
              <a:ext uri="{FF2B5EF4-FFF2-40B4-BE49-F238E27FC236}">
                <a16:creationId xmlns:a16="http://schemas.microsoft.com/office/drawing/2014/main" id="{034632FC-AC07-4435-8ABB-5C9083A1A3E3}"/>
              </a:ext>
            </a:extLst>
          </p:cNvPr>
          <p:cNvPicPr>
            <a:picLocks noChangeAspect="1"/>
          </p:cNvPicPr>
          <p:nvPr/>
        </p:nvPicPr>
        <p:blipFill>
          <a:blip r:embed="rId7"/>
          <a:stretch>
            <a:fillRect/>
          </a:stretch>
        </p:blipFill>
        <p:spPr>
          <a:xfrm>
            <a:off x="3750309" y="1077082"/>
            <a:ext cx="3007189" cy="2531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4" name="Picture 2" descr="The Art of Classical Greece (ca. 480–323 B.C.) | Essay | The Metropolitan  Museum of Art | Heilbrunn Timeline of Art History">
            <a:extLst>
              <a:ext uri="{FF2B5EF4-FFF2-40B4-BE49-F238E27FC236}">
                <a16:creationId xmlns:a16="http://schemas.microsoft.com/office/drawing/2014/main" id="{1F2323AF-92D7-4EFB-ADA9-B3A07E2841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085" y="100479"/>
            <a:ext cx="804221" cy="804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Hundreds of Greek Artifacts Are on the Move">
            <a:extLst>
              <a:ext uri="{FF2B5EF4-FFF2-40B4-BE49-F238E27FC236}">
                <a16:creationId xmlns:a16="http://schemas.microsoft.com/office/drawing/2014/main" id="{6711898A-CA1A-407E-BB2D-53BD466B37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5849" y="92892"/>
            <a:ext cx="804221" cy="811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3" name="Picture 1032">
            <a:extLst>
              <a:ext uri="{FF2B5EF4-FFF2-40B4-BE49-F238E27FC236}">
                <a16:creationId xmlns:a16="http://schemas.microsoft.com/office/drawing/2014/main" id="{98ADF661-59FE-425E-8B47-B7CF7BCAEC7E}"/>
              </a:ext>
            </a:extLst>
          </p:cNvPr>
          <p:cNvPicPr>
            <a:picLocks noChangeAspect="1"/>
          </p:cNvPicPr>
          <p:nvPr/>
        </p:nvPicPr>
        <p:blipFill>
          <a:blip r:embed="rId10"/>
          <a:stretch>
            <a:fillRect/>
          </a:stretch>
        </p:blipFill>
        <p:spPr>
          <a:xfrm>
            <a:off x="2045613" y="92892"/>
            <a:ext cx="1354811" cy="811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8" name="Picture 6" descr="Horse Sculpture on Wheels Ancient Greek Artifact: Amazon.co.uk: Kitchen &amp;  Home">
            <a:extLst>
              <a:ext uri="{FF2B5EF4-FFF2-40B4-BE49-F238E27FC236}">
                <a16:creationId xmlns:a16="http://schemas.microsoft.com/office/drawing/2014/main" id="{0640F903-EF13-4FA9-B09D-D4C96CCE880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95203" y="92892"/>
            <a:ext cx="825525" cy="8222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80" name="Picture 8" descr="Helmet bronze miniature Ancient Greek Artifact replica with owl carvings:  Amazon.co.uk: Kitchen &amp; Home">
            <a:extLst>
              <a:ext uri="{FF2B5EF4-FFF2-40B4-BE49-F238E27FC236}">
                <a16:creationId xmlns:a16="http://schemas.microsoft.com/office/drawing/2014/main" id="{671AA197-4D28-45A1-8F68-3F9DE269DFE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54967" y="87778"/>
            <a:ext cx="688085" cy="848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909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Diagonal Corners Rounded 7">
            <a:extLst>
              <a:ext uri="{FF2B5EF4-FFF2-40B4-BE49-F238E27FC236}">
                <a16:creationId xmlns:a16="http://schemas.microsoft.com/office/drawing/2014/main" id="{7835FB0A-90CB-475E-B761-14B906074907}"/>
              </a:ext>
            </a:extLst>
          </p:cNvPr>
          <p:cNvSpPr/>
          <p:nvPr/>
        </p:nvSpPr>
        <p:spPr>
          <a:xfrm>
            <a:off x="631445" y="141650"/>
            <a:ext cx="2308914" cy="702526"/>
          </a:xfrm>
          <a:prstGeom prst="round2DiagRect">
            <a:avLst>
              <a:gd name="adj1" fmla="val 0"/>
              <a:gd name="adj2" fmla="val 50000"/>
            </a:avLst>
          </a:prstGeom>
          <a:solidFill>
            <a:schemeClr val="accent5">
              <a:lumMod val="20000"/>
              <a:lumOff val="8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Verdana" panose="020B0604030504040204" pitchFamily="34" charset="0"/>
                <a:ea typeface="Verdana" panose="020B0604030504040204" pitchFamily="34" charset="0"/>
              </a:rPr>
              <a:t>The Anglo Saxons and  Viking struggle for the Kingdom of England.</a:t>
            </a:r>
          </a:p>
        </p:txBody>
      </p:sp>
      <p:sp>
        <p:nvSpPr>
          <p:cNvPr id="12" name="Text Box 2">
            <a:extLst>
              <a:ext uri="{FF2B5EF4-FFF2-40B4-BE49-F238E27FC236}">
                <a16:creationId xmlns:a16="http://schemas.microsoft.com/office/drawing/2014/main" id="{DAA4F99E-6ADC-4BCB-83FA-00F00D213CED}"/>
              </a:ext>
            </a:extLst>
          </p:cNvPr>
          <p:cNvSpPr txBox="1">
            <a:spLocks noChangeArrowheads="1"/>
          </p:cNvSpPr>
          <p:nvPr/>
        </p:nvSpPr>
        <p:spPr bwMode="auto">
          <a:xfrm>
            <a:off x="3310874" y="1678465"/>
            <a:ext cx="3168764" cy="351813"/>
          </a:xfrm>
          <a:prstGeom prst="rect">
            <a:avLst/>
          </a:prstGeom>
          <a:gradFill>
            <a:gsLst>
              <a:gs pos="0">
                <a:srgbClr val="FFFF00"/>
              </a:gs>
              <a:gs pos="100000">
                <a:schemeClr val="accent4">
                  <a:lumMod val="75000"/>
                </a:schemeClr>
              </a:gs>
            </a:gsLst>
            <a:lin ang="0" scaled="1"/>
          </a:gra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dirty="0">
                <a:solidFill>
                  <a:schemeClr val="bg1"/>
                </a:solidFill>
                <a:effectLst/>
                <a:latin typeface="Berlin Sans FB Demi" panose="020E0802020502020306" pitchFamily="34" charset="0"/>
                <a:ea typeface="Calibri" panose="020F0502020204030204" pitchFamily="34" charset="0"/>
                <a:cs typeface="Times New Roman" panose="02020603050405020304" pitchFamily="18" charset="0"/>
              </a:rPr>
              <a:t>Ancient Greece Timeline</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444852D5-600D-4A79-8991-933790DA1CDB}"/>
              </a:ext>
            </a:extLst>
          </p:cNvPr>
          <p:cNvPicPr>
            <a:picLocks noChangeAspect="1"/>
          </p:cNvPicPr>
          <p:nvPr/>
        </p:nvPicPr>
        <p:blipFill>
          <a:blip r:embed="rId2"/>
          <a:stretch>
            <a:fillRect/>
          </a:stretch>
        </p:blipFill>
        <p:spPr>
          <a:xfrm>
            <a:off x="3310874" y="3398907"/>
            <a:ext cx="4760666" cy="3305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Picture 27">
            <a:extLst>
              <a:ext uri="{FF2B5EF4-FFF2-40B4-BE49-F238E27FC236}">
                <a16:creationId xmlns:a16="http://schemas.microsoft.com/office/drawing/2014/main" id="{0A215B57-5740-423C-AE23-9FCA2842E40B}"/>
              </a:ext>
            </a:extLst>
          </p:cNvPr>
          <p:cNvPicPr>
            <a:picLocks noChangeAspect="1"/>
          </p:cNvPicPr>
          <p:nvPr/>
        </p:nvPicPr>
        <p:blipFill>
          <a:blip r:embed="rId3"/>
          <a:stretch>
            <a:fillRect/>
          </a:stretch>
        </p:blipFill>
        <p:spPr>
          <a:xfrm>
            <a:off x="8328206" y="3374510"/>
            <a:ext cx="3717599" cy="3305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2" name="Picture 3071">
            <a:extLst>
              <a:ext uri="{FF2B5EF4-FFF2-40B4-BE49-F238E27FC236}">
                <a16:creationId xmlns:a16="http://schemas.microsoft.com/office/drawing/2014/main" id="{70C5317F-8191-46C7-94E3-5EDB025E842F}"/>
              </a:ext>
            </a:extLst>
          </p:cNvPr>
          <p:cNvPicPr>
            <a:picLocks noChangeAspect="1"/>
          </p:cNvPicPr>
          <p:nvPr/>
        </p:nvPicPr>
        <p:blipFill>
          <a:blip r:embed="rId4"/>
          <a:stretch>
            <a:fillRect/>
          </a:stretch>
        </p:blipFill>
        <p:spPr>
          <a:xfrm>
            <a:off x="178020" y="2157243"/>
            <a:ext cx="9195548" cy="1065606"/>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3075" name="Picture 3074">
            <a:extLst>
              <a:ext uri="{FF2B5EF4-FFF2-40B4-BE49-F238E27FC236}">
                <a16:creationId xmlns:a16="http://schemas.microsoft.com/office/drawing/2014/main" id="{2AEA7573-C678-4B49-8501-CEF57C9E8E7B}"/>
              </a:ext>
            </a:extLst>
          </p:cNvPr>
          <p:cNvPicPr>
            <a:picLocks noChangeAspect="1"/>
          </p:cNvPicPr>
          <p:nvPr/>
        </p:nvPicPr>
        <p:blipFill>
          <a:blip r:embed="rId5"/>
          <a:stretch>
            <a:fillRect/>
          </a:stretch>
        </p:blipFill>
        <p:spPr>
          <a:xfrm>
            <a:off x="1890275" y="1442526"/>
            <a:ext cx="1203803" cy="611642"/>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3079" name="Picture 3078">
            <a:extLst>
              <a:ext uri="{FF2B5EF4-FFF2-40B4-BE49-F238E27FC236}">
                <a16:creationId xmlns:a16="http://schemas.microsoft.com/office/drawing/2014/main" id="{20C2B2B1-5A8B-4EBB-8F02-9F9055DCDA91}"/>
              </a:ext>
            </a:extLst>
          </p:cNvPr>
          <p:cNvPicPr>
            <a:picLocks noChangeAspect="1"/>
          </p:cNvPicPr>
          <p:nvPr/>
        </p:nvPicPr>
        <p:blipFill>
          <a:blip r:embed="rId6"/>
          <a:stretch>
            <a:fillRect/>
          </a:stretch>
        </p:blipFill>
        <p:spPr>
          <a:xfrm>
            <a:off x="5769211" y="798756"/>
            <a:ext cx="1285875" cy="552450"/>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3080" name="Picture 3079">
            <a:extLst>
              <a:ext uri="{FF2B5EF4-FFF2-40B4-BE49-F238E27FC236}">
                <a16:creationId xmlns:a16="http://schemas.microsoft.com/office/drawing/2014/main" id="{6EA25A31-B837-425C-8744-A5A1FBEDB12B}"/>
              </a:ext>
            </a:extLst>
          </p:cNvPr>
          <p:cNvPicPr>
            <a:picLocks noChangeAspect="1"/>
          </p:cNvPicPr>
          <p:nvPr/>
        </p:nvPicPr>
        <p:blipFill>
          <a:blip r:embed="rId7"/>
          <a:stretch>
            <a:fillRect/>
          </a:stretch>
        </p:blipFill>
        <p:spPr>
          <a:xfrm>
            <a:off x="282764" y="1047062"/>
            <a:ext cx="1503138" cy="790928"/>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2069" name="Picture 21" descr="Pin by Damir on Rimska arhitektura | Socrates, Plato, Aristotle">
            <a:extLst>
              <a:ext uri="{FF2B5EF4-FFF2-40B4-BE49-F238E27FC236}">
                <a16:creationId xmlns:a16="http://schemas.microsoft.com/office/drawing/2014/main" id="{DFEF5569-A5B1-4449-93E0-DC09EE6871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2844" y="333182"/>
            <a:ext cx="2090724" cy="15680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82" name="Picture 3081">
            <a:extLst>
              <a:ext uri="{FF2B5EF4-FFF2-40B4-BE49-F238E27FC236}">
                <a16:creationId xmlns:a16="http://schemas.microsoft.com/office/drawing/2014/main" id="{9763FAEA-ECCE-42BF-97D2-7495A541B26C}"/>
              </a:ext>
            </a:extLst>
          </p:cNvPr>
          <p:cNvPicPr>
            <a:picLocks noChangeAspect="1"/>
          </p:cNvPicPr>
          <p:nvPr/>
        </p:nvPicPr>
        <p:blipFill>
          <a:blip r:embed="rId9"/>
          <a:stretch>
            <a:fillRect/>
          </a:stretch>
        </p:blipFill>
        <p:spPr>
          <a:xfrm>
            <a:off x="3379431" y="85758"/>
            <a:ext cx="2194479" cy="1474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84" name="Picture 3083">
            <a:extLst>
              <a:ext uri="{FF2B5EF4-FFF2-40B4-BE49-F238E27FC236}">
                <a16:creationId xmlns:a16="http://schemas.microsoft.com/office/drawing/2014/main" id="{02AE16BE-8928-4D6A-BD39-5BB300F70F87}"/>
              </a:ext>
            </a:extLst>
          </p:cNvPr>
          <p:cNvPicPr>
            <a:picLocks noChangeAspect="1"/>
          </p:cNvPicPr>
          <p:nvPr/>
        </p:nvPicPr>
        <p:blipFill>
          <a:blip r:embed="rId10"/>
          <a:stretch>
            <a:fillRect/>
          </a:stretch>
        </p:blipFill>
        <p:spPr>
          <a:xfrm>
            <a:off x="9579252" y="122798"/>
            <a:ext cx="2480677" cy="9944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86" name="Picture 3085">
            <a:extLst>
              <a:ext uri="{FF2B5EF4-FFF2-40B4-BE49-F238E27FC236}">
                <a16:creationId xmlns:a16="http://schemas.microsoft.com/office/drawing/2014/main" id="{0FA73560-B5BE-4E16-BB71-0D664C7D11D1}"/>
              </a:ext>
            </a:extLst>
          </p:cNvPr>
          <p:cNvPicPr>
            <a:picLocks noChangeAspect="1"/>
          </p:cNvPicPr>
          <p:nvPr/>
        </p:nvPicPr>
        <p:blipFill>
          <a:blip r:embed="rId11"/>
          <a:stretch>
            <a:fillRect/>
          </a:stretch>
        </p:blipFill>
        <p:spPr>
          <a:xfrm>
            <a:off x="9568869" y="1262164"/>
            <a:ext cx="2482615" cy="1960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8" name="Picture 47">
            <a:extLst>
              <a:ext uri="{FF2B5EF4-FFF2-40B4-BE49-F238E27FC236}">
                <a16:creationId xmlns:a16="http://schemas.microsoft.com/office/drawing/2014/main" id="{54C79052-70F8-46C7-B7DA-1A3BC5D2F788}"/>
              </a:ext>
            </a:extLst>
          </p:cNvPr>
          <p:cNvPicPr>
            <a:picLocks noChangeAspect="1"/>
          </p:cNvPicPr>
          <p:nvPr/>
        </p:nvPicPr>
        <p:blipFill>
          <a:blip r:embed="rId12"/>
          <a:stretch>
            <a:fillRect/>
          </a:stretch>
        </p:blipFill>
        <p:spPr>
          <a:xfrm>
            <a:off x="105019" y="3428999"/>
            <a:ext cx="2946114" cy="32917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77517930"/>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docProps/app.xml><?xml version="1.0" encoding="utf-8"?>
<Properties xmlns="http://schemas.openxmlformats.org/officeDocument/2006/extended-properties" xmlns:vt="http://schemas.openxmlformats.org/officeDocument/2006/docPropsVTypes">
  <Template>Metropolitan</Template>
  <TotalTime>5714</TotalTime>
  <Words>2029</Words>
  <Application>Microsoft Office PowerPoint</Application>
  <PresentationFormat>Widescreen</PresentationFormat>
  <Paragraphs>251</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Berlin Sans FB Demi</vt:lpstr>
      <vt:lpstr>Calibri</vt:lpstr>
      <vt:lpstr>Calibri Light</vt:lpstr>
      <vt:lpstr>Verdana</vt:lpstr>
      <vt:lpstr>Metropolitan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Hobby</dc:creator>
  <cp:lastModifiedBy>Lisa Hobby</cp:lastModifiedBy>
  <cp:revision>200</cp:revision>
  <cp:lastPrinted>2021-03-07T18:35:55Z</cp:lastPrinted>
  <dcterms:created xsi:type="dcterms:W3CDTF">2021-03-03T16:01:45Z</dcterms:created>
  <dcterms:modified xsi:type="dcterms:W3CDTF">2022-08-18T20:54:23Z</dcterms:modified>
</cp:coreProperties>
</file>