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9" r:id="rId2"/>
    <p:sldId id="298" r:id="rId3"/>
    <p:sldId id="300" r:id="rId4"/>
    <p:sldId id="291" r:id="rId5"/>
    <p:sldId id="288" r:id="rId6"/>
    <p:sldId id="289"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18/08/2022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18/08/2022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keystagehistory.co.uk/keystage-2/outstanding-lessons-keystage-2/roman-britain-outstanding-lessons/what-image-do-we-have-of-boudicca-today-2/" TargetMode="External"/><Relationship Id="rId13" Type="http://schemas.openxmlformats.org/officeDocument/2006/relationships/hyperlink" Target="https://www.britishmuseum.org/collection/galleries/roman-britain" TargetMode="External"/><Relationship Id="rId3" Type="http://schemas.openxmlformats.org/officeDocument/2006/relationships/hyperlink" Target="https://www.keystagehistory.co.uk/keystage-2/ks2-roman-britain-why-did-claudius-invade/" TargetMode="External"/><Relationship Id="rId7" Type="http://schemas.openxmlformats.org/officeDocument/2006/relationships/hyperlink" Target="https://www.keystagehistory.co.uk/keystage-2/outstanding-lessons-keystage-2/roman-britain-outstanding-lessons/boudiccas-rebellion-from-sequencing-to-living-graph/" TargetMode="External"/><Relationship Id="rId12" Type="http://schemas.openxmlformats.org/officeDocument/2006/relationships/hyperlink" Target="https://www.keystagehistory.co.uk/keystage-2/outstanding-lessons-keystage-2/roman-britain-outstanding-lessons/why-did-the-romans-spend-so-much-time-building-roads/" TargetMode="External"/><Relationship Id="rId2" Type="http://schemas.openxmlformats.org/officeDocument/2006/relationships/hyperlink" Target="https://www.keystagehistory.co.uk/keystage-2/outstanding-lessons-keystage-2/roman-britain-outstanding-lessons/roman-empire-for-ks2-caesars-invasions-to-claudius-conquest-kq1-part-1/" TargetMode="External"/><Relationship Id="rId1" Type="http://schemas.openxmlformats.org/officeDocument/2006/relationships/slideLayout" Target="../slideLayouts/slideLayout2.xml"/><Relationship Id="rId6" Type="http://schemas.openxmlformats.org/officeDocument/2006/relationships/hyperlink" Target="https://www.keystagehistory.co.uk/keystage-2/outstanding-lessons-keystage-2/roman-britain-outstanding-lessons/should-the-celts-take-on-the-romans-a-reconstruction-relay-2/" TargetMode="External"/><Relationship Id="rId11" Type="http://schemas.openxmlformats.org/officeDocument/2006/relationships/hyperlink" Target="https://www.keystagehistory.co.uk/keystage-2/outstanding-lessons-keystage-2/roman-britain-outstanding-lessons/what-have-the-romans-ever-done-for-us/" TargetMode="External"/><Relationship Id="rId5" Type="http://schemas.openxmlformats.org/officeDocument/2006/relationships/hyperlink" Target="https://www.keystagehistory.co.uk/keystage-2/roman-invasion/" TargetMode="External"/><Relationship Id="rId15" Type="http://schemas.openxmlformats.org/officeDocument/2006/relationships/hyperlink" Target="https://www.bbc.co.uk/bitesize/topics/zqtf34j" TargetMode="External"/><Relationship Id="rId10" Type="http://schemas.openxmlformats.org/officeDocument/2006/relationships/hyperlink" Target="https://www.keystagehistory.co.uk/keystage-2/outstanding-lessons-keystage-2/roman-britain-outstanding-lessons/how-can-we-solve-the-mystery-of-why-the-roman-empire-suddenly-came-to-an-end/" TargetMode="External"/><Relationship Id="rId4" Type="http://schemas.openxmlformats.org/officeDocument/2006/relationships/hyperlink" Target="https://www.booksfortopics.com/romans" TargetMode="External"/><Relationship Id="rId9" Type="http://schemas.openxmlformats.org/officeDocument/2006/relationships/hyperlink" Target="https://www.keystagehistory.co.uk/keystage-2/outstanding-lessons-keystage-2/roman-britain-outstanding-lessons/how-were-the-romans-able-to-keep-control-over-such-a-vast-empire-key-question-3/" TargetMode="External"/><Relationship Id="rId14" Type="http://schemas.openxmlformats.org/officeDocument/2006/relationships/hyperlink" Target="https://www.romanschoolworkshop.co.uk/our-artefact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30D1EDD-B10C-4670-94FE-F38A57633FFA}"/>
              </a:ext>
            </a:extLst>
          </p:cNvPr>
          <p:cNvPicPr>
            <a:picLocks noChangeAspect="1"/>
          </p:cNvPicPr>
          <p:nvPr/>
        </p:nvPicPr>
        <p:blipFill>
          <a:blip r:embed="rId2"/>
          <a:stretch>
            <a:fillRect/>
          </a:stretch>
        </p:blipFill>
        <p:spPr>
          <a:xfrm>
            <a:off x="538162" y="171450"/>
            <a:ext cx="11115675" cy="6515100"/>
          </a:xfrm>
          <a:prstGeom prst="rect">
            <a:avLst/>
          </a:prstGeom>
        </p:spPr>
      </p:pic>
    </p:spTree>
    <p:extLst>
      <p:ext uri="{BB962C8B-B14F-4D97-AF65-F5344CB8AC3E}">
        <p14:creationId xmlns:p14="http://schemas.microsoft.com/office/powerpoint/2010/main" val="5940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71996" y="70799"/>
            <a:ext cx="903078"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238371" y="265298"/>
            <a:ext cx="1296118" cy="418894"/>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History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9634" y="1634164"/>
            <a:ext cx="1489274" cy="1489274"/>
          </a:xfrm>
          <a:prstGeom prst="rect">
            <a:avLst/>
          </a:prstGeom>
        </p:spPr>
      </p:pic>
      <p:sp>
        <p:nvSpPr>
          <p:cNvPr id="209" name="Rectangle: Rounded Corners 208">
            <a:extLst>
              <a:ext uri="{FF2B5EF4-FFF2-40B4-BE49-F238E27FC236}">
                <a16:creationId xmlns:a16="http://schemas.microsoft.com/office/drawing/2014/main" id="{BDAD45E0-CD7F-4A55-B24E-04280A44D91A}"/>
              </a:ext>
            </a:extLst>
          </p:cNvPr>
          <p:cNvSpPr/>
          <p:nvPr/>
        </p:nvSpPr>
        <p:spPr>
          <a:xfrm>
            <a:off x="5653799" y="44411"/>
            <a:ext cx="6414580" cy="792609"/>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HISTORY TEACHING AND LEARNING AT ASHURST WOOD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Must</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Y4)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Should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Y6)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Could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651935" y="492263"/>
            <a:ext cx="3972958" cy="222780"/>
          </a:xfrm>
          <a:prstGeom prst="round2DiagRect">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687075" y="5410899"/>
            <a:ext cx="1408925" cy="1394714"/>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Communicate information about an aspect of Roman life that has had a lasting legacy on present life.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original ways to present information and ideas to the class / parents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2" name="Rectangle: Diagonal Corners Rounded 211">
            <a:extLst>
              <a:ext uri="{FF2B5EF4-FFF2-40B4-BE49-F238E27FC236}">
                <a16:creationId xmlns:a16="http://schemas.microsoft.com/office/drawing/2014/main" id="{A90CD062-B5B9-5E36-355F-C8AA451D803D}"/>
              </a:ext>
            </a:extLst>
          </p:cNvPr>
          <p:cNvSpPr/>
          <p:nvPr/>
        </p:nvSpPr>
        <p:spPr>
          <a:xfrm>
            <a:off x="71789" y="983221"/>
            <a:ext cx="2364139" cy="1939480"/>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events of British history on a timeline, using dates.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understand the scale of history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Bronze Age lasted for ≈2000 years, but vast amounts of change in last century.)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Position a growing range of eras and events on a timeline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Ancient Egypt, Anglo-Saxons, Romans, Iron Age, Guy Fawkes).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Separate out timeline of Britain from global events and recognise that some events are more globally important than others.</a:t>
            </a:r>
          </a:p>
        </p:txBody>
      </p:sp>
      <p:sp>
        <p:nvSpPr>
          <p:cNvPr id="213" name="Rectangle: Diagonal Corners Rounded 212">
            <a:extLst>
              <a:ext uri="{FF2B5EF4-FFF2-40B4-BE49-F238E27FC236}">
                <a16:creationId xmlns:a16="http://schemas.microsoft.com/office/drawing/2014/main" id="{1CC12204-96AE-43FB-A539-CACC538F5501}"/>
              </a:ext>
            </a:extLst>
          </p:cNvPr>
          <p:cNvSpPr/>
          <p:nvPr/>
        </p:nvSpPr>
        <p:spPr>
          <a:xfrm>
            <a:off x="71996" y="3457545"/>
            <a:ext cx="2348948" cy="1309504"/>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everyday life for people in the past, including clothing, food, houses, beliefs and leisure activities and recognise how these were similar / different to the modern 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Explore differences between different people living at the same time.</a:t>
            </a:r>
          </a:p>
        </p:txBody>
      </p:sp>
      <p:sp>
        <p:nvSpPr>
          <p:cNvPr id="216" name="Rectangle: Diagonal Corners Rounded 215">
            <a:extLst>
              <a:ext uri="{FF2B5EF4-FFF2-40B4-BE49-F238E27FC236}">
                <a16:creationId xmlns:a16="http://schemas.microsoft.com/office/drawing/2014/main" id="{B4639741-E10A-7810-3E56-1067E573DF81}"/>
              </a:ext>
            </a:extLst>
          </p:cNvPr>
          <p:cNvSpPr/>
          <p:nvPr/>
        </p:nvSpPr>
        <p:spPr>
          <a:xfrm>
            <a:off x="897403" y="660257"/>
            <a:ext cx="682868" cy="297372"/>
          </a:xfrm>
          <a:prstGeom prst="round2DiagRect">
            <a:avLst>
              <a:gd name="adj1" fmla="val 16667"/>
              <a:gd name="adj2" fmla="val 5000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Must</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7" name="Rectangle: Diagonal Corners Rounded 216">
            <a:extLst>
              <a:ext uri="{FF2B5EF4-FFF2-40B4-BE49-F238E27FC236}">
                <a16:creationId xmlns:a16="http://schemas.microsoft.com/office/drawing/2014/main" id="{01D2744D-8F7A-30E8-FEB9-232DAC0BF05F}"/>
              </a:ext>
            </a:extLst>
          </p:cNvPr>
          <p:cNvSpPr/>
          <p:nvPr/>
        </p:nvSpPr>
        <p:spPr>
          <a:xfrm>
            <a:off x="71996" y="2965123"/>
            <a:ext cx="2359383" cy="4892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have an understanding of broader trends / themes over time.</a:t>
            </a:r>
          </a:p>
        </p:txBody>
      </p:sp>
      <p:sp>
        <p:nvSpPr>
          <p:cNvPr id="219" name="Rectangle: Diagonal Corners Rounded 218">
            <a:extLst>
              <a:ext uri="{FF2B5EF4-FFF2-40B4-BE49-F238E27FC236}">
                <a16:creationId xmlns:a16="http://schemas.microsoft.com/office/drawing/2014/main" id="{402D22A9-F49E-536C-6DA3-083EC3130FC9}"/>
              </a:ext>
            </a:extLst>
          </p:cNvPr>
          <p:cNvSpPr/>
          <p:nvPr/>
        </p:nvSpPr>
        <p:spPr>
          <a:xfrm>
            <a:off x="82566" y="5517446"/>
            <a:ext cx="2338378" cy="1271743"/>
          </a:xfrm>
          <a:prstGeom prst="round2DiagRect">
            <a:avLst>
              <a:gd name="adj1" fmla="val 0"/>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investigate and give reasons for events in the past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did the first Roman invasions of Britain fail, but later ones were successful?)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impact of events in the more distant past on modern life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legacy of the Roman Empire for modern Europe).</a:t>
            </a:r>
          </a:p>
        </p:txBody>
      </p:sp>
      <p:sp>
        <p:nvSpPr>
          <p:cNvPr id="221" name="Rectangle: Diagonal Corners Rounded 220">
            <a:extLst>
              <a:ext uri="{FF2B5EF4-FFF2-40B4-BE49-F238E27FC236}">
                <a16:creationId xmlns:a16="http://schemas.microsoft.com/office/drawing/2014/main" id="{FDA1FC48-18B5-6C8C-BC8F-0FF0DABA552A}"/>
              </a:ext>
            </a:extLst>
          </p:cNvPr>
          <p:cNvSpPr/>
          <p:nvPr/>
        </p:nvSpPr>
        <p:spPr>
          <a:xfrm>
            <a:off x="2543685" y="789805"/>
            <a:ext cx="2314071" cy="1512177"/>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how and why events and people being studied are significant.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Construct relevant questions about history and begin to suggest how these might be answered.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ask and answer questions about how and why events/people are significant. </a:t>
            </a:r>
          </a:p>
        </p:txBody>
      </p:sp>
      <p:sp>
        <p:nvSpPr>
          <p:cNvPr id="218" name="Rectangle: Diagonal Corners Rounded 217">
            <a:extLst>
              <a:ext uri="{FF2B5EF4-FFF2-40B4-BE49-F238E27FC236}">
                <a16:creationId xmlns:a16="http://schemas.microsoft.com/office/drawing/2014/main" id="{D3F376C0-3FDD-D32A-B6F3-18AD3B65E5A8}"/>
              </a:ext>
            </a:extLst>
          </p:cNvPr>
          <p:cNvSpPr/>
          <p:nvPr/>
        </p:nvSpPr>
        <p:spPr>
          <a:xfrm>
            <a:off x="82566" y="4848788"/>
            <a:ext cx="2359383" cy="67639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question the reasons behind historical events and changes.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increasingly historically accurate answers to these questions.</a:t>
            </a:r>
          </a:p>
        </p:txBody>
      </p:sp>
      <p:sp>
        <p:nvSpPr>
          <p:cNvPr id="224" name="Rectangle: Diagonal Corners Rounded 223">
            <a:extLst>
              <a:ext uri="{FF2B5EF4-FFF2-40B4-BE49-F238E27FC236}">
                <a16:creationId xmlns:a16="http://schemas.microsoft.com/office/drawing/2014/main" id="{C375486C-FC53-5EC8-3F23-2A822F8F0574}"/>
              </a:ext>
            </a:extLst>
          </p:cNvPr>
          <p:cNvSpPr/>
          <p:nvPr/>
        </p:nvSpPr>
        <p:spPr>
          <a:xfrm>
            <a:off x="2543684" y="2235879"/>
            <a:ext cx="2359382" cy="1039043"/>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Express preferences and personal responses to topics being studied and back-them up with evidence / facts.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 empathy for people living in the past, recognising what their lives would have been like and how they would have felt.</a:t>
            </a:r>
          </a:p>
        </p:txBody>
      </p:sp>
      <p:sp>
        <p:nvSpPr>
          <p:cNvPr id="225" name="Rectangle: Diagonal Corners Rounded 224">
            <a:extLst>
              <a:ext uri="{FF2B5EF4-FFF2-40B4-BE49-F238E27FC236}">
                <a16:creationId xmlns:a16="http://schemas.microsoft.com/office/drawing/2014/main" id="{EB3DE3FE-0F7E-EB99-089F-73FA218D0B00}"/>
              </a:ext>
            </a:extLst>
          </p:cNvPr>
          <p:cNvSpPr/>
          <p:nvPr/>
        </p:nvSpPr>
        <p:spPr>
          <a:xfrm>
            <a:off x="2522550" y="3322552"/>
            <a:ext cx="2384438" cy="90700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relevant questions about history and suggest sources of evidence that could be used to answer them, recognising the difference between primary and secondary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historical terms correctly.</a:t>
            </a:r>
          </a:p>
        </p:txBody>
      </p:sp>
      <p:sp>
        <p:nvSpPr>
          <p:cNvPr id="227" name="Rectangle: Diagonal Corners Rounded 226">
            <a:extLst>
              <a:ext uri="{FF2B5EF4-FFF2-40B4-BE49-F238E27FC236}">
                <a16:creationId xmlns:a16="http://schemas.microsoft.com/office/drawing/2014/main" id="{1D60766D-BAC0-B3DE-CF01-14D4591826E3}"/>
              </a:ext>
            </a:extLst>
          </p:cNvPr>
          <p:cNvSpPr/>
          <p:nvPr/>
        </p:nvSpPr>
        <p:spPr>
          <a:xfrm>
            <a:off x="2522551" y="4282326"/>
            <a:ext cx="2083923" cy="52938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Understanding that historical knowledge comes from a range of sources. </a:t>
            </a:r>
          </a:p>
        </p:txBody>
      </p:sp>
      <p:sp>
        <p:nvSpPr>
          <p:cNvPr id="228" name="Rectangle: Diagonal Corners Rounded 227">
            <a:extLst>
              <a:ext uri="{FF2B5EF4-FFF2-40B4-BE49-F238E27FC236}">
                <a16:creationId xmlns:a16="http://schemas.microsoft.com/office/drawing/2014/main" id="{07C1EE06-93D3-EA27-62C7-A0A733D61625}"/>
              </a:ext>
            </a:extLst>
          </p:cNvPr>
          <p:cNvSpPr/>
          <p:nvPr/>
        </p:nvSpPr>
        <p:spPr>
          <a:xfrm>
            <a:off x="2522551" y="4804769"/>
            <a:ext cx="2083922" cy="1999286"/>
          </a:xfrm>
          <a:prstGeom prst="round2DiagRect">
            <a:avLst>
              <a:gd name="adj1" fmla="val 675"/>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 range of sources or artefacts (written, visual or oral) to learn more about the past.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range of sources available when we study different historical periods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do we know much more about the Romans than the Iron 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Look at two versions of the same events identifying how they are similar/different.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the accuracy of modern depictions of historical events.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1" name="Rectangle: Diagonal Corners Rounded 230">
            <a:extLst>
              <a:ext uri="{FF2B5EF4-FFF2-40B4-BE49-F238E27FC236}">
                <a16:creationId xmlns:a16="http://schemas.microsoft.com/office/drawing/2014/main" id="{F181D5CA-4CE5-B97E-810D-DA333F80C0DE}"/>
              </a:ext>
            </a:extLst>
          </p:cNvPr>
          <p:cNvSpPr/>
          <p:nvPr/>
        </p:nvSpPr>
        <p:spPr>
          <a:xfrm>
            <a:off x="4979454" y="950744"/>
            <a:ext cx="3972958" cy="1112953"/>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Develop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world history events on a timeline using the correct dates and labels.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Comment on trends that happen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2" name="Rectangle: Diagonal Corners Rounded 231">
            <a:extLst>
              <a:ext uri="{FF2B5EF4-FFF2-40B4-BE49-F238E27FC236}">
                <a16:creationId xmlns:a16="http://schemas.microsoft.com/office/drawing/2014/main" id="{71FF6520-713D-4024-18BC-5CB5BC815EA4}"/>
              </a:ext>
            </a:extLst>
          </p:cNvPr>
          <p:cNvSpPr/>
          <p:nvPr/>
        </p:nvSpPr>
        <p:spPr>
          <a:xfrm>
            <a:off x="4979454" y="2060069"/>
            <a:ext cx="3995848" cy="417438"/>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Annotate a timeline with historical terms and facts, showing a sense of historical scale.</a:t>
            </a:r>
            <a:endPar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3" name="Rectangle: Diagonal Corners Rounded 232">
            <a:extLst>
              <a:ext uri="{FF2B5EF4-FFF2-40B4-BE49-F238E27FC236}">
                <a16:creationId xmlns:a16="http://schemas.microsoft.com/office/drawing/2014/main" id="{F9A55891-4CD5-61A9-4067-19BE98838525}"/>
              </a:ext>
            </a:extLst>
          </p:cNvPr>
          <p:cNvSpPr/>
          <p:nvPr/>
        </p:nvSpPr>
        <p:spPr>
          <a:xfrm>
            <a:off x="4969088" y="2519333"/>
            <a:ext cx="3971405" cy="53720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Deepen understanding of trends/themes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changes across an historical period (considering social, political, cultural and technological changes).</a:t>
            </a:r>
          </a:p>
        </p:txBody>
      </p:sp>
      <p:sp>
        <p:nvSpPr>
          <p:cNvPr id="234" name="Rectangle: Diagonal Corners Rounded 233">
            <a:extLst>
              <a:ext uri="{FF2B5EF4-FFF2-40B4-BE49-F238E27FC236}">
                <a16:creationId xmlns:a16="http://schemas.microsoft.com/office/drawing/2014/main" id="{B1F37933-08DF-E2AB-4C22-7B8BDF1DD83A}"/>
              </a:ext>
            </a:extLst>
          </p:cNvPr>
          <p:cNvSpPr/>
          <p:nvPr/>
        </p:nvSpPr>
        <p:spPr>
          <a:xfrm>
            <a:off x="4964544" y="3043398"/>
            <a:ext cx="3964636"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what life was like for people living at the same point (rich/ poor, military/civilians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and challenge responses.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debate trends and themes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5" name="Rectangle: Diagonal Corners Rounded 234">
            <a:extLst>
              <a:ext uri="{FF2B5EF4-FFF2-40B4-BE49-F238E27FC236}">
                <a16:creationId xmlns:a16="http://schemas.microsoft.com/office/drawing/2014/main" id="{BA2CA20D-6817-4257-3803-3B05E11E1A75}"/>
              </a:ext>
            </a:extLst>
          </p:cNvPr>
          <p:cNvSpPr/>
          <p:nvPr/>
        </p:nvSpPr>
        <p:spPr>
          <a:xfrm>
            <a:off x="4708081" y="3996316"/>
            <a:ext cx="4232412" cy="630658"/>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clear and accurate questions about what happened.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‘why’ questions to further historical understanding.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ask and answer clear and accurate questions about the past. </a:t>
            </a:r>
          </a:p>
        </p:txBody>
      </p:sp>
      <p:sp>
        <p:nvSpPr>
          <p:cNvPr id="236" name="Rectangle: Diagonal Corners Rounded 235">
            <a:extLst>
              <a:ext uri="{FF2B5EF4-FFF2-40B4-BE49-F238E27FC236}">
                <a16:creationId xmlns:a16="http://schemas.microsoft.com/office/drawing/2014/main" id="{485572F7-9B98-A119-DEF2-47D58FBF2894}"/>
              </a:ext>
            </a:extLst>
          </p:cNvPr>
          <p:cNvSpPr/>
          <p:nvPr/>
        </p:nvSpPr>
        <p:spPr>
          <a:xfrm>
            <a:off x="4704013" y="4626974"/>
            <a:ext cx="4211407" cy="706767"/>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and discuss different opinions about historical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compare a range of plausible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and describe legacies for the modern world, investigating and discussing how ancient civilisations can still have an impact on our lives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7" name="Rectangle: Diagonal Corners Rounded 236">
            <a:extLst>
              <a:ext uri="{FF2B5EF4-FFF2-40B4-BE49-F238E27FC236}">
                <a16:creationId xmlns:a16="http://schemas.microsoft.com/office/drawing/2014/main" id="{B445626C-7C48-4CF8-E4A0-B01C3CECC2B3}"/>
              </a:ext>
            </a:extLst>
          </p:cNvPr>
          <p:cNvSpPr/>
          <p:nvPr/>
        </p:nvSpPr>
        <p:spPr>
          <a:xfrm>
            <a:off x="9008891" y="846042"/>
            <a:ext cx="3079629" cy="86130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Recognise that some events and people are more significant than others and use evidence to back-up responses.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historical knowledge comes from a range of sources, </a:t>
            </a:r>
          </a:p>
        </p:txBody>
      </p:sp>
      <p:sp>
        <p:nvSpPr>
          <p:cNvPr id="238" name="Rectangle: Diagonal Corners Rounded 237">
            <a:extLst>
              <a:ext uri="{FF2B5EF4-FFF2-40B4-BE49-F238E27FC236}">
                <a16:creationId xmlns:a16="http://schemas.microsoft.com/office/drawing/2014/main" id="{81F0C15B-6181-D5A0-30F4-9DE56DD4CE29}"/>
              </a:ext>
            </a:extLst>
          </p:cNvPr>
          <p:cNvSpPr/>
          <p:nvPr/>
        </p:nvSpPr>
        <p:spPr>
          <a:xfrm>
            <a:off x="9017082" y="1690186"/>
            <a:ext cx="3063245" cy="806682"/>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there can be many versions of the same events in history, giving reasons why these may exist.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links between historical events, changes and cultures across a range of periods studied</a:t>
            </a:r>
          </a:p>
        </p:txBody>
      </p:sp>
      <p:sp>
        <p:nvSpPr>
          <p:cNvPr id="239" name="Rectangle: Diagonal Corners Rounded 238">
            <a:extLst>
              <a:ext uri="{FF2B5EF4-FFF2-40B4-BE49-F238E27FC236}">
                <a16:creationId xmlns:a16="http://schemas.microsoft.com/office/drawing/2014/main" id="{5BDE834A-ADCE-CC0C-93C5-14664A373197}"/>
              </a:ext>
            </a:extLst>
          </p:cNvPr>
          <p:cNvSpPr/>
          <p:nvPr/>
        </p:nvSpPr>
        <p:spPr>
          <a:xfrm>
            <a:off x="9009047" y="2588573"/>
            <a:ext cx="3063244" cy="104110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validity of different sources and select reliable, appropriate resources to use to answer a specific question.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Reach conclusions on what happened based on the study of a range of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Reflect on enquiries and identify ways in which they could be improved or extended</a:t>
            </a:r>
          </a:p>
        </p:txBody>
      </p:sp>
      <p:sp>
        <p:nvSpPr>
          <p:cNvPr id="241" name="Rectangle: Diagonal Corners Rounded 240">
            <a:extLst>
              <a:ext uri="{FF2B5EF4-FFF2-40B4-BE49-F238E27FC236}">
                <a16:creationId xmlns:a16="http://schemas.microsoft.com/office/drawing/2014/main" id="{8FA2BBC9-56E2-41DB-0BC7-588CC0856319}"/>
              </a:ext>
            </a:extLst>
          </p:cNvPr>
          <p:cNvSpPr/>
          <p:nvPr/>
        </p:nvSpPr>
        <p:spPr>
          <a:xfrm>
            <a:off x="8998049" y="3701311"/>
            <a:ext cx="3055418" cy="94021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Draw together and analyse a wide range of sources (both primary and secondary), sourcing these independently where appropriate.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 the accuracy, validity and usefulness of artefacts, texts, photographs, online resources etc. when investigating historical sources.</a:t>
            </a: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6153855" y="5464696"/>
            <a:ext cx="2821447" cy="1348893"/>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Must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Know who lived in Britain before the Romans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reasons why the Romans wanted to invade Britain.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Suggest causes and consequences of the Roman invasion of Britain.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characteristic features of the Romans, including ideas, beliefs, attitudes and experiences of men, women and children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9033157" y="4713154"/>
            <a:ext cx="3065350" cy="2075643"/>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Should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 able to explain who Julius Caesar was and why his first attempt to invade Britain failed.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social, ethnic, cultural or religious diversity of Roman society.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characteristic features of the Romans, including ideas, beliefs, attitudes and experiences of men, women and children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main changes in a period of history – Roman invasion of Britain- (using terms such as: social, religious, political, technological and cultural).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reasons why the Roman army was the most successful in the ancient world.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when and why the Romans left Britain. </a:t>
            </a:r>
          </a:p>
        </p:txBody>
      </p:sp>
      <p:sp>
        <p:nvSpPr>
          <p:cNvPr id="230" name="Rectangle: Diagonal Corners Rounded 229">
            <a:extLst>
              <a:ext uri="{FF2B5EF4-FFF2-40B4-BE49-F238E27FC236}">
                <a16:creationId xmlns:a16="http://schemas.microsoft.com/office/drawing/2014/main" id="{E972C430-6FAF-CAF7-9526-B071C980E45D}"/>
              </a:ext>
            </a:extLst>
          </p:cNvPr>
          <p:cNvSpPr/>
          <p:nvPr/>
        </p:nvSpPr>
        <p:spPr>
          <a:xfrm>
            <a:off x="1919079" y="117248"/>
            <a:ext cx="3265241" cy="290913"/>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Impact of Romans on Britain </a:t>
            </a:r>
            <a:endParaRPr lang="en-GB" sz="1200" dirty="0">
              <a:solidFill>
                <a:schemeClr val="bg1"/>
              </a:solidFill>
            </a:endParaRPr>
          </a:p>
        </p:txBody>
      </p:sp>
      <p:sp>
        <p:nvSpPr>
          <p:cNvPr id="229" name="Rectangle: Diagonal Corners Rounded 228">
            <a:extLst>
              <a:ext uri="{FF2B5EF4-FFF2-40B4-BE49-F238E27FC236}">
                <a16:creationId xmlns:a16="http://schemas.microsoft.com/office/drawing/2014/main" id="{B5DC903E-B261-6BF1-D577-8A627FCC9F89}"/>
              </a:ext>
            </a:extLst>
          </p:cNvPr>
          <p:cNvSpPr/>
          <p:nvPr/>
        </p:nvSpPr>
        <p:spPr>
          <a:xfrm>
            <a:off x="4748108" y="752077"/>
            <a:ext cx="846615" cy="252633"/>
          </a:xfrm>
          <a:prstGeom prst="round2DiagRect">
            <a:avLst>
              <a:gd name="adj1" fmla="val 16667"/>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Should</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1179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2283467199"/>
              </p:ext>
            </p:extLst>
          </p:nvPr>
        </p:nvGraphicFramePr>
        <p:xfrm>
          <a:off x="252549" y="188343"/>
          <a:ext cx="11765285" cy="6561296"/>
        </p:xfrm>
        <a:graphic>
          <a:graphicData uri="http://schemas.openxmlformats.org/drawingml/2006/table">
            <a:tbl>
              <a:tblPr firstRow="1" bandRow="1">
                <a:tableStyleId>{10A1B5D5-9B99-4C35-A422-299274C87663}</a:tableStyleId>
              </a:tblPr>
              <a:tblGrid>
                <a:gridCol w="1199857">
                  <a:extLst>
                    <a:ext uri="{9D8B030D-6E8A-4147-A177-3AD203B41FA5}">
                      <a16:colId xmlns:a16="http://schemas.microsoft.com/office/drawing/2014/main" val="3920901785"/>
                    </a:ext>
                  </a:extLst>
                </a:gridCol>
                <a:gridCol w="3841489">
                  <a:extLst>
                    <a:ext uri="{9D8B030D-6E8A-4147-A177-3AD203B41FA5}">
                      <a16:colId xmlns:a16="http://schemas.microsoft.com/office/drawing/2014/main" val="4019325756"/>
                    </a:ext>
                  </a:extLst>
                </a:gridCol>
                <a:gridCol w="1612231">
                  <a:extLst>
                    <a:ext uri="{9D8B030D-6E8A-4147-A177-3AD203B41FA5}">
                      <a16:colId xmlns:a16="http://schemas.microsoft.com/office/drawing/2014/main" val="451112062"/>
                    </a:ext>
                  </a:extLst>
                </a:gridCol>
                <a:gridCol w="1001257">
                  <a:extLst>
                    <a:ext uri="{9D8B030D-6E8A-4147-A177-3AD203B41FA5}">
                      <a16:colId xmlns:a16="http://schemas.microsoft.com/office/drawing/2014/main" val="3767425945"/>
                    </a:ext>
                  </a:extLst>
                </a:gridCol>
                <a:gridCol w="1454331">
                  <a:extLst>
                    <a:ext uri="{9D8B030D-6E8A-4147-A177-3AD203B41FA5}">
                      <a16:colId xmlns:a16="http://schemas.microsoft.com/office/drawing/2014/main" val="781691836"/>
                    </a:ext>
                  </a:extLst>
                </a:gridCol>
                <a:gridCol w="1136473">
                  <a:extLst>
                    <a:ext uri="{9D8B030D-6E8A-4147-A177-3AD203B41FA5}">
                      <a16:colId xmlns:a16="http://schemas.microsoft.com/office/drawing/2014/main" val="238362282"/>
                    </a:ext>
                  </a:extLst>
                </a:gridCol>
                <a:gridCol w="1519647">
                  <a:extLst>
                    <a:ext uri="{9D8B030D-6E8A-4147-A177-3AD203B41FA5}">
                      <a16:colId xmlns:a16="http://schemas.microsoft.com/office/drawing/2014/main" val="2951666071"/>
                    </a:ext>
                  </a:extLst>
                </a:gridCol>
              </a:tblGrid>
              <a:tr h="323329">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KS2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Topic Title</a:t>
                      </a: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impact of Romans on Britain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868411">
                <a:tc gridSpan="2">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Pre learning Links. In KS1 prior knowledge will depend on which year group the child is in.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Vocabulary met in KS1 is in bold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Who were the Romans KS1</a:t>
                      </a: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Pastures of toilets from different historical periods children to put them in order. </a:t>
                      </a:r>
                      <a:endParaRPr lang="en-GB" sz="11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Roman workshop</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377247">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2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Did the Romans ever rule the world?</a:t>
                      </a:r>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Art – Mosaics          DT – design a chariot           Art – Making Busts</a:t>
                      </a: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3000338828"/>
                  </a:ext>
                </a:extLst>
              </a:tr>
              <a:tr h="517301">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Which countries were concurred by the Romans and where did it start?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2" tooltip="Roman Britain – KQ1 part 1 – From Caesar’s invasions to Claudius’ conquest">
                            <a:extLst>
                              <a:ext uri="{A12FA001-AC4F-418D-AE19-62706E023703}">
                                <ahyp:hlinkClr xmlns:ahyp="http://schemas.microsoft.com/office/drawing/2018/hyperlinkcolor" val="tx"/>
                              </a:ext>
                            </a:extLst>
                          </a:hlinkClick>
                        </a:rPr>
                        <a:t>From Caesar’s invasions to Claudius’ conquest</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34819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3" tooltip="Roman Britain – KQ1 part 2 – Why did the Roman Emperor Claudius leave hot sunny Italy to invade cold wet Britain?">
                            <a:extLst>
                              <a:ext uri="{A12FA001-AC4F-418D-AE19-62706E023703}">
                                <ahyp:hlinkClr xmlns:ahyp="http://schemas.microsoft.com/office/drawing/2018/hyperlinkcolor" val="tx"/>
                              </a:ext>
                            </a:extLst>
                          </a:hlinkClick>
                        </a:rPr>
                        <a:t>Why did the Roman Emperor Claudius leave hot sunny Italy to invade cold wet Britain?</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rowSpan="7">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l">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Horrible Romans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hlinkClick r:id="rId4"/>
                        </a:rPr>
                        <a:t>https://www.booksfortopics.com/romans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accent4">
                        <a:lumMod val="20000"/>
                        <a:lumOff val="80000"/>
                      </a:schemeClr>
                    </a:solidFill>
                  </a:tcPr>
                </a:tc>
                <a:tc rowSpan="7">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Caledonian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Celts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Legacy</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Chronology</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Mosaic</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Mythological</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Roman gods</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Legion</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Villa</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Roman Bathhouse </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Emperor</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Aqueduct</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Centurion</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Roman Numerals </a:t>
                      </a:r>
                    </a:p>
                    <a:p>
                      <a:pPr algn="l">
                        <a:lnSpc>
                          <a:spcPct val="100000"/>
                        </a:lnSpc>
                        <a:spcAft>
                          <a:spcPts val="0"/>
                        </a:spcAft>
                      </a:pPr>
                      <a:r>
                        <a:rPr lang="en-GB" sz="800" b="0" dirty="0">
                          <a:effectLst/>
                          <a:latin typeface="Verdana" panose="020B0604030504040204" pitchFamily="34" charset="0"/>
                          <a:ea typeface="Calibri" panose="020F0502020204030204" pitchFamily="34" charset="0"/>
                          <a:cs typeface="Times New Roman" panose="02020603050405020304" pitchFamily="18" charset="0"/>
                        </a:rPr>
                        <a:t>Centaury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effectLst/>
                          <a:latin typeface="Verdana" panose="020B0604030504040204" pitchFamily="34" charset="0"/>
                          <a:ea typeface="Calibri" panose="020F0502020204030204" pitchFamily="34" charset="0"/>
                          <a:cs typeface="Times New Roman" panose="02020603050405020304" pitchFamily="18" charset="0"/>
                        </a:rPr>
                        <a:t>Empire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Verdana" panose="020B0604030504040204" pitchFamily="34" charset="0"/>
                          <a:ea typeface="Verdana" panose="020B0604030504040204" pitchFamily="34" charset="0"/>
                        </a:rPr>
                        <a:t>museum </a:t>
                      </a: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800" dirty="0">
                          <a:latin typeface="Verdana" panose="020B0604030504040204" pitchFamily="34" charset="0"/>
                          <a:ea typeface="Verdana" panose="020B0604030504040204" pitchFamily="34" charset="0"/>
                        </a:rPr>
                        <a:t>Anachronism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Verdana" panose="020B0604030504040204" pitchFamily="34" charset="0"/>
                          <a:ea typeface="Verdana" panose="020B0604030504040204" pitchFamily="34" charset="0"/>
                        </a:rPr>
                        <a:t>chronological order era/period </a:t>
                      </a: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800" dirty="0">
                          <a:latin typeface="Verdana" panose="020B0604030504040204" pitchFamily="34" charset="0"/>
                          <a:ea typeface="Verdana" panose="020B0604030504040204" pitchFamily="34" charset="0"/>
                        </a:rPr>
                        <a:t>B.C.E (Before the Common Era) </a:t>
                      </a:r>
                    </a:p>
                    <a:p>
                      <a:pPr algn="l">
                        <a:lnSpc>
                          <a:spcPct val="100000"/>
                        </a:lnSpc>
                        <a:spcAft>
                          <a:spcPts val="0"/>
                        </a:spcAft>
                      </a:pPr>
                      <a:r>
                        <a:rPr lang="en-GB" sz="800" dirty="0">
                          <a:latin typeface="Verdana" panose="020B0604030504040204" pitchFamily="34" charset="0"/>
                          <a:ea typeface="Verdana" panose="020B0604030504040204" pitchFamily="34" charset="0"/>
                        </a:rPr>
                        <a:t>C.E (The Common Era) </a:t>
                      </a:r>
                    </a:p>
                    <a:p>
                      <a:pPr algn="l">
                        <a:lnSpc>
                          <a:spcPct val="100000"/>
                        </a:lnSpc>
                        <a:spcAft>
                          <a:spcPts val="0"/>
                        </a:spcAft>
                      </a:pPr>
                      <a:r>
                        <a:rPr lang="en-GB" sz="800" dirty="0">
                          <a:latin typeface="Verdana" panose="020B0604030504040204" pitchFamily="34" charset="0"/>
                          <a:ea typeface="Verdana" panose="020B0604030504040204" pitchFamily="34" charset="0"/>
                        </a:rPr>
                        <a:t>B.C (Before Christ) </a:t>
                      </a:r>
                    </a:p>
                    <a:p>
                      <a:pPr algn="l">
                        <a:lnSpc>
                          <a:spcPct val="100000"/>
                        </a:lnSpc>
                        <a:spcAft>
                          <a:spcPts val="0"/>
                        </a:spcAft>
                      </a:pPr>
                      <a:r>
                        <a:rPr lang="en-GB" sz="800" dirty="0">
                          <a:latin typeface="Verdana" panose="020B0604030504040204" pitchFamily="34" charset="0"/>
                          <a:ea typeface="Verdana" panose="020B0604030504040204" pitchFamily="34" charset="0"/>
                        </a:rPr>
                        <a:t>A.D (Anno Domini) millennium thousands of years </a:t>
                      </a:r>
                    </a:p>
                    <a:p>
                      <a:pPr algn="l">
                        <a:lnSpc>
                          <a:spcPct val="100000"/>
                        </a:lnSpc>
                        <a:spcAft>
                          <a:spcPts val="0"/>
                        </a:spcAft>
                      </a:pPr>
                      <a:r>
                        <a:rPr lang="en-GB" sz="800" dirty="0">
                          <a:latin typeface="Verdana" panose="020B0604030504040204" pitchFamily="34" charset="0"/>
                          <a:ea typeface="Verdana" panose="020B0604030504040204" pitchFamily="34" charset="0"/>
                        </a:rPr>
                        <a:t>religion </a:t>
                      </a:r>
                    </a:p>
                    <a:p>
                      <a:pPr algn="l">
                        <a:lnSpc>
                          <a:spcPct val="100000"/>
                        </a:lnSpc>
                        <a:spcAft>
                          <a:spcPts val="0"/>
                        </a:spcAft>
                      </a:pPr>
                      <a:r>
                        <a:rPr lang="en-GB" sz="800" dirty="0">
                          <a:latin typeface="Verdana" panose="020B0604030504040204" pitchFamily="34" charset="0"/>
                          <a:ea typeface="Verdana" panose="020B0604030504040204" pitchFamily="34" charset="0"/>
                        </a:rPr>
                        <a:t>sacrifice </a:t>
                      </a:r>
                    </a:p>
                    <a:p>
                      <a:pPr algn="l">
                        <a:lnSpc>
                          <a:spcPct val="100000"/>
                        </a:lnSpc>
                        <a:spcAft>
                          <a:spcPts val="0"/>
                        </a:spcAft>
                      </a:pPr>
                      <a:r>
                        <a:rPr lang="en-GB" sz="800" dirty="0">
                          <a:latin typeface="Verdana" panose="020B0604030504040204" pitchFamily="34" charset="0"/>
                          <a:ea typeface="Verdana" panose="020B0604030504040204" pitchFamily="34" charset="0"/>
                        </a:rPr>
                        <a:t>Britons nomad/nomadic Boudicca </a:t>
                      </a:r>
                    </a:p>
                    <a:p>
                      <a:pPr algn="l">
                        <a:lnSpc>
                          <a:spcPct val="100000"/>
                        </a:lnSpc>
                        <a:spcAft>
                          <a:spcPts val="0"/>
                        </a:spcAft>
                      </a:pPr>
                      <a:r>
                        <a:rPr lang="en-GB" sz="800" dirty="0">
                          <a:latin typeface="Verdana" panose="020B0604030504040204" pitchFamily="34" charset="0"/>
                          <a:ea typeface="Verdana" panose="020B0604030504040204" pitchFamily="34" charset="0"/>
                        </a:rPr>
                        <a:t>Romans</a:t>
                      </a:r>
                    </a:p>
                    <a:p>
                      <a:pPr algn="l">
                        <a:lnSpc>
                          <a:spcPct val="100000"/>
                        </a:lnSpc>
                        <a:spcAft>
                          <a:spcPts val="0"/>
                        </a:spcAft>
                      </a:pPr>
                      <a:r>
                        <a:rPr lang="en-GB" sz="800" dirty="0">
                          <a:latin typeface="Verdana" panose="020B0604030504040204" pitchFamily="34" charset="0"/>
                          <a:ea typeface="Verdana" panose="020B0604030504040204" pitchFamily="34" charset="0"/>
                        </a:rPr>
                        <a:t> invasion civilisation Emperor Caesar republic </a:t>
                      </a:r>
                    </a:p>
                    <a:p>
                      <a:pPr algn="l">
                        <a:lnSpc>
                          <a:spcPct val="100000"/>
                        </a:lnSpc>
                        <a:spcAft>
                          <a:spcPts val="0"/>
                        </a:spcAft>
                      </a:pPr>
                      <a:r>
                        <a:rPr lang="en-GB" sz="800" dirty="0">
                          <a:latin typeface="Verdana" panose="020B0604030504040204" pitchFamily="34" charset="0"/>
                          <a:ea typeface="Verdana" panose="020B0604030504040204" pitchFamily="34" charset="0"/>
                        </a:rPr>
                        <a:t>empire army/soldiers resistance</a:t>
                      </a: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800" dirty="0">
                          <a:latin typeface="Verdana" panose="020B0604030504040204" pitchFamily="34" charset="0"/>
                          <a:ea typeface="Verdana" panose="020B0604030504040204" pitchFamily="34" charset="0"/>
                        </a:rPr>
                        <a:t>conquest </a:t>
                      </a:r>
                    </a:p>
                    <a:p>
                      <a:pPr algn="l">
                        <a:lnSpc>
                          <a:spcPct val="100000"/>
                        </a:lnSpc>
                        <a:spcAft>
                          <a:spcPts val="0"/>
                        </a:spcAft>
                      </a:pPr>
                      <a:r>
                        <a:rPr lang="en-GB" sz="800" dirty="0">
                          <a:latin typeface="Verdana" panose="020B0604030504040204" pitchFamily="34" charset="0"/>
                          <a:ea typeface="Verdana" panose="020B0604030504040204" pitchFamily="34" charset="0"/>
                        </a:rPr>
                        <a:t>revolt </a:t>
                      </a:r>
                    </a:p>
                    <a:p>
                      <a:pPr algn="l">
                        <a:lnSpc>
                          <a:spcPct val="100000"/>
                        </a:lnSpc>
                        <a:spcAft>
                          <a:spcPts val="0"/>
                        </a:spcAft>
                      </a:pPr>
                      <a:r>
                        <a:rPr lang="en-GB" sz="800" dirty="0">
                          <a:latin typeface="Verdana" panose="020B0604030504040204" pitchFamily="34" charset="0"/>
                          <a:ea typeface="Verdana" panose="020B0604030504040204" pitchFamily="34" charset="0"/>
                        </a:rPr>
                        <a:t>outpost </a:t>
                      </a:r>
                    </a:p>
                    <a:p>
                      <a:pPr algn="l">
                        <a:lnSpc>
                          <a:spcPct val="100000"/>
                        </a:lnSpc>
                        <a:spcAft>
                          <a:spcPts val="0"/>
                        </a:spcAft>
                      </a:pPr>
                      <a:r>
                        <a:rPr lang="en-GB" sz="800" dirty="0">
                          <a:latin typeface="Verdana" panose="020B0604030504040204" pitchFamily="34" charset="0"/>
                          <a:ea typeface="Verdana" panose="020B0604030504040204" pitchFamily="34" charset="0"/>
                        </a:rPr>
                        <a:t>colony </a:t>
                      </a:r>
                    </a:p>
                    <a:p>
                      <a:pPr algn="l">
                        <a:lnSpc>
                          <a:spcPct val="100000"/>
                        </a:lnSpc>
                        <a:spcAft>
                          <a:spcPts val="0"/>
                        </a:spcAft>
                      </a:pPr>
                      <a:r>
                        <a:rPr lang="en-GB" sz="800" dirty="0">
                          <a:latin typeface="Verdana" panose="020B0604030504040204" pitchFamily="34" charset="0"/>
                          <a:ea typeface="Verdana" panose="020B0604030504040204" pitchFamily="34" charset="0"/>
                        </a:rPr>
                        <a:t>gods/goddesses </a:t>
                      </a:r>
                    </a:p>
                    <a:p>
                      <a:pPr algn="l">
                        <a:lnSpc>
                          <a:spcPct val="100000"/>
                        </a:lnSpc>
                        <a:spcAft>
                          <a:spcPts val="0"/>
                        </a:spcAft>
                      </a:pPr>
                      <a:r>
                        <a:rPr lang="en-GB" sz="800" dirty="0">
                          <a:latin typeface="Verdana" panose="020B0604030504040204" pitchFamily="34" charset="0"/>
                          <a:ea typeface="Verdana" panose="020B0604030504040204" pitchFamily="34" charset="0"/>
                        </a:rPr>
                        <a:t>invention </a:t>
                      </a:r>
                    </a:p>
                    <a:p>
                      <a:pPr algn="l">
                        <a:lnSpc>
                          <a:spcPct val="100000"/>
                        </a:lnSpc>
                        <a:spcAft>
                          <a:spcPts val="0"/>
                        </a:spcAft>
                      </a:pPr>
                      <a:r>
                        <a:rPr lang="en-GB" sz="800" dirty="0">
                          <a:latin typeface="Verdana" panose="020B0604030504040204" pitchFamily="34" charset="0"/>
                          <a:ea typeface="Verdana" panose="020B0604030504040204" pitchFamily="34" charset="0"/>
                        </a:rPr>
                        <a:t>Archaeologist</a:t>
                      </a:r>
                    </a:p>
                    <a:p>
                      <a:pPr algn="l">
                        <a:lnSpc>
                          <a:spcPct val="100000"/>
                        </a:lnSpc>
                        <a:spcAft>
                          <a:spcPts val="0"/>
                        </a:spcAft>
                      </a:pPr>
                      <a:r>
                        <a:rPr lang="en-GB" sz="800" dirty="0">
                          <a:latin typeface="Verdana" panose="020B0604030504040204" pitchFamily="34" charset="0"/>
                          <a:ea typeface="Verdana" panose="020B0604030504040204" pitchFamily="34" charset="0"/>
                        </a:rPr>
                        <a:t>archaeology sources importance significance legacy </a:t>
                      </a:r>
                    </a:p>
                    <a:p>
                      <a:pPr algn="l">
                        <a:lnSpc>
                          <a:spcPct val="100000"/>
                        </a:lnSpc>
                        <a:spcAft>
                          <a:spcPts val="0"/>
                        </a:spcAft>
                      </a:pPr>
                      <a:r>
                        <a:rPr lang="en-GB" sz="800" dirty="0">
                          <a:latin typeface="Verdana" panose="020B0604030504040204" pitchFamily="34" charset="0"/>
                          <a:ea typeface="Verdana" panose="020B0604030504040204" pitchFamily="34" charset="0"/>
                        </a:rPr>
                        <a:t>impact </a:t>
                      </a:r>
                    </a:p>
                    <a:p>
                      <a:pPr algn="l">
                        <a:lnSpc>
                          <a:spcPct val="100000"/>
                        </a:lnSpc>
                        <a:spcAft>
                          <a:spcPts val="0"/>
                        </a:spcAft>
                      </a:pPr>
                      <a:r>
                        <a:rPr lang="en-GB" sz="800" dirty="0">
                          <a:latin typeface="Verdana" panose="020B0604030504040204" pitchFamily="34" charset="0"/>
                          <a:ea typeface="Verdana" panose="020B0604030504040204" pitchFamily="34" charset="0"/>
                        </a:rPr>
                        <a:t>effects </a:t>
                      </a:r>
                    </a:p>
                    <a:p>
                      <a:pPr algn="l">
                        <a:lnSpc>
                          <a:spcPct val="100000"/>
                        </a:lnSpc>
                        <a:spcAft>
                          <a:spcPts val="0"/>
                        </a:spcAft>
                      </a:pPr>
                      <a:r>
                        <a:rPr lang="en-GB" sz="800" dirty="0">
                          <a:latin typeface="Verdana" panose="020B0604030504040204" pitchFamily="34" charset="0"/>
                          <a:ea typeface="Verdana" panose="020B0604030504040204" pitchFamily="34" charset="0"/>
                        </a:rPr>
                        <a:t>Reason</a:t>
                      </a:r>
                    </a:p>
                    <a:p>
                      <a:pPr algn="l">
                        <a:lnSpc>
                          <a:spcPct val="100000"/>
                        </a:lnSpc>
                        <a:spcAft>
                          <a:spcPts val="0"/>
                        </a:spcAft>
                      </a:pPr>
                      <a:r>
                        <a:rPr lang="en-GB" sz="800" dirty="0">
                          <a:latin typeface="Verdana" panose="020B0604030504040204" pitchFamily="34" charset="0"/>
                          <a:ea typeface="Verdana" panose="020B0604030504040204" pitchFamily="34" charset="0"/>
                        </a:rPr>
                        <a:t> change </a:t>
                      </a:r>
                    </a:p>
                    <a:p>
                      <a:pPr algn="l">
                        <a:lnSpc>
                          <a:spcPct val="100000"/>
                        </a:lnSpc>
                        <a:spcAft>
                          <a:spcPts val="0"/>
                        </a:spcAft>
                      </a:pPr>
                      <a:r>
                        <a:rPr lang="en-GB" sz="800" dirty="0">
                          <a:latin typeface="Verdana" panose="020B0604030504040204" pitchFamily="34" charset="0"/>
                          <a:ea typeface="Verdana" panose="020B0604030504040204" pitchFamily="34" charset="0"/>
                        </a:rPr>
                        <a:t>continuity </a:t>
                      </a:r>
                    </a:p>
                    <a:p>
                      <a:pPr algn="l">
                        <a:lnSpc>
                          <a:spcPct val="100000"/>
                        </a:lnSpc>
                        <a:spcAft>
                          <a:spcPts val="0"/>
                        </a:spcAft>
                      </a:pPr>
                      <a:r>
                        <a:rPr lang="en-GB" sz="800" dirty="0">
                          <a:latin typeface="Verdana" panose="020B0604030504040204" pitchFamily="34" charset="0"/>
                          <a:ea typeface="Verdana" panose="020B0604030504040204" pitchFamily="34" charset="0"/>
                        </a:rPr>
                        <a:t>this suggests… </a:t>
                      </a:r>
                    </a:p>
                    <a:p>
                      <a:pPr algn="l">
                        <a:lnSpc>
                          <a:spcPct val="100000"/>
                        </a:lnSpc>
                        <a:spcAft>
                          <a:spcPts val="0"/>
                        </a:spcAft>
                      </a:pPr>
                      <a:r>
                        <a:rPr lang="en-GB" sz="800" dirty="0">
                          <a:latin typeface="Verdana" panose="020B0604030504040204" pitchFamily="34" charset="0"/>
                          <a:ea typeface="Verdana" panose="020B0604030504040204" pitchFamily="34" charset="0"/>
                        </a:rPr>
                        <a:t>may be </a:t>
                      </a:r>
                    </a:p>
                    <a:p>
                      <a:pPr algn="l">
                        <a:lnSpc>
                          <a:spcPct val="100000"/>
                        </a:lnSpc>
                        <a:spcAft>
                          <a:spcPts val="0"/>
                        </a:spcAft>
                      </a:pPr>
                      <a:r>
                        <a:rPr lang="en-GB" sz="800" dirty="0">
                          <a:latin typeface="Verdana" panose="020B0604030504040204" pitchFamily="34" charset="0"/>
                          <a:ea typeface="Verdana" panose="020B0604030504040204" pitchFamily="34" charset="0"/>
                        </a:rPr>
                        <a:t>perhaps could be</a:t>
                      </a:r>
                    </a:p>
                    <a:p>
                      <a:pPr algn="l">
                        <a:lnSpc>
                          <a:spcPct val="100000"/>
                        </a:lnSpc>
                        <a:spcAft>
                          <a:spcPts val="0"/>
                        </a:spcAft>
                      </a:pPr>
                      <a:r>
                        <a:rPr lang="en-GB" sz="800" dirty="0">
                          <a:latin typeface="Verdana" panose="020B0604030504040204" pitchFamily="34" charset="0"/>
                          <a:ea typeface="Verdana" panose="020B0604030504040204" pitchFamily="34" charset="0"/>
                        </a:rPr>
                        <a:t> first hand evidence </a:t>
                      </a:r>
                    </a:p>
                    <a:p>
                      <a:pPr algn="l">
                        <a:lnSpc>
                          <a:spcPct val="100000"/>
                        </a:lnSpc>
                        <a:spcAft>
                          <a:spcPts val="0"/>
                        </a:spcAft>
                      </a:pPr>
                      <a:r>
                        <a:rPr lang="en-GB" sz="800" dirty="0">
                          <a:latin typeface="Verdana" panose="020B0604030504040204" pitchFamily="34" charset="0"/>
                          <a:ea typeface="Verdana" panose="020B0604030504040204" pitchFamily="34" charset="0"/>
                        </a:rPr>
                        <a:t>second hand evidence oral</a:t>
                      </a: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800" dirty="0">
                          <a:latin typeface="Verdana" panose="020B0604030504040204" pitchFamily="34" charset="0"/>
                          <a:ea typeface="Verdana" panose="020B0604030504040204" pitchFamily="34" charset="0"/>
                        </a:rPr>
                        <a:t>this source suggests that… </a:t>
                      </a:r>
                    </a:p>
                    <a:p>
                      <a:pPr algn="l">
                        <a:lnSpc>
                          <a:spcPct val="100000"/>
                        </a:lnSpc>
                        <a:spcAft>
                          <a:spcPts val="0"/>
                        </a:spcAft>
                      </a:pPr>
                      <a:r>
                        <a:rPr lang="en-GB" sz="800" dirty="0">
                          <a:latin typeface="Verdana" panose="020B0604030504040204" pitchFamily="34" charset="0"/>
                          <a:ea typeface="Verdana" panose="020B0604030504040204" pitchFamily="34" charset="0"/>
                        </a:rPr>
                        <a:t>this source doesn’t show that… </a:t>
                      </a:r>
                    </a:p>
                    <a:p>
                      <a:pPr algn="l">
                        <a:lnSpc>
                          <a:spcPct val="100000"/>
                        </a:lnSpc>
                        <a:spcAft>
                          <a:spcPts val="0"/>
                        </a:spcAft>
                      </a:pPr>
                      <a:r>
                        <a:rPr lang="en-GB" sz="800" dirty="0">
                          <a:latin typeface="Verdana" panose="020B0604030504040204" pitchFamily="34" charset="0"/>
                          <a:ea typeface="Verdana" panose="020B0604030504040204" pitchFamily="34" charset="0"/>
                        </a:rPr>
                        <a:t>reliable </a:t>
                      </a:r>
                    </a:p>
                    <a:p>
                      <a:pPr algn="l">
                        <a:lnSpc>
                          <a:spcPct val="100000"/>
                        </a:lnSpc>
                        <a:spcAft>
                          <a:spcPts val="0"/>
                        </a:spcAft>
                      </a:pPr>
                      <a:r>
                        <a:rPr lang="en-GB" sz="800" dirty="0">
                          <a:latin typeface="Verdana" panose="020B0604030504040204" pitchFamily="34" charset="0"/>
                          <a:ea typeface="Verdana" panose="020B0604030504040204" pitchFamily="34" charset="0"/>
                        </a:rPr>
                        <a:t>could have been… might have been… </a:t>
                      </a:r>
                    </a:p>
                    <a:p>
                      <a:pPr algn="l">
                        <a:lnSpc>
                          <a:spcPct val="100000"/>
                        </a:lnSpc>
                        <a:spcAft>
                          <a:spcPts val="0"/>
                        </a:spcAft>
                      </a:pPr>
                      <a:r>
                        <a:rPr lang="en-GB" sz="800" dirty="0">
                          <a:latin typeface="Verdana" panose="020B0604030504040204" pitchFamily="34" charset="0"/>
                          <a:ea typeface="Verdana" panose="020B0604030504040204" pitchFamily="34" charset="0"/>
                        </a:rPr>
                        <a:t>may be </a:t>
                      </a:r>
                    </a:p>
                    <a:p>
                      <a:pPr algn="l">
                        <a:lnSpc>
                          <a:spcPct val="100000"/>
                        </a:lnSpc>
                        <a:spcAft>
                          <a:spcPts val="0"/>
                        </a:spcAft>
                      </a:pPr>
                      <a:r>
                        <a:rPr lang="en-GB" sz="800" dirty="0">
                          <a:latin typeface="Verdana" panose="020B0604030504040204" pitchFamily="34" charset="0"/>
                          <a:ea typeface="Verdana" panose="020B0604030504040204" pitchFamily="34" charset="0"/>
                        </a:rPr>
                        <a:t>impact </a:t>
                      </a:r>
                    </a:p>
                    <a:p>
                      <a:pPr algn="l">
                        <a:lnSpc>
                          <a:spcPct val="100000"/>
                        </a:lnSpc>
                        <a:spcAft>
                          <a:spcPts val="0"/>
                        </a:spcAft>
                      </a:pPr>
                      <a:r>
                        <a:rPr lang="en-GB" sz="800" dirty="0">
                          <a:latin typeface="Verdana" panose="020B0604030504040204" pitchFamily="34" charset="0"/>
                          <a:ea typeface="Verdana" panose="020B0604030504040204" pitchFamily="34" charset="0"/>
                        </a:rPr>
                        <a:t>effects </a:t>
                      </a:r>
                    </a:p>
                    <a:p>
                      <a:pPr algn="l">
                        <a:lnSpc>
                          <a:spcPct val="100000"/>
                        </a:lnSpc>
                        <a:spcAft>
                          <a:spcPts val="0"/>
                        </a:spcAft>
                      </a:pPr>
                      <a:r>
                        <a:rPr lang="en-GB" sz="800" dirty="0">
                          <a:latin typeface="Verdana" panose="020B0604030504040204" pitchFamily="34" charset="0"/>
                          <a:ea typeface="Verdana" panose="020B0604030504040204" pitchFamily="34" charset="0"/>
                        </a:rPr>
                        <a:t>consequences </a:t>
                      </a:r>
                    </a:p>
                    <a:p>
                      <a:pPr algn="l">
                        <a:lnSpc>
                          <a:spcPct val="100000"/>
                        </a:lnSpc>
                        <a:spcAft>
                          <a:spcPts val="0"/>
                        </a:spcAft>
                      </a:pPr>
                      <a:r>
                        <a:rPr lang="en-GB" sz="800" dirty="0">
                          <a:latin typeface="Verdana" panose="020B0604030504040204" pitchFamily="34" charset="0"/>
                          <a:ea typeface="Verdana" panose="020B0604030504040204" pitchFamily="34" charset="0"/>
                        </a:rPr>
                        <a:t>legacy </a:t>
                      </a:r>
                    </a:p>
                    <a:p>
                      <a:pPr algn="l">
                        <a:lnSpc>
                          <a:spcPct val="100000"/>
                        </a:lnSpc>
                        <a:spcAft>
                          <a:spcPts val="0"/>
                        </a:spcAft>
                      </a:pPr>
                      <a:r>
                        <a:rPr lang="en-GB" sz="800" dirty="0">
                          <a:latin typeface="Verdana" panose="020B0604030504040204" pitchFamily="34" charset="0"/>
                          <a:ea typeface="Verdana" panose="020B0604030504040204" pitchFamily="34" charset="0"/>
                        </a:rPr>
                        <a:t>significance </a:t>
                      </a:r>
                    </a:p>
                    <a:p>
                      <a:pPr algn="l">
                        <a:lnSpc>
                          <a:spcPct val="100000"/>
                        </a:lnSpc>
                        <a:spcAft>
                          <a:spcPts val="0"/>
                        </a:spcAft>
                      </a:pPr>
                      <a:r>
                        <a:rPr lang="en-GB" sz="800" dirty="0">
                          <a:latin typeface="Verdana" panose="020B0604030504040204" pitchFamily="34" charset="0"/>
                          <a:ea typeface="Verdana" panose="020B0604030504040204" pitchFamily="34" charset="0"/>
                        </a:rPr>
                        <a:t>impression </a:t>
                      </a:r>
                    </a:p>
                    <a:p>
                      <a:pPr algn="l">
                        <a:lnSpc>
                          <a:spcPct val="100000"/>
                        </a:lnSpc>
                        <a:spcAft>
                          <a:spcPts val="0"/>
                        </a:spcAft>
                      </a:pPr>
                      <a:r>
                        <a:rPr lang="en-GB" sz="800" dirty="0">
                          <a:latin typeface="Verdana" panose="020B0604030504040204" pitchFamily="34" charset="0"/>
                          <a:ea typeface="Verdana" panose="020B0604030504040204" pitchFamily="34" charset="0"/>
                        </a:rPr>
                        <a:t>change </a:t>
                      </a:r>
                    </a:p>
                    <a:p>
                      <a:pPr algn="l">
                        <a:lnSpc>
                          <a:spcPct val="100000"/>
                        </a:lnSpc>
                        <a:spcAft>
                          <a:spcPts val="0"/>
                        </a:spcAft>
                      </a:pPr>
                      <a:r>
                        <a:rPr lang="en-GB" sz="800" dirty="0">
                          <a:latin typeface="Verdana" panose="020B0604030504040204" pitchFamily="34" charset="0"/>
                          <a:ea typeface="Verdana" panose="020B0604030504040204" pitchFamily="34" charset="0"/>
                        </a:rPr>
                        <a:t>continuity </a:t>
                      </a:r>
                    </a:p>
                    <a:p>
                      <a:pPr algn="l">
                        <a:lnSpc>
                          <a:spcPct val="100000"/>
                        </a:lnSpc>
                        <a:spcAft>
                          <a:spcPts val="0"/>
                        </a:spcAft>
                      </a:pPr>
                      <a:r>
                        <a:rPr lang="en-GB" sz="800" dirty="0">
                          <a:latin typeface="Verdana" panose="020B0604030504040204" pitchFamily="34" charset="0"/>
                          <a:ea typeface="Verdana" panose="020B0604030504040204" pitchFamily="34" charset="0"/>
                        </a:rPr>
                        <a:t>cause/s infer </a:t>
                      </a:r>
                    </a:p>
                    <a:p>
                      <a:pPr algn="l">
                        <a:lnSpc>
                          <a:spcPct val="100000"/>
                        </a:lnSpc>
                        <a:spcAft>
                          <a:spcPts val="0"/>
                        </a:spcAft>
                      </a:pPr>
                      <a:r>
                        <a:rPr lang="en-GB" sz="800" dirty="0">
                          <a:latin typeface="Verdana" panose="020B0604030504040204" pitchFamily="34" charset="0"/>
                          <a:ea typeface="Verdana" panose="020B0604030504040204" pitchFamily="34" charset="0"/>
                        </a:rPr>
                        <a:t>suggest </a:t>
                      </a:r>
                    </a:p>
                    <a:p>
                      <a:pPr algn="l">
                        <a:lnSpc>
                          <a:spcPct val="100000"/>
                        </a:lnSpc>
                        <a:spcAft>
                          <a:spcPts val="0"/>
                        </a:spcAft>
                      </a:pPr>
                      <a:r>
                        <a:rPr lang="en-GB" sz="800" dirty="0">
                          <a:latin typeface="Verdana" panose="020B0604030504040204" pitchFamily="34" charset="0"/>
                          <a:ea typeface="Verdana" panose="020B0604030504040204" pitchFamily="34" charset="0"/>
                        </a:rPr>
                        <a:t>My conclusion is that…. historian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Verdana" panose="020B0604030504040204" pitchFamily="34" charset="0"/>
                          <a:ea typeface="Verdana" panose="020B0604030504040204" pitchFamily="34" charset="0"/>
                        </a:rPr>
                        <a:t>archaeologist </a:t>
                      </a:r>
                      <a:r>
                        <a:rPr lang="en-GB" sz="800" dirty="0" err="1">
                          <a:latin typeface="Verdana" panose="020B0604030504040204" pitchFamily="34" charset="0"/>
                          <a:ea typeface="Verdana" panose="020B0604030504040204" pitchFamily="34" charset="0"/>
                        </a:rPr>
                        <a:t>archaeo</a:t>
                      </a:r>
                      <a:endParaRPr lang="en-GB" sz="8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Verdana" panose="020B0604030504040204" pitchFamily="34" charset="0"/>
                          <a:ea typeface="Verdana" panose="020B0604030504040204" pitchFamily="34" charset="0"/>
                        </a:rPr>
                        <a:t>myths and legends </a:t>
                      </a:r>
                    </a:p>
                    <a:p>
                      <a:pPr algn="l">
                        <a:lnSpc>
                          <a:spcPct val="100000"/>
                        </a:lnSpc>
                        <a:spcAft>
                          <a:spcPts val="0"/>
                        </a:spcAft>
                      </a:pPr>
                      <a:r>
                        <a:rPr lang="en-GB" sz="800" dirty="0">
                          <a:latin typeface="Verdana" panose="020B0604030504040204" pitchFamily="34" charset="0"/>
                          <a:ea typeface="Verdana" panose="020B0604030504040204" pitchFamily="34" charset="0"/>
                        </a:rPr>
                        <a:t>logy </a:t>
                      </a: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34819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5" tooltip="Roman Britain – KQ1 part 3 – The Roman invasion: have the books got it right?">
                            <a:extLst>
                              <a:ext uri="{A12FA001-AC4F-418D-AE19-62706E023703}">
                                <ahyp:hlinkClr xmlns:ahyp="http://schemas.microsoft.com/office/drawing/2018/hyperlinkcolor" val="tx"/>
                              </a:ext>
                            </a:extLst>
                          </a:hlinkClick>
                        </a:rPr>
                        <a:t>The Roman invasion: have the books got it right?</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40173">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6" tooltip="Roman Britain – KQ2 part 1 – Should the Celts take on the Romans? A reconstruction relay.">
                            <a:extLst>
                              <a:ext uri="{A12FA001-AC4F-418D-AE19-62706E023703}">
                                <ahyp:hlinkClr xmlns:ahyp="http://schemas.microsoft.com/office/drawing/2018/hyperlinkcolor" val="tx"/>
                              </a:ext>
                            </a:extLst>
                          </a:hlinkClick>
                        </a:rPr>
                        <a:t>Should the Celts take on the Romans? A reconstruction relay.</a:t>
                      </a:r>
                      <a:endParaRPr lang="en-GB" sz="7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613959">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Who was Boadicea and why was she important?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b="1" i="0" u="sng" strike="noStrike" kern="1200" dirty="0">
                          <a:solidFill>
                            <a:schemeClr val="bg1"/>
                          </a:solidFill>
                          <a:effectLst/>
                          <a:latin typeface="Verdana" panose="020B0604030504040204" pitchFamily="34" charset="0"/>
                          <a:ea typeface="Verdana" panose="020B0604030504040204" pitchFamily="34" charset="0"/>
                          <a:cs typeface="+mn-cs"/>
                          <a:hlinkClick r:id="rId7" tooltip="Roman Britain – KQ2 part 2 – Boudica’s rebellion: from sequencing to living graph">
                            <a:extLst>
                              <a:ext uri="{A12FA001-AC4F-418D-AE19-62706E023703}">
                                <ahyp:hlinkClr xmlns:ahyp="http://schemas.microsoft.com/office/drawing/2018/hyperlinkcolor" val="tx"/>
                              </a:ext>
                            </a:extLst>
                          </a:hlinkClick>
                        </a:rPr>
                        <a:t>Boudica’s rebellion: from sequencing to living graph</a:t>
                      </a:r>
                      <a:endParaRPr lang="en-GB" sz="900" b="1" i="0" u="sng" strike="noStrike" kern="1200" dirty="0">
                        <a:solidFill>
                          <a:schemeClr val="bg1"/>
                        </a:solidFill>
                        <a:effectLst/>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8" tooltip="Roman Britain – KQ2 part 3 -What image do we have of Boudica today?">
                            <a:extLst>
                              <a:ext uri="{A12FA001-AC4F-418D-AE19-62706E023703}">
                                <ahyp:hlinkClr xmlns:ahyp="http://schemas.microsoft.com/office/drawing/2018/hyperlinkcolor" val="tx"/>
                              </a:ext>
                            </a:extLst>
                          </a:hlinkClick>
                        </a:rPr>
                        <a:t>What image do we have of Boudica today?</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48192">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9" tooltip="Roman Britain – KQ3 – How were the Romans able to keep control over such a vast empire?">
                            <a:extLst>
                              <a:ext uri="{A12FA001-AC4F-418D-AE19-62706E023703}">
                                <ahyp:hlinkClr xmlns:ahyp="http://schemas.microsoft.com/office/drawing/2018/hyperlinkcolor" val="tx"/>
                              </a:ext>
                            </a:extLst>
                          </a:hlinkClick>
                        </a:rPr>
                        <a:t>How were the Romans able to keep control over such a vast empire?</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451695">
                <a:tc>
                  <a:txBody>
                    <a:bodyPr/>
                    <a:lstStyle/>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10" tooltip="Roman Britain – KQ5 – How can we solve the mystery of why this great 400 year empire suddenly came to an end? Can you make the links?">
                            <a:extLst>
                              <a:ext uri="{A12FA001-AC4F-418D-AE19-62706E023703}">
                                <ahyp:hlinkClr xmlns:ahyp="http://schemas.microsoft.com/office/drawing/2018/hyperlinkcolor" val="tx"/>
                              </a:ext>
                            </a:extLst>
                          </a:hlinkClick>
                        </a:rPr>
                        <a:t>How can we solve the mystery of why this great 400 year empire suddenly came to an end? Can you make the links?</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720496">
                <a:tc>
                  <a:txBody>
                    <a:bodyPr/>
                    <a:lstStyle/>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11" tooltip="Roman Britain – KQ6 – What have the Romans ever done for us?  Under the cloth">
                            <a:extLst>
                              <a:ext uri="{A12FA001-AC4F-418D-AE19-62706E023703}">
                                <ahyp:hlinkClr xmlns:ahyp="http://schemas.microsoft.com/office/drawing/2018/hyperlinkcolor" val="tx"/>
                              </a:ext>
                            </a:extLst>
                          </a:hlinkClick>
                        </a:rPr>
                        <a:t>What have the Romans ever done for us? Under the cloth</a:t>
                      </a:r>
                      <a:endParaRPr lang="en-GB" sz="1000" b="1" i="0" u="sng" strike="noStrike" kern="1200" dirty="0">
                        <a:solidFill>
                          <a:schemeClr val="bg1"/>
                        </a:solidFill>
                        <a:effectLst/>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12" tooltip="Why did the Romans spend so much time building roads? KS2 short task">
                            <a:extLst>
                              <a:ext uri="{A12FA001-AC4F-418D-AE19-62706E023703}">
                                <ahyp:hlinkClr xmlns:ahyp="http://schemas.microsoft.com/office/drawing/2018/hyperlinkcolor" val="tx"/>
                              </a:ext>
                            </a:extLst>
                          </a:hlinkClick>
                        </a:rPr>
                        <a:t>(Romans spend so much time building roads? KS2 short task</a:t>
                      </a: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rPr>
                        <a:t>)</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vMerge="1">
                  <a:txBody>
                    <a:bodyPr/>
                    <a:lstStyle/>
                    <a:p>
                      <a:pPr algn="l">
                        <a:lnSpc>
                          <a:spcPct val="100000"/>
                        </a:lnSpc>
                        <a:spcAft>
                          <a:spcPts val="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49998849"/>
                  </a:ext>
                </a:extLst>
              </a:tr>
              <a:tr h="1059808">
                <a:tc gridSpan="7">
                  <a:txBody>
                    <a:bodyPr/>
                    <a:lstStyle/>
                    <a:p>
                      <a:pPr algn="ctr">
                        <a:lnSpc>
                          <a:spcPct val="107000"/>
                        </a:lnSpc>
                        <a:spcAft>
                          <a:spcPts val="800"/>
                        </a:spcAft>
                      </a:pPr>
                      <a:r>
                        <a:rPr lang="en-GB" sz="1200" kern="1200" dirty="0">
                          <a:solidFill>
                            <a:schemeClr val="dk1"/>
                          </a:solidFill>
                          <a:effectLst/>
                          <a:latin typeface="Verdana" panose="020B0604030504040204" pitchFamily="34" charset="0"/>
                          <a:ea typeface="Verdana" panose="020B0604030504040204" pitchFamily="34" charset="0"/>
                          <a:cs typeface="+mn-cs"/>
                        </a:rPr>
                        <a:t>Useful Link</a:t>
                      </a:r>
                    </a:p>
                    <a:p>
                      <a:pPr algn="l">
                        <a:lnSpc>
                          <a:spcPct val="107000"/>
                        </a:lnSpc>
                        <a:spcAft>
                          <a:spcPts val="800"/>
                        </a:spcAft>
                      </a:pPr>
                      <a:r>
                        <a:rPr lang="en-GB" sz="1000" dirty="0">
                          <a:hlinkClick r:id="rId13"/>
                        </a:rPr>
                        <a:t>Roman Britain | British Museum</a:t>
                      </a:r>
                      <a:r>
                        <a:rPr lang="en-GB" sz="1000" dirty="0"/>
                        <a:t> – Room 99 virtual tour British museum    </a:t>
                      </a:r>
                      <a:r>
                        <a:rPr lang="en-GB" sz="1000" dirty="0">
                          <a:hlinkClick r:id="rId14"/>
                        </a:rPr>
                        <a:t>Our artefacts | Roman Britain primary history workshop (romanschoolworkshop.co.uk)</a:t>
                      </a:r>
                      <a:r>
                        <a:rPr lang="en-GB" sz="1000" dirty="0"/>
                        <a:t>      </a:t>
                      </a:r>
                      <a:r>
                        <a:rPr lang="en-GB" sz="1000" b="0" dirty="0">
                          <a:effectLst/>
                          <a:latin typeface="Verdana" panose="020B0604030504040204" pitchFamily="34" charset="0"/>
                          <a:ea typeface="Calibri" panose="020F0502020204030204" pitchFamily="34" charset="0"/>
                          <a:cs typeface="Times New Roman" panose="02020603050405020304" pitchFamily="18" charset="0"/>
                          <a:hlinkClick r:id="rId15"/>
                        </a:rPr>
                        <a:t>https://www.bbc.co.uk/bitesize/topics/zqtf34j</a:t>
                      </a:r>
                      <a:r>
                        <a:rPr lang="en-GB" sz="1000" b="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397040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9" name="Rectangle: Diagonal Corners Rounded 218">
            <a:extLst>
              <a:ext uri="{FF2B5EF4-FFF2-40B4-BE49-F238E27FC236}">
                <a16:creationId xmlns:a16="http://schemas.microsoft.com/office/drawing/2014/main" id="{B12F38C3-2808-4115-AC3E-C15CF9C589C3}"/>
              </a:ext>
            </a:extLst>
          </p:cNvPr>
          <p:cNvSpPr/>
          <p:nvPr/>
        </p:nvSpPr>
        <p:spPr>
          <a:xfrm>
            <a:off x="5546656" y="2817247"/>
            <a:ext cx="1771073" cy="883257"/>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Impact of Romans on Britain </a:t>
            </a:r>
            <a:endParaRPr lang="en-GB" sz="1200" dirty="0">
              <a:solidFill>
                <a:schemeClr val="bg1"/>
              </a:solidFill>
            </a:endParaRPr>
          </a:p>
        </p:txBody>
      </p:sp>
      <p:pic>
        <p:nvPicPr>
          <p:cNvPr id="514" name="Picture 513">
            <a:extLst>
              <a:ext uri="{FF2B5EF4-FFF2-40B4-BE49-F238E27FC236}">
                <a16:creationId xmlns:a16="http://schemas.microsoft.com/office/drawing/2014/main" id="{AF4FA426-3F1A-4286-8760-4C5D0BDFE23B}"/>
              </a:ext>
            </a:extLst>
          </p:cNvPr>
          <p:cNvPicPr>
            <a:picLocks noChangeAspect="1"/>
          </p:cNvPicPr>
          <p:nvPr/>
        </p:nvPicPr>
        <p:blipFill>
          <a:blip r:embed="rId2"/>
          <a:stretch>
            <a:fillRect/>
          </a:stretch>
        </p:blipFill>
        <p:spPr>
          <a:xfrm>
            <a:off x="7573057" y="85222"/>
            <a:ext cx="4496937" cy="2952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7" name="Picture 126">
            <a:extLst>
              <a:ext uri="{FF2B5EF4-FFF2-40B4-BE49-F238E27FC236}">
                <a16:creationId xmlns:a16="http://schemas.microsoft.com/office/drawing/2014/main" id="{57DB4D10-8E29-4EF7-A3F5-3FF36B5A5DA3}"/>
              </a:ext>
            </a:extLst>
          </p:cNvPr>
          <p:cNvPicPr>
            <a:picLocks noChangeAspect="1"/>
          </p:cNvPicPr>
          <p:nvPr/>
        </p:nvPicPr>
        <p:blipFill>
          <a:blip r:embed="rId3"/>
          <a:stretch>
            <a:fillRect/>
          </a:stretch>
        </p:blipFill>
        <p:spPr>
          <a:xfrm>
            <a:off x="7657614" y="3211020"/>
            <a:ext cx="4412382" cy="3469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8" name="Picture 1057">
            <a:extLst>
              <a:ext uri="{FF2B5EF4-FFF2-40B4-BE49-F238E27FC236}">
                <a16:creationId xmlns:a16="http://schemas.microsoft.com/office/drawing/2014/main" id="{7323312B-9023-48D1-B6E1-4CD7921AD18D}"/>
              </a:ext>
            </a:extLst>
          </p:cNvPr>
          <p:cNvPicPr>
            <a:picLocks noChangeAspect="1"/>
          </p:cNvPicPr>
          <p:nvPr/>
        </p:nvPicPr>
        <p:blipFill>
          <a:blip r:embed="rId4"/>
          <a:stretch>
            <a:fillRect/>
          </a:stretch>
        </p:blipFill>
        <p:spPr>
          <a:xfrm>
            <a:off x="99655" y="131382"/>
            <a:ext cx="4393968" cy="3002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61" name="Picture 1060">
            <a:extLst>
              <a:ext uri="{FF2B5EF4-FFF2-40B4-BE49-F238E27FC236}">
                <a16:creationId xmlns:a16="http://schemas.microsoft.com/office/drawing/2014/main" id="{AB439AD4-80F2-42C2-B91E-D9C277E100BB}"/>
              </a:ext>
            </a:extLst>
          </p:cNvPr>
          <p:cNvPicPr>
            <a:picLocks noChangeAspect="1"/>
          </p:cNvPicPr>
          <p:nvPr/>
        </p:nvPicPr>
        <p:blipFill>
          <a:blip r:embed="rId5"/>
          <a:stretch>
            <a:fillRect/>
          </a:stretch>
        </p:blipFill>
        <p:spPr>
          <a:xfrm>
            <a:off x="5555365" y="3901441"/>
            <a:ext cx="1846920" cy="2767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63" name="Picture 1062">
            <a:extLst>
              <a:ext uri="{FF2B5EF4-FFF2-40B4-BE49-F238E27FC236}">
                <a16:creationId xmlns:a16="http://schemas.microsoft.com/office/drawing/2014/main" id="{D5EE52F0-FC78-4D99-9288-D35440A4DC6C}"/>
              </a:ext>
            </a:extLst>
          </p:cNvPr>
          <p:cNvPicPr>
            <a:picLocks noChangeAspect="1"/>
          </p:cNvPicPr>
          <p:nvPr/>
        </p:nvPicPr>
        <p:blipFill>
          <a:blip r:embed="rId6"/>
          <a:stretch>
            <a:fillRect/>
          </a:stretch>
        </p:blipFill>
        <p:spPr>
          <a:xfrm>
            <a:off x="166849" y="3386093"/>
            <a:ext cx="2105255" cy="3283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67" name="Picture 1066">
            <a:extLst>
              <a:ext uri="{FF2B5EF4-FFF2-40B4-BE49-F238E27FC236}">
                <a16:creationId xmlns:a16="http://schemas.microsoft.com/office/drawing/2014/main" id="{8FE4E1D7-39EB-451C-B425-0FDAB51D9D94}"/>
              </a:ext>
            </a:extLst>
          </p:cNvPr>
          <p:cNvPicPr>
            <a:picLocks noChangeAspect="1"/>
          </p:cNvPicPr>
          <p:nvPr/>
        </p:nvPicPr>
        <p:blipFill>
          <a:blip r:embed="rId7"/>
          <a:stretch>
            <a:fillRect/>
          </a:stretch>
        </p:blipFill>
        <p:spPr>
          <a:xfrm>
            <a:off x="4695337" y="131382"/>
            <a:ext cx="2631101" cy="2484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69" name="Picture 1068">
            <a:extLst>
              <a:ext uri="{FF2B5EF4-FFF2-40B4-BE49-F238E27FC236}">
                <a16:creationId xmlns:a16="http://schemas.microsoft.com/office/drawing/2014/main" id="{63C42F00-64E2-4467-A4E8-798EA0CE7C7F}"/>
              </a:ext>
            </a:extLst>
          </p:cNvPr>
          <p:cNvPicPr>
            <a:picLocks noChangeAspect="1"/>
          </p:cNvPicPr>
          <p:nvPr/>
        </p:nvPicPr>
        <p:blipFill>
          <a:blip r:embed="rId8"/>
          <a:stretch>
            <a:fillRect/>
          </a:stretch>
        </p:blipFill>
        <p:spPr>
          <a:xfrm>
            <a:off x="2528818" y="3377930"/>
            <a:ext cx="2771218" cy="3302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044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389593-DD9F-48A2-9BC0-278FE0BB7969}"/>
              </a:ext>
            </a:extLst>
          </p:cNvPr>
          <p:cNvPicPr>
            <a:picLocks noChangeAspect="1"/>
          </p:cNvPicPr>
          <p:nvPr/>
        </p:nvPicPr>
        <p:blipFill>
          <a:blip r:embed="rId2"/>
          <a:stretch>
            <a:fillRect/>
          </a:stretch>
        </p:blipFill>
        <p:spPr>
          <a:xfrm>
            <a:off x="2525533" y="162552"/>
            <a:ext cx="9344297" cy="568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6315767A-A6CE-45B6-961E-9FD6B1E23B25}"/>
              </a:ext>
            </a:extLst>
          </p:cNvPr>
          <p:cNvPicPr>
            <a:picLocks noChangeAspect="1"/>
          </p:cNvPicPr>
          <p:nvPr/>
        </p:nvPicPr>
        <p:blipFill>
          <a:blip r:embed="rId3"/>
          <a:stretch>
            <a:fillRect/>
          </a:stretch>
        </p:blipFill>
        <p:spPr>
          <a:xfrm>
            <a:off x="126319" y="162552"/>
            <a:ext cx="2198869" cy="2387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C197B482-ADDC-436F-8EB1-B0ECCE147ABE}"/>
              </a:ext>
            </a:extLst>
          </p:cNvPr>
          <p:cNvPicPr>
            <a:picLocks noChangeAspect="1"/>
          </p:cNvPicPr>
          <p:nvPr/>
        </p:nvPicPr>
        <p:blipFill>
          <a:blip r:embed="rId4"/>
          <a:stretch>
            <a:fillRect/>
          </a:stretch>
        </p:blipFill>
        <p:spPr>
          <a:xfrm rot="16200000">
            <a:off x="489731" y="2401363"/>
            <a:ext cx="1472045" cy="2198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DC3275F4-4ACA-40CC-84EF-4C9F579E3867}"/>
              </a:ext>
            </a:extLst>
          </p:cNvPr>
          <p:cNvPicPr>
            <a:picLocks noChangeAspect="1"/>
          </p:cNvPicPr>
          <p:nvPr/>
        </p:nvPicPr>
        <p:blipFill>
          <a:blip r:embed="rId5"/>
          <a:stretch>
            <a:fillRect/>
          </a:stretch>
        </p:blipFill>
        <p:spPr>
          <a:xfrm>
            <a:off x="322170" y="4430673"/>
            <a:ext cx="1720381" cy="1432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6301424E-D87F-4727-B39F-6EE80F14E829}"/>
              </a:ext>
            </a:extLst>
          </p:cNvPr>
          <p:cNvPicPr>
            <a:picLocks noChangeAspect="1"/>
          </p:cNvPicPr>
          <p:nvPr/>
        </p:nvPicPr>
        <p:blipFill>
          <a:blip r:embed="rId6"/>
          <a:stretch>
            <a:fillRect/>
          </a:stretch>
        </p:blipFill>
        <p:spPr>
          <a:xfrm>
            <a:off x="7479776" y="5985175"/>
            <a:ext cx="1106769" cy="776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131EBC41-F747-4672-9FF6-B9EC58E2E6B9}"/>
              </a:ext>
            </a:extLst>
          </p:cNvPr>
          <p:cNvPicPr>
            <a:picLocks noChangeAspect="1"/>
          </p:cNvPicPr>
          <p:nvPr/>
        </p:nvPicPr>
        <p:blipFill>
          <a:blip r:embed="rId7"/>
          <a:stretch>
            <a:fillRect/>
          </a:stretch>
        </p:blipFill>
        <p:spPr>
          <a:xfrm>
            <a:off x="117128" y="6003448"/>
            <a:ext cx="7071362" cy="77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83627E74-7F31-4B26-8638-9204374EBD17}"/>
              </a:ext>
            </a:extLst>
          </p:cNvPr>
          <p:cNvPicPr>
            <a:picLocks noChangeAspect="1"/>
          </p:cNvPicPr>
          <p:nvPr/>
        </p:nvPicPr>
        <p:blipFill>
          <a:blip r:embed="rId8"/>
          <a:stretch>
            <a:fillRect/>
          </a:stretch>
        </p:blipFill>
        <p:spPr>
          <a:xfrm>
            <a:off x="8961169" y="5971992"/>
            <a:ext cx="1193026" cy="803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8F35F0B4-78F9-402C-BB7B-D856A5ABB1F9}"/>
              </a:ext>
            </a:extLst>
          </p:cNvPr>
          <p:cNvPicPr>
            <a:picLocks noChangeAspect="1"/>
          </p:cNvPicPr>
          <p:nvPr/>
        </p:nvPicPr>
        <p:blipFill>
          <a:blip r:embed="rId9"/>
          <a:stretch>
            <a:fillRect/>
          </a:stretch>
        </p:blipFill>
        <p:spPr>
          <a:xfrm>
            <a:off x="10445481" y="5962828"/>
            <a:ext cx="1424349" cy="801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994752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5444</TotalTime>
  <Words>1908</Words>
  <Application>Microsoft Office PowerPoint</Application>
  <PresentationFormat>Widescreen</PresentationFormat>
  <Paragraphs>217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167</cp:revision>
  <cp:lastPrinted>2021-03-07T18:35:55Z</cp:lastPrinted>
  <dcterms:created xsi:type="dcterms:W3CDTF">2021-03-03T16:01:45Z</dcterms:created>
  <dcterms:modified xsi:type="dcterms:W3CDTF">2022-08-18T20:53:10Z</dcterms:modified>
</cp:coreProperties>
</file>